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92" r:id="rId2"/>
    <p:sldMasterId id="2147483852" r:id="rId3"/>
    <p:sldMasterId id="2147483864" r:id="rId4"/>
    <p:sldMasterId id="2147483876" r:id="rId5"/>
    <p:sldMasterId id="2147483888" r:id="rId6"/>
    <p:sldMasterId id="2147483900" r:id="rId7"/>
    <p:sldMasterId id="2147483912" r:id="rId8"/>
  </p:sldMasterIdLst>
  <p:notesMasterIdLst>
    <p:notesMasterId r:id="rId24"/>
  </p:notesMasterIdLst>
  <p:sldIdLst>
    <p:sldId id="277" r:id="rId9"/>
    <p:sldId id="257" r:id="rId10"/>
    <p:sldId id="258" r:id="rId11"/>
    <p:sldId id="259" r:id="rId12"/>
    <p:sldId id="260" r:id="rId13"/>
    <p:sldId id="270" r:id="rId14"/>
    <p:sldId id="271" r:id="rId15"/>
    <p:sldId id="276" r:id="rId16"/>
    <p:sldId id="275" r:id="rId17"/>
    <p:sldId id="273" r:id="rId18"/>
    <p:sldId id="274" r:id="rId19"/>
    <p:sldId id="264" r:id="rId20"/>
    <p:sldId id="265" r:id="rId21"/>
    <p:sldId id="263" r:id="rId22"/>
    <p:sldId id="262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2" d="100"/>
          <a:sy n="72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21E32-88E8-405C-9FE7-3F13A5DE00AB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5B91F-8381-43A9-99C5-04F84BE50A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61968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362797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675270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23767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28373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85083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25333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44375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16554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07260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35874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79703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601034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38877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145461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5B91F-8381-43A9-99C5-04F84BE50A61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17411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982578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135784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277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57162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195768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020052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85294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74680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349023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692147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992552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78327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56BB2E-A0AE-4BE5-8A70-2C2211CDC7C0}" type="datetimeFigureOut">
              <a:rPr lang="tr-TR" smtClean="0"/>
              <a:pPr/>
              <a:t>15/03/2019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A18469-8FEC-48F4-83BB-3B6CA86688D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4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ÇEVRE</a:t>
            </a:r>
            <a:endParaRPr lang="tr-TR" dirty="0"/>
          </a:p>
        </p:txBody>
      </p:sp>
      <p:pic>
        <p:nvPicPr>
          <p:cNvPr id="4" name="Ayten Alpman-Memleketim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060847"/>
            <a:ext cx="385762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572347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5381">
        <p14:reveal/>
      </p:transition>
    </mc:Choice>
    <mc:Fallback>
      <p:transition spd="slow" advTm="53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  <p:extLst mod="1">
    <p:ext uri="{E180D4A7-C9FB-4DFB-919C-405C955672EB}">
      <p14:showEvtLst xmlns=""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99" y="-675456"/>
            <a:ext cx="9144000" cy="78333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00143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4750">
        <p14:reveal/>
      </p:transition>
    </mc:Choice>
    <mc:Fallback>
      <p:transition spd="slow" advTm="47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9773"/>
            <a:ext cx="9505128" cy="6887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916001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6185">
        <p14:reveal/>
      </p:transition>
    </mc:Choice>
    <mc:Fallback>
      <p:transition spd="slow" advTm="618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712" y="0"/>
            <a:ext cx="1344705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48515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4020">
        <p14:reveal/>
      </p:transition>
    </mc:Choice>
    <mc:Fallback>
      <p:transition spd="slow" advTm="40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-14249"/>
            <a:ext cx="9293352" cy="687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82978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3115">
        <p14:reveal/>
      </p:transition>
    </mc:Choice>
    <mc:Fallback>
      <p:transition spd="slow" advTm="31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513" y="-315416"/>
            <a:ext cx="9227513" cy="7137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398730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193">
        <p14:reveal/>
      </p:transition>
    </mc:Choice>
    <mc:Fallback>
      <p:transition spd="slow" advTm="1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80" y="-747464"/>
            <a:ext cx="9143999" cy="921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670289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9351">
        <p14:reveal/>
      </p:transition>
    </mc:Choice>
    <mc:Fallback>
      <p:transition spd="slow" advTm="93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5194920" cy="886420"/>
          </a:xfrm>
        </p:spPr>
        <p:txBody>
          <a:bodyPr>
            <a:noAutofit/>
          </a:bodyPr>
          <a:lstStyle/>
          <a:p>
            <a:r>
              <a:rPr lang="tr-TR" sz="3200" dirty="0" smtClean="0"/>
              <a:t>       ÇEVRE NEDİR?</a:t>
            </a:r>
            <a:endParaRPr lang="tr-TR" sz="320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2"/>
          </p:nvPr>
        </p:nvSpPr>
        <p:spPr>
          <a:xfrm>
            <a:off x="0" y="1628801"/>
            <a:ext cx="9144000" cy="1656184"/>
          </a:xfrm>
        </p:spPr>
        <p:txBody>
          <a:bodyPr>
            <a:noAutofit/>
          </a:bodyPr>
          <a:lstStyle/>
          <a:p>
            <a:r>
              <a:rPr lang="tr-TR" sz="2400" dirty="0" smtClean="0"/>
              <a:t>İnsanların ve diğer canlıların yaşamları boyunca ilişkilerini sürdürdükleri ve karşılıklı olarak etkileşim içinde bulundukları fiziki, biyolojik ,sosyal , ekonomik ve kültürel ortamdır. Çevre geleceğimiz için çok önemli katkılarda bulunur.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0968"/>
            <a:ext cx="9144000" cy="3733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909121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11194">
        <p14:reveal/>
      </p:transition>
    </mc:Choice>
    <mc:Fallback>
      <p:transition spd="slow" advTm="11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060848"/>
            <a:ext cx="7772400" cy="1872208"/>
          </a:xfrm>
        </p:spPr>
        <p:txBody>
          <a:bodyPr>
            <a:normAutofit/>
          </a:bodyPr>
          <a:lstStyle/>
          <a:p>
            <a:r>
              <a:rPr lang="tr-TR" dirty="0" smtClean="0"/>
              <a:t>ÇEVREMİZİ KORUMAK ADINA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33400" y="4005064"/>
            <a:ext cx="7854696" cy="976071"/>
          </a:xfrm>
        </p:spPr>
        <p:txBody>
          <a:bodyPr>
            <a:normAutofit/>
          </a:bodyPr>
          <a:lstStyle/>
          <a:p>
            <a:r>
              <a:rPr lang="tr-TR" sz="5000" b="1" dirty="0">
                <a:solidFill>
                  <a:srgbClr val="0BD0D9">
                    <a:tint val="90000"/>
                    <a:satMod val="120000"/>
                  </a:srgb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YAPABİLECEKLERİMİZ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527452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6555">
        <p14:reveal/>
      </p:transition>
    </mc:Choice>
    <mc:Fallback>
      <p:transition spd="slow" advTm="655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4752528"/>
          </a:xfrm>
        </p:spPr>
        <p:txBody>
          <a:bodyPr>
            <a:normAutofit/>
          </a:bodyPr>
          <a:lstStyle/>
          <a:p>
            <a:r>
              <a:rPr lang="tr-TR" sz="3200" dirty="0" smtClean="0"/>
              <a:t>Ormanlar korunmalıdır.</a:t>
            </a:r>
          </a:p>
          <a:p>
            <a:r>
              <a:rPr lang="tr-TR" sz="3200" dirty="0" smtClean="0"/>
              <a:t>Ağaçlara zarar verilmemelidir.</a:t>
            </a:r>
          </a:p>
          <a:p>
            <a:r>
              <a:rPr lang="tr-TR" sz="3200" dirty="0" smtClean="0"/>
              <a:t>Çimlerin üzerinde ateş yakılmamalıdır.</a:t>
            </a:r>
          </a:p>
          <a:p>
            <a:r>
              <a:rPr lang="tr-TR" sz="3200" dirty="0" smtClean="0"/>
              <a:t>Denizler kirletilmemelidir.</a:t>
            </a:r>
          </a:p>
          <a:p>
            <a:r>
              <a:rPr lang="tr-TR" sz="3200" dirty="0" smtClean="0"/>
              <a:t>Enerji tasarrufu yapılmalıdır.</a:t>
            </a:r>
          </a:p>
          <a:p>
            <a:r>
              <a:rPr lang="tr-TR" sz="3200" dirty="0" smtClean="0"/>
              <a:t>Çöpler çöp kutusuna </a:t>
            </a:r>
            <a:r>
              <a:rPr lang="tr-TR" sz="3200" dirty="0" smtClean="0"/>
              <a:t>atılmalıdır. </a:t>
            </a:r>
            <a:r>
              <a:rPr lang="tr-TR" sz="3200" dirty="0" smtClean="0">
                <a:hlinkClick r:id="rId3"/>
              </a:rPr>
              <a:t>http://www.</a:t>
            </a:r>
            <a:r>
              <a:rPr lang="tr-TR" sz="3200" dirty="0" err="1" smtClean="0">
                <a:hlinkClick r:id="rId3"/>
              </a:rPr>
              <a:t>sorubak</a:t>
            </a:r>
            <a:r>
              <a:rPr lang="tr-TR" sz="3200" dirty="0" smtClean="0">
                <a:hlinkClick r:id="rId3"/>
              </a:rPr>
              <a:t>.com</a:t>
            </a:r>
            <a:r>
              <a:rPr lang="tr-TR" sz="3200" dirty="0" smtClean="0"/>
              <a:t>   </a:t>
            </a:r>
            <a:endParaRPr lang="tr-TR" sz="32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6"/>
            <a:ext cx="6707088" cy="1498179"/>
          </a:xfrm>
        </p:spPr>
        <p:txBody>
          <a:bodyPr>
            <a:normAutofit/>
          </a:bodyPr>
          <a:lstStyle/>
          <a:p>
            <a:pPr marL="274320" lvl="0" indent="-256032">
              <a:spcBef>
                <a:spcPct val="20000"/>
              </a:spcBef>
            </a:pPr>
            <a:r>
              <a:rPr lang="tr-TR" sz="3200" dirty="0">
                <a:solidFill>
                  <a:prstClr val="white"/>
                </a:solidFill>
                <a:ea typeface="+mn-ea"/>
                <a:cs typeface="+mn-cs"/>
              </a:rPr>
              <a:t>Gereksiz tüketimden kaçınılmalıdır.</a:t>
            </a:r>
            <a:r>
              <a:rPr lang="tr-TR" sz="2100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tr-TR" sz="2100" dirty="0">
                <a:solidFill>
                  <a:prstClr val="white"/>
                </a:solidFill>
                <a:ea typeface="+mn-ea"/>
                <a:cs typeface="+mn-cs"/>
              </a:rPr>
            </a:b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57342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10494">
        <p14:reveal/>
      </p:transition>
    </mc:Choice>
    <mc:Fallback>
      <p:transition spd="slow" advTm="104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28578"/>
            <a:ext cx="9143998" cy="6869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971600" y="5545810"/>
            <a:ext cx="9252520" cy="166199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SAĞLIKLI YAŞAM SAĞLIKLI ÇEVRE İLE OLUR</a:t>
            </a:r>
          </a:p>
          <a:p>
            <a:r>
              <a:rPr lang="tr-TR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BİZ DOĞAYI KORUDUKCA DOĞADA BİZİ KORUR</a:t>
            </a:r>
          </a:p>
          <a:p>
            <a:r>
              <a:rPr lang="tr-TR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NASIL BULMAK İSTİYORSAN ÖYLE BIRAK</a:t>
            </a:r>
          </a:p>
          <a:p>
            <a:endParaRPr lang="tr-TR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8142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4596">
        <p14:reveal/>
      </p:transition>
    </mc:Choice>
    <mc:Fallback>
      <p:transition spd="slow" advTm="45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Ormansız yurt vatan değildir.</a:t>
            </a:r>
          </a:p>
          <a:p>
            <a:r>
              <a:rPr lang="tr-TR" dirty="0" smtClean="0"/>
              <a:t>Vatan toprağı kutsaldır.</a:t>
            </a:r>
          </a:p>
          <a:p>
            <a:r>
              <a:rPr lang="tr-TR" dirty="0" smtClean="0"/>
              <a:t>Yeşil görmeyen gözler renk zevkinden mahrumdur.</a:t>
            </a:r>
          </a:p>
          <a:p>
            <a:r>
              <a:rPr lang="tr-TR" dirty="0" smtClean="0"/>
              <a:t>Çevreyi hor gören geleceği zor görür.</a:t>
            </a:r>
          </a:p>
          <a:p>
            <a:r>
              <a:rPr lang="tr-TR" dirty="0" smtClean="0"/>
              <a:t>Sağlıklı yaşam sağlıklı çevre ile olur.</a:t>
            </a:r>
          </a:p>
          <a:p>
            <a:r>
              <a:rPr lang="tr-TR" dirty="0" smtClean="0"/>
              <a:t>Damlaya damlaya göl olur, boşa giderse </a:t>
            </a:r>
            <a:r>
              <a:rPr lang="tr-TR" dirty="0">
                <a:latin typeface="Georgia"/>
              </a:rPr>
              <a:t>“</a:t>
            </a:r>
            <a:r>
              <a:rPr lang="tr-TR" dirty="0" smtClean="0"/>
              <a:t>su</a:t>
            </a:r>
            <a:r>
              <a:rPr lang="tr-TR" dirty="0">
                <a:latin typeface="Georgia"/>
              </a:rPr>
              <a:t>”</a:t>
            </a:r>
            <a:r>
              <a:rPr lang="tr-TR" dirty="0" smtClean="0"/>
              <a:t> inan göller kurur</a:t>
            </a:r>
            <a:r>
              <a:rPr lang="tr-TR" dirty="0" smtClean="0"/>
              <a:t>. </a:t>
            </a:r>
            <a:r>
              <a:rPr lang="tr-TR" sz="2800" dirty="0" smtClean="0">
                <a:hlinkClick r:id="rId3"/>
              </a:rPr>
              <a:t>http://</a:t>
            </a:r>
            <a:r>
              <a:rPr lang="tr-TR" sz="2800" dirty="0" smtClean="0">
                <a:hlinkClick r:id="rId3"/>
              </a:rPr>
              <a:t>www.</a:t>
            </a:r>
            <a:r>
              <a:rPr lang="tr-TR" sz="2800" dirty="0" err="1" smtClean="0">
                <a:hlinkClick r:id="rId3"/>
              </a:rPr>
              <a:t>sorubak</a:t>
            </a:r>
            <a:r>
              <a:rPr lang="tr-TR" sz="2800" dirty="0" smtClean="0">
                <a:hlinkClick r:id="rId3"/>
              </a:rPr>
              <a:t>.com</a:t>
            </a:r>
            <a:r>
              <a:rPr lang="tr-TR" sz="2800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76820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10683">
        <p14:reveal/>
      </p:transition>
    </mc:Choice>
    <mc:Fallback>
      <p:transition spd="slow" advTm="106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988840"/>
            <a:ext cx="3384375" cy="32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073599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4982">
        <p14:reveal/>
      </p:transition>
    </mc:Choice>
    <mc:Fallback>
      <p:transition spd="slow" advTm="498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BİR YER DÜŞÜNÜYORUM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836712"/>
            <a:ext cx="7620000" cy="6192688"/>
          </a:xfrm>
        </p:spPr>
        <p:txBody>
          <a:bodyPr>
            <a:normAutofit fontScale="32500" lnSpcReduction="20000"/>
          </a:bodyPr>
          <a:lstStyle/>
          <a:p>
            <a:endParaRPr lang="tr-TR" sz="7400" dirty="0" smtClean="0"/>
          </a:p>
          <a:p>
            <a:r>
              <a:rPr lang="tr-TR" sz="7400" dirty="0" smtClean="0"/>
              <a:t>Bir </a:t>
            </a:r>
            <a:r>
              <a:rPr lang="tr-TR" sz="7400" dirty="0"/>
              <a:t>yer düşünüyorum, yemyeşil,</a:t>
            </a:r>
            <a:br>
              <a:rPr lang="tr-TR" sz="7400" dirty="0"/>
            </a:br>
            <a:r>
              <a:rPr lang="tr-TR" sz="7400" dirty="0"/>
              <a:t>Bilmem, neresinde yurdun?</a:t>
            </a:r>
            <a:br>
              <a:rPr lang="tr-TR" sz="7400" dirty="0"/>
            </a:br>
            <a:r>
              <a:rPr lang="tr-TR" sz="7400" dirty="0"/>
              <a:t>Bir ev, günlük güneşlik,</a:t>
            </a:r>
            <a:br>
              <a:rPr lang="tr-TR" sz="7400" dirty="0"/>
            </a:br>
            <a:r>
              <a:rPr lang="tr-TR" sz="7400" dirty="0"/>
              <a:t>Çiçekler içinde memnun</a:t>
            </a:r>
            <a:br>
              <a:rPr lang="tr-TR" sz="7400" dirty="0"/>
            </a:br>
            <a:r>
              <a:rPr lang="tr-TR" sz="7400" dirty="0"/>
              <a:t/>
            </a:r>
            <a:br>
              <a:rPr lang="tr-TR" sz="7400" dirty="0"/>
            </a:br>
            <a:r>
              <a:rPr lang="tr-TR" sz="7400" dirty="0"/>
              <a:t>Bahçe kapısına varmadan daha,</a:t>
            </a:r>
            <a:br>
              <a:rPr lang="tr-TR" sz="7400" dirty="0"/>
            </a:br>
            <a:r>
              <a:rPr lang="tr-TR" sz="7400" dirty="0"/>
              <a:t>Baygın kokusu ıhlamurun,</a:t>
            </a:r>
            <a:br>
              <a:rPr lang="tr-TR" sz="7400" dirty="0"/>
            </a:br>
            <a:r>
              <a:rPr lang="tr-TR" sz="7400" dirty="0"/>
              <a:t>Gölgesinde bir sıra, der gibi;</a:t>
            </a:r>
            <a:br>
              <a:rPr lang="tr-TR" sz="7400" dirty="0"/>
            </a:br>
            <a:r>
              <a:rPr lang="tr-TR" sz="7400" dirty="0"/>
              <a:t>- Oturun!</a:t>
            </a:r>
            <a:br>
              <a:rPr lang="tr-TR" sz="7400" dirty="0"/>
            </a:br>
            <a:r>
              <a:rPr lang="tr-TR" sz="7400" dirty="0"/>
              <a:t/>
            </a:r>
            <a:br>
              <a:rPr lang="tr-TR" sz="7400" dirty="0"/>
            </a:br>
            <a:r>
              <a:rPr lang="tr-TR" sz="7400" dirty="0"/>
              <a:t>Haydi çocuklar haydi,</a:t>
            </a:r>
            <a:br>
              <a:rPr lang="tr-TR" sz="7400" dirty="0"/>
            </a:br>
            <a:r>
              <a:rPr lang="tr-TR" sz="7400" dirty="0"/>
              <a:t>Salıncakları kurun!</a:t>
            </a:r>
            <a:br>
              <a:rPr lang="tr-TR" sz="7400" dirty="0"/>
            </a:br>
            <a:r>
              <a:rPr lang="tr-TR" sz="7400" dirty="0"/>
              <a:t>Başka dallarsa, eğilmiş;</a:t>
            </a:r>
            <a:br>
              <a:rPr lang="tr-TR" sz="7400" dirty="0"/>
            </a:br>
            <a:r>
              <a:rPr lang="tr-TR" sz="7400" dirty="0"/>
              <a:t>- Yemişlerimizden buyurun!</a:t>
            </a:r>
            <a:br>
              <a:rPr lang="tr-TR" sz="7400" dirty="0"/>
            </a:br>
            <a:r>
              <a:rPr lang="tr-TR" sz="7400" dirty="0"/>
              <a:t/>
            </a:r>
            <a:br>
              <a:rPr lang="tr-TR" sz="7400" dirty="0"/>
            </a:br>
            <a:r>
              <a:rPr lang="tr-TR" sz="7400" dirty="0"/>
              <a:t>Rüzgar esmez, konuşur;</a:t>
            </a:r>
            <a:br>
              <a:rPr lang="tr-TR" sz="7400" dirty="0"/>
            </a:br>
            <a:r>
              <a:rPr lang="tr-TR" sz="7400" dirty="0"/>
              <a:t>- Uçurtmalar uçun, çamaşırlar kuruyun</a:t>
            </a:r>
            <a:br>
              <a:rPr lang="tr-TR" sz="7400" dirty="0"/>
            </a:br>
            <a:r>
              <a:rPr lang="tr-TR" sz="7400" dirty="0"/>
              <a:t>Mutlu olun, yaşayın,</a:t>
            </a:r>
            <a:br>
              <a:rPr lang="tr-TR" sz="7400" dirty="0"/>
            </a:br>
            <a:r>
              <a:rPr lang="tr-TR" sz="7400" dirty="0"/>
              <a:t>Ana, baba evlat, torun</a:t>
            </a:r>
            <a:br>
              <a:rPr lang="tr-TR" sz="7400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                               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476977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12105">
        <p14:reveal/>
      </p:transition>
    </mc:Choice>
    <mc:Fallback>
      <p:transition spd="slow" advTm="121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673"/>
          <a:stretch/>
        </p:blipFill>
        <p:spPr>
          <a:xfrm>
            <a:off x="-684584" y="8767"/>
            <a:ext cx="10732817" cy="68492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489325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5796">
        <p14:reveal/>
      </p:transition>
    </mc:Choice>
    <mc:Fallback>
      <p:transition spd="slow" advTm="57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Doğal">
  <a:themeElements>
    <a:clrScheme name="Doğ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Doğ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Doğ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itişiklik">
  <a:themeElements>
    <a:clrScheme name="Bitişiklik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i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itişiklik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233</TotalTime>
  <Words>161</Words>
  <PresentationFormat>Ekran Gösterisi (4:3)</PresentationFormat>
  <Paragraphs>39</Paragraphs>
  <Slides>15</Slides>
  <Notes>15</Notes>
  <HiddenSlides>0</HiddenSlides>
  <MMClips>1</MMClips>
  <ScaleCrop>false</ScaleCrop>
  <HeadingPairs>
    <vt:vector size="4" baseType="variant">
      <vt:variant>
        <vt:lpstr>Tema</vt:lpstr>
      </vt:variant>
      <vt:variant>
        <vt:i4>8</vt:i4>
      </vt:variant>
      <vt:variant>
        <vt:lpstr>Slayt Başlıkları</vt:lpstr>
      </vt:variant>
      <vt:variant>
        <vt:i4>15</vt:i4>
      </vt:variant>
    </vt:vector>
  </HeadingPairs>
  <TitlesOfParts>
    <vt:vector size="23" baseType="lpstr">
      <vt:lpstr>Doğal</vt:lpstr>
      <vt:lpstr>Bitişiklik</vt:lpstr>
      <vt:lpstr>Ofis Teması</vt:lpstr>
      <vt:lpstr>Akış</vt:lpstr>
      <vt:lpstr>1_Akış</vt:lpstr>
      <vt:lpstr>2_Akış</vt:lpstr>
      <vt:lpstr>3_Akış</vt:lpstr>
      <vt:lpstr>4_Akış</vt:lpstr>
      <vt:lpstr>ÇEVRE</vt:lpstr>
      <vt:lpstr>       ÇEVRE NEDİR?</vt:lpstr>
      <vt:lpstr>ÇEVREMİZİ KORUMAK ADINA</vt:lpstr>
      <vt:lpstr>Gereksiz tüketimden kaçınılmalıdır. </vt:lpstr>
      <vt:lpstr>Slayt 5</vt:lpstr>
      <vt:lpstr>Slayt 6</vt:lpstr>
      <vt:lpstr>Slayt 7</vt:lpstr>
      <vt:lpstr>BİR YER DÜŞÜNÜYORUM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2012-05-01T12:46:06Z</dcterms:created>
  <dcterms:modified xsi:type="dcterms:W3CDTF">2019-03-15T06:59:38Z</dcterms:modified>
  <cp:category>https://www.sorubak.com</cp:category>
</cp:coreProperties>
</file>