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autoAdjust="0"/>
    <p:restoredTop sz="94624" autoAdjust="0"/>
  </p:normalViewPr>
  <p:slideViewPr>
    <p:cSldViewPr>
      <p:cViewPr>
        <p:scale>
          <a:sx n="77" d="100"/>
          <a:sy n="77" d="100"/>
        </p:scale>
        <p:origin x="-2604" y="-804"/>
      </p:cViewPr>
      <p:guideLst>
        <p:guide orient="horz" pos="2160"/>
        <p:guide pos="2880"/>
      </p:guideLst>
    </p:cSldViewPr>
  </p:slideViewPr>
  <p:outlineViewPr>
    <p:cViewPr>
      <p:scale>
        <a:sx n="33" d="100"/>
        <a:sy n="33" d="100"/>
      </p:scale>
      <p:origin x="0" y="32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7D5B31-176E-484C-8FB3-608B44A9D811}" type="datetimeFigureOut">
              <a:rPr lang="tr-TR" smtClean="0"/>
              <a:pPr/>
              <a:t>27/09/2018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6EABA5-FA4E-4675-BD28-463F950598DD}" type="slidenum">
              <a:rPr lang="tr-TR" smtClean="0"/>
              <a:pPr/>
              <a:t>‹#›</a:t>
            </a:fld>
            <a:endParaRPr lang="tr-TR"/>
          </a:p>
        </p:txBody>
      </p:sp>
    </p:spTree>
    <p:extLst>
      <p:ext uri="{BB962C8B-B14F-4D97-AF65-F5344CB8AC3E}">
        <p14:creationId xmlns:p14="http://schemas.microsoft.com/office/powerpoint/2010/main" xmlns="" val="288977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baseline="0" dirty="0" smtClean="0"/>
          </a:p>
        </p:txBody>
      </p:sp>
      <p:sp>
        <p:nvSpPr>
          <p:cNvPr id="4" name="3 Slayt Numarası Yer Tutucusu"/>
          <p:cNvSpPr>
            <a:spLocks noGrp="1"/>
          </p:cNvSpPr>
          <p:nvPr>
            <p:ph type="sldNum" sz="quarter" idx="10"/>
          </p:nvPr>
        </p:nvSpPr>
        <p:spPr/>
        <p:txBody>
          <a:bodyPr/>
          <a:lstStyle/>
          <a:p>
            <a:fld id="{6C6EABA5-FA4E-4675-BD28-463F950598DD}" type="slidenum">
              <a:rPr lang="tr-TR" smtClean="0"/>
              <a:pPr/>
              <a:t>8</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C6EABA5-FA4E-4675-BD28-463F950598DD}" type="slidenum">
              <a:rPr lang="tr-TR" smtClean="0"/>
              <a:pPr/>
              <a:t>17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5ABE675-344B-4B1C-86E7-D7282CF3855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CB0BD61-603F-4DBE-A898-1090F3C85D8D}" type="datetimeFigureOut">
              <a:rPr lang="tr-TR" smtClean="0"/>
              <a:pPr/>
              <a:t>27/09/2018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65ABE675-344B-4B1C-86E7-D7282CF3855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CB0BD61-603F-4DBE-A898-1090F3C85D8D}" type="datetimeFigureOut">
              <a:rPr lang="tr-TR" smtClean="0"/>
              <a:pPr/>
              <a:t>27/09/2018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5ABE675-344B-4B1C-86E7-D7282CF3855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t>2018-2019 EĞİTİM ÖĞRETİM YILI 3/B SINIFI VELİ TOPLANTISI</a:t>
            </a:r>
            <a:endParaRPr lang="tr-TR" dirty="0"/>
          </a:p>
        </p:txBody>
      </p:sp>
      <p:sp>
        <p:nvSpPr>
          <p:cNvPr id="3" name="2 Alt Başlık"/>
          <p:cNvSpPr>
            <a:spLocks noGrp="1"/>
          </p:cNvSpPr>
          <p:nvPr>
            <p:ph type="subTitle" idx="1"/>
          </p:nvPr>
        </p:nvSpPr>
        <p:spPr bwMode="auto"/>
        <p:txBody>
          <a:bodyPr/>
          <a:lstStyle/>
          <a:p>
            <a:r>
              <a:rPr lang="tr-TR" dirty="0" smtClean="0"/>
              <a:t>HEPİNİZ HOŞGELDİNİZ</a:t>
            </a:r>
            <a:endParaRPr lang="tr-TR" dirty="0"/>
          </a:p>
        </p:txBody>
      </p:sp>
    </p:spTree>
  </p:cSld>
  <p:clrMapOvr>
    <a:masterClrMapping/>
  </p:clrMapOvr>
  <p:transition>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188641"/>
            <a:ext cx="7920880" cy="1323439"/>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lvl="0"/>
            <a:r>
              <a:rPr lang="tr-TR" sz="4000" dirty="0" smtClean="0"/>
              <a:t>Okula devamın önemi ve kontrolü, okula geliş gidiş saatleri</a:t>
            </a:r>
          </a:p>
        </p:txBody>
      </p:sp>
      <p:pic>
        <p:nvPicPr>
          <p:cNvPr id="3" name="2 Resim" descr="LLDSjsswxxeGqPi-800x450-noPad.jpg"/>
          <p:cNvPicPr>
            <a:picLocks noChangeAspect="1"/>
          </p:cNvPicPr>
          <p:nvPr/>
        </p:nvPicPr>
        <p:blipFill>
          <a:blip r:embed="rId2" cstate="print"/>
          <a:stretch>
            <a:fillRect/>
          </a:stretch>
        </p:blipFill>
        <p:spPr>
          <a:xfrm>
            <a:off x="323528" y="1916832"/>
            <a:ext cx="8210165" cy="4712467"/>
          </a:xfrm>
          <a:prstGeom prst="rect">
            <a:avLst/>
          </a:prstGeom>
        </p:spPr>
      </p:pic>
    </p:spTree>
  </p:cSld>
  <p:clrMapOvr>
    <a:masterClrMapping/>
  </p:clrMapOvr>
  <p:transition>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634095" cy="707886"/>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pPr lvl="0"/>
            <a:r>
              <a:rPr lang="tr-TR" sz="4000" dirty="0" smtClean="0"/>
              <a:t>Öğrenci davranışları ve izlenecek yol</a:t>
            </a:r>
            <a:r>
              <a:rPr lang="tr-TR" dirty="0" smtClean="0"/>
              <a:t>.</a:t>
            </a:r>
          </a:p>
        </p:txBody>
      </p:sp>
      <p:sp>
        <p:nvSpPr>
          <p:cNvPr id="4" name="3 Dikdörtgen"/>
          <p:cNvSpPr/>
          <p:nvPr/>
        </p:nvSpPr>
        <p:spPr>
          <a:xfrm>
            <a:off x="0" y="980728"/>
            <a:ext cx="8820472" cy="5016758"/>
          </a:xfrm>
          <a:prstGeom prst="rect">
            <a:avLst/>
          </a:prstGeom>
        </p:spPr>
        <p:txBody>
          <a:bodyPr wrap="square">
            <a:spAutoFit/>
          </a:bodyPr>
          <a:lstStyle/>
          <a:p>
            <a:pPr fontAlgn="base"/>
            <a:r>
              <a:rPr lang="tr-TR" sz="2000" dirty="0"/>
              <a:t>Yapılan araştırmalar başarıda; ailenin okul ve akademik çalışmalara yaklaşımı ve çocuk yetiştirmede benimsediği tutumun son derece önemli olduğunu göstermektedir.</a:t>
            </a:r>
          </a:p>
          <a:p>
            <a:pPr fontAlgn="base"/>
            <a:r>
              <a:rPr lang="tr-TR" sz="2000" dirty="0"/>
              <a:t/>
            </a:r>
            <a:br>
              <a:rPr lang="tr-TR" sz="2000" dirty="0"/>
            </a:br>
            <a:r>
              <a:rPr lang="tr-TR" sz="2000" dirty="0"/>
              <a:t/>
            </a:r>
            <a:br>
              <a:rPr lang="tr-TR" sz="2000" dirty="0"/>
            </a:br>
            <a:r>
              <a:rPr lang="tr-TR" sz="2000" dirty="0"/>
              <a:t>Anne baba olarak kendi yetiştiriliş tarzımız, büyüdüğümüz çevre kişilik özelliklerimiz ve buna benzer etkenlerle benimsediğimiz bir çocuk yetiştirme tutumumuz vardır. Bu tutumlar çocuğumuzun akademik çalışmaları ve sosyal ilişkilerinde oldukça etkili olabilmektedir. Çocuğu hiçe sayan, katı ve sert bir disiplin uygulanan, çocuğun her hareketinin izlendiği hata yapmasına fırsat vermeyen “otoriter bir tutum” benimsediğimizde özgüveni yeterince gelişmeyen çocuk; okulda silik, hata yapmaktan korkan, başarısızlıklarda yalana başvuran, güvensiz bir öğrenci profili çizebilir. Bunun tam tersi, çocuğun hiçbir şekilde sınırlanmadığı, olabildiğine özgür bırakıldığı, aile ile ilgili önemli kararların bile çocuğa göre alındığı, bir anlamda </a:t>
            </a:r>
            <a:r>
              <a:rPr lang="tr-TR" sz="2000" b="1" dirty="0"/>
              <a:t>“çocuk </a:t>
            </a:r>
            <a:r>
              <a:rPr lang="tr-TR" sz="2000" b="1" dirty="0" err="1"/>
              <a:t>erkil</a:t>
            </a:r>
            <a:r>
              <a:rPr lang="tr-TR" sz="2000" b="1" dirty="0"/>
              <a:t>”</a:t>
            </a:r>
            <a:r>
              <a:rPr lang="tr-TR" sz="2000" dirty="0"/>
              <a:t> aile tipinin yaratıldığı </a:t>
            </a:r>
            <a:r>
              <a:rPr lang="tr-TR" sz="2000" b="1" dirty="0"/>
              <a:t>“aşırı hoşgörülü tutum”</a:t>
            </a:r>
            <a:r>
              <a:rPr lang="tr-TR" sz="2000" dirty="0"/>
              <a:t>du</a:t>
            </a:r>
          </a:p>
        </p:txBody>
      </p:sp>
    </p:spTree>
  </p:cSld>
  <p:clrMapOvr>
    <a:masterClrMapping/>
  </p:clrMapOvr>
  <p:transition>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980728"/>
            <a:ext cx="8568952" cy="4801314"/>
          </a:xfrm>
          <a:prstGeom prst="rect">
            <a:avLst/>
          </a:prstGeom>
        </p:spPr>
        <p:txBody>
          <a:bodyPr wrap="square">
            <a:spAutoFit/>
          </a:bodyPr>
          <a:lstStyle/>
          <a:p>
            <a:pPr fontAlgn="base"/>
            <a:r>
              <a:rPr lang="tr-TR" dirty="0"/>
              <a:t>Bu tutumla yetiştirdiğimiz çocuk, okulda kurallara ayak uydurmakta zorlanıp, uyumsuz davranışlar sergileyebilir. Diğer her konuda olduğu gibi okul ve derslerle ilgili sorumluluklarını yerine getirmede de isteksiz ve yetersiz kalabilir.</a:t>
            </a:r>
          </a:p>
          <a:p>
            <a:pPr fontAlgn="base"/>
            <a:r>
              <a:rPr lang="tr-TR" dirty="0"/>
              <a:t> </a:t>
            </a:r>
          </a:p>
          <a:p>
            <a:pPr fontAlgn="base"/>
            <a:r>
              <a:rPr lang="tr-TR" dirty="0" smtClean="0"/>
              <a:t>Ailelerde sıklıkla karşılaştığımız bir diğer tutum ise; çocuğun aşırı korunduğu, gereğinden fazla kollandığı ve kontrol altında tutulduğu</a:t>
            </a:r>
            <a:r>
              <a:rPr lang="tr-TR" b="1" dirty="0" smtClean="0"/>
              <a:t> “aşırı koruyucu</a:t>
            </a:r>
            <a:r>
              <a:rPr lang="tr-TR" dirty="0" smtClean="0"/>
              <a:t>” tutumdur. Böyle bir ortamda yetişen çocuk okulda kendini rahat ifade edemeyen, arkadaşlık ilişkilerinde sorunlar yaşayabilen, akademik çalışmalarda geri planda kalmayı tercih eden, okulla ilgili sorumluluklarını tek başına yerine getirmekten kaçınan, karşılaştığı sorunları tek başına çözmekte yetersizlikler gösterebilen bir öğrenci olabilir. Çocuk eğitiminde önerdiğimiz doğru tutum ise;çocuğun kendini ifade edebildiği, ilgi gördüğü, teşvik edildiği, başarılarının takdir edilip pekiştirildiği, kuralların tutarlı bir şekilde uygulandığı</a:t>
            </a:r>
            <a:r>
              <a:rPr lang="tr-TR" b="1" dirty="0" smtClean="0"/>
              <a:t> “destekleyici tutum”</a:t>
            </a:r>
            <a:r>
              <a:rPr lang="tr-TR" dirty="0" smtClean="0"/>
              <a:t>dur..Böyle bir tutumla yetişen çocuk okul ve öğrenmeye olumlu bakış açısı geliştirebilir.Okul kurallarına uymakta zorlanmayan kendini rahatça ifade edebilen, yeni şeyler öğrenmeye meraklı, sorumluluklarını yerine getirmede istekli ve başarılı bir öğrenci olabilir.</a:t>
            </a:r>
          </a:p>
          <a:p>
            <a:pPr fontAlgn="base"/>
            <a:endParaRPr lang="tr-TR" dirty="0"/>
          </a:p>
        </p:txBody>
      </p:sp>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394692"/>
            <a:ext cx="8748464" cy="6463308"/>
          </a:xfrm>
          <a:prstGeom prst="rect">
            <a:avLst/>
          </a:prstGeom>
        </p:spPr>
        <p:txBody>
          <a:bodyPr wrap="square">
            <a:spAutoFit/>
          </a:bodyPr>
          <a:lstStyle/>
          <a:p>
            <a:pPr fontAlgn="base"/>
            <a:r>
              <a:rPr lang="tr-TR" b="1" dirty="0"/>
              <a:t>Çocuğunuzun okul başarısı için yapabilecekleriniz…</a:t>
            </a:r>
          </a:p>
          <a:p>
            <a:pPr fontAlgn="base"/>
            <a:r>
              <a:rPr lang="tr-TR" b="1" dirty="0"/>
              <a:t> </a:t>
            </a:r>
          </a:p>
          <a:p>
            <a:pPr fontAlgn="base"/>
            <a:r>
              <a:rPr lang="tr-TR" dirty="0"/>
              <a:t>İç dünyasında çatışmalar yaşayan çocuk, derse konsantre olmakta zorluk çekebilir, motivasyonu düşer ve ardından başarısızlık kaçınılmaz olur. Bu nedenle aile içinde sağlıklı bir iletişim olmasına, huzurlu ve güvenli bir aile ortamı yaratmaya gayret edin.</a:t>
            </a:r>
          </a:p>
          <a:p>
            <a:pPr fontAlgn="base"/>
            <a:r>
              <a:rPr lang="tr-TR" dirty="0"/>
              <a:t> </a:t>
            </a:r>
          </a:p>
          <a:p>
            <a:pPr fontAlgn="base"/>
            <a:r>
              <a:rPr lang="tr-TR" dirty="0"/>
              <a:t>Mutlaka ona zaman ayırın, sıkıntılarını paylaşmaya çalışın, zamansızlığın ve yorgunluğun iletişimi bozmasına izin vermeyin. Kuracağınız başarılı iletişimle çocuğun başarısını desteklerken, başarısızlığı durumunda ise birlikte mantıklı çözümler bulmanız mümkün olacaktır.</a:t>
            </a:r>
          </a:p>
          <a:p>
            <a:pPr fontAlgn="base"/>
            <a:r>
              <a:rPr lang="tr-TR" dirty="0"/>
              <a:t> </a:t>
            </a:r>
          </a:p>
          <a:p>
            <a:pPr fontAlgn="base"/>
            <a:r>
              <a:rPr lang="tr-TR" dirty="0"/>
              <a:t>Geçmişteki hata ve başarısızlıklara odaklanmak yerine; yapılan olumlu davranışlar ve başarılar üzerine odaklanın. Başarıyı yakalamada çabanın önemini vurgulayın.</a:t>
            </a:r>
          </a:p>
          <a:p>
            <a:pPr fontAlgn="base"/>
            <a:r>
              <a:rPr lang="tr-TR" dirty="0"/>
              <a:t> </a:t>
            </a:r>
          </a:p>
          <a:p>
            <a:pPr fontAlgn="base"/>
            <a:r>
              <a:rPr lang="tr-TR" dirty="0"/>
              <a:t>Gerçekçi olmayan ve çok yüksek beklentiler, çocuk üzerinde ileride ciddi problemler yaratabilecek yoğun kaygıya sebep olmaktadır.</a:t>
            </a:r>
          </a:p>
          <a:p>
            <a:pPr fontAlgn="base"/>
            <a:r>
              <a:rPr lang="tr-TR" dirty="0"/>
              <a:t> </a:t>
            </a:r>
          </a:p>
          <a:p>
            <a:pPr fontAlgn="base"/>
            <a:r>
              <a:rPr lang="tr-TR" dirty="0"/>
              <a:t>Anne babanın başarı konusundaki büyük beklentileri, onun kişilik değerinin sadece başarıyla değerlendirilmesi anlamına geldiği için çocuk başarısızlık durumunda sevilmeyeceğini, kabul görmeyeceğini düşünüp aileden uzaklaşmaktadır.</a:t>
            </a:r>
          </a:p>
          <a:p>
            <a:pPr fontAlgn="base"/>
            <a:r>
              <a:rPr lang="tr-TR" dirty="0"/>
              <a:t> </a:t>
            </a:r>
          </a:p>
          <a:p>
            <a:pPr fontAlgn="base"/>
            <a:r>
              <a:rPr lang="tr-TR" dirty="0"/>
              <a:t>Beklentilerinizi çocuğun potansiyeline uygun tutun.</a:t>
            </a:r>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908720"/>
            <a:ext cx="8496944" cy="4708981"/>
          </a:xfrm>
          <a:prstGeom prst="rect">
            <a:avLst/>
          </a:prstGeom>
        </p:spPr>
        <p:txBody>
          <a:bodyPr wrap="square">
            <a:spAutoFit/>
          </a:bodyPr>
          <a:lstStyle/>
          <a:p>
            <a:pPr fontAlgn="base"/>
            <a:r>
              <a:rPr lang="tr-TR" sz="2000" dirty="0"/>
              <a:t>Çocuklar ebeveynlerinin eğitim konusundaki düşünce ve duygularını kendilerine mal ederler. Eğitimsel süreçlere değer veren, öğretmenin çabasına saygı duyan anne babalar çocuğun okula ve öğrenmeye karşı ilgisini olumlu etkilerken, tam tersi tutum bu ilgiye engel olup olumsuz etkilemektedir. Okul ile ilgili olumsuz düşünce ve kaygılarınızı çocuğunuza yansıtmadan, öğretmeni veya okul ilgilisi ile görüşerek gidermeye çalışın.</a:t>
            </a:r>
          </a:p>
          <a:p>
            <a:pPr fontAlgn="base"/>
            <a:r>
              <a:rPr lang="tr-TR" sz="2000" dirty="0"/>
              <a:t> </a:t>
            </a:r>
          </a:p>
          <a:p>
            <a:pPr fontAlgn="base"/>
            <a:r>
              <a:rPr lang="tr-TR" sz="2000" dirty="0"/>
              <a:t>Çalışmayı, çalışma için ayrılmış alanda yapmak yararlıdır. Çalışma ortamına ait düşüncelerin can alıcı noktası belirli bir çalışma alanı ile çalışma davranışı arasında şartlı refleks türü bir ilişki kurmaktır. Bu nedenle çocuğunuz için böyle bir ortam hazırlamaya ve burada çalışmasını sağlamaya gayret edin. Burada unutulmaması gereken; okul ve derslerin öğrencinin sorumluluğu olduğu ve bu konudaki aktif rolün öğrenciye ait olması gerektiğidir. Anne babanın, çocuğun okul başarısındaki en önemli görevi gerekli ilgi ve desteği sağlamaktır.</a:t>
            </a:r>
          </a:p>
        </p:txBody>
      </p:sp>
    </p:spTree>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424936" cy="193899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tr-TR" sz="4000" dirty="0" smtClean="0"/>
              <a:t>Öğrenciye verilen çalışmalarla ilgili velilere düşen görevler, velilerin evde yapması gerekenler</a:t>
            </a:r>
          </a:p>
        </p:txBody>
      </p:sp>
      <p:pic>
        <p:nvPicPr>
          <p:cNvPr id="3" name="2 Resim" descr="indir (2).jpg"/>
          <p:cNvPicPr>
            <a:picLocks noChangeAspect="1"/>
          </p:cNvPicPr>
          <p:nvPr/>
        </p:nvPicPr>
        <p:blipFill>
          <a:blip r:embed="rId2" cstate="print"/>
          <a:stretch>
            <a:fillRect/>
          </a:stretch>
        </p:blipFill>
        <p:spPr>
          <a:xfrm>
            <a:off x="179512" y="2204864"/>
            <a:ext cx="4104456" cy="4320480"/>
          </a:xfrm>
          <a:prstGeom prst="rect">
            <a:avLst/>
          </a:prstGeom>
        </p:spPr>
      </p:pic>
      <p:pic>
        <p:nvPicPr>
          <p:cNvPr id="4" name="3 Resim" descr="indir (3).jpg"/>
          <p:cNvPicPr>
            <a:picLocks noChangeAspect="1"/>
          </p:cNvPicPr>
          <p:nvPr/>
        </p:nvPicPr>
        <p:blipFill>
          <a:blip r:embed="rId3" cstate="print"/>
          <a:stretch>
            <a:fillRect/>
          </a:stretch>
        </p:blipFill>
        <p:spPr>
          <a:xfrm>
            <a:off x="4716016" y="2204864"/>
            <a:ext cx="3968477" cy="4176464"/>
          </a:xfrm>
          <a:prstGeom prst="rect">
            <a:avLst/>
          </a:prstGeom>
        </p:spPr>
      </p:pic>
    </p:spTree>
  </p:cSld>
  <p:clrMapOvr>
    <a:masterClrMapping/>
  </p:clrMapOvr>
  <p:transition>
    <p:cut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
            <a:ext cx="8496944" cy="1323439"/>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tr-TR" sz="4000" dirty="0" smtClean="0"/>
              <a:t>Eğitim ve öğretim için sınıfın ihtiyaçlarının belirlenmesi</a:t>
            </a:r>
            <a:endParaRPr lang="tr-TR" sz="4000" dirty="0"/>
          </a:p>
        </p:txBody>
      </p:sp>
      <p:pic>
        <p:nvPicPr>
          <p:cNvPr id="3" name="2 Resim" descr="0x0-son-dakika-emekliye-para-iadesi-1537227694336.jpg"/>
          <p:cNvPicPr>
            <a:picLocks noChangeAspect="1"/>
          </p:cNvPicPr>
          <p:nvPr/>
        </p:nvPicPr>
        <p:blipFill>
          <a:blip r:embed="rId2" cstate="print"/>
          <a:stretch>
            <a:fillRect/>
          </a:stretch>
        </p:blipFill>
        <p:spPr>
          <a:xfrm>
            <a:off x="179512" y="3861048"/>
            <a:ext cx="4178796" cy="2785864"/>
          </a:xfrm>
          <a:prstGeom prst="rect">
            <a:avLst/>
          </a:prstGeom>
        </p:spPr>
      </p:pic>
      <p:pic>
        <p:nvPicPr>
          <p:cNvPr id="4" name="3 Resim" descr="images (4).jpg"/>
          <p:cNvPicPr>
            <a:picLocks noChangeAspect="1"/>
          </p:cNvPicPr>
          <p:nvPr/>
        </p:nvPicPr>
        <p:blipFill>
          <a:blip r:embed="rId3" cstate="print"/>
          <a:stretch>
            <a:fillRect/>
          </a:stretch>
        </p:blipFill>
        <p:spPr>
          <a:xfrm>
            <a:off x="4427984" y="1556791"/>
            <a:ext cx="4237459" cy="2908367"/>
          </a:xfrm>
          <a:prstGeom prst="rect">
            <a:avLst/>
          </a:prstGeom>
        </p:spPr>
      </p:pic>
    </p:spTree>
  </p:cSld>
  <p:clrMapOvr>
    <a:masterClrMapping/>
  </p:clrMapOvr>
  <p:transition>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352928" cy="4031873"/>
          </a:xfrm>
          <a:prstGeom prst="rect">
            <a:avLst/>
          </a:prstGeom>
          <a:solidFill>
            <a:schemeClr val="accent2">
              <a:lumMod val="60000"/>
              <a:lumOff val="40000"/>
            </a:schemeClr>
          </a:solidFill>
          <a:effectLst>
            <a:glow rad="228600">
              <a:schemeClr val="accent3">
                <a:satMod val="175000"/>
                <a:alpha val="40000"/>
              </a:schemeClr>
            </a:glow>
            <a:outerShdw blurRad="130000" dist="101600" dir="2700000" algn="tl" rotWithShape="0">
              <a:srgbClr val="000000">
                <a:alpha val="35000"/>
              </a:srgbClr>
            </a:outerShdw>
          </a:effectLst>
        </p:spPr>
        <p:style>
          <a:lnRef idx="1">
            <a:schemeClr val="accent2"/>
          </a:lnRef>
          <a:fillRef idx="2">
            <a:schemeClr val="accent2"/>
          </a:fillRef>
          <a:effectRef idx="1">
            <a:schemeClr val="accent2"/>
          </a:effectRef>
          <a:fontRef idx="minor">
            <a:schemeClr val="dk1"/>
          </a:fontRef>
        </p:style>
        <p:txBody>
          <a:bodyPr wrap="square">
            <a:spAutoFit/>
          </a:bodyPr>
          <a:lstStyle/>
          <a:p>
            <a:r>
              <a:rPr lang="tr-TR" sz="3200" dirty="0" smtClean="0"/>
              <a:t>KATILIMINIZDAN</a:t>
            </a:r>
            <a:r>
              <a:rPr lang="tr-TR" sz="3200" baseline="0" dirty="0" smtClean="0"/>
              <a:t> DOLAYI HEPİNİZE TEŞEKKÜR EDERİM.</a:t>
            </a:r>
          </a:p>
          <a:p>
            <a:endParaRPr lang="tr-TR" sz="3200" baseline="0" dirty="0" smtClean="0"/>
          </a:p>
          <a:p>
            <a:r>
              <a:rPr lang="tr-TR" sz="3200" baseline="0" dirty="0" smtClean="0"/>
              <a:t>YENİ EĞİTİM –ÖĞRETİM YILI HEPİMİZE HAYIRLI OLSUN.</a:t>
            </a:r>
          </a:p>
          <a:p>
            <a:endParaRPr lang="tr-TR" sz="3200" baseline="0" dirty="0" smtClean="0"/>
          </a:p>
          <a:p>
            <a:r>
              <a:rPr lang="tr-TR" sz="3200" baseline="0" dirty="0" smtClean="0"/>
              <a:t>3/B SINIF ÖĞRETMENİ</a:t>
            </a:r>
          </a:p>
          <a:p>
            <a:r>
              <a:rPr lang="tr-TR" sz="3200" baseline="0" dirty="0" smtClean="0"/>
              <a:t>OĞUZ KARAGÜLLE</a:t>
            </a:r>
            <a:endParaRPr lang="tr-TR" sz="3200" dirty="0"/>
          </a:p>
        </p:txBody>
      </p:sp>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Dikdörtgen"/>
          <p:cNvSpPr/>
          <p:nvPr/>
        </p:nvSpPr>
        <p:spPr>
          <a:xfrm>
            <a:off x="1115616" y="836713"/>
            <a:ext cx="7128792" cy="3046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tr-TR" sz="4800" dirty="0" smtClean="0"/>
              <a:t>Gündem maddelerinin okunması, yaz tatilinin ve geçen yılın değerlendirilmesi</a:t>
            </a:r>
            <a:endParaRPr lang="tr-TR" sz="4800" dirty="0"/>
          </a:p>
        </p:txBody>
      </p:sp>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r>
              <a:rPr lang="tr-TR" dirty="0" smtClean="0"/>
              <a:t>GÜNDEM MADDELERİMİZ</a:t>
            </a:r>
            <a:endParaRPr lang="tr-TR" dirty="0"/>
          </a:p>
        </p:txBody>
      </p:sp>
      <p:sp>
        <p:nvSpPr>
          <p:cNvPr id="2" name="1 İçerik Yer Tutucusu"/>
          <p:cNvSpPr>
            <a:spLocks noGrp="1"/>
          </p:cNvSpPr>
          <p:nvPr>
            <p:ph idx="1"/>
          </p:nvPr>
        </p:nvSpPr>
        <p:spPr/>
        <p:txBody>
          <a:bodyPr>
            <a:normAutofit fontScale="70000" lnSpcReduction="20000"/>
          </a:bodyPr>
          <a:lstStyle/>
          <a:p>
            <a:pPr lvl="0"/>
            <a:r>
              <a:rPr lang="tr-TR" dirty="0" smtClean="0"/>
              <a:t>Açılış ve yoklama,</a:t>
            </a:r>
          </a:p>
          <a:p>
            <a:pPr lvl="0"/>
            <a:r>
              <a:rPr lang="tr-TR" dirty="0" smtClean="0"/>
              <a:t>Gündem maddelerinin okunması, yaz tatilinin ve geçen yılın değerlendirilmesi,</a:t>
            </a:r>
          </a:p>
          <a:p>
            <a:pPr lvl="0"/>
            <a:r>
              <a:rPr lang="tr-TR" dirty="0" smtClean="0"/>
              <a:t>Öğrenmede öğretmen-veli-öğrenci işbirliğinin önemi</a:t>
            </a:r>
          </a:p>
          <a:p>
            <a:pPr lvl="0"/>
            <a:r>
              <a:rPr lang="tr-TR" dirty="0" smtClean="0"/>
              <a:t>Yeni yönetmelikle değişen kaldırılan ve değişen uygulamalar ve yeni müfredat hakkında bilgilendirme</a:t>
            </a:r>
          </a:p>
          <a:p>
            <a:pPr lvl="0"/>
            <a:r>
              <a:rPr lang="tr-TR" dirty="0" smtClean="0"/>
              <a:t>3. sınıflar ders çizelgesi</a:t>
            </a:r>
          </a:p>
          <a:p>
            <a:pPr lvl="0"/>
            <a:r>
              <a:rPr lang="tr-TR" dirty="0" smtClean="0"/>
              <a:t>Okuma ve yazma çalışmalarının üzerinde durulması,</a:t>
            </a:r>
          </a:p>
          <a:p>
            <a:pPr lvl="0"/>
            <a:r>
              <a:rPr lang="tr-TR" dirty="0" smtClean="0"/>
              <a:t>Öğrencilerin tertip, düzen, kıyafet, beslenme ve temizlik durumu,</a:t>
            </a:r>
          </a:p>
          <a:p>
            <a:pPr lvl="0"/>
            <a:r>
              <a:rPr lang="tr-TR" dirty="0" smtClean="0"/>
              <a:t>Okula devamın önemi ve kontrolü, okula geliş gidiş saatleri</a:t>
            </a:r>
          </a:p>
          <a:p>
            <a:pPr lvl="0"/>
            <a:r>
              <a:rPr lang="tr-TR" dirty="0" smtClean="0"/>
              <a:t>Öğrenci davranışları ve izlenecek yol.</a:t>
            </a:r>
          </a:p>
          <a:p>
            <a:pPr lvl="0"/>
            <a:r>
              <a:rPr lang="tr-TR" dirty="0" smtClean="0"/>
              <a:t>Öğrenciye verilen çalışmalarla ilgili velilere düşen görevler, velilerin evde yapması gerekenler</a:t>
            </a:r>
          </a:p>
          <a:p>
            <a:pPr lvl="0"/>
            <a:r>
              <a:rPr lang="tr-TR" dirty="0" smtClean="0"/>
              <a:t>Eğitim ve öğretim için sınıfın ihtiyaçlarının belirlenmesi.</a:t>
            </a:r>
          </a:p>
          <a:p>
            <a:pPr lvl="0"/>
            <a:r>
              <a:rPr lang="tr-TR" dirty="0" smtClean="0"/>
              <a:t>Kapanış.</a:t>
            </a:r>
          </a:p>
          <a:p>
            <a:endParaRPr lang="tr-TR" dirty="0" smtClean="0"/>
          </a:p>
        </p:txBody>
      </p:sp>
    </p:spTree>
  </p:cSld>
  <p:clrMapOvr>
    <a:masterClrMapping/>
  </p:clrMapOvr>
  <p:transition>
    <p:spli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15616" y="692697"/>
            <a:ext cx="6912768" cy="132343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lvl="0"/>
            <a:r>
              <a:rPr lang="tr-TR" sz="4000" dirty="0" smtClean="0"/>
              <a:t>Öğrenmede öğretmen-veli-öğrenci işbirliğinin önemi</a:t>
            </a:r>
          </a:p>
        </p:txBody>
      </p:sp>
      <p:pic>
        <p:nvPicPr>
          <p:cNvPr id="3" name="2 Resim" descr="baraka-concept-galliba-yuvarlak-uc-ayakli-masa.jpg"/>
          <p:cNvPicPr>
            <a:picLocks noChangeAspect="1"/>
          </p:cNvPicPr>
          <p:nvPr/>
        </p:nvPicPr>
        <p:blipFill>
          <a:blip r:embed="rId2" cstate="print"/>
          <a:stretch>
            <a:fillRect/>
          </a:stretch>
        </p:blipFill>
        <p:spPr>
          <a:xfrm>
            <a:off x="2411760" y="2204864"/>
            <a:ext cx="4005064" cy="4005064"/>
          </a:xfrm>
          <a:prstGeom prst="rect">
            <a:avLst/>
          </a:prstGeom>
        </p:spPr>
      </p:pic>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332657"/>
            <a:ext cx="7704856" cy="255454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lvl="0"/>
            <a:r>
              <a:rPr lang="tr-TR" sz="4000" dirty="0" smtClean="0"/>
              <a:t>Yeni yönetmelikle değişen kaldırılan ve değişen uygulamalar ve yeni müfredat hakkında bilgilendirme</a:t>
            </a:r>
          </a:p>
        </p:txBody>
      </p:sp>
      <p:pic>
        <p:nvPicPr>
          <p:cNvPr id="3" name="2 Resim" descr="indir.jpg"/>
          <p:cNvPicPr>
            <a:picLocks noChangeAspect="1"/>
          </p:cNvPicPr>
          <p:nvPr/>
        </p:nvPicPr>
        <p:blipFill>
          <a:blip r:embed="rId2" cstate="print"/>
          <a:stretch>
            <a:fillRect/>
          </a:stretch>
        </p:blipFill>
        <p:spPr>
          <a:xfrm>
            <a:off x="467544" y="3212976"/>
            <a:ext cx="7776863" cy="3240360"/>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332656"/>
            <a:ext cx="8641409" cy="707886"/>
          </a:xfrm>
          <a:prstGeom prst="rect">
            <a:avLst/>
          </a:prstGeom>
        </p:spPr>
        <p:txBody>
          <a:bodyPr wrap="square">
            <a:spAutoFit/>
          </a:bodyPr>
          <a:lstStyle/>
          <a:p>
            <a:pPr lvl="0" algn="ctr"/>
            <a:r>
              <a:rPr lang="tr-TR" sz="4000" dirty="0" smtClean="0"/>
              <a:t>3. sınıflar ders çizelgesi</a:t>
            </a:r>
          </a:p>
        </p:txBody>
      </p:sp>
      <p:pic>
        <p:nvPicPr>
          <p:cNvPr id="1026" name="Picture 2"/>
          <p:cNvPicPr>
            <a:picLocks noChangeAspect="1" noChangeArrowheads="1"/>
          </p:cNvPicPr>
          <p:nvPr/>
        </p:nvPicPr>
        <p:blipFill>
          <a:blip r:embed="rId2" cstate="print"/>
          <a:srcRect/>
          <a:stretch>
            <a:fillRect/>
          </a:stretch>
        </p:blipFill>
        <p:spPr bwMode="auto">
          <a:xfrm>
            <a:off x="611560" y="1262063"/>
            <a:ext cx="7621215" cy="4975249"/>
          </a:xfrm>
          <a:prstGeom prst="rect">
            <a:avLst/>
          </a:prstGeom>
          <a:noFill/>
          <a:ln w="9525">
            <a:noFill/>
            <a:miter lim="800000"/>
            <a:headEnd/>
            <a:tailEnd/>
          </a:ln>
        </p:spPr>
      </p:pic>
    </p:spTree>
  </p:cSld>
  <p:clrMapOvr>
    <a:masterClrMapping/>
  </p:clrMapOvr>
  <p:transition>
    <p:zoom dir="in"/>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260649"/>
            <a:ext cx="7992888" cy="1323439"/>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lvl="0"/>
            <a:r>
              <a:rPr lang="tr-TR" sz="4000" dirty="0" smtClean="0"/>
              <a:t>Okuma  çalışmalarının üzerinde durulması,</a:t>
            </a:r>
          </a:p>
        </p:txBody>
      </p:sp>
      <p:pic>
        <p:nvPicPr>
          <p:cNvPr id="4" name="3 Resim" descr="images.jpg"/>
          <p:cNvPicPr>
            <a:picLocks noChangeAspect="1"/>
          </p:cNvPicPr>
          <p:nvPr/>
        </p:nvPicPr>
        <p:blipFill>
          <a:blip r:embed="rId2" cstate="print"/>
          <a:stretch>
            <a:fillRect/>
          </a:stretch>
        </p:blipFill>
        <p:spPr>
          <a:xfrm>
            <a:off x="0" y="1988840"/>
            <a:ext cx="5148064" cy="4869160"/>
          </a:xfrm>
          <a:prstGeom prst="rect">
            <a:avLst/>
          </a:prstGeom>
        </p:spPr>
      </p:pic>
      <p:pic>
        <p:nvPicPr>
          <p:cNvPr id="5" name="4 Resim" descr="images (1).jpg"/>
          <p:cNvPicPr>
            <a:picLocks noChangeAspect="1"/>
          </p:cNvPicPr>
          <p:nvPr/>
        </p:nvPicPr>
        <p:blipFill>
          <a:blip r:embed="rId3" cstate="print"/>
          <a:stretch>
            <a:fillRect/>
          </a:stretch>
        </p:blipFill>
        <p:spPr>
          <a:xfrm>
            <a:off x="5220072" y="2996951"/>
            <a:ext cx="3605416" cy="3861049"/>
          </a:xfrm>
          <a:prstGeom prst="rect">
            <a:avLst/>
          </a:prstGeom>
        </p:spPr>
      </p:pic>
    </p:spTree>
  </p:cSld>
  <p:clrMapOvr>
    <a:masterClrMapping/>
  </p:clrMapOvr>
  <p:transition>
    <p:wheel spokes="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3" y="0"/>
            <a:ext cx="8424936" cy="1323439"/>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tr-TR" sz="4000" dirty="0" smtClean="0"/>
              <a:t>Yazı</a:t>
            </a:r>
            <a:r>
              <a:rPr lang="tr-TR" sz="4000" baseline="0" dirty="0" smtClean="0"/>
              <a:t> çalışmaları üzerine birkaç söz…</a:t>
            </a:r>
          </a:p>
        </p:txBody>
      </p:sp>
      <p:pic>
        <p:nvPicPr>
          <p:cNvPr id="3" name="2 Resim" descr="Document_Image_126_3625.png"/>
          <p:cNvPicPr>
            <a:picLocks noChangeAspect="1"/>
          </p:cNvPicPr>
          <p:nvPr/>
        </p:nvPicPr>
        <p:blipFill>
          <a:blip r:embed="rId3" cstate="print"/>
          <a:stretch>
            <a:fillRect/>
          </a:stretch>
        </p:blipFill>
        <p:spPr>
          <a:xfrm>
            <a:off x="403115" y="2071687"/>
            <a:ext cx="8201333" cy="4453657"/>
          </a:xfrm>
          <a:prstGeom prst="rect">
            <a:avLst/>
          </a:prstGeom>
        </p:spPr>
      </p:pic>
    </p:spTree>
  </p:cSld>
  <p:clrMapOvr>
    <a:masterClrMapping/>
  </p:clrMapOvr>
  <p:transition>
    <p:wheel spokes="3"/>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11560" y="332656"/>
            <a:ext cx="7776864"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sz="4000" dirty="0" smtClean="0"/>
              <a:t>Öğrencilerin tertip, düzen, kıyafet, beslenme ve temizlik durumu</a:t>
            </a:r>
            <a:endParaRPr lang="tr-TR" sz="4000" dirty="0"/>
          </a:p>
        </p:txBody>
      </p:sp>
      <p:pic>
        <p:nvPicPr>
          <p:cNvPr id="3" name="2 Resim" descr="images (2).jpg"/>
          <p:cNvPicPr>
            <a:picLocks noChangeAspect="1"/>
          </p:cNvPicPr>
          <p:nvPr/>
        </p:nvPicPr>
        <p:blipFill>
          <a:blip r:embed="rId2" cstate="print"/>
          <a:stretch>
            <a:fillRect/>
          </a:stretch>
        </p:blipFill>
        <p:spPr>
          <a:xfrm>
            <a:off x="971600" y="2276872"/>
            <a:ext cx="3024336" cy="2143125"/>
          </a:xfrm>
          <a:prstGeom prst="rect">
            <a:avLst/>
          </a:prstGeom>
        </p:spPr>
      </p:pic>
      <p:pic>
        <p:nvPicPr>
          <p:cNvPr id="4" name="3 Resim" descr="indir (1).jpg"/>
          <p:cNvPicPr>
            <a:picLocks noChangeAspect="1"/>
          </p:cNvPicPr>
          <p:nvPr/>
        </p:nvPicPr>
        <p:blipFill>
          <a:blip r:embed="rId3" cstate="print"/>
          <a:stretch>
            <a:fillRect/>
          </a:stretch>
        </p:blipFill>
        <p:spPr>
          <a:xfrm>
            <a:off x="4067945" y="2276872"/>
            <a:ext cx="3240360" cy="2088232"/>
          </a:xfrm>
          <a:prstGeom prst="rect">
            <a:avLst/>
          </a:prstGeom>
        </p:spPr>
      </p:pic>
      <p:pic>
        <p:nvPicPr>
          <p:cNvPr id="5" name="4 Resim" descr="images (3).jpg"/>
          <p:cNvPicPr>
            <a:picLocks noChangeAspect="1"/>
          </p:cNvPicPr>
          <p:nvPr/>
        </p:nvPicPr>
        <p:blipFill>
          <a:blip r:embed="rId4" cstate="print"/>
          <a:stretch>
            <a:fillRect/>
          </a:stretch>
        </p:blipFill>
        <p:spPr>
          <a:xfrm>
            <a:off x="5292080" y="4255039"/>
            <a:ext cx="3475087" cy="2602961"/>
          </a:xfrm>
          <a:prstGeom prst="rect">
            <a:avLst/>
          </a:prstGeom>
        </p:spPr>
      </p:pic>
      <p:pic>
        <p:nvPicPr>
          <p:cNvPr id="6" name="5 Resim" descr="k_31083656_Bv37DekCMAA5XtL.jpg"/>
          <p:cNvPicPr>
            <a:picLocks noChangeAspect="1"/>
          </p:cNvPicPr>
          <p:nvPr/>
        </p:nvPicPr>
        <p:blipFill>
          <a:blip r:embed="rId5" cstate="print"/>
          <a:stretch>
            <a:fillRect/>
          </a:stretch>
        </p:blipFill>
        <p:spPr>
          <a:xfrm>
            <a:off x="1" y="4304494"/>
            <a:ext cx="3419872" cy="2553505"/>
          </a:xfrm>
          <a:prstGeom prst="rect">
            <a:avLst/>
          </a:prstGeom>
        </p:spPr>
      </p:pic>
    </p:spTree>
  </p:cSld>
  <p:clrMapOvr>
    <a:masterClrMapping/>
  </p:clrMapOvr>
  <p:transition>
    <p:pull dir="u"/>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81</TotalTime>
  <Words>335</Words>
  <PresentationFormat>Ekran Gösterisi (4:3)</PresentationFormat>
  <Paragraphs>55</Paragraphs>
  <Slides>17</Slides>
  <Notes>2</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Akış</vt:lpstr>
      <vt:lpstr>2018-2019 EĞİTİM ÖĞRETİM YILI 3/B SINIFI VELİ TOPLANTISI</vt:lpstr>
      <vt:lpstr>Slayt 2</vt:lpstr>
      <vt:lpstr>GÜNDEM MADDELERİMİZ</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2018-09-26T21:39:25Z</dcterms:created>
  <dcterms:modified xsi:type="dcterms:W3CDTF">2018-09-27T17:19:26Z</dcterms:modified>
  <cp:category>https://www.sorubak.com</cp:category>
</cp:coreProperties>
</file>