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9"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116" d="100"/>
          <a:sy n="116" d="100"/>
        </p:scale>
        <p:origin x="-390" y="-11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tr-TR" smtClean="0"/>
              <a:t>Asıl başlık stili için tıklatın</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tıklayın</a:t>
            </a:r>
            <a:endParaRPr lang="en-US" dirty="0"/>
          </a:p>
        </p:txBody>
      </p:sp>
      <p:sp>
        <p:nvSpPr>
          <p:cNvPr id="4" name="Date Placeholder 3"/>
          <p:cNvSpPr>
            <a:spLocks noGrp="1"/>
          </p:cNvSpPr>
          <p:nvPr>
            <p:ph type="dt" sz="half" idx="10"/>
          </p:nvPr>
        </p:nvSpPr>
        <p:spPr/>
        <p:txBody>
          <a:bodyPr/>
          <a:lstStyle/>
          <a:p>
            <a:fld id="{C9800B48-FB92-4E47-BC5F-ED5560001140}" type="datetimeFigureOut">
              <a:rPr lang="tr-TR" smtClean="0"/>
              <a:pPr/>
              <a:t>26/02/2019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49471A6A-C25B-4047-B173-73832B07BD7F}" type="slidenum">
              <a:rPr lang="tr-TR" smtClean="0"/>
              <a:pPr/>
              <a:t>‹#›</a:t>
            </a:fld>
            <a:endParaRPr lang="tr-TR"/>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 xmlns:p14="http://schemas.microsoft.com/office/powerpoint/2010/main" val="2012737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a:t>
            </a:r>
          </a:p>
        </p:txBody>
      </p:sp>
      <p:sp>
        <p:nvSpPr>
          <p:cNvPr id="3" name="Date Placeholder 2"/>
          <p:cNvSpPr>
            <a:spLocks noGrp="1"/>
          </p:cNvSpPr>
          <p:nvPr>
            <p:ph type="dt" sz="half" idx="10"/>
          </p:nvPr>
        </p:nvSpPr>
        <p:spPr/>
        <p:txBody>
          <a:bodyPr/>
          <a:lstStyle/>
          <a:p>
            <a:fld id="{C9800B48-FB92-4E47-BC5F-ED5560001140}" type="datetimeFigureOut">
              <a:rPr lang="tr-TR" smtClean="0"/>
              <a:pPr/>
              <a:t>26/02/2019</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49471A6A-C25B-4047-B173-73832B07BD7F}" type="slidenum">
              <a:rPr lang="tr-TR" smtClean="0"/>
              <a:pPr/>
              <a:t>‹#›</a:t>
            </a:fld>
            <a:endParaRPr lang="tr-TR"/>
          </a:p>
        </p:txBody>
      </p:sp>
    </p:spTree>
    <p:extLst>
      <p:ext uri="{BB962C8B-B14F-4D97-AF65-F5344CB8AC3E}">
        <p14:creationId xmlns="" xmlns:p14="http://schemas.microsoft.com/office/powerpoint/2010/main" val="39147459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tr-TR" smtClean="0"/>
              <a:t>Asıl başlık stili için tıklatın</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C9800B48-FB92-4E47-BC5F-ED5560001140}" type="datetimeFigureOut">
              <a:rPr lang="tr-TR" smtClean="0"/>
              <a:pPr/>
              <a:t>26/02/2019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49471A6A-C25B-4047-B173-73832B07BD7F}" type="slidenum">
              <a:rPr lang="tr-TR" smtClean="0"/>
              <a:pPr/>
              <a:t>‹#›</a:t>
            </a:fld>
            <a:endParaRPr lang="tr-TR"/>
          </a:p>
        </p:txBody>
      </p:sp>
    </p:spTree>
    <p:extLst>
      <p:ext uri="{BB962C8B-B14F-4D97-AF65-F5344CB8AC3E}">
        <p14:creationId xmlns="" xmlns:p14="http://schemas.microsoft.com/office/powerpoint/2010/main" val="4890235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tr-TR" smtClean="0"/>
              <a:t>Asıl başlık stili için tıklatın</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C9800B48-FB92-4E47-BC5F-ED5560001140}" type="datetimeFigureOut">
              <a:rPr lang="tr-TR" smtClean="0"/>
              <a:pPr/>
              <a:t>26/02/2019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49471A6A-C25B-4047-B173-73832B07BD7F}" type="slidenum">
              <a:rPr lang="tr-TR" smtClean="0"/>
              <a:pPr/>
              <a:t>‹#›</a:t>
            </a:fld>
            <a:endParaRPr lang="tr-TR"/>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 xmlns:p14="http://schemas.microsoft.com/office/powerpoint/2010/main" val="16905336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tr-TR" smtClean="0"/>
              <a:t>Asıl başlık stili için tıklatın</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C9800B48-FB92-4E47-BC5F-ED5560001140}" type="datetimeFigureOut">
              <a:rPr lang="tr-TR" smtClean="0"/>
              <a:pPr/>
              <a:t>26/02/2019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49471A6A-C25B-4047-B173-73832B07BD7F}" type="slidenum">
              <a:rPr lang="tr-TR" smtClean="0"/>
              <a:pPr/>
              <a:t>‹#›</a:t>
            </a:fld>
            <a:endParaRPr lang="tr-TR"/>
          </a:p>
        </p:txBody>
      </p:sp>
    </p:spTree>
    <p:extLst>
      <p:ext uri="{BB962C8B-B14F-4D97-AF65-F5344CB8AC3E}">
        <p14:creationId xmlns="" xmlns:p14="http://schemas.microsoft.com/office/powerpoint/2010/main" val="3913579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Alıntı İsim Kartı">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tr-TR" smtClean="0"/>
              <a:t>Asıl başlık stili için tıklatın</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tr-TR" smtClean="0"/>
              <a:t>Asıl metin stillerini düzenle</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C9800B48-FB92-4E47-BC5F-ED5560001140}" type="datetimeFigureOut">
              <a:rPr lang="tr-TR" smtClean="0"/>
              <a:pPr/>
              <a:t>26/02/2019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49471A6A-C25B-4047-B173-73832B07BD7F}" type="slidenum">
              <a:rPr lang="tr-TR" smtClean="0"/>
              <a:pPr/>
              <a:t>‹#›</a:t>
            </a:fld>
            <a:endParaRPr lang="tr-TR"/>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 xmlns:p14="http://schemas.microsoft.com/office/powerpoint/2010/main" val="42062884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Doğru veya Yanlış">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tr-TR" smtClean="0"/>
              <a:t>Asıl başlık stili için tıklatın</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tr-TR" smtClean="0"/>
              <a:t>Asıl metin stillerini düzenle</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C9800B48-FB92-4E47-BC5F-ED5560001140}" type="datetimeFigureOut">
              <a:rPr lang="tr-TR" smtClean="0"/>
              <a:pPr/>
              <a:t>26/02/2019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49471A6A-C25B-4047-B173-73832B07BD7F}" type="slidenum">
              <a:rPr lang="tr-TR" smtClean="0"/>
              <a:pPr/>
              <a:t>‹#›</a:t>
            </a:fld>
            <a:endParaRPr lang="tr-TR"/>
          </a:p>
        </p:txBody>
      </p:sp>
    </p:spTree>
    <p:extLst>
      <p:ext uri="{BB962C8B-B14F-4D97-AF65-F5344CB8AC3E}">
        <p14:creationId xmlns="" xmlns:p14="http://schemas.microsoft.com/office/powerpoint/2010/main" val="13740651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ncho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C9800B48-FB92-4E47-BC5F-ED5560001140}" type="datetimeFigureOut">
              <a:rPr lang="tr-TR" smtClean="0"/>
              <a:pPr/>
              <a:t>26/02/2019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49471A6A-C25B-4047-B173-73832B07BD7F}" type="slidenum">
              <a:rPr lang="tr-TR" smtClean="0"/>
              <a:pPr/>
              <a:t>‹#›</a:t>
            </a:fld>
            <a:endParaRPr lang="tr-TR"/>
          </a:p>
        </p:txBody>
      </p:sp>
    </p:spTree>
    <p:extLst>
      <p:ext uri="{BB962C8B-B14F-4D97-AF65-F5344CB8AC3E}">
        <p14:creationId xmlns="" xmlns:p14="http://schemas.microsoft.com/office/powerpoint/2010/main" val="21052235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C9800B48-FB92-4E47-BC5F-ED5560001140}" type="datetimeFigureOut">
              <a:rPr lang="tr-TR" smtClean="0"/>
              <a:pPr/>
              <a:t>26/02/2019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49471A6A-C25B-4047-B173-73832B07BD7F}" type="slidenum">
              <a:rPr lang="tr-TR" smtClean="0"/>
              <a:pPr/>
              <a:t>‹#›</a:t>
            </a:fld>
            <a:endParaRPr lang="tr-TR"/>
          </a:p>
        </p:txBody>
      </p:sp>
    </p:spTree>
    <p:extLst>
      <p:ext uri="{BB962C8B-B14F-4D97-AF65-F5344CB8AC3E}">
        <p14:creationId xmlns="" xmlns:p14="http://schemas.microsoft.com/office/powerpoint/2010/main" val="22771428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p:txBody>
          <a:bodyPr anchor="ct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C9800B48-FB92-4E47-BC5F-ED5560001140}" type="datetimeFigureOut">
              <a:rPr lang="tr-TR" smtClean="0"/>
              <a:pPr/>
              <a:t>26/02/2019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49471A6A-C25B-4047-B173-73832B07BD7F}" type="slidenum">
              <a:rPr lang="tr-TR" smtClean="0"/>
              <a:pPr/>
              <a:t>‹#›</a:t>
            </a:fld>
            <a:endParaRPr lang="tr-TR"/>
          </a:p>
        </p:txBody>
      </p:sp>
    </p:spTree>
    <p:extLst>
      <p:ext uri="{BB962C8B-B14F-4D97-AF65-F5344CB8AC3E}">
        <p14:creationId xmlns="" xmlns:p14="http://schemas.microsoft.com/office/powerpoint/2010/main" val="42061995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tr-TR" smtClean="0"/>
              <a:t>Asıl başlık stili için tıklatın</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C9800B48-FB92-4E47-BC5F-ED5560001140}" type="datetimeFigureOut">
              <a:rPr lang="tr-TR" smtClean="0"/>
              <a:pPr/>
              <a:t>26/02/2019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49471A6A-C25B-4047-B173-73832B07BD7F}" type="slidenum">
              <a:rPr lang="tr-TR" smtClean="0"/>
              <a:pPr/>
              <a:t>‹#›</a:t>
            </a:fld>
            <a:endParaRPr lang="tr-TR"/>
          </a:p>
        </p:txBody>
      </p:sp>
    </p:spTree>
    <p:extLst>
      <p:ext uri="{BB962C8B-B14F-4D97-AF65-F5344CB8AC3E}">
        <p14:creationId xmlns="" xmlns:p14="http://schemas.microsoft.com/office/powerpoint/2010/main" val="19810682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C9800B48-FB92-4E47-BC5F-ED5560001140}" type="datetimeFigureOut">
              <a:rPr lang="tr-TR" smtClean="0"/>
              <a:pPr/>
              <a:t>26/02/2019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49471A6A-C25B-4047-B173-73832B07BD7F}" type="slidenum">
              <a:rPr lang="tr-TR" smtClean="0"/>
              <a:pPr/>
              <a:t>‹#›</a:t>
            </a:fld>
            <a:endParaRPr lang="tr-TR"/>
          </a:p>
        </p:txBody>
      </p:sp>
    </p:spTree>
    <p:extLst>
      <p:ext uri="{BB962C8B-B14F-4D97-AF65-F5344CB8AC3E}">
        <p14:creationId xmlns="" xmlns:p14="http://schemas.microsoft.com/office/powerpoint/2010/main" val="13536944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C9800B48-FB92-4E47-BC5F-ED5560001140}" type="datetimeFigureOut">
              <a:rPr lang="tr-TR" smtClean="0"/>
              <a:pPr/>
              <a:t>26/02/2019</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49471A6A-C25B-4047-B173-73832B07BD7F}" type="slidenum">
              <a:rPr lang="tr-TR" smtClean="0"/>
              <a:pPr/>
              <a:t>‹#›</a:t>
            </a:fld>
            <a:endParaRPr lang="tr-TR"/>
          </a:p>
        </p:txBody>
      </p:sp>
    </p:spTree>
    <p:extLst>
      <p:ext uri="{BB962C8B-B14F-4D97-AF65-F5344CB8AC3E}">
        <p14:creationId xmlns="" xmlns:p14="http://schemas.microsoft.com/office/powerpoint/2010/main" val="7333717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C9800B48-FB92-4E47-BC5F-ED5560001140}" type="datetimeFigureOut">
              <a:rPr lang="tr-TR" smtClean="0"/>
              <a:pPr/>
              <a:t>26/02/2019</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49471A6A-C25B-4047-B173-73832B07BD7F}" type="slidenum">
              <a:rPr lang="tr-TR" smtClean="0"/>
              <a:pPr/>
              <a:t>‹#›</a:t>
            </a:fld>
            <a:endParaRPr lang="tr-TR"/>
          </a:p>
        </p:txBody>
      </p:sp>
    </p:spTree>
    <p:extLst>
      <p:ext uri="{BB962C8B-B14F-4D97-AF65-F5344CB8AC3E}">
        <p14:creationId xmlns="" xmlns:p14="http://schemas.microsoft.com/office/powerpoint/2010/main" val="15020792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9800B48-FB92-4E47-BC5F-ED5560001140}" type="datetimeFigureOut">
              <a:rPr lang="tr-TR" smtClean="0"/>
              <a:pPr/>
              <a:t>26/02/2019</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49471A6A-C25B-4047-B173-73832B07BD7F}" type="slidenum">
              <a:rPr lang="tr-TR" smtClean="0"/>
              <a:pPr/>
              <a:t>‹#›</a:t>
            </a:fld>
            <a:endParaRPr lang="tr-TR"/>
          </a:p>
        </p:txBody>
      </p:sp>
    </p:spTree>
    <p:extLst>
      <p:ext uri="{BB962C8B-B14F-4D97-AF65-F5344CB8AC3E}">
        <p14:creationId xmlns="" xmlns:p14="http://schemas.microsoft.com/office/powerpoint/2010/main" val="17423033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tr-TR" smtClean="0"/>
              <a:t>Asıl başlık stili için tıklatın</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C9800B48-FB92-4E47-BC5F-ED5560001140}" type="datetimeFigureOut">
              <a:rPr lang="tr-TR" smtClean="0"/>
              <a:pPr/>
              <a:t>26/02/2019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49471A6A-C25B-4047-B173-73832B07BD7F}" type="slidenum">
              <a:rPr lang="tr-TR" smtClean="0"/>
              <a:pPr/>
              <a:t>‹#›</a:t>
            </a:fld>
            <a:endParaRPr lang="tr-TR"/>
          </a:p>
        </p:txBody>
      </p:sp>
    </p:spTree>
    <p:extLst>
      <p:ext uri="{BB962C8B-B14F-4D97-AF65-F5344CB8AC3E}">
        <p14:creationId xmlns="" xmlns:p14="http://schemas.microsoft.com/office/powerpoint/2010/main" val="18480364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tr-TR" smtClean="0"/>
              <a:t>Asıl başlık stili için tıklatın</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C9800B48-FB92-4E47-BC5F-ED5560001140}" type="datetimeFigureOut">
              <a:rPr lang="tr-TR" smtClean="0"/>
              <a:pPr/>
              <a:t>26/02/2019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49471A6A-C25B-4047-B173-73832B07BD7F}" type="slidenum">
              <a:rPr lang="tr-TR" smtClean="0"/>
              <a:pPr/>
              <a:t>‹#›</a:t>
            </a:fld>
            <a:endParaRPr lang="tr-TR"/>
          </a:p>
        </p:txBody>
      </p:sp>
    </p:spTree>
    <p:extLst>
      <p:ext uri="{BB962C8B-B14F-4D97-AF65-F5344CB8AC3E}">
        <p14:creationId xmlns="" xmlns:p14="http://schemas.microsoft.com/office/powerpoint/2010/main" val="27064719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C9800B48-FB92-4E47-BC5F-ED5560001140}" type="datetimeFigureOut">
              <a:rPr lang="tr-TR" smtClean="0"/>
              <a:pPr/>
              <a:t>26/02/2019</a:t>
            </a:fld>
            <a:endParaRPr lang="tr-TR"/>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tr-TR"/>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49471A6A-C25B-4047-B173-73832B07BD7F}" type="slidenum">
              <a:rPr lang="tr-TR" smtClean="0"/>
              <a:pPr/>
              <a:t>‹#›</a:t>
            </a:fld>
            <a:endParaRPr lang="tr-TR"/>
          </a:p>
        </p:txBody>
      </p:sp>
    </p:spTree>
    <p:extLst>
      <p:ext uri="{BB962C8B-B14F-4D97-AF65-F5344CB8AC3E}">
        <p14:creationId xmlns="" xmlns:p14="http://schemas.microsoft.com/office/powerpoint/2010/main" val="4067592627"/>
      </p:ext>
    </p:extLst>
  </p:cSld>
  <p:clrMap bg1="dk1" tx1="lt1" bg2="dk2" tx2="lt2" accent1="accent1" accent2="accent2" accent3="accent3" accent4="accent4" accent5="accent5" accent6="accent6" hlink="hlink" folHlink="folHlink"/>
  <p:sldLayoutIdLst>
    <p:sldLayoutId id="2147483780" r:id="rId1"/>
    <p:sldLayoutId id="2147483781" r:id="rId2"/>
    <p:sldLayoutId id="2147483782" r:id="rId3"/>
    <p:sldLayoutId id="2147483783" r:id="rId4"/>
    <p:sldLayoutId id="2147483784" r:id="rId5"/>
    <p:sldLayoutId id="2147483785" r:id="rId6"/>
    <p:sldLayoutId id="2147483786" r:id="rId7"/>
    <p:sldLayoutId id="2147483787" r:id="rId8"/>
    <p:sldLayoutId id="2147483788" r:id="rId9"/>
    <p:sldLayoutId id="2147483789" r:id="rId10"/>
    <p:sldLayoutId id="2147483790" r:id="rId11"/>
    <p:sldLayoutId id="2147483791" r:id="rId12"/>
    <p:sldLayoutId id="2147483792" r:id="rId13"/>
    <p:sldLayoutId id="2147483793" r:id="rId14"/>
    <p:sldLayoutId id="2147483794" r:id="rId15"/>
    <p:sldLayoutId id="2147483795" r:id="rId16"/>
    <p:sldLayoutId id="2147483796"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s://www.sorubak.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a:xfrm>
            <a:off x="1425714" y="428681"/>
            <a:ext cx="9144000" cy="2387600"/>
          </a:xfrm>
        </p:spPr>
        <p:txBody>
          <a:bodyPr>
            <a:normAutofit/>
          </a:bodyPr>
          <a:lstStyle/>
          <a:p>
            <a:r>
              <a:rPr lang="tr-TR" sz="4400" b="1" i="1" dirty="0" smtClean="0"/>
              <a:t>ADA ULUSAL</a:t>
            </a:r>
            <a:br>
              <a:rPr lang="tr-TR" sz="4400" b="1" i="1" dirty="0" smtClean="0"/>
            </a:br>
            <a:r>
              <a:rPr lang="tr-TR" sz="4400" b="1" i="1" dirty="0" smtClean="0"/>
              <a:t>3/A SINIFI</a:t>
            </a:r>
            <a:r>
              <a:rPr lang="tr-TR" sz="4400" dirty="0" smtClean="0"/>
              <a:t/>
            </a:r>
            <a:br>
              <a:rPr lang="tr-TR" sz="4400" dirty="0" smtClean="0"/>
            </a:br>
            <a:endParaRPr lang="tr-TR" sz="4400" dirty="0"/>
          </a:p>
        </p:txBody>
      </p:sp>
      <p:sp>
        <p:nvSpPr>
          <p:cNvPr id="3" name="Alt Başlık 2"/>
          <p:cNvSpPr>
            <a:spLocks noGrp="1"/>
          </p:cNvSpPr>
          <p:nvPr>
            <p:ph type="subTitle" idx="1"/>
          </p:nvPr>
        </p:nvSpPr>
        <p:spPr>
          <a:xfrm>
            <a:off x="1450427" y="3570507"/>
            <a:ext cx="9144000" cy="1655762"/>
          </a:xfrm>
        </p:spPr>
        <p:txBody>
          <a:bodyPr>
            <a:normAutofit/>
          </a:bodyPr>
          <a:lstStyle/>
          <a:p>
            <a:r>
              <a:rPr lang="tr-TR" sz="6000" i="1" u="sng" dirty="0" smtClean="0">
                <a:solidFill>
                  <a:srgbClr val="FF0000"/>
                </a:solidFill>
              </a:rPr>
              <a:t>ZAMAN ÖLÇME</a:t>
            </a:r>
            <a:endParaRPr lang="tr-TR" sz="6000" i="1" u="sng" dirty="0">
              <a:solidFill>
                <a:srgbClr val="FF0000"/>
              </a:solidFill>
            </a:endParaRPr>
          </a:p>
        </p:txBody>
      </p:sp>
    </p:spTree>
    <p:extLst>
      <p:ext uri="{BB962C8B-B14F-4D97-AF65-F5344CB8AC3E}">
        <p14:creationId xmlns="" xmlns:p14="http://schemas.microsoft.com/office/powerpoint/2010/main" val="313591391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descr="saatlerin-okunus%cc%a7larini-birlikte-yazalim-3-sinif-matematik-konu-anlatimi"/>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0"/>
            <a:ext cx="12192000" cy="6858000"/>
          </a:xfrm>
          <a:prstGeom prst="rect">
            <a:avLst/>
          </a:prstGeom>
          <a:noFill/>
          <a:ln>
            <a:noFill/>
          </a:ln>
        </p:spPr>
      </p:pic>
    </p:spTree>
    <p:extLst>
      <p:ext uri="{BB962C8B-B14F-4D97-AF65-F5344CB8AC3E}">
        <p14:creationId xmlns="" xmlns:p14="http://schemas.microsoft.com/office/powerpoint/2010/main" val="193329901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0" y="1762390"/>
            <a:ext cx="12192000" cy="4253472"/>
          </a:xfrm>
          <a:prstGeom prst="rect">
            <a:avLst/>
          </a:prstGeom>
        </p:spPr>
        <p:txBody>
          <a:bodyPr wrap="square">
            <a:spAutoFit/>
          </a:bodyPr>
          <a:lstStyle/>
          <a:p>
            <a:pPr>
              <a:lnSpc>
                <a:spcPct val="115000"/>
              </a:lnSpc>
              <a:spcAft>
                <a:spcPts val="1800"/>
              </a:spcAft>
            </a:pPr>
            <a:r>
              <a:rPr lang="tr-TR" sz="2800" b="1" dirty="0">
                <a:solidFill>
                  <a:srgbClr val="212529"/>
                </a:solidFill>
                <a:latin typeface="Arial" panose="020B0604020202020204" pitchFamily="34" charset="0"/>
                <a:ea typeface="Times New Roman" panose="02020603050405020304" pitchFamily="18" charset="0"/>
                <a:cs typeface="Times New Roman" panose="02020603050405020304" pitchFamily="18" charset="0"/>
              </a:rPr>
              <a:t>ÇÖZÜM:</a:t>
            </a:r>
            <a:r>
              <a:rPr lang="tr-TR" sz="2800" dirty="0">
                <a:solidFill>
                  <a:srgbClr val="212529"/>
                </a:solidFill>
                <a:latin typeface="Arial" panose="020B0604020202020204" pitchFamily="34" charset="0"/>
                <a:ea typeface="Times New Roman" panose="02020603050405020304" pitchFamily="18" charset="0"/>
                <a:cs typeface="Times New Roman" panose="02020603050405020304" pitchFamily="18" charset="0"/>
              </a:rPr>
              <a:t> </a:t>
            </a:r>
            <a:r>
              <a:rPr lang="tr-TR" sz="2800" b="1" i="1" dirty="0">
                <a:solidFill>
                  <a:srgbClr val="212529"/>
                </a:solidFill>
                <a:latin typeface="Arial" panose="020B0604020202020204" pitchFamily="34" charset="0"/>
                <a:ea typeface="Times New Roman" panose="02020603050405020304" pitchFamily="18" charset="0"/>
                <a:cs typeface="Times New Roman" panose="02020603050405020304" pitchFamily="18" charset="0"/>
              </a:rPr>
              <a:t>Şimdi yukarıdaki saatlere bakalım ve birlikte okuyalım.</a:t>
            </a:r>
            <a:endParaRPr lang="tr-TR" sz="2800" b="1" i="1"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800"/>
              </a:spcAft>
            </a:pPr>
            <a:r>
              <a:rPr lang="tr-TR" sz="2800" b="1" i="1" dirty="0">
                <a:solidFill>
                  <a:srgbClr val="212529"/>
                </a:solidFill>
                <a:latin typeface="Arial" panose="020B0604020202020204" pitchFamily="34" charset="0"/>
                <a:ea typeface="Times New Roman" panose="02020603050405020304" pitchFamily="18" charset="0"/>
                <a:cs typeface="Times New Roman" panose="02020603050405020304" pitchFamily="18" charset="0"/>
              </a:rPr>
              <a:t>a) Bu saat öğleden sonra 13:35 tir arkadaşlar yani 2’ye 25 var diyebiliriz.</a:t>
            </a:r>
            <a:endParaRPr lang="tr-TR" sz="2800" b="1" i="1"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800"/>
              </a:spcAft>
            </a:pPr>
            <a:r>
              <a:rPr lang="tr-TR" sz="2800" b="1" i="1" dirty="0">
                <a:solidFill>
                  <a:srgbClr val="212529"/>
                </a:solidFill>
                <a:latin typeface="Arial" panose="020B0604020202020204" pitchFamily="34" charset="0"/>
                <a:ea typeface="Times New Roman" panose="02020603050405020304" pitchFamily="18" charset="0"/>
                <a:cs typeface="Times New Roman" panose="02020603050405020304" pitchFamily="18" charset="0"/>
              </a:rPr>
              <a:t>b) Bu saat sabah 07:15 tir veya yediyi çeyrek geçiyor şeklinde de okuyabiliriz.</a:t>
            </a:r>
            <a:endParaRPr lang="tr-TR" sz="2800" b="1" i="1"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800"/>
              </a:spcAft>
            </a:pPr>
            <a:r>
              <a:rPr lang="tr-TR" sz="2800" b="1" i="1" dirty="0">
                <a:solidFill>
                  <a:srgbClr val="212529"/>
                </a:solidFill>
                <a:latin typeface="Arial" panose="020B0604020202020204" pitchFamily="34" charset="0"/>
                <a:ea typeface="Times New Roman" panose="02020603050405020304" pitchFamily="18" charset="0"/>
                <a:cs typeface="Times New Roman" panose="02020603050405020304" pitchFamily="18" charset="0"/>
              </a:rPr>
              <a:t>c) Bu saat 18:25 tir ayrıca altıyı </a:t>
            </a:r>
            <a:r>
              <a:rPr lang="tr-TR" sz="2800" b="1" i="1" dirty="0" smtClean="0">
                <a:solidFill>
                  <a:srgbClr val="212529"/>
                </a:solidFill>
                <a:latin typeface="Arial" panose="020B0604020202020204" pitchFamily="34" charset="0"/>
                <a:ea typeface="Times New Roman" panose="02020603050405020304" pitchFamily="18" charset="0"/>
                <a:cs typeface="Times New Roman" panose="02020603050405020304" pitchFamily="18" charset="0"/>
              </a:rPr>
              <a:t>yirmi beş </a:t>
            </a:r>
            <a:r>
              <a:rPr lang="tr-TR" sz="2800" b="1" i="1" dirty="0">
                <a:solidFill>
                  <a:srgbClr val="212529"/>
                </a:solidFill>
                <a:latin typeface="Arial" panose="020B0604020202020204" pitchFamily="34" charset="0"/>
                <a:ea typeface="Times New Roman" panose="02020603050405020304" pitchFamily="18" charset="0"/>
                <a:cs typeface="Times New Roman" panose="02020603050405020304" pitchFamily="18" charset="0"/>
              </a:rPr>
              <a:t>geçiyor şeklinde de </a:t>
            </a:r>
            <a:r>
              <a:rPr lang="tr-TR" sz="2800" b="1" i="1" dirty="0" smtClean="0">
                <a:solidFill>
                  <a:srgbClr val="212529"/>
                </a:solidFill>
                <a:latin typeface="Arial" panose="020B0604020202020204" pitchFamily="34" charset="0"/>
                <a:ea typeface="Times New Roman" panose="02020603050405020304" pitchFamily="18" charset="0"/>
                <a:cs typeface="Times New Roman" panose="02020603050405020304" pitchFamily="18" charset="0"/>
              </a:rPr>
              <a:t>okuyabiliriz.</a:t>
            </a:r>
            <a:endParaRPr lang="tr-TR"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 xmlns:p14="http://schemas.microsoft.com/office/powerpoint/2010/main" val="84139143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descr="o%cc%88rnek-problem"/>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0"/>
            <a:ext cx="12192000" cy="6858000"/>
          </a:xfrm>
          <a:prstGeom prst="rect">
            <a:avLst/>
          </a:prstGeom>
          <a:noFill/>
          <a:ln>
            <a:noFill/>
          </a:ln>
        </p:spPr>
      </p:pic>
    </p:spTree>
    <p:extLst>
      <p:ext uri="{BB962C8B-B14F-4D97-AF65-F5344CB8AC3E}">
        <p14:creationId xmlns="" xmlns:p14="http://schemas.microsoft.com/office/powerpoint/2010/main" val="43738565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0" y="1018802"/>
            <a:ext cx="12192000" cy="5002010"/>
          </a:xfrm>
          <a:prstGeom prst="rect">
            <a:avLst/>
          </a:prstGeom>
        </p:spPr>
        <p:txBody>
          <a:bodyPr wrap="square">
            <a:spAutoFit/>
          </a:bodyPr>
          <a:lstStyle/>
          <a:p>
            <a:pPr>
              <a:lnSpc>
                <a:spcPct val="115000"/>
              </a:lnSpc>
              <a:spcAft>
                <a:spcPts val="1800"/>
              </a:spcAft>
            </a:pPr>
            <a:r>
              <a:rPr lang="tr-TR" sz="4000" b="1" i="1" dirty="0">
                <a:solidFill>
                  <a:srgbClr val="212529"/>
                </a:solidFill>
                <a:latin typeface="Arial" panose="020B0604020202020204" pitchFamily="34" charset="0"/>
                <a:ea typeface="Times New Roman" panose="02020603050405020304" pitchFamily="18" charset="0"/>
                <a:cs typeface="Times New Roman" panose="02020603050405020304" pitchFamily="18" charset="0"/>
              </a:rPr>
              <a:t>ÇÖZÜM: Problemin çözümü çok kolay eğer şu anda saat 16:40 ise 50 dakika sonra saat ne olur bunu bulmamız lazım. Daha önceki alıştırmalardan zaten bunu çözebilirsiniz ama 16:40 ‘</a:t>
            </a:r>
            <a:r>
              <a:rPr lang="tr-TR" sz="4000" b="1" i="1" dirty="0" err="1">
                <a:solidFill>
                  <a:srgbClr val="212529"/>
                </a:solidFill>
                <a:latin typeface="Arial" panose="020B0604020202020204" pitchFamily="34" charset="0"/>
                <a:ea typeface="Times New Roman" panose="02020603050405020304" pitchFamily="18" charset="0"/>
                <a:cs typeface="Times New Roman" panose="02020603050405020304" pitchFamily="18" charset="0"/>
              </a:rPr>
              <a:t>ın</a:t>
            </a:r>
            <a:r>
              <a:rPr lang="tr-TR" sz="4000" b="1" i="1" dirty="0">
                <a:solidFill>
                  <a:srgbClr val="212529"/>
                </a:solidFill>
                <a:latin typeface="Arial" panose="020B0604020202020204" pitchFamily="34" charset="0"/>
                <a:ea typeface="Times New Roman" panose="02020603050405020304" pitchFamily="18" charset="0"/>
                <a:cs typeface="Times New Roman" panose="02020603050405020304" pitchFamily="18" charset="0"/>
              </a:rPr>
              <a:t> üzerinde 50 dakika ilave edersek saat 17:30 olacaktır. Yani beş buçukta kek pişmiş olur.</a:t>
            </a:r>
            <a:endParaRPr lang="tr-TR" sz="4000" b="1" i="1"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 xmlns:p14="http://schemas.microsoft.com/office/powerpoint/2010/main" val="101282203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0" y="0"/>
            <a:ext cx="12192000" cy="6858000"/>
          </a:xfrm>
        </p:spPr>
        <p:txBody>
          <a:bodyPr/>
          <a:lstStyle/>
          <a:p>
            <a:r>
              <a:rPr lang="tr-TR" b="1" i="1" dirty="0" smtClean="0">
                <a:solidFill>
                  <a:schemeClr val="bg1"/>
                </a:solidFill>
              </a:rPr>
              <a:t>beni dinlediğiniz için teşekkür ederim</a:t>
            </a:r>
            <a:r>
              <a:rPr lang="tr-TR" dirty="0" smtClean="0">
                <a:solidFill>
                  <a:schemeClr val="bg1"/>
                </a:solidFill>
              </a:rPr>
              <a:t>.</a:t>
            </a:r>
            <a:endParaRPr lang="tr-TR" dirty="0">
              <a:solidFill>
                <a:schemeClr val="bg1"/>
              </a:solidFill>
            </a:endParaRPr>
          </a:p>
        </p:txBody>
      </p:sp>
    </p:spTree>
    <p:extLst>
      <p:ext uri="{BB962C8B-B14F-4D97-AF65-F5344CB8AC3E}">
        <p14:creationId xmlns="" xmlns:p14="http://schemas.microsoft.com/office/powerpoint/2010/main" val="393747949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0"/>
            <a:ext cx="11353800" cy="6858000"/>
          </a:xfrm>
        </p:spPr>
        <p:txBody>
          <a:bodyPr>
            <a:normAutofit/>
          </a:bodyPr>
          <a:lstStyle/>
          <a:p>
            <a:r>
              <a:rPr lang="tr-TR" sz="3600" b="1" i="1" dirty="0">
                <a:solidFill>
                  <a:schemeClr val="bg1"/>
                </a:solidFill>
              </a:rPr>
              <a:t>Saat: Bir saat 60 dakikadır. Yelkovanın tam bir tur dönmesi ile 1 saat geçer. </a:t>
            </a:r>
            <a:r>
              <a:rPr lang="tr-TR" sz="3600" b="1" i="1" dirty="0" err="1">
                <a:solidFill>
                  <a:schemeClr val="bg1"/>
                </a:solidFill>
              </a:rPr>
              <a:t>Akrepin</a:t>
            </a:r>
            <a:r>
              <a:rPr lang="tr-TR" sz="3600" b="1" i="1" dirty="0">
                <a:solidFill>
                  <a:schemeClr val="bg1"/>
                </a:solidFill>
              </a:rPr>
              <a:t> bir birim ilerlemesi ile 1 saat geçmiş olur.</a:t>
            </a:r>
          </a:p>
          <a:p>
            <a:r>
              <a:rPr lang="tr-TR" sz="3600" b="1" i="1" dirty="0">
                <a:solidFill>
                  <a:schemeClr val="bg1"/>
                </a:solidFill>
              </a:rPr>
              <a:t>Dakika: 1 dakika 60 saniyedir. Saniye, saat </a:t>
            </a:r>
            <a:r>
              <a:rPr lang="tr-TR" sz="3600" b="1" i="1" dirty="0" smtClean="0">
                <a:solidFill>
                  <a:schemeClr val="bg1"/>
                </a:solidFill>
              </a:rPr>
              <a:t>üzerindeki </a:t>
            </a:r>
            <a:r>
              <a:rPr lang="tr-TR" sz="3600" b="1" i="1" dirty="0">
                <a:solidFill>
                  <a:schemeClr val="bg1"/>
                </a:solidFill>
              </a:rPr>
              <a:t>en hızlı koldur. Bazı saatlerde saniye olmayabilir.</a:t>
            </a:r>
          </a:p>
          <a:p>
            <a:r>
              <a:rPr lang="tr-TR" sz="3600" b="1" i="1" dirty="0">
                <a:solidFill>
                  <a:schemeClr val="bg1"/>
                </a:solidFill>
              </a:rPr>
              <a:t>Saniye: Saniye en küçük zaman birimidir. Bir anlık zaman dilimine karşılık gelir. 60 saniye 1 dakika, 60 dakika ise 1 saattir.</a:t>
            </a:r>
          </a:p>
          <a:p>
            <a:r>
              <a:rPr lang="tr-TR" dirty="0" smtClean="0">
                <a:hlinkClick r:id="rId2"/>
              </a:rPr>
              <a:t>https://</a:t>
            </a:r>
            <a:r>
              <a:rPr lang="tr-TR" dirty="0" smtClean="0">
                <a:hlinkClick r:id="rId2"/>
              </a:rPr>
              <a:t>www.sorubak.com</a:t>
            </a:r>
            <a:r>
              <a:rPr lang="tr-TR" dirty="0" smtClean="0"/>
              <a:t> </a:t>
            </a:r>
            <a:endParaRPr lang="tr-TR" i="1" dirty="0"/>
          </a:p>
        </p:txBody>
      </p:sp>
    </p:spTree>
    <p:extLst>
      <p:ext uri="{BB962C8B-B14F-4D97-AF65-F5344CB8AC3E}">
        <p14:creationId xmlns="" xmlns:p14="http://schemas.microsoft.com/office/powerpoint/2010/main" val="320360941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Unvan 1"/>
          <p:cNvSpPr>
            <a:spLocks noGrp="1"/>
          </p:cNvSpPr>
          <p:nvPr/>
        </p:nvSpPr>
        <p:spPr>
          <a:xfrm>
            <a:off x="2668905" y="309563"/>
            <a:ext cx="6854190" cy="6238875"/>
          </a:xfrm>
          <a:prstGeom prst="rect">
            <a:avLst/>
          </a:prstGeom>
          <a:effectLst/>
        </p:spPr>
        <p:txBody>
          <a:bodyPr vert="horz" wrap="square" lIns="91440" tIns="45720" rIns="91440" bIns="45720" rtlCol="0" anchor="ctr">
            <a:noAutofit/>
          </a:bodyPr>
          <a:lstStyle/>
          <a:p>
            <a:pPr algn="ctr">
              <a:lnSpc>
                <a:spcPct val="115000"/>
              </a:lnSpc>
              <a:spcAft>
                <a:spcPts val="1000"/>
              </a:spcAft>
            </a:pPr>
            <a:r>
              <a:rPr lang="tr-TR" sz="1100">
                <a:effectLst/>
                <a:latin typeface="Calibri" panose="020F0502020204030204" pitchFamily="34" charset="0"/>
                <a:ea typeface="Calibri" panose="020F0502020204030204" pitchFamily="34" charset="0"/>
                <a:cs typeface="Times New Roman" panose="02020603050405020304" pitchFamily="18" charset="0"/>
              </a:rPr>
              <a:t> </a:t>
            </a:r>
          </a:p>
        </p:txBody>
      </p:sp>
      <p:sp>
        <p:nvSpPr>
          <p:cNvPr id="6" name="Unvan 1"/>
          <p:cNvSpPr>
            <a:spLocks noGrp="1"/>
          </p:cNvSpPr>
          <p:nvPr/>
        </p:nvSpPr>
        <p:spPr>
          <a:xfrm>
            <a:off x="3594538" y="0"/>
            <a:ext cx="8597462" cy="6768662"/>
          </a:xfrm>
          <a:prstGeom prst="rect">
            <a:avLst/>
          </a:prstGeom>
          <a:effectLst/>
        </p:spPr>
        <p:txBody>
          <a:bodyPr vert="horz" wrap="square" lIns="91440" tIns="45720" rIns="91440" bIns="45720" rtlCol="0" anchor="ctr">
            <a:noAutofit/>
          </a:bodyPr>
          <a:lstStyle/>
          <a:p>
            <a:r>
              <a:rPr lang="tr-TR" sz="3200" b="1" i="1" dirty="0">
                <a:solidFill>
                  <a:schemeClr val="bg1"/>
                </a:solidFill>
              </a:rPr>
              <a:t>SAATİ OKUMA ve Zaman Ölçüleri</a:t>
            </a:r>
          </a:p>
          <a:p>
            <a:r>
              <a:rPr lang="tr-TR" sz="3200" b="1" i="1" dirty="0">
                <a:solidFill>
                  <a:schemeClr val="bg1"/>
                </a:solidFill>
              </a:rPr>
              <a:t>Akrep: Saatimiz üzerindeki kollardan kısa olan akreptir. Akrep bir birim ilerlediğinde 1 saat geçer.</a:t>
            </a:r>
          </a:p>
          <a:p>
            <a:r>
              <a:rPr lang="tr-TR" sz="3200" b="1" i="1" dirty="0">
                <a:solidFill>
                  <a:schemeClr val="bg1"/>
                </a:solidFill>
              </a:rPr>
              <a:t>Yelkovan: Saatimiz üzerindeki uzun koldur. Yelkovan bir birim ilerlediğinde 1 dakika geçer.</a:t>
            </a:r>
          </a:p>
          <a:p>
            <a:r>
              <a:rPr lang="tr-TR" sz="3200" b="1" i="1" dirty="0">
                <a:solidFill>
                  <a:schemeClr val="bg1"/>
                </a:solidFill>
              </a:rPr>
              <a:t>Örneğin yandaki saatin akrebi 4’ü gösterirken yelkovan 12’nin üzerindedir. Bunun anlamı saat tam 4 tür.</a:t>
            </a:r>
          </a:p>
        </p:txBody>
      </p:sp>
      <p:pic>
        <p:nvPicPr>
          <p:cNvPr id="7" name="Resim 6" descr="akrep-yelkovan-saati-so%cc%88yleme-3-sinif-matematik"/>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42942" y="1569858"/>
            <a:ext cx="3088837" cy="3718283"/>
          </a:xfrm>
          <a:prstGeom prst="rect">
            <a:avLst/>
          </a:prstGeom>
          <a:noFill/>
          <a:ln>
            <a:noFill/>
          </a:ln>
        </p:spPr>
      </p:pic>
    </p:spTree>
    <p:extLst>
      <p:ext uri="{BB962C8B-B14F-4D97-AF65-F5344CB8AC3E}">
        <p14:creationId xmlns="" xmlns:p14="http://schemas.microsoft.com/office/powerpoint/2010/main" val="235954041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descr="akrep-ve-yelkovan-3-sinif-matematik"/>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0"/>
            <a:ext cx="12191999" cy="6858000"/>
          </a:xfrm>
          <a:prstGeom prst="rect">
            <a:avLst/>
          </a:prstGeom>
          <a:noFill/>
          <a:ln>
            <a:noFill/>
          </a:ln>
        </p:spPr>
      </p:pic>
    </p:spTree>
    <p:extLst>
      <p:ext uri="{BB962C8B-B14F-4D97-AF65-F5344CB8AC3E}">
        <p14:creationId xmlns="" xmlns:p14="http://schemas.microsoft.com/office/powerpoint/2010/main" val="11589149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descr="3-sinif-matematik-zaman-o%cc%88lc%cc%a7u%cc%88leri-o%cc%88rnek-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94290" y="0"/>
            <a:ext cx="10867696" cy="3026980"/>
          </a:xfrm>
          <a:prstGeom prst="rect">
            <a:avLst/>
          </a:prstGeom>
          <a:noFill/>
          <a:ln>
            <a:noFill/>
          </a:ln>
        </p:spPr>
      </p:pic>
      <p:sp>
        <p:nvSpPr>
          <p:cNvPr id="5" name="Dikdörtgen 4"/>
          <p:cNvSpPr/>
          <p:nvPr/>
        </p:nvSpPr>
        <p:spPr>
          <a:xfrm>
            <a:off x="493986" y="3026980"/>
            <a:ext cx="10794124" cy="3268972"/>
          </a:xfrm>
          <a:prstGeom prst="rect">
            <a:avLst/>
          </a:prstGeom>
        </p:spPr>
        <p:txBody>
          <a:bodyPr wrap="square">
            <a:spAutoFit/>
          </a:bodyPr>
          <a:lstStyle/>
          <a:p>
            <a:pPr>
              <a:lnSpc>
                <a:spcPct val="115000"/>
              </a:lnSpc>
              <a:spcAft>
                <a:spcPts val="1800"/>
              </a:spcAft>
            </a:pPr>
            <a:r>
              <a:rPr lang="tr-TR" sz="2400" dirty="0">
                <a:solidFill>
                  <a:srgbClr val="212529"/>
                </a:solidFill>
                <a:latin typeface="Arial" panose="020B0604020202020204" pitchFamily="34" charset="0"/>
                <a:ea typeface="Times New Roman" panose="02020603050405020304" pitchFamily="18" charset="0"/>
                <a:cs typeface="Times New Roman" panose="02020603050405020304" pitchFamily="18" charset="0"/>
              </a:rPr>
              <a:t>Yukarıdaki örneğimizde saatin üçü yirmi geçtiğini söylemiştik. Yelkovan 1 </a:t>
            </a:r>
            <a:r>
              <a:rPr lang="tr-TR" sz="2400" dirty="0" err="1">
                <a:solidFill>
                  <a:srgbClr val="212529"/>
                </a:solidFill>
                <a:latin typeface="Arial" panose="020B0604020202020204" pitchFamily="34" charset="0"/>
                <a:ea typeface="Times New Roman" panose="02020603050405020304" pitchFamily="18" charset="0"/>
                <a:cs typeface="Times New Roman" panose="02020603050405020304" pitchFamily="18" charset="0"/>
              </a:rPr>
              <a:t>deyken</a:t>
            </a:r>
            <a:r>
              <a:rPr lang="tr-TR" sz="2400" dirty="0">
                <a:solidFill>
                  <a:srgbClr val="212529"/>
                </a:solidFill>
                <a:latin typeface="Arial" panose="020B0604020202020204" pitchFamily="34" charset="0"/>
                <a:ea typeface="Times New Roman" panose="02020603050405020304" pitchFamily="18" charset="0"/>
                <a:cs typeface="Times New Roman" panose="02020603050405020304" pitchFamily="18" charset="0"/>
              </a:rPr>
              <a:t> 5 dakika geçmiş olur, Yelkovan 2 </a:t>
            </a:r>
            <a:r>
              <a:rPr lang="tr-TR" sz="2400" dirty="0" err="1">
                <a:solidFill>
                  <a:srgbClr val="212529"/>
                </a:solidFill>
                <a:latin typeface="Arial" panose="020B0604020202020204" pitchFamily="34" charset="0"/>
                <a:ea typeface="Times New Roman" panose="02020603050405020304" pitchFamily="18" charset="0"/>
                <a:cs typeface="Times New Roman" panose="02020603050405020304" pitchFamily="18" charset="0"/>
              </a:rPr>
              <a:t>deyken</a:t>
            </a:r>
            <a:r>
              <a:rPr lang="tr-TR" sz="2400" dirty="0">
                <a:solidFill>
                  <a:srgbClr val="212529"/>
                </a:solidFill>
                <a:latin typeface="Arial" panose="020B0604020202020204" pitchFamily="34" charset="0"/>
                <a:ea typeface="Times New Roman" panose="02020603050405020304" pitchFamily="18" charset="0"/>
                <a:cs typeface="Times New Roman" panose="02020603050405020304" pitchFamily="18" charset="0"/>
              </a:rPr>
              <a:t> 10 dakika geçmiş olur. Yelkovan 3 </a:t>
            </a:r>
            <a:r>
              <a:rPr lang="tr-TR" sz="2400" dirty="0" err="1">
                <a:solidFill>
                  <a:srgbClr val="212529"/>
                </a:solidFill>
                <a:latin typeface="Arial" panose="020B0604020202020204" pitchFamily="34" charset="0"/>
                <a:ea typeface="Times New Roman" panose="02020603050405020304" pitchFamily="18" charset="0"/>
                <a:cs typeface="Times New Roman" panose="02020603050405020304" pitchFamily="18" charset="0"/>
              </a:rPr>
              <a:t>deyken</a:t>
            </a:r>
            <a:r>
              <a:rPr lang="tr-TR" sz="2400" dirty="0">
                <a:solidFill>
                  <a:srgbClr val="212529"/>
                </a:solidFill>
                <a:latin typeface="Arial" panose="020B0604020202020204" pitchFamily="34" charset="0"/>
                <a:ea typeface="Times New Roman" panose="02020603050405020304" pitchFamily="18" charset="0"/>
                <a:cs typeface="Times New Roman" panose="02020603050405020304" pitchFamily="18" charset="0"/>
              </a:rPr>
              <a:t> 15 dakika geçmiş olur. Yelkovan 4 </a:t>
            </a:r>
            <a:r>
              <a:rPr lang="tr-TR" sz="2400" dirty="0" err="1">
                <a:solidFill>
                  <a:srgbClr val="212529"/>
                </a:solidFill>
                <a:latin typeface="Arial" panose="020B0604020202020204" pitchFamily="34" charset="0"/>
                <a:ea typeface="Times New Roman" panose="02020603050405020304" pitchFamily="18" charset="0"/>
                <a:cs typeface="Times New Roman" panose="02020603050405020304" pitchFamily="18" charset="0"/>
              </a:rPr>
              <a:t>deyken</a:t>
            </a:r>
            <a:r>
              <a:rPr lang="tr-TR" sz="2400" dirty="0">
                <a:solidFill>
                  <a:srgbClr val="212529"/>
                </a:solidFill>
                <a:latin typeface="Arial" panose="020B0604020202020204" pitchFamily="34" charset="0"/>
                <a:ea typeface="Times New Roman" panose="02020603050405020304" pitchFamily="18" charset="0"/>
                <a:cs typeface="Times New Roman" panose="02020603050405020304" pitchFamily="18" charset="0"/>
              </a:rPr>
              <a:t> 20 dakika geçmiş olur. Yukarıdaki saat modelimizde Yelkovan 20 de durmaktadır. O halde 20 geçiyor deriz. Saat 3’ü 20 geçiyor diye okunur.</a:t>
            </a:r>
            <a:endParaRPr lang="tr-TR" sz="240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800"/>
              </a:spcAft>
            </a:pPr>
            <a:r>
              <a:rPr lang="tr-TR" sz="2400" b="1" dirty="0">
                <a:solidFill>
                  <a:srgbClr val="212529"/>
                </a:solidFill>
                <a:latin typeface="Arial" panose="020B0604020202020204" pitchFamily="34" charset="0"/>
                <a:ea typeface="Times New Roman" panose="02020603050405020304" pitchFamily="18" charset="0"/>
                <a:cs typeface="Times New Roman" panose="02020603050405020304" pitchFamily="18" charset="0"/>
              </a:rPr>
              <a:t>Önemli Not:</a:t>
            </a:r>
            <a:r>
              <a:rPr lang="tr-TR" sz="2400" dirty="0">
                <a:solidFill>
                  <a:srgbClr val="212529"/>
                </a:solidFill>
                <a:latin typeface="Arial" panose="020B0604020202020204" pitchFamily="34" charset="0"/>
                <a:ea typeface="Times New Roman" panose="02020603050405020304" pitchFamily="18" charset="0"/>
                <a:cs typeface="Times New Roman" panose="02020603050405020304" pitchFamily="18" charset="0"/>
              </a:rPr>
              <a:t> 1 Saat 60 dakikadır. Yelkovan saati 1 tur döndüğünde 60 dakika yani 1 saat geçer.</a:t>
            </a:r>
            <a:endParaRPr lang="tr-TR" sz="2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 xmlns:p14="http://schemas.microsoft.com/office/powerpoint/2010/main" val="390218003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descr="saatler-ic%cc%a7in-o%cc%88rnek"/>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0"/>
            <a:ext cx="12192000" cy="6858000"/>
          </a:xfrm>
          <a:prstGeom prst="rect">
            <a:avLst/>
          </a:prstGeom>
          <a:noFill/>
          <a:ln>
            <a:noFill/>
          </a:ln>
        </p:spPr>
      </p:pic>
    </p:spTree>
    <p:extLst>
      <p:ext uri="{BB962C8B-B14F-4D97-AF65-F5344CB8AC3E}">
        <p14:creationId xmlns="" xmlns:p14="http://schemas.microsoft.com/office/powerpoint/2010/main" val="83139034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Dikdörtgen 7"/>
          <p:cNvSpPr/>
          <p:nvPr/>
        </p:nvSpPr>
        <p:spPr>
          <a:xfrm>
            <a:off x="0" y="2268170"/>
            <a:ext cx="12192000" cy="2710999"/>
          </a:xfrm>
          <a:prstGeom prst="rect">
            <a:avLst/>
          </a:prstGeom>
        </p:spPr>
        <p:txBody>
          <a:bodyPr wrap="square">
            <a:spAutoFit/>
          </a:bodyPr>
          <a:lstStyle/>
          <a:p>
            <a:pPr algn="just">
              <a:lnSpc>
                <a:spcPct val="115000"/>
              </a:lnSpc>
              <a:spcBef>
                <a:spcPts val="1800"/>
              </a:spcBef>
              <a:spcAft>
                <a:spcPts val="1125"/>
              </a:spcAft>
            </a:pPr>
            <a:r>
              <a:rPr lang="tr-TR" sz="2800" b="1" i="1" dirty="0" smtClean="0">
                <a:solidFill>
                  <a:srgbClr val="24292E"/>
                </a:solidFill>
                <a:effectLst/>
                <a:latin typeface="Times New Roman" panose="02020603050405020304" pitchFamily="18" charset="0"/>
                <a:ea typeface="Times New Roman" panose="02020603050405020304" pitchFamily="18" charset="0"/>
                <a:cs typeface="Times New Roman" panose="02020603050405020304" pitchFamily="18" charset="0"/>
              </a:rPr>
              <a:t>Çeyrek Saat — Yarım Saat</a:t>
            </a:r>
            <a:endParaRPr lang="tr-TR" sz="2800" b="1" i="1" dirty="0" smtClean="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1800"/>
              </a:spcAft>
            </a:pPr>
            <a:r>
              <a:rPr lang="tr-TR" sz="2800" b="1" i="1" dirty="0">
                <a:solidFill>
                  <a:srgbClr val="212529"/>
                </a:solidFill>
                <a:latin typeface="Arial" panose="020B0604020202020204" pitchFamily="34" charset="0"/>
                <a:ea typeface="Times New Roman" panose="02020603050405020304" pitchFamily="18" charset="0"/>
                <a:cs typeface="Times New Roman" panose="02020603050405020304" pitchFamily="18" charset="0"/>
              </a:rPr>
              <a:t>1 saat 60 dakikadır, yarım saat 30 dakikadır. Çeyrek saat ise 15 dakikadır. Örneğin, saat 7’yi 15 geçiyorsa bunu “yediyi çeyrek geçiyor” şeklinde okuyabiliriz. Aynı şekilde saat 6’yı 30 geçiyorsa bunu “altı buçuk” şeklinde okuruz.</a:t>
            </a:r>
            <a:endParaRPr lang="tr-TR" sz="2800" b="1" i="1"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 xmlns:p14="http://schemas.microsoft.com/office/powerpoint/2010/main" val="30302318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descr="o%cc%88rnek-zaman-bulma-sorusu"/>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1"/>
            <a:ext cx="12192000" cy="6858000"/>
          </a:xfrm>
          <a:prstGeom prst="rect">
            <a:avLst/>
          </a:prstGeom>
          <a:noFill/>
          <a:ln>
            <a:noFill/>
          </a:ln>
        </p:spPr>
      </p:pic>
    </p:spTree>
    <p:extLst>
      <p:ext uri="{BB962C8B-B14F-4D97-AF65-F5344CB8AC3E}">
        <p14:creationId xmlns="" xmlns:p14="http://schemas.microsoft.com/office/powerpoint/2010/main" val="15054223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1" y="1676886"/>
            <a:ext cx="12149959" cy="3882601"/>
          </a:xfrm>
          <a:prstGeom prst="rect">
            <a:avLst/>
          </a:prstGeom>
        </p:spPr>
        <p:txBody>
          <a:bodyPr wrap="square">
            <a:spAutoFit/>
          </a:bodyPr>
          <a:lstStyle/>
          <a:p>
            <a:pPr>
              <a:lnSpc>
                <a:spcPct val="115000"/>
              </a:lnSpc>
              <a:spcAft>
                <a:spcPts val="1800"/>
              </a:spcAft>
            </a:pPr>
            <a:r>
              <a:rPr lang="tr-TR" b="1" dirty="0">
                <a:solidFill>
                  <a:srgbClr val="212529"/>
                </a:solidFill>
                <a:latin typeface="Arial" panose="020B0604020202020204" pitchFamily="34" charset="0"/>
                <a:ea typeface="Times New Roman" panose="02020603050405020304" pitchFamily="18" charset="0"/>
                <a:cs typeface="Times New Roman" panose="02020603050405020304" pitchFamily="18" charset="0"/>
              </a:rPr>
              <a:t>ÇÖZÜM:</a:t>
            </a:r>
            <a:endParaRPr lang="tr-TR" sz="160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800"/>
              </a:spcAft>
            </a:pPr>
            <a:r>
              <a:rPr lang="tr-TR" sz="2400" b="1" i="1" dirty="0">
                <a:solidFill>
                  <a:srgbClr val="212529"/>
                </a:solidFill>
                <a:latin typeface="Arial" panose="020B0604020202020204" pitchFamily="34" charset="0"/>
                <a:ea typeface="Times New Roman" panose="02020603050405020304" pitchFamily="18" charset="0"/>
                <a:cs typeface="Times New Roman" panose="02020603050405020304" pitchFamily="18" charset="0"/>
              </a:rPr>
              <a:t>a) Saat altıyı çeyrek geçiyor. Bir futbol maçı 90 dakika sürdüğüne göre bu saatin üzerine 90 dakika eklersek sekize çeyrek kala maç biter yani 7 : 45 de maç biter.</a:t>
            </a:r>
            <a:endParaRPr lang="tr-TR" sz="2400" b="1" i="1"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800"/>
              </a:spcAft>
            </a:pPr>
            <a:r>
              <a:rPr lang="tr-TR" sz="2400" b="1" i="1" dirty="0">
                <a:solidFill>
                  <a:srgbClr val="212529"/>
                </a:solidFill>
                <a:latin typeface="Arial" panose="020B0604020202020204" pitchFamily="34" charset="0"/>
                <a:ea typeface="Times New Roman" panose="02020603050405020304" pitchFamily="18" charset="0"/>
                <a:cs typeface="Times New Roman" panose="02020603050405020304" pitchFamily="18" charset="0"/>
              </a:rPr>
              <a:t>b) Saat ona yirmi var 90 dakika sonra 11 : 20 de maç bitecektir yani 11’i 20 geçe maç biter.</a:t>
            </a:r>
            <a:endParaRPr lang="tr-TR" sz="2400" b="1" i="1"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800"/>
              </a:spcAft>
            </a:pPr>
            <a:r>
              <a:rPr lang="tr-TR" sz="2400" b="1" i="1" dirty="0">
                <a:solidFill>
                  <a:srgbClr val="212529"/>
                </a:solidFill>
                <a:latin typeface="Arial" panose="020B0604020202020204" pitchFamily="34" charset="0"/>
                <a:ea typeface="Times New Roman" panose="02020603050405020304" pitchFamily="18" charset="0"/>
                <a:cs typeface="Times New Roman" panose="02020603050405020304" pitchFamily="18" charset="0"/>
              </a:rPr>
              <a:t>c) Saat üçe 10 var, 90 dakika sonra 4:20 de maç biter.</a:t>
            </a:r>
            <a:endParaRPr lang="tr-TR" sz="2400" b="1" i="1"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800"/>
              </a:spcAft>
            </a:pPr>
            <a:r>
              <a:rPr lang="tr-TR" sz="2400" b="1" i="1" dirty="0">
                <a:solidFill>
                  <a:srgbClr val="212529"/>
                </a:solidFill>
                <a:latin typeface="Arial" panose="020B0604020202020204" pitchFamily="34" charset="0"/>
                <a:ea typeface="Times New Roman" panose="02020603050405020304" pitchFamily="18" charset="0"/>
                <a:cs typeface="Times New Roman" panose="02020603050405020304" pitchFamily="18" charset="0"/>
              </a:rPr>
              <a:t>ç) Saat tam 10, doksan dakika sonra saat 11:30 yani </a:t>
            </a:r>
            <a:r>
              <a:rPr lang="tr-TR" sz="2400" b="1" i="1" dirty="0" err="1">
                <a:solidFill>
                  <a:srgbClr val="212529"/>
                </a:solidFill>
                <a:latin typeface="Arial" panose="020B0604020202020204" pitchFamily="34" charset="0"/>
                <a:ea typeface="Times New Roman" panose="02020603050405020304" pitchFamily="18" charset="0"/>
                <a:cs typeface="Times New Roman" panose="02020603050405020304" pitchFamily="18" charset="0"/>
              </a:rPr>
              <a:t>onbir</a:t>
            </a:r>
            <a:r>
              <a:rPr lang="tr-TR" sz="2400" b="1" i="1" dirty="0">
                <a:solidFill>
                  <a:srgbClr val="212529"/>
                </a:solidFill>
                <a:latin typeface="Arial" panose="020B0604020202020204" pitchFamily="34" charset="0"/>
                <a:ea typeface="Times New Roman" panose="02020603050405020304" pitchFamily="18" charset="0"/>
                <a:cs typeface="Times New Roman" panose="02020603050405020304" pitchFamily="18" charset="0"/>
              </a:rPr>
              <a:t> buçuk olacaktır.</a:t>
            </a:r>
            <a:endParaRPr lang="tr-TR" sz="2400" b="1" i="1"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 xmlns:p14="http://schemas.microsoft.com/office/powerpoint/2010/main" val="1786466868"/>
      </p:ext>
    </p:extLst>
  </p:cSld>
  <p:clrMapOvr>
    <a:masterClrMapping/>
  </p:clrMapOvr>
  <p:timing>
    <p:tnLst>
      <p:par>
        <p:cTn id="1" dur="indefinite" restart="never" nodeType="tmRoot"/>
      </p:par>
    </p:tnLst>
  </p:timing>
</p:sld>
</file>

<file path=ppt/theme/theme1.xml><?xml version="1.0" encoding="utf-8"?>
<a:theme xmlns:a="http://schemas.openxmlformats.org/drawingml/2006/main" name="Dilim">
  <a:themeElements>
    <a:clrScheme name="Dilim">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Dilim">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lim">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 xmlns:thm15="http://schemas.microsoft.com/office/thememl/2012/main" name="Slice" id="{0507925B-6AC9-4358-8E18-C330545D08F8}" vid="{13FEC7C6-62A9-40C4-99D2-581AACACAA2F}"/>
    </a:ext>
  </a:extLst>
</a:theme>
</file>

<file path=docProps/app.xml><?xml version="1.0" encoding="utf-8"?>
<Properties xmlns="http://schemas.openxmlformats.org/officeDocument/2006/extended-properties" xmlns:vt="http://schemas.openxmlformats.org/officeDocument/2006/docPropsVTypes">
  <Template>Slice</Template>
  <TotalTime>60</TotalTime>
  <Words>148</Words>
  <PresentationFormat>Özel</PresentationFormat>
  <Paragraphs>26</Paragraphs>
  <Slides>14</Slides>
  <Notes>0</Notes>
  <HiddenSlides>0</HiddenSlides>
  <MMClips>0</MMClips>
  <ScaleCrop>false</ScaleCrop>
  <HeadingPairs>
    <vt:vector size="4" baseType="variant">
      <vt:variant>
        <vt:lpstr>Tema</vt:lpstr>
      </vt:variant>
      <vt:variant>
        <vt:i4>1</vt:i4>
      </vt:variant>
      <vt:variant>
        <vt:lpstr>Slayt Başlıkları</vt:lpstr>
      </vt:variant>
      <vt:variant>
        <vt:i4>14</vt:i4>
      </vt:variant>
    </vt:vector>
  </HeadingPairs>
  <TitlesOfParts>
    <vt:vector size="15" baseType="lpstr">
      <vt:lpstr>Dilim</vt:lpstr>
      <vt:lpstr>ADA ULUSAL 3/A SINIFI </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beni dinlediğiniz için teşekkür ederim.</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2019-02-12T18:04:43Z</dcterms:created>
  <dcterms:modified xsi:type="dcterms:W3CDTF">2019-02-26T09:16:09Z</dcterms:modified>
  <cp:category>https://www.sorubak.com</cp:category>
</cp:coreProperties>
</file>