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70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7A90E6-46FC-4472-900F-D2C6ADCCFA10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8D9F97-66C7-4657-AC54-1DBB2E21895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D9F97-66C7-4657-AC54-1DBB2E218955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99C6-FF52-47BD-8E43-FB787D46B99C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40010-D4B2-4586-BD00-2F083E40E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3627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99C6-FF52-47BD-8E43-FB787D46B99C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40010-D4B2-4586-BD00-2F083E40E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76526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99C6-FF52-47BD-8E43-FB787D46B99C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40010-D4B2-4586-BD00-2F083E40E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12409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99C6-FF52-47BD-8E43-FB787D46B99C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40010-D4B2-4586-BD00-2F083E40E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45157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99C6-FF52-47BD-8E43-FB787D46B99C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40010-D4B2-4586-BD00-2F083E40E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49863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99C6-FF52-47BD-8E43-FB787D46B99C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40010-D4B2-4586-BD00-2F083E40E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36357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99C6-FF52-47BD-8E43-FB787D46B99C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40010-D4B2-4586-BD00-2F083E40E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66897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99C6-FF52-47BD-8E43-FB787D46B99C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40010-D4B2-4586-BD00-2F083E40E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84043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99C6-FF52-47BD-8E43-FB787D46B99C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40010-D4B2-4586-BD00-2F083E40E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35446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99C6-FF52-47BD-8E43-FB787D46B99C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40010-D4B2-4586-BD00-2F083E40E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32776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A99C6-FF52-47BD-8E43-FB787D46B99C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40010-D4B2-4586-BD00-2F083E40E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78113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A99C6-FF52-47BD-8E43-FB787D46B99C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40010-D4B2-4586-BD00-2F083E40E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00923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23729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4525963"/>
          </a:xfrm>
          <a:solidFill>
            <a:schemeClr val="accent3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 smtClean="0">
                <a:latin typeface="Comic Sans MS" pitchFamily="66" charset="0"/>
              </a:rPr>
              <a:t>4</a:t>
            </a:r>
          </a:p>
          <a:p>
            <a:pPr marL="0" indent="0">
              <a:buNone/>
            </a:pPr>
            <a:endParaRPr lang="tr-TR" sz="4000" b="1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000" b="1" dirty="0" smtClean="0">
                <a:latin typeface="Comic Sans MS" pitchFamily="66" charset="0"/>
              </a:rPr>
              <a:t>Boşlukta yer kaplayan her şeye ne denir?</a:t>
            </a:r>
            <a:endParaRPr lang="tr-TR" sz="4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538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5.Aşağıdaki maddenin hali nedir?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153444"/>
            <a:ext cx="6096000" cy="3419475"/>
          </a:xfrm>
        </p:spPr>
      </p:pic>
    </p:spTree>
    <p:extLst>
      <p:ext uri="{BB962C8B-B14F-4D97-AF65-F5344CB8AC3E}">
        <p14:creationId xmlns="" xmlns:p14="http://schemas.microsoft.com/office/powerpoint/2010/main" val="329757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tr-TR" sz="6600" dirty="0" smtClean="0">
                <a:latin typeface="Comic Sans MS" pitchFamily="66" charset="0"/>
              </a:rPr>
              <a:t>TÜRKÇE</a:t>
            </a:r>
            <a:endParaRPr lang="tr-TR" sz="6600" dirty="0">
              <a:latin typeface="Comic Sans MS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latin typeface="Comic Sans MS" pitchFamily="66" charset="0"/>
              </a:rPr>
              <a:t>1.Aşağıda altı çizili sözcüklerden hangisi farklı anlamda kullanılmıştır?</a:t>
            </a:r>
          </a:p>
          <a:p>
            <a:pPr marL="0" indent="0">
              <a:buNone/>
            </a:pPr>
            <a:r>
              <a:rPr lang="tr-TR" b="1" dirty="0" smtClean="0">
                <a:latin typeface="Comic Sans MS" pitchFamily="66" charset="0"/>
              </a:rPr>
              <a:t>A)Dün akşam </a:t>
            </a:r>
            <a:r>
              <a:rPr lang="tr-TR" b="1" u="sng" dirty="0" smtClean="0">
                <a:latin typeface="Comic Sans MS" pitchFamily="66" charset="0"/>
              </a:rPr>
              <a:t>gözüm </a:t>
            </a:r>
            <a:r>
              <a:rPr lang="tr-TR" b="1" dirty="0" smtClean="0">
                <a:latin typeface="Comic Sans MS" pitchFamily="66" charset="0"/>
              </a:rPr>
              <a:t>ağrıdı.</a:t>
            </a:r>
          </a:p>
          <a:p>
            <a:pPr marL="0" indent="0">
              <a:buNone/>
            </a:pPr>
            <a:r>
              <a:rPr lang="tr-TR" b="1" dirty="0" smtClean="0">
                <a:latin typeface="Comic Sans MS" pitchFamily="66" charset="0"/>
              </a:rPr>
              <a:t>B)Senin </a:t>
            </a:r>
            <a:r>
              <a:rPr lang="tr-TR" b="1" u="sng" dirty="0" smtClean="0">
                <a:latin typeface="Comic Sans MS" pitchFamily="66" charset="0"/>
              </a:rPr>
              <a:t>gözlerin</a:t>
            </a:r>
            <a:r>
              <a:rPr lang="tr-TR" b="1" dirty="0" smtClean="0">
                <a:latin typeface="Comic Sans MS" pitchFamily="66" charset="0"/>
              </a:rPr>
              <a:t> ne kadar güzel.</a:t>
            </a:r>
          </a:p>
          <a:p>
            <a:pPr marL="0" indent="0">
              <a:buNone/>
            </a:pPr>
            <a:r>
              <a:rPr lang="tr-TR" b="1" dirty="0" smtClean="0">
                <a:latin typeface="Comic Sans MS" pitchFamily="66" charset="0"/>
              </a:rPr>
              <a:t>C)Dolabın </a:t>
            </a:r>
            <a:r>
              <a:rPr lang="tr-TR" b="1" u="sng" dirty="0" smtClean="0">
                <a:latin typeface="Comic Sans MS" pitchFamily="66" charset="0"/>
              </a:rPr>
              <a:t>gözünden</a:t>
            </a:r>
            <a:r>
              <a:rPr lang="tr-TR" b="1" dirty="0" smtClean="0">
                <a:latin typeface="Comic Sans MS" pitchFamily="66" charset="0"/>
              </a:rPr>
              <a:t> kalemimi verir misin?</a:t>
            </a:r>
          </a:p>
          <a:p>
            <a:pPr marL="0" indent="0">
              <a:buNone/>
            </a:pPr>
            <a:r>
              <a:rPr lang="tr-TR" b="1" dirty="0" smtClean="0">
                <a:latin typeface="Comic Sans MS" pitchFamily="66" charset="0"/>
              </a:rPr>
              <a:t>D)</a:t>
            </a:r>
            <a:r>
              <a:rPr lang="tr-TR" b="1" u="sng" dirty="0" smtClean="0">
                <a:latin typeface="Comic Sans MS" pitchFamily="66" charset="0"/>
              </a:rPr>
              <a:t>Gözlerin</a:t>
            </a:r>
            <a:r>
              <a:rPr lang="tr-TR" b="1" dirty="0" smtClean="0">
                <a:latin typeface="Comic Sans MS" pitchFamily="66" charset="0"/>
              </a:rPr>
              <a:t> ne renk?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79786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4525963"/>
          </a:xfrm>
          <a:solidFill>
            <a:srgbClr val="00B050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 smtClean="0">
                <a:latin typeface="Comic Sans MS" pitchFamily="66" charset="0"/>
              </a:rPr>
              <a:t>2.Aşağıda ki kelimelerin hangisi büyük ünlü uyumuna uyar?</a:t>
            </a:r>
          </a:p>
          <a:p>
            <a:pPr marL="0" indent="0">
              <a:buNone/>
            </a:pPr>
            <a:endParaRPr lang="tr-TR" b="1" dirty="0" smtClean="0">
              <a:latin typeface="Comic Sans MS" pitchFamily="66" charset="0"/>
            </a:endParaRPr>
          </a:p>
          <a:p>
            <a:pPr marL="514350" indent="-514350">
              <a:buAutoNum type="alphaUcParenR"/>
            </a:pPr>
            <a:r>
              <a:rPr lang="tr-TR" b="1" dirty="0" smtClean="0">
                <a:latin typeface="Comic Sans MS" pitchFamily="66" charset="0"/>
              </a:rPr>
              <a:t>Bilgisayar</a:t>
            </a:r>
          </a:p>
          <a:p>
            <a:pPr marL="514350" indent="-514350">
              <a:buAutoNum type="alphaUcParenR"/>
            </a:pPr>
            <a:r>
              <a:rPr lang="tr-TR" b="1" dirty="0" smtClean="0">
                <a:latin typeface="Comic Sans MS" pitchFamily="66" charset="0"/>
              </a:rPr>
              <a:t>Telefon</a:t>
            </a:r>
          </a:p>
          <a:p>
            <a:pPr marL="514350" indent="-514350">
              <a:buAutoNum type="alphaUcParenR"/>
            </a:pPr>
            <a:r>
              <a:rPr lang="tr-TR" b="1" dirty="0" smtClean="0">
                <a:latin typeface="Comic Sans MS" pitchFamily="66" charset="0"/>
              </a:rPr>
              <a:t>Kitaplık</a:t>
            </a:r>
          </a:p>
          <a:p>
            <a:pPr marL="514350" indent="-514350">
              <a:buAutoNum type="alphaUcParenR"/>
            </a:pPr>
            <a:r>
              <a:rPr lang="tr-TR" b="1" dirty="0" smtClean="0">
                <a:latin typeface="Comic Sans MS" pitchFamily="66" charset="0"/>
              </a:rPr>
              <a:t>Kelebek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47176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620688"/>
            <a:ext cx="8229600" cy="4525963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sz="4000" dirty="0" smtClean="0">
                <a:latin typeface="Comic Sans MS" pitchFamily="66" charset="0"/>
              </a:rPr>
              <a:t>3. Aşağıdaki hangi kelime türemiştir?</a:t>
            </a:r>
          </a:p>
          <a:p>
            <a:pPr marL="0" indent="0">
              <a:buNone/>
            </a:pPr>
            <a:r>
              <a:rPr lang="tr-TR" sz="4000" dirty="0" smtClean="0">
                <a:latin typeface="Comic Sans MS" pitchFamily="66" charset="0"/>
              </a:rPr>
              <a:t>A)Sütçü                          B)Kelebekler                 </a:t>
            </a:r>
          </a:p>
          <a:p>
            <a:pPr marL="0" indent="0">
              <a:buNone/>
            </a:pPr>
            <a:r>
              <a:rPr lang="tr-TR" sz="4000" dirty="0" smtClean="0">
                <a:latin typeface="Comic Sans MS" pitchFamily="66" charset="0"/>
              </a:rPr>
              <a:t>C)Annem                        D)Çocuklar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1435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solidFill>
                  <a:srgbClr val="FF0000"/>
                </a:solidFill>
                <a:latin typeface="Comic Sans MS" pitchFamily="66" charset="0"/>
              </a:rPr>
              <a:t>4.Aşağıdaki cümlelerin hangisinde deyim kullanılmıştır?</a:t>
            </a:r>
          </a:p>
          <a:p>
            <a:pPr marL="0" indent="0">
              <a:buNone/>
            </a:pPr>
            <a:endParaRPr lang="tr-TR" sz="36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3600" b="1" dirty="0" smtClean="0">
                <a:solidFill>
                  <a:srgbClr val="FF0000"/>
                </a:solidFill>
                <a:latin typeface="Comic Sans MS" pitchFamily="66" charset="0"/>
              </a:rPr>
              <a:t>A)Aç ayı oynamaz.</a:t>
            </a:r>
          </a:p>
          <a:p>
            <a:pPr marL="0" indent="0">
              <a:buNone/>
            </a:pPr>
            <a:r>
              <a:rPr lang="tr-TR" sz="3600" b="1" dirty="0" smtClean="0">
                <a:solidFill>
                  <a:srgbClr val="FF0000"/>
                </a:solidFill>
                <a:latin typeface="Comic Sans MS" pitchFamily="66" charset="0"/>
              </a:rPr>
              <a:t>B)Havlayan köpek ısırmaz</a:t>
            </a:r>
          </a:p>
          <a:p>
            <a:pPr marL="0" indent="0">
              <a:buNone/>
            </a:pPr>
            <a:r>
              <a:rPr lang="tr-TR" sz="3600" b="1" dirty="0" smtClean="0">
                <a:solidFill>
                  <a:srgbClr val="FF0000"/>
                </a:solidFill>
                <a:latin typeface="Comic Sans MS" pitchFamily="66" charset="0"/>
              </a:rPr>
              <a:t>C)Kapıdan aniden çıkınca aklımı aldı.</a:t>
            </a:r>
          </a:p>
          <a:p>
            <a:pPr marL="0" indent="0">
              <a:buNone/>
            </a:pPr>
            <a:r>
              <a:rPr lang="tr-TR" sz="3600" b="1" dirty="0" smtClean="0">
                <a:solidFill>
                  <a:srgbClr val="FF0000"/>
                </a:solidFill>
                <a:latin typeface="Comic Sans MS" pitchFamily="66" charset="0"/>
              </a:rPr>
              <a:t>D)Sakla samanı gelir zamanı</a:t>
            </a:r>
            <a:endParaRPr lang="tr-TR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5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5112568"/>
          </a:xfrm>
          <a:solidFill>
            <a:srgbClr val="FFC000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5. Aşağıda ki cümlede hangi sorunun cevabı yoktur?</a:t>
            </a:r>
          </a:p>
          <a:p>
            <a:pPr marL="0" indent="0">
              <a:buNone/>
            </a:pPr>
            <a:r>
              <a:rPr lang="tr-TR" b="1" dirty="0" smtClean="0">
                <a:latin typeface="Comic Sans MS" pitchFamily="66" charset="0"/>
              </a:rPr>
              <a:t>Sabahleyin Ali ile Metin pazarda buluşacak.</a:t>
            </a:r>
          </a:p>
          <a:p>
            <a:pPr marL="0" indent="0">
              <a:buNone/>
            </a:pPr>
            <a:endParaRPr lang="tr-TR" b="1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A)Ne zaman                                    </a:t>
            </a:r>
          </a:p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B)Neden                                 </a:t>
            </a:r>
          </a:p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C)Kim                             </a:t>
            </a:r>
          </a:p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D)Nerede</a:t>
            </a:r>
            <a:endParaRPr lang="tr-TR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594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  <a:solidFill>
            <a:srgbClr val="FFFF00"/>
          </a:solidFill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latin typeface="Comic Sans MS" pitchFamily="66" charset="0"/>
              </a:rPr>
              <a:t>6.Aşağıdaki cümlelerin hangisinde noktalama yanlışı yapılmıştır?</a:t>
            </a:r>
          </a:p>
          <a:p>
            <a:pPr marL="0" indent="0">
              <a:buNone/>
            </a:pPr>
            <a:r>
              <a:rPr lang="tr-TR" b="1" dirty="0" smtClean="0">
                <a:latin typeface="Comic Sans MS" pitchFamily="66" charset="0"/>
              </a:rPr>
              <a:t>A)Babam bana ‘Dersini çalıştın mı?’ diye sordu.</a:t>
            </a:r>
          </a:p>
          <a:p>
            <a:pPr marL="0" indent="0">
              <a:buNone/>
            </a:pPr>
            <a:r>
              <a:rPr lang="tr-TR" b="1" dirty="0" smtClean="0">
                <a:latin typeface="Comic Sans MS" pitchFamily="66" charset="0"/>
              </a:rPr>
              <a:t>B)Yazık! seni böyle bilmezdim.</a:t>
            </a:r>
          </a:p>
          <a:p>
            <a:pPr marL="0" indent="0">
              <a:buNone/>
            </a:pPr>
            <a:r>
              <a:rPr lang="tr-TR" b="1" dirty="0" smtClean="0">
                <a:latin typeface="Comic Sans MS" pitchFamily="66" charset="0"/>
              </a:rPr>
              <a:t>C)Karşıdan karşıya geçerken dikkatli olmalıyız.</a:t>
            </a:r>
          </a:p>
          <a:p>
            <a:pPr marL="0" indent="0">
              <a:buNone/>
            </a:pPr>
            <a:r>
              <a:rPr lang="tr-TR" b="1" dirty="0" smtClean="0">
                <a:latin typeface="Comic Sans MS" pitchFamily="66" charset="0"/>
              </a:rPr>
              <a:t>D)Adana’dan dayım gelecek.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1538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332656"/>
            <a:ext cx="8229600" cy="4525963"/>
          </a:xfrm>
          <a:solidFill>
            <a:schemeClr val="bg1">
              <a:lumMod val="50000"/>
            </a:schemeClr>
          </a:solidFill>
        </p:spPr>
        <p:txBody>
          <a:bodyPr/>
          <a:lstStyle/>
          <a:p>
            <a:pPr marL="0" indent="0">
              <a:buNone/>
            </a:pPr>
            <a:endParaRPr lang="fi-FI" dirty="0" smtClean="0"/>
          </a:p>
          <a:p>
            <a:pPr marL="0" indent="0">
              <a:buNone/>
            </a:pPr>
            <a:r>
              <a:rPr lang="fi-FI" dirty="0" smtClean="0">
                <a:solidFill>
                  <a:schemeClr val="bg1"/>
                </a:solidFill>
              </a:rPr>
              <a:t>7.</a:t>
            </a:r>
            <a:endParaRPr lang="tr-TR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sz="40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 sz="4000" dirty="0" smtClean="0">
                <a:solidFill>
                  <a:schemeClr val="bg1"/>
                </a:solidFill>
                <a:latin typeface="Comic Sans MS" pitchFamily="66" charset="0"/>
              </a:rPr>
              <a:t>                    </a:t>
            </a:r>
            <a:r>
              <a:rPr lang="fi-FI" sz="4000" dirty="0" smtClean="0">
                <a:solidFill>
                  <a:schemeClr val="bg1"/>
                </a:solidFill>
                <a:latin typeface="Comic Sans MS" pitchFamily="66" charset="0"/>
              </a:rPr>
              <a:t>Kanun </a:t>
            </a:r>
            <a:endParaRPr lang="tr-TR" sz="40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000" dirty="0" smtClean="0">
                <a:solidFill>
                  <a:schemeClr val="bg1"/>
                </a:solidFill>
                <a:latin typeface="Comic Sans MS" pitchFamily="66" charset="0"/>
              </a:rPr>
              <a:t>        </a:t>
            </a:r>
            <a:r>
              <a:rPr lang="fi-FI" sz="4000" dirty="0" smtClean="0">
                <a:solidFill>
                  <a:schemeClr val="bg1"/>
                </a:solidFill>
                <a:latin typeface="Comic Sans MS" pitchFamily="66" charset="0"/>
              </a:rPr>
              <a:t>kelimesinin eş anlamı nedir?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72737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Comic Sans MS" pitchFamily="66" charset="0"/>
              </a:rPr>
              <a:t>MATEMATİK</a:t>
            </a:r>
            <a:endParaRPr lang="tr-TR" sz="4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dirty="0" smtClean="0">
                <a:latin typeface="Comic Sans MS" pitchFamily="66" charset="0"/>
              </a:rPr>
              <a:t>1.</a:t>
            </a:r>
          </a:p>
          <a:p>
            <a:pPr marL="0" indent="0">
              <a:buNone/>
            </a:pPr>
            <a:r>
              <a:rPr lang="tr-TR" sz="4000" dirty="0" smtClean="0">
                <a:latin typeface="Comic Sans MS" pitchFamily="66" charset="0"/>
              </a:rPr>
              <a:t>     95 &lt; A &lt; 97</a:t>
            </a:r>
          </a:p>
          <a:p>
            <a:pPr marL="0" indent="0">
              <a:buNone/>
            </a:pPr>
            <a:r>
              <a:rPr lang="tr-TR" sz="4000" dirty="0">
                <a:latin typeface="Comic Sans MS" pitchFamily="66" charset="0"/>
              </a:rPr>
              <a:t> </a:t>
            </a:r>
            <a:r>
              <a:rPr lang="tr-TR" sz="4000" dirty="0" smtClean="0">
                <a:latin typeface="Comic Sans MS" pitchFamily="66" charset="0"/>
              </a:rPr>
              <a:t>    82 &lt; B &lt; 84     ise</a:t>
            </a:r>
          </a:p>
          <a:p>
            <a:pPr marL="0" indent="0">
              <a:buNone/>
            </a:pPr>
            <a:endParaRPr lang="tr-TR" sz="400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000" dirty="0" smtClean="0">
                <a:latin typeface="Comic Sans MS" pitchFamily="66" charset="0"/>
              </a:rPr>
              <a:t>       A + B = ?</a:t>
            </a:r>
            <a:endParaRPr lang="tr-TR" sz="4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208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>
            <a:normAutofit/>
          </a:bodyPr>
          <a:lstStyle/>
          <a:p>
            <a:r>
              <a:rPr lang="tr-TR" dirty="0" smtClean="0">
                <a:latin typeface="Comic Sans MS" pitchFamily="66" charset="0"/>
              </a:rPr>
              <a:t>3/B SINIFI</a:t>
            </a:r>
            <a:br>
              <a:rPr lang="tr-TR" dirty="0" smtClean="0">
                <a:latin typeface="Comic Sans MS" pitchFamily="66" charset="0"/>
              </a:rPr>
            </a:br>
            <a:r>
              <a:rPr lang="tr-TR" dirty="0" smtClean="0">
                <a:hlinkClick r:id="rId2"/>
              </a:rPr>
              <a:t>https://</a:t>
            </a:r>
            <a:r>
              <a:rPr lang="tr-TR" dirty="0" smtClean="0">
                <a:hlinkClick r:id="rId2"/>
              </a:rPr>
              <a:t>www.sorubak.com</a:t>
            </a:r>
            <a:r>
              <a:rPr lang="tr-TR" dirty="0" smtClean="0"/>
              <a:t> </a:t>
            </a:r>
            <a:r>
              <a:rPr lang="tr-TR" dirty="0" smtClean="0">
                <a:latin typeface="Comic Sans MS" pitchFamily="66" charset="0"/>
              </a:rPr>
              <a:t/>
            </a:r>
            <a:br>
              <a:rPr lang="tr-TR" dirty="0" smtClean="0">
                <a:latin typeface="Comic Sans MS" pitchFamily="66" charset="0"/>
              </a:rPr>
            </a:br>
            <a:r>
              <a:rPr lang="tr-TR" dirty="0" smtClean="0">
                <a:latin typeface="Comic Sans MS" pitchFamily="66" charset="0"/>
              </a:rPr>
              <a:t>BİLGİ YARIŞMASINA</a:t>
            </a:r>
            <a:br>
              <a:rPr lang="tr-TR" dirty="0" smtClean="0">
                <a:latin typeface="Comic Sans MS" pitchFamily="66" charset="0"/>
              </a:rPr>
            </a:br>
            <a:r>
              <a:rPr lang="tr-TR" dirty="0" smtClean="0">
                <a:latin typeface="Comic Sans MS" pitchFamily="66" charset="0"/>
              </a:rPr>
              <a:t> </a:t>
            </a:r>
            <a:br>
              <a:rPr lang="tr-TR" dirty="0" smtClean="0">
                <a:latin typeface="Comic Sans MS" pitchFamily="66" charset="0"/>
              </a:rPr>
            </a:br>
            <a:r>
              <a:rPr lang="tr-TR" dirty="0" smtClean="0">
                <a:latin typeface="Comic Sans MS" pitchFamily="66" charset="0"/>
              </a:rPr>
              <a:t>HOŞGELDİNİZ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74438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4525963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dirty="0" smtClean="0">
                <a:solidFill>
                  <a:srgbClr val="FFFF00"/>
                </a:solidFill>
                <a:latin typeface="Comic Sans MS" pitchFamily="66" charset="0"/>
              </a:rPr>
              <a:t>2.</a:t>
            </a:r>
          </a:p>
          <a:p>
            <a:pPr marL="0" indent="0">
              <a:buNone/>
            </a:pPr>
            <a:endParaRPr lang="tr-TR" sz="3600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tr-TR" sz="3600" dirty="0">
              <a:solidFill>
                <a:srgbClr val="FFFF0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3600" b="1" dirty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tr-TR" sz="3600" b="1" dirty="0" smtClean="0">
                <a:solidFill>
                  <a:srgbClr val="FFFF00"/>
                </a:solidFill>
                <a:latin typeface="Comic Sans MS" pitchFamily="66" charset="0"/>
              </a:rPr>
              <a:t>25’in 24 katının 185 eksiği kaçtır?</a:t>
            </a:r>
            <a:endParaRPr lang="tr-TR" sz="36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044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692696"/>
            <a:ext cx="8229600" cy="5184576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5200" dirty="0" smtClean="0">
                <a:latin typeface="Comic Sans MS" pitchFamily="66" charset="0"/>
              </a:rPr>
              <a:t>3.</a:t>
            </a:r>
          </a:p>
          <a:p>
            <a:pPr marL="0" indent="0">
              <a:buNone/>
            </a:pPr>
            <a:r>
              <a:rPr lang="tr-TR" sz="5200" dirty="0" smtClean="0">
                <a:latin typeface="Comic Sans MS" pitchFamily="66" charset="0"/>
              </a:rPr>
              <a:t>            </a:t>
            </a:r>
            <a:r>
              <a:rPr lang="tr-TR" sz="52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4 = Ç</a:t>
            </a:r>
          </a:p>
          <a:p>
            <a:pPr marL="0" indent="0">
              <a:buNone/>
            </a:pPr>
            <a:r>
              <a:rPr lang="tr-TR" sz="5200" b="1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tr-TR" sz="52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       8 = G</a:t>
            </a:r>
          </a:p>
          <a:p>
            <a:pPr marL="0" indent="0">
              <a:buNone/>
            </a:pPr>
            <a:r>
              <a:rPr lang="tr-TR" sz="5200" b="1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tr-TR" sz="52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       13 = J     ise </a:t>
            </a:r>
          </a:p>
          <a:p>
            <a:pPr marL="0" indent="0">
              <a:buNone/>
            </a:pPr>
            <a:r>
              <a:rPr lang="tr-TR" sz="5200" b="1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tr-TR" sz="52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       20 = ?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 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39150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5256584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5400" dirty="0" smtClean="0">
                <a:solidFill>
                  <a:srgbClr val="00B0F0"/>
                </a:solidFill>
                <a:latin typeface="Comic Sans MS" pitchFamily="66" charset="0"/>
              </a:rPr>
              <a:t>4.</a:t>
            </a:r>
          </a:p>
          <a:p>
            <a:pPr marL="0" indent="0">
              <a:buNone/>
            </a:pPr>
            <a:r>
              <a:rPr lang="tr-TR" sz="5400" dirty="0">
                <a:latin typeface="Comic Sans MS" pitchFamily="66" charset="0"/>
              </a:rPr>
              <a:t> </a:t>
            </a:r>
            <a:r>
              <a:rPr lang="tr-TR" sz="5400" dirty="0" smtClean="0">
                <a:latin typeface="Comic Sans MS" pitchFamily="66" charset="0"/>
              </a:rPr>
              <a:t>           </a:t>
            </a:r>
          </a:p>
          <a:p>
            <a:pPr marL="0" indent="0">
              <a:buNone/>
            </a:pPr>
            <a:r>
              <a:rPr lang="tr-TR" sz="5400" b="1" dirty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tr-TR" sz="5400" b="1" dirty="0" smtClean="0">
                <a:solidFill>
                  <a:srgbClr val="00B0F0"/>
                </a:solidFill>
                <a:latin typeface="Comic Sans MS" pitchFamily="66" charset="0"/>
              </a:rPr>
              <a:t> 670 : 10  x  4  = ?</a:t>
            </a:r>
          </a:p>
        </p:txBody>
      </p:sp>
    </p:spTree>
    <p:extLst>
      <p:ext uri="{BB962C8B-B14F-4D97-AF65-F5344CB8AC3E}">
        <p14:creationId xmlns="" xmlns:p14="http://schemas.microsoft.com/office/powerpoint/2010/main" val="342340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5328592"/>
          </a:xfrm>
          <a:solidFill>
            <a:srgbClr val="FF0000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5</a:t>
            </a:r>
            <a:r>
              <a:rPr lang="tr-TR" sz="4800" b="1" dirty="0" smtClean="0">
                <a:latin typeface="Comic Sans MS" pitchFamily="66" charset="0"/>
              </a:rPr>
              <a:t>.</a:t>
            </a:r>
            <a:r>
              <a:rPr lang="tr-TR" sz="4800" dirty="0" smtClean="0"/>
              <a:t> </a:t>
            </a:r>
            <a:r>
              <a:rPr lang="tr-TR" sz="4800" smtClean="0">
                <a:hlinkClick r:id="rId2"/>
              </a:rPr>
              <a:t>https</a:t>
            </a:r>
            <a:r>
              <a:rPr lang="tr-TR" sz="4800" smtClean="0">
                <a:hlinkClick r:id="rId2"/>
              </a:rPr>
              <a:t>://</a:t>
            </a:r>
            <a:r>
              <a:rPr lang="tr-TR" sz="4800" smtClean="0">
                <a:hlinkClick r:id="rId2"/>
              </a:rPr>
              <a:t>www.sorubak.com</a:t>
            </a:r>
            <a:r>
              <a:rPr lang="tr-TR" sz="4800" smtClean="0"/>
              <a:t> </a:t>
            </a:r>
            <a:endParaRPr lang="tr-TR" sz="4800" b="1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800" b="1" dirty="0" smtClean="0">
                <a:latin typeface="Comic Sans MS" pitchFamily="66" charset="0"/>
              </a:rPr>
              <a:t>            1 = R</a:t>
            </a:r>
          </a:p>
          <a:p>
            <a:pPr marL="0" indent="0">
              <a:buNone/>
            </a:pPr>
            <a:r>
              <a:rPr lang="tr-TR" sz="4800" b="1" dirty="0">
                <a:latin typeface="Comic Sans MS" pitchFamily="66" charset="0"/>
              </a:rPr>
              <a:t> </a:t>
            </a:r>
            <a:r>
              <a:rPr lang="tr-TR" sz="4800" b="1" dirty="0" smtClean="0">
                <a:latin typeface="Comic Sans MS" pitchFamily="66" charset="0"/>
              </a:rPr>
              <a:t>           3 = Ç</a:t>
            </a:r>
          </a:p>
          <a:p>
            <a:pPr marL="0" indent="0">
              <a:buNone/>
            </a:pPr>
            <a:r>
              <a:rPr lang="tr-TR" sz="4800" b="1" dirty="0">
                <a:latin typeface="Comic Sans MS" pitchFamily="66" charset="0"/>
              </a:rPr>
              <a:t> </a:t>
            </a:r>
            <a:r>
              <a:rPr lang="tr-TR" sz="4800" b="1" dirty="0" smtClean="0">
                <a:latin typeface="Comic Sans MS" pitchFamily="66" charset="0"/>
              </a:rPr>
              <a:t>           5 = Ş   ise</a:t>
            </a:r>
          </a:p>
          <a:p>
            <a:pPr marL="0" indent="0">
              <a:buNone/>
            </a:pPr>
            <a:r>
              <a:rPr lang="tr-TR" sz="4800" b="1" dirty="0">
                <a:latin typeface="Comic Sans MS" pitchFamily="66" charset="0"/>
              </a:rPr>
              <a:t> </a:t>
            </a:r>
            <a:r>
              <a:rPr lang="tr-TR" sz="4800" b="1" dirty="0" smtClean="0">
                <a:latin typeface="Comic Sans MS" pitchFamily="66" charset="0"/>
              </a:rPr>
              <a:t>           7 = ?</a:t>
            </a:r>
            <a:endParaRPr lang="tr-TR" sz="4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169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760640"/>
          </a:xfrm>
          <a:solidFill>
            <a:schemeClr val="accent2">
              <a:lumMod val="7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000" dirty="0" smtClean="0">
                <a:solidFill>
                  <a:schemeClr val="bg1"/>
                </a:solidFill>
                <a:latin typeface="Comic Sans MS" pitchFamily="66" charset="0"/>
              </a:rPr>
              <a:t>6.</a:t>
            </a:r>
          </a:p>
          <a:p>
            <a:pPr marL="0" indent="0">
              <a:buNone/>
            </a:pPr>
            <a:r>
              <a:rPr lang="tr-TR" sz="4000" dirty="0" smtClean="0">
                <a:solidFill>
                  <a:schemeClr val="bg1"/>
                </a:solidFill>
                <a:latin typeface="Comic Sans MS" pitchFamily="66" charset="0"/>
              </a:rPr>
              <a:t>Bir baba cebindeki 160 lirasının 79 lirasını harcıyor. Geriye kalan parasını  Ali ve 2 kardeşine eşit olarak paylaştırıyor. Ali kendisine düşen paranın üstüne 29 lira ekleyerek kendisine bir ayakkabı alıyor. Ayakkabının fiyatı ne kadardır?</a:t>
            </a:r>
            <a:endParaRPr lang="tr-TR" sz="40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530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548680"/>
            <a:ext cx="9036496" cy="5472608"/>
          </a:xfrm>
          <a:solidFill>
            <a:srgbClr val="FF0000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/>
              <a:t> </a:t>
            </a:r>
            <a:endParaRPr lang="tr-TR" dirty="0" smtClean="0"/>
          </a:p>
          <a:p>
            <a:pPr marL="0" indent="0">
              <a:buNone/>
            </a:pPr>
            <a:r>
              <a:rPr lang="tr-TR" b="1" dirty="0" smtClean="0">
                <a:latin typeface="Comic Sans MS" pitchFamily="66" charset="0"/>
              </a:rPr>
              <a:t>Kimse kaybetmedi, kazanan hepiniz oldunuz.</a:t>
            </a:r>
          </a:p>
          <a:p>
            <a:pPr marL="0" indent="0">
              <a:buNone/>
            </a:pPr>
            <a:endParaRPr lang="tr-TR" b="1" dirty="0">
              <a:latin typeface="Comic Sans MS" pitchFamily="66" charset="0"/>
            </a:endParaRPr>
          </a:p>
          <a:p>
            <a:pPr marL="0" indent="0">
              <a:buNone/>
            </a:pPr>
            <a:endParaRPr lang="tr-TR" b="1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b="1" dirty="0" smtClean="0">
                <a:latin typeface="Comic Sans MS" pitchFamily="66" charset="0"/>
              </a:rPr>
              <a:t>                   TEBRİKLER…</a:t>
            </a:r>
          </a:p>
          <a:p>
            <a:pPr marL="0" indent="0">
              <a:buNone/>
            </a:pPr>
            <a:endParaRPr lang="tr-TR" b="1" dirty="0" smtClean="0">
              <a:latin typeface="Comic Sans MS" pitchFamily="66" charset="0"/>
            </a:endParaRPr>
          </a:p>
          <a:p>
            <a:pPr marL="0" indent="0">
              <a:buNone/>
            </a:pPr>
            <a:endParaRPr lang="tr-TR" b="1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b="1" dirty="0" smtClean="0">
                <a:latin typeface="Comic Sans MS" pitchFamily="66" charset="0"/>
              </a:rPr>
              <a:t>                  Sinan KOŞAR</a:t>
            </a:r>
          </a:p>
        </p:txBody>
      </p:sp>
    </p:spTree>
    <p:extLst>
      <p:ext uri="{BB962C8B-B14F-4D97-AF65-F5344CB8AC3E}">
        <p14:creationId xmlns="" xmlns:p14="http://schemas.microsoft.com/office/powerpoint/2010/main" val="376502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5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  <a:t>HAYAT BİLGİSİ</a:t>
            </a:r>
            <a:endParaRPr lang="tr-TR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1"/>
          </a:solidFill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1 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sz="5400" dirty="0" smtClean="0">
                <a:solidFill>
                  <a:srgbClr val="FFFF00"/>
                </a:solidFill>
                <a:latin typeface="Comic Sans MS" pitchFamily="66" charset="0"/>
              </a:rPr>
              <a:t>                  TSE damgasının açılımı nedir?</a:t>
            </a:r>
            <a:endParaRPr lang="tr-TR" sz="5400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330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4525963"/>
          </a:xfrm>
          <a:solidFill>
            <a:srgbClr val="FFFF00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 smtClean="0">
                <a:solidFill>
                  <a:schemeClr val="tx2"/>
                </a:solidFill>
                <a:latin typeface="Comic Sans MS" pitchFamily="66" charset="0"/>
              </a:rPr>
              <a:t>2.</a:t>
            </a:r>
          </a:p>
          <a:p>
            <a:pPr marL="0" indent="0">
              <a:buNone/>
            </a:pPr>
            <a:endParaRPr lang="tr-TR" sz="4000" b="1" dirty="0" smtClean="0">
              <a:solidFill>
                <a:schemeClr val="tx2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tx2"/>
                </a:solidFill>
                <a:latin typeface="Comic Sans MS" pitchFamily="66" charset="0"/>
              </a:rPr>
              <a:t>BESLENMEMİZİN ASIL  AMACI NEDİR?</a:t>
            </a:r>
            <a:endParaRPr lang="tr-TR" sz="40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076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692696"/>
            <a:ext cx="8229600" cy="4525963"/>
          </a:xfrm>
          <a:solidFill>
            <a:srgbClr val="00B0F0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 smtClean="0">
                <a:latin typeface="Comic Sans MS" pitchFamily="66" charset="0"/>
              </a:rPr>
              <a:t>3.</a:t>
            </a:r>
          </a:p>
          <a:p>
            <a:pPr marL="0" indent="0">
              <a:buNone/>
            </a:pPr>
            <a:r>
              <a:rPr lang="tr-TR" sz="4000" b="1" dirty="0" smtClean="0">
                <a:latin typeface="Comic Sans MS" pitchFamily="66" charset="0"/>
              </a:rPr>
              <a:t>Biriktirdiğimiz paramızla temel ihtiyaçlarımızı karşıladıktan sonra ilk neyi karşılarız.</a:t>
            </a:r>
            <a:endParaRPr lang="tr-TR" sz="4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94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/>
          <a:lstStyle/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itchFamily="66" charset="0"/>
              </a:rPr>
              <a:t>4.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omic Sans MS" pitchFamily="66" charset="0"/>
              </a:rPr>
              <a:t>Ali Ahmet’e adresini en hızlı biçimde ne çizerek gösterebilir?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61995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mic Sans MS" pitchFamily="66" charset="0"/>
              </a:rPr>
              <a:t>FEN BİLİMLERİ</a:t>
            </a:r>
            <a:endParaRPr lang="tr-TR" b="1" dirty="0">
              <a:solidFill>
                <a:schemeClr val="accent2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 smtClean="0">
                <a:solidFill>
                  <a:schemeClr val="tx2"/>
                </a:solidFill>
                <a:latin typeface="Comic Sans MS" pitchFamily="66" charset="0"/>
              </a:rPr>
              <a:t>1.</a:t>
            </a:r>
          </a:p>
          <a:p>
            <a:pPr marL="0" indent="0">
              <a:buNone/>
            </a:pPr>
            <a:r>
              <a:rPr lang="tr-TR" sz="4000" b="1" dirty="0" smtClean="0">
                <a:solidFill>
                  <a:schemeClr val="tx2"/>
                </a:solidFill>
                <a:latin typeface="Comic Sans MS" pitchFamily="66" charset="0"/>
              </a:rPr>
              <a:t>Görmek için ve Sesleri duyabilmemiz için ortamda ne olması gerekir?</a:t>
            </a:r>
            <a:endParaRPr lang="tr-TR" sz="40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132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4525963"/>
          </a:xfrm>
          <a:solidFill>
            <a:srgbClr val="00B0F0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 smtClean="0">
                <a:latin typeface="Comic Sans MS" pitchFamily="66" charset="0"/>
              </a:rPr>
              <a:t>2.</a:t>
            </a:r>
          </a:p>
          <a:p>
            <a:pPr marL="0" indent="0">
              <a:buNone/>
            </a:pPr>
            <a:endParaRPr lang="tr-TR" sz="4000" b="1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4000" b="1" dirty="0" smtClean="0">
                <a:latin typeface="Comic Sans MS" pitchFamily="66" charset="0"/>
              </a:rPr>
              <a:t>Sesin yayılmasına en iyi örnek nedir?</a:t>
            </a:r>
            <a:endParaRPr lang="tr-TR" sz="4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824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4525963"/>
          </a:xfrm>
          <a:solidFill>
            <a:schemeClr val="accent2"/>
          </a:solidFill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3.</a:t>
            </a:r>
          </a:p>
          <a:p>
            <a:pPr marL="0" indent="0">
              <a:buNone/>
            </a:pPr>
            <a:r>
              <a:rPr lang="tr-TR" sz="4000" b="1" dirty="0" smtClean="0">
                <a:latin typeface="Comic Sans MS" pitchFamily="66" charset="0"/>
              </a:rPr>
              <a:t>Sınıf kapısını dışarıdan kapatıyorsak, kapıya ne kuvveti uygularız?</a:t>
            </a:r>
            <a:endParaRPr lang="tr-TR" sz="4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974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378</Words>
  <PresentationFormat>Ekran Gösterisi (4:3)</PresentationFormat>
  <Paragraphs>98</Paragraphs>
  <Slides>25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Slayt 1</vt:lpstr>
      <vt:lpstr>3/B SINIFI https://www.sorubak.com  BİLGİ YARIŞMASINA   HOŞGELDİNİZ  </vt:lpstr>
      <vt:lpstr>HAYAT BİLGİSİ</vt:lpstr>
      <vt:lpstr>Slayt 4</vt:lpstr>
      <vt:lpstr>Slayt 5</vt:lpstr>
      <vt:lpstr>Slayt 6</vt:lpstr>
      <vt:lpstr>FEN BİLİMLERİ</vt:lpstr>
      <vt:lpstr>Slayt 8</vt:lpstr>
      <vt:lpstr>Slayt 9</vt:lpstr>
      <vt:lpstr>Slayt 10</vt:lpstr>
      <vt:lpstr>5.Aşağıdaki maddenin hali nedir?</vt:lpstr>
      <vt:lpstr>TÜRKÇE</vt:lpstr>
      <vt:lpstr>Slayt 13</vt:lpstr>
      <vt:lpstr>Slayt 14</vt:lpstr>
      <vt:lpstr>Slayt 15</vt:lpstr>
      <vt:lpstr>Slayt 16</vt:lpstr>
      <vt:lpstr>Slayt 17</vt:lpstr>
      <vt:lpstr>Slayt 18</vt:lpstr>
      <vt:lpstr>MATEMATİK</vt:lpstr>
      <vt:lpstr>Slayt 20</vt:lpstr>
      <vt:lpstr>Slayt 21</vt:lpstr>
      <vt:lpstr>Slayt 22</vt:lpstr>
      <vt:lpstr>Slayt 23</vt:lpstr>
      <vt:lpstr>Slayt 24</vt:lpstr>
      <vt:lpstr>Slayt 25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2019-02-19T16:48:32Z</dcterms:created>
  <dcterms:modified xsi:type="dcterms:W3CDTF">2019-02-20T06:53:54Z</dcterms:modified>
  <cp:category>https://www.sorubak.com</cp:category>
</cp:coreProperties>
</file>