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860B9-F371-4CBB-81E7-4F19CDC3BD28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DDD5E-DF05-43E2-B9DA-725D2C0315B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32679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CCCCFF"/>
            </a:gs>
            <a:gs pos="17999">
              <a:srgbClr val="99CCFF"/>
            </a:gs>
            <a:gs pos="38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29/03/2019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219930" y="44026"/>
            <a:ext cx="46326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BÖLME İŞLEMİ </a:t>
            </a:r>
          </a:p>
          <a:p>
            <a:pPr algn="ctr"/>
            <a:r>
              <a:rPr lang="tr-T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ALIŞTIRMALARI</a:t>
            </a:r>
            <a:endParaRPr lang="tr-TR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02" y="3068960"/>
            <a:ext cx="1933575" cy="2371725"/>
          </a:xfrm>
          <a:prstGeom prst="rect">
            <a:avLst/>
          </a:prstGeom>
        </p:spPr>
      </p:pic>
      <p:sp>
        <p:nvSpPr>
          <p:cNvPr id="6" name="Bulut Belirtme Çizgisi 5"/>
          <p:cNvSpPr/>
          <p:nvPr/>
        </p:nvSpPr>
        <p:spPr>
          <a:xfrm>
            <a:off x="1331640" y="1798352"/>
            <a:ext cx="3936246" cy="1728192"/>
          </a:xfrm>
          <a:prstGeom prst="cloudCallout">
            <a:avLst>
              <a:gd name="adj1" fmla="val -39081"/>
              <a:gd name="adj2" fmla="val 72922"/>
            </a:avLst>
          </a:prstGeom>
          <a:noFill/>
          <a:effectLst>
            <a:glow rad="1905000">
              <a:schemeClr val="accent1">
                <a:alpha val="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833233" y="2278637"/>
            <a:ext cx="31490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HATIRLAYALIM…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8" name="Sol Sağ Yukarı Ok 7"/>
          <p:cNvSpPr/>
          <p:nvPr/>
        </p:nvSpPr>
        <p:spPr>
          <a:xfrm rot="5400000">
            <a:off x="6318285" y="3569787"/>
            <a:ext cx="2759952" cy="1691306"/>
          </a:xfrm>
          <a:prstGeom prst="leftRightUpArrow">
            <a:avLst>
              <a:gd name="adj1" fmla="val 7933"/>
              <a:gd name="adj2" fmla="val 3917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667997" y="4303875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latin typeface="Arial Black" pitchFamily="34" charset="0"/>
              </a:rPr>
              <a:t>25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122197" y="3393048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latin typeface="Arial Black" pitchFamily="34" charset="0"/>
              </a:rPr>
              <a:t>5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153595" y="4578911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latin typeface="Arial Black" pitchFamily="34" charset="0"/>
              </a:rPr>
              <a:t>5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667997" y="3553666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latin typeface="Arial Black" pitchFamily="34" charset="0"/>
              </a:rPr>
              <a:t>25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3" name="Eksi 12"/>
          <p:cNvSpPr/>
          <p:nvPr/>
        </p:nvSpPr>
        <p:spPr>
          <a:xfrm>
            <a:off x="3851919" y="5232884"/>
            <a:ext cx="3547183" cy="58060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Eksi 13"/>
          <p:cNvSpPr/>
          <p:nvPr/>
        </p:nvSpPr>
        <p:spPr>
          <a:xfrm>
            <a:off x="4168320" y="4983853"/>
            <a:ext cx="864096" cy="51338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619327" y="5589240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latin typeface="Arial Black" pitchFamily="34" charset="0"/>
              </a:rPr>
              <a:t>00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4120006" y="3746026"/>
            <a:ext cx="1499321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BÖLÜNEN</a:t>
            </a:r>
            <a:endParaRPr lang="tr-TR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392734" y="3007835"/>
            <a:ext cx="1085554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BÖLEN</a:t>
            </a:r>
            <a:endParaRPr lang="tr-TR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335731" y="5258713"/>
            <a:ext cx="1199559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5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BÖLÜM</a:t>
            </a:r>
            <a:endParaRPr lang="tr-TR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522877" y="6212487"/>
            <a:ext cx="1095173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KALAN</a:t>
            </a:r>
            <a:endParaRPr lang="tr-TR" sz="25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Yukarı Bükülü Ok 19"/>
          <p:cNvSpPr/>
          <p:nvPr/>
        </p:nvSpPr>
        <p:spPr>
          <a:xfrm rot="16200000">
            <a:off x="7363691" y="4111187"/>
            <a:ext cx="1611983" cy="496942"/>
          </a:xfrm>
          <a:prstGeom prst="curved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708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8" grpId="0" animBg="1"/>
      <p:bldP spid="9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850798" y="476672"/>
            <a:ext cx="56015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Arial Black" pitchFamily="34" charset="0"/>
              </a:rPr>
              <a:t>BÖLME İŞLEMİ YAPARKEN RİTMİK SAYMA BİZE ÇOK YARDIMCI OLUR. HEPİMİZİN 2’ŞER, 3’ER, 4’ER VE 5’ER SAYABİLMESİ GEREKİYOR. HADİ SAYALIM…</a:t>
            </a:r>
            <a:endParaRPr lang="tr-TR" sz="2000" b="1" dirty="0">
              <a:latin typeface="Arial Black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0" y="2276872"/>
            <a:ext cx="864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732028" y="2276872"/>
            <a:ext cx="864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4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418750" y="2291052"/>
            <a:ext cx="864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6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123728" y="2276872"/>
            <a:ext cx="8640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8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32028" y="3169798"/>
            <a:ext cx="971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6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95936" y="2323813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12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5076056" y="2338643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14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213082" y="2333591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16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236296" y="2333591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18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8196083" y="2492531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20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951820" y="2296104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10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-53752" y="3203859"/>
            <a:ext cx="971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3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1418750" y="3175826"/>
            <a:ext cx="971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9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086200" y="3152826"/>
            <a:ext cx="1333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12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3131840" y="3138663"/>
            <a:ext cx="1333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15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4245764" y="3137688"/>
            <a:ext cx="1333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18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5305934" y="3137688"/>
            <a:ext cx="1333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21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6295800" y="3136730"/>
            <a:ext cx="1333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24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1" name="Metin kutusu 20"/>
          <p:cNvSpPr txBox="1"/>
          <p:nvPr/>
        </p:nvSpPr>
        <p:spPr>
          <a:xfrm>
            <a:off x="7236296" y="3151868"/>
            <a:ext cx="1333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27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8258789" y="3246742"/>
            <a:ext cx="1333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30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-115844" y="4216408"/>
            <a:ext cx="1033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4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647230" y="4216408"/>
            <a:ext cx="1033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8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5" name="Metin kutusu 24"/>
          <p:cNvSpPr txBox="1"/>
          <p:nvPr/>
        </p:nvSpPr>
        <p:spPr>
          <a:xfrm>
            <a:off x="1356658" y="4248743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12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2292735" y="4207180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16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3283634" y="4207180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20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4320079" y="4207180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24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5345297" y="4216408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28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6295800" y="4207180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32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1" name="Metin kutusu 30"/>
          <p:cNvSpPr txBox="1"/>
          <p:nvPr/>
        </p:nvSpPr>
        <p:spPr>
          <a:xfrm>
            <a:off x="7236296" y="4216433"/>
            <a:ext cx="13963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3</a:t>
            </a:r>
            <a:r>
              <a:rPr lang="tr-TR" sz="4000" b="1" dirty="0" smtClean="0">
                <a:latin typeface="Arial Black" pitchFamily="34" charset="0"/>
              </a:rPr>
              <a:t>6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8227436" y="4248743"/>
            <a:ext cx="13963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40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-84798" y="4941168"/>
            <a:ext cx="10336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5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562432" y="4941168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10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5" name="Metin kutusu 34"/>
          <p:cNvSpPr txBox="1"/>
          <p:nvPr/>
        </p:nvSpPr>
        <p:spPr>
          <a:xfrm>
            <a:off x="1479545" y="4941168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15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6" name="Metin kutusu 35"/>
          <p:cNvSpPr txBox="1"/>
          <p:nvPr/>
        </p:nvSpPr>
        <p:spPr>
          <a:xfrm>
            <a:off x="2419124" y="4941168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2</a:t>
            </a:r>
            <a:r>
              <a:rPr lang="tr-TR" sz="4000" b="1" dirty="0" smtClean="0">
                <a:latin typeface="Arial Black" pitchFamily="34" charset="0"/>
              </a:rPr>
              <a:t>0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7" name="Metin kutusu 36"/>
          <p:cNvSpPr txBox="1"/>
          <p:nvPr/>
        </p:nvSpPr>
        <p:spPr>
          <a:xfrm>
            <a:off x="3373034" y="4934453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25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8" name="Metin kutusu 37"/>
          <p:cNvSpPr txBox="1"/>
          <p:nvPr/>
        </p:nvSpPr>
        <p:spPr>
          <a:xfrm>
            <a:off x="4374085" y="4941168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3</a:t>
            </a:r>
            <a:r>
              <a:rPr lang="tr-TR" sz="4000" b="1" dirty="0" smtClean="0">
                <a:latin typeface="Arial Black" pitchFamily="34" charset="0"/>
              </a:rPr>
              <a:t>0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39" name="Metin kutusu 38"/>
          <p:cNvSpPr txBox="1"/>
          <p:nvPr/>
        </p:nvSpPr>
        <p:spPr>
          <a:xfrm>
            <a:off x="5351240" y="4941168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35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40" name="Metin kutusu 39"/>
          <p:cNvSpPr txBox="1"/>
          <p:nvPr/>
        </p:nvSpPr>
        <p:spPr>
          <a:xfrm>
            <a:off x="6444208" y="4934453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4</a:t>
            </a:r>
            <a:r>
              <a:rPr lang="tr-TR" sz="4000" b="1" dirty="0" smtClean="0">
                <a:latin typeface="Arial Black" pitchFamily="34" charset="0"/>
              </a:rPr>
              <a:t>0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41" name="Metin kutusu 40"/>
          <p:cNvSpPr txBox="1"/>
          <p:nvPr/>
        </p:nvSpPr>
        <p:spPr>
          <a:xfrm>
            <a:off x="7551900" y="4913024"/>
            <a:ext cx="12883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45</a:t>
            </a:r>
            <a:r>
              <a:rPr lang="tr-TR" sz="5000" b="1" dirty="0" smtClean="0">
                <a:latin typeface="Arial Black" pitchFamily="34" charset="0"/>
              </a:rPr>
              <a:t>-</a:t>
            </a:r>
            <a:endParaRPr lang="tr-TR" sz="5000" b="1" dirty="0">
              <a:latin typeface="Arial Black" pitchFamily="34" charset="0"/>
            </a:endParaRPr>
          </a:p>
        </p:txBody>
      </p:sp>
      <p:sp>
        <p:nvSpPr>
          <p:cNvPr id="42" name="Metin kutusu 41"/>
          <p:cNvSpPr txBox="1"/>
          <p:nvPr/>
        </p:nvSpPr>
        <p:spPr>
          <a:xfrm>
            <a:off x="8409319" y="5048588"/>
            <a:ext cx="1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50</a:t>
            </a:r>
            <a:endParaRPr lang="tr-TR" sz="4000" b="1" dirty="0">
              <a:latin typeface="Arial Black" pitchFamily="34" charset="0"/>
            </a:endParaRPr>
          </a:p>
        </p:txBody>
      </p:sp>
      <p:pic>
        <p:nvPicPr>
          <p:cNvPr id="43" name="Resim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9" y="297524"/>
            <a:ext cx="1644610" cy="2194619"/>
          </a:xfrm>
          <a:prstGeom prst="rect">
            <a:avLst/>
          </a:prstGeom>
        </p:spPr>
      </p:pic>
      <p:pic>
        <p:nvPicPr>
          <p:cNvPr id="44" name="Resim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46" y="297524"/>
            <a:ext cx="1993155" cy="1810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3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51720" y="0"/>
            <a:ext cx="46674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HAYDİ YAPALIM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Sol Sağ Yukarı Ok 2"/>
          <p:cNvSpPr/>
          <p:nvPr/>
        </p:nvSpPr>
        <p:spPr>
          <a:xfrm rot="5400000">
            <a:off x="2447764" y="1556792"/>
            <a:ext cx="2952328" cy="2088232"/>
          </a:xfrm>
          <a:prstGeom prst="leftRightUpArrow">
            <a:avLst>
              <a:gd name="adj1" fmla="val 5760"/>
              <a:gd name="adj2" fmla="val 3927"/>
              <a:gd name="adj3" fmla="val 25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691680" y="1556792"/>
            <a:ext cx="10801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/>
              <a:t>12</a:t>
            </a:r>
            <a:endParaRPr lang="tr-TR" sz="50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131840" y="1489119"/>
            <a:ext cx="79208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/>
              <a:t>3</a:t>
            </a:r>
          </a:p>
        </p:txBody>
      </p:sp>
      <p:sp>
        <p:nvSpPr>
          <p:cNvPr id="6" name="Bulut Belirtme Çizgisi 5"/>
          <p:cNvSpPr/>
          <p:nvPr/>
        </p:nvSpPr>
        <p:spPr>
          <a:xfrm>
            <a:off x="3867796" y="692696"/>
            <a:ext cx="4736651" cy="1908212"/>
          </a:xfrm>
          <a:prstGeom prst="cloudCallout">
            <a:avLst>
              <a:gd name="adj1" fmla="val -64359"/>
              <a:gd name="adj2" fmla="val 34441"/>
            </a:avLst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385468" y="1124744"/>
            <a:ext cx="3786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BÖLEN SAYIMIZ 3. O HALDE 3’ER RİTMİK SAYARAK 12’YE ULAŞALIM. KAÇINCI ADIMDA 12’YE ULAŞTIK BULALIM.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4968044" y="3140968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3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463988" y="3734096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5954897" y="3140968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6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5714121" y="3734096"/>
            <a:ext cx="11296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2.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6842052" y="3140968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9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6948264" y="3734096"/>
            <a:ext cx="122413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3.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975255" y="3136954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12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7975255" y="3687929"/>
            <a:ext cx="127726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4.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6" name="Aşağı Ok 15"/>
          <p:cNvSpPr/>
          <p:nvPr/>
        </p:nvSpPr>
        <p:spPr>
          <a:xfrm rot="3326842">
            <a:off x="7287603" y="4052976"/>
            <a:ext cx="757925" cy="2060848"/>
          </a:xfrm>
          <a:prstGeom prst="downArrow">
            <a:avLst>
              <a:gd name="adj1" fmla="val 24299"/>
              <a:gd name="adj2" fmla="val 39760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4067944" y="5083400"/>
            <a:ext cx="2651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4. ADIMDA 12’YE ULAŞTIK. O ZAMAN 12’NİN İÇİNDE 3, 4 DEFA VARDIR DERİZ.</a:t>
            </a:r>
            <a:endParaRPr lang="tr-TR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131840" y="2669741"/>
            <a:ext cx="6480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>
                <a:latin typeface="Arial Black" pitchFamily="34" charset="0"/>
              </a:rPr>
              <a:t>4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1691680" y="2470238"/>
            <a:ext cx="9721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000" b="1" dirty="0" smtClean="0">
                <a:latin typeface="+mj-lt"/>
              </a:rPr>
              <a:t>12</a:t>
            </a:r>
            <a:endParaRPr lang="tr-TR" sz="5000" b="1" dirty="0">
              <a:latin typeface="+mj-lt"/>
            </a:endParaRPr>
          </a:p>
        </p:txBody>
      </p:sp>
      <p:sp>
        <p:nvSpPr>
          <p:cNvPr id="20" name="Eksi 19"/>
          <p:cNvSpPr/>
          <p:nvPr/>
        </p:nvSpPr>
        <p:spPr>
          <a:xfrm>
            <a:off x="251520" y="3531515"/>
            <a:ext cx="2880320" cy="545557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1" name="Eksi 20"/>
          <p:cNvSpPr/>
          <p:nvPr/>
        </p:nvSpPr>
        <p:spPr>
          <a:xfrm>
            <a:off x="539552" y="3257042"/>
            <a:ext cx="576064" cy="477054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727684" y="3948338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00</a:t>
            </a:r>
            <a:endParaRPr lang="tr-TR" sz="25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930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31640" y="908720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Arial Black" pitchFamily="34" charset="0"/>
              </a:rPr>
              <a:t>20</a:t>
            </a:r>
            <a:endParaRPr lang="tr-TR" sz="3000" dirty="0">
              <a:latin typeface="Arial Black" pitchFamily="34" charset="0"/>
            </a:endParaRPr>
          </a:p>
        </p:txBody>
      </p:sp>
      <p:sp>
        <p:nvSpPr>
          <p:cNvPr id="3" name="Sol Sağ Yukarı Ok 2"/>
          <p:cNvSpPr/>
          <p:nvPr/>
        </p:nvSpPr>
        <p:spPr>
          <a:xfrm rot="5400000">
            <a:off x="1511660" y="1016732"/>
            <a:ext cx="2952328" cy="1584176"/>
          </a:xfrm>
          <a:prstGeom prst="leftRightUpArrow">
            <a:avLst>
              <a:gd name="adj1" fmla="val 6620"/>
              <a:gd name="adj2" fmla="val 5022"/>
              <a:gd name="adj3" fmla="val 25000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371087" y="908720"/>
            <a:ext cx="8640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Arial Black" pitchFamily="34" charset="0"/>
              </a:rPr>
              <a:t>5</a:t>
            </a:r>
          </a:p>
        </p:txBody>
      </p:sp>
      <p:sp>
        <p:nvSpPr>
          <p:cNvPr id="5" name="Bulut Belirtme Çizgisi 4"/>
          <p:cNvSpPr/>
          <p:nvPr/>
        </p:nvSpPr>
        <p:spPr>
          <a:xfrm>
            <a:off x="3563888" y="-99392"/>
            <a:ext cx="4736651" cy="2088232"/>
          </a:xfrm>
          <a:prstGeom prst="cloudCallout">
            <a:avLst>
              <a:gd name="adj1" fmla="val -64944"/>
              <a:gd name="adj2" fmla="val 13874"/>
            </a:avLst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283968" y="262389"/>
            <a:ext cx="3786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BÖLEN SAYIMIZ 5. O HALDE 5’ER RİTMİK SAYARAK 20’YE ULAŞALIM. KAÇINCI ADIMDA 20’YE ULAŞTIK BULALIM.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4644008" y="2687609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5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542859" y="2687609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10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372200" y="2642873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15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422827" y="2687609"/>
            <a:ext cx="6480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20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067944" y="3185741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5228189" y="3198791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2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228512" y="3163859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3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7319484" y="3185741"/>
            <a:ext cx="11521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4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5" name="Aşağı Ok 14"/>
          <p:cNvSpPr/>
          <p:nvPr/>
        </p:nvSpPr>
        <p:spPr>
          <a:xfrm rot="3135350">
            <a:off x="6813033" y="3826940"/>
            <a:ext cx="749791" cy="2072661"/>
          </a:xfrm>
          <a:prstGeom prst="downArrow">
            <a:avLst>
              <a:gd name="adj1" fmla="val 24299"/>
              <a:gd name="adj2" fmla="val 39760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3642408" y="4883402"/>
            <a:ext cx="2651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4. ADIMDA 20’YE ULAŞTIK. O ZAMAN 20’NİN İÇİNDE 5, 4 DEFA VARDIR DERİZ.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2427427" y="1957652"/>
            <a:ext cx="751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4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331640" y="1808820"/>
            <a:ext cx="751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20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9" name="Eksi 18"/>
          <p:cNvSpPr/>
          <p:nvPr/>
        </p:nvSpPr>
        <p:spPr>
          <a:xfrm>
            <a:off x="0" y="2956499"/>
            <a:ext cx="2607955" cy="509751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0" name="Eksi 19"/>
          <p:cNvSpPr/>
          <p:nvPr/>
        </p:nvSpPr>
        <p:spPr>
          <a:xfrm>
            <a:off x="200797" y="2621997"/>
            <a:ext cx="720080" cy="608277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303977" y="3317747"/>
            <a:ext cx="7514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00</a:t>
            </a:r>
            <a:endParaRPr lang="tr-TR" sz="30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195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 animBg="1"/>
      <p:bldP spid="20" grpId="0" animBg="1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548680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3" name="Sol Sağ Yukarı Ok 2"/>
          <p:cNvSpPr/>
          <p:nvPr/>
        </p:nvSpPr>
        <p:spPr>
          <a:xfrm rot="5400000">
            <a:off x="1439652" y="584684"/>
            <a:ext cx="2376264" cy="1584176"/>
          </a:xfrm>
          <a:prstGeom prst="leftRightUpArrow">
            <a:avLst>
              <a:gd name="adj1" fmla="val 5139"/>
              <a:gd name="adj2" fmla="val 2967"/>
              <a:gd name="adj3" fmla="val 2500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1988096" y="52932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5" name="Bulut Belirtme Çizgisi 4"/>
          <p:cNvSpPr/>
          <p:nvPr/>
        </p:nvSpPr>
        <p:spPr>
          <a:xfrm>
            <a:off x="3563888" y="-99392"/>
            <a:ext cx="4736651" cy="2088232"/>
          </a:xfrm>
          <a:prstGeom prst="cloudCallout">
            <a:avLst>
              <a:gd name="adj1" fmla="val -72841"/>
              <a:gd name="adj2" fmla="val -2712"/>
            </a:avLst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283968" y="262389"/>
            <a:ext cx="3786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BÖLEN SAYIMIZ 2.  O HALDE 2’ŞER RİTMİK SAYARAK 12’YE ULAŞALIM. KAÇINCI ADIMDA 12’YE ULAŞTIK BULALIM.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4306207" y="1988840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331003" y="2643009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4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355799" y="3350895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6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355799" y="4059790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8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139952" y="4767676"/>
            <a:ext cx="935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10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109625" y="5369642"/>
            <a:ext cx="9785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088128" y="2087850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208364" y="3496695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3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171674" y="2758425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2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171674" y="4883092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5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5206520" y="4175206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4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5178392" y="5569748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6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20" name="Aşağı Ok 19"/>
          <p:cNvSpPr/>
          <p:nvPr/>
        </p:nvSpPr>
        <p:spPr>
          <a:xfrm rot="5400000">
            <a:off x="3086215" y="5292139"/>
            <a:ext cx="749791" cy="1116637"/>
          </a:xfrm>
          <a:prstGeom prst="downArrow">
            <a:avLst>
              <a:gd name="adj1" fmla="val 24299"/>
              <a:gd name="adj2" fmla="val 39760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251520" y="5345067"/>
            <a:ext cx="2651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6</a:t>
            </a:r>
            <a:r>
              <a:rPr lang="tr-TR" dirty="0" smtClean="0"/>
              <a:t>. ADIMDA 12’YE ULAŞTIK. O ZAMAN 12’NİN İÇİNDE </a:t>
            </a:r>
            <a:r>
              <a:rPr lang="tr-TR" dirty="0"/>
              <a:t>2</a:t>
            </a:r>
            <a:r>
              <a:rPr lang="tr-TR" dirty="0" smtClean="0"/>
              <a:t>, </a:t>
            </a:r>
            <a:r>
              <a:rPr lang="tr-TR" dirty="0"/>
              <a:t>6</a:t>
            </a:r>
            <a:r>
              <a:rPr lang="tr-TR" dirty="0" smtClean="0"/>
              <a:t> DEFA VARDIR DERİZ.</a:t>
            </a:r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1988096" y="1465569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Arial Black" pitchFamily="34" charset="0"/>
              </a:rPr>
              <a:t>6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683568" y="1231708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12</a:t>
            </a:r>
            <a:endParaRPr lang="tr-TR" sz="4000" b="1" dirty="0">
              <a:latin typeface="Arial Black" pitchFamily="34" charset="0"/>
            </a:endParaRPr>
          </a:p>
        </p:txBody>
      </p:sp>
      <p:sp>
        <p:nvSpPr>
          <p:cNvPr id="24" name="Eksi 23"/>
          <p:cNvSpPr/>
          <p:nvPr/>
        </p:nvSpPr>
        <p:spPr>
          <a:xfrm>
            <a:off x="-252536" y="2152467"/>
            <a:ext cx="2487979" cy="654169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ksi 24"/>
          <p:cNvSpPr/>
          <p:nvPr/>
        </p:nvSpPr>
        <p:spPr>
          <a:xfrm>
            <a:off x="0" y="1909980"/>
            <a:ext cx="648072" cy="622854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764433" y="256490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Arial Black" pitchFamily="34" charset="0"/>
              </a:rPr>
              <a:t>00</a:t>
            </a:r>
            <a:endParaRPr lang="tr-TR" sz="40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32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 animBg="1"/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476672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28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3" name="Sol Sağ Yukarı Ok 2"/>
          <p:cNvSpPr/>
          <p:nvPr/>
        </p:nvSpPr>
        <p:spPr>
          <a:xfrm rot="5400000">
            <a:off x="1187624" y="404664"/>
            <a:ext cx="2088232" cy="1512168"/>
          </a:xfrm>
          <a:prstGeom prst="leftRightUpArrow">
            <a:avLst>
              <a:gd name="adj1" fmla="val 8274"/>
              <a:gd name="adj2" fmla="val 5993"/>
              <a:gd name="adj3" fmla="val 25000"/>
            </a:avLst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1668310" y="482289"/>
            <a:ext cx="93610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latin typeface="Arial Black" pitchFamily="34" charset="0"/>
              </a:rPr>
              <a:t>4</a:t>
            </a:r>
          </a:p>
        </p:txBody>
      </p:sp>
      <p:sp>
        <p:nvSpPr>
          <p:cNvPr id="5" name="Bulut Belirtme Çizgisi 4"/>
          <p:cNvSpPr/>
          <p:nvPr/>
        </p:nvSpPr>
        <p:spPr>
          <a:xfrm>
            <a:off x="3563888" y="-99392"/>
            <a:ext cx="4736651" cy="2088232"/>
          </a:xfrm>
          <a:prstGeom prst="cloudCallout">
            <a:avLst>
              <a:gd name="adj1" fmla="val -72841"/>
              <a:gd name="adj2" fmla="val -2712"/>
            </a:avLst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283968" y="262389"/>
            <a:ext cx="3786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BÖLEN SAYIMIZ </a:t>
            </a:r>
            <a:r>
              <a:rPr lang="tr-TR" b="1" dirty="0"/>
              <a:t>4</a:t>
            </a:r>
            <a:r>
              <a:rPr lang="tr-TR" b="1" dirty="0" smtClean="0"/>
              <a:t>.  O HALDE 4’ER RİTMİK SAYARAK 28’E ULAŞALIM. KAÇINCI ADIMDA 28’E ULAŞTIK BULALIM.</a:t>
            </a:r>
            <a:endParaRPr lang="tr-TR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4427984" y="2204864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latin typeface="Arial Black" pitchFamily="34" charset="0"/>
              </a:rPr>
              <a:t>4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383418" y="2758862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8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383418" y="3243636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12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279032" y="5423158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28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279032" y="4309605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20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279032" y="4869160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24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341854" y="3761164"/>
            <a:ext cx="720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16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088128" y="2214532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1.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088128" y="2758425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>
                <a:latin typeface="Arial Black" pitchFamily="34" charset="0"/>
              </a:rPr>
              <a:t>2</a:t>
            </a:r>
            <a:r>
              <a:rPr lang="tr-TR" sz="2500" b="1" dirty="0" smtClean="0">
                <a:latin typeface="Arial Black" pitchFamily="34" charset="0"/>
              </a:rPr>
              <a:t>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103498" y="3273104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3.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061934" y="3787584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4.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5087059" y="4315162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5.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5049327" y="4869160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6.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5087059" y="5461630"/>
            <a:ext cx="186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7. ADIM</a:t>
            </a:r>
            <a:endParaRPr lang="tr-TR" sz="2500" b="1" dirty="0">
              <a:latin typeface="Arial Black" pitchFamily="34" charset="0"/>
            </a:endParaRPr>
          </a:p>
        </p:txBody>
      </p:sp>
      <p:sp>
        <p:nvSpPr>
          <p:cNvPr id="21" name="Aşağı Ok 20"/>
          <p:cNvSpPr/>
          <p:nvPr/>
        </p:nvSpPr>
        <p:spPr>
          <a:xfrm rot="5400000">
            <a:off x="3086215" y="5166630"/>
            <a:ext cx="749791" cy="1116637"/>
          </a:xfrm>
          <a:prstGeom prst="downArrow">
            <a:avLst>
              <a:gd name="adj1" fmla="val 24299"/>
              <a:gd name="adj2" fmla="val 39760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230707" y="5238492"/>
            <a:ext cx="2651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7. ADIMDA 28’E ULAŞTIK. O ZAMAN 28’İN İÇİNDE 4, 7 DEFA VARDIR DERİZ.</a:t>
            </a:r>
            <a:endParaRPr lang="tr-TR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694531" y="1415124"/>
            <a:ext cx="8407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latin typeface="Arial Black" pitchFamily="34" charset="0"/>
              </a:rPr>
              <a:t>7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634930" y="1176563"/>
            <a:ext cx="8407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28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25" name="Eksi 24"/>
          <p:cNvSpPr/>
          <p:nvPr/>
        </p:nvSpPr>
        <p:spPr>
          <a:xfrm>
            <a:off x="-252535" y="1782484"/>
            <a:ext cx="2052228" cy="670575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Eksi 25"/>
          <p:cNvSpPr/>
          <p:nvPr/>
        </p:nvSpPr>
        <p:spPr>
          <a:xfrm>
            <a:off x="-72516" y="1594088"/>
            <a:ext cx="756084" cy="523683"/>
          </a:xfrm>
          <a:prstGeom prst="mathMinus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634930" y="2216492"/>
            <a:ext cx="8407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latin typeface="Arial Black" pitchFamily="34" charset="0"/>
              </a:rPr>
              <a:t>0</a:t>
            </a:r>
            <a:r>
              <a:rPr lang="tr-TR" sz="3000" b="1" dirty="0" smtClean="0">
                <a:latin typeface="Arial Black" pitchFamily="34" charset="0"/>
              </a:rPr>
              <a:t>0</a:t>
            </a:r>
            <a:endParaRPr lang="tr-TR" sz="30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373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/>
      <p:bldP spid="23" grpId="0"/>
      <p:bldP spid="24" grpId="0"/>
      <p:bldP spid="25" grpId="0" animBg="1"/>
      <p:bldP spid="26" grpId="0" animBg="1"/>
      <p:bldP spid="2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324</Words>
  <PresentationFormat>Ekran Gösterisi (4:3)</PresentationFormat>
  <Paragraphs>124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2019-03-28T07:55:43Z</dcterms:created>
  <dcterms:modified xsi:type="dcterms:W3CDTF">2019-03-29T07:49:54Z</dcterms:modified>
  <cp:category>https://www.sorubak.com</cp:category>
</cp:coreProperties>
</file>