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92" r:id="rId4"/>
    <p:sldId id="258" r:id="rId5"/>
    <p:sldId id="293" r:id="rId6"/>
    <p:sldId id="295" r:id="rId7"/>
    <p:sldId id="294" r:id="rId8"/>
    <p:sldId id="296" r:id="rId9"/>
    <p:sldId id="297" r:id="rId10"/>
    <p:sldId id="298" r:id="rId11"/>
    <p:sldId id="299" r:id="rId12"/>
    <p:sldId id="259" r:id="rId13"/>
    <p:sldId id="300" r:id="rId14"/>
    <p:sldId id="301" r:id="rId15"/>
    <p:sldId id="261" r:id="rId16"/>
    <p:sldId id="302" r:id="rId17"/>
    <p:sldId id="303" r:id="rId18"/>
    <p:sldId id="304" r:id="rId19"/>
    <p:sldId id="289" r:id="rId20"/>
    <p:sldId id="290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3504" y="-14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2212-D78F-46BB-81C2-DBD898F31DE8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1E355-DF3D-4D6C-9F84-3DBBE0A7CAA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02249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2212-D78F-46BB-81C2-DBD898F31DE8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1E355-DF3D-4D6C-9F84-3DBBE0A7CAA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9746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2212-D78F-46BB-81C2-DBD898F31DE8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1E355-DF3D-4D6C-9F84-3DBBE0A7CAA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05419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2212-D78F-46BB-81C2-DBD898F31DE8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1E355-DF3D-4D6C-9F84-3DBBE0A7CAA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24940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2212-D78F-46BB-81C2-DBD898F31DE8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1E355-DF3D-4D6C-9F84-3DBBE0A7CAA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73402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2212-D78F-46BB-81C2-DBD898F31DE8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1E355-DF3D-4D6C-9F84-3DBBE0A7CAA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65149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2212-D78F-46BB-81C2-DBD898F31DE8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1E355-DF3D-4D6C-9F84-3DBBE0A7CAA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9688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2212-D78F-46BB-81C2-DBD898F31DE8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1E355-DF3D-4D6C-9F84-3DBBE0A7CAA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84732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2212-D78F-46BB-81C2-DBD898F31DE8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1E355-DF3D-4D6C-9F84-3DBBE0A7CAA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217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2212-D78F-46BB-81C2-DBD898F31DE8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1E355-DF3D-4D6C-9F84-3DBBE0A7CAA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41181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2212-D78F-46BB-81C2-DBD898F31DE8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1E355-DF3D-4D6C-9F84-3DBBE0A7CAA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34936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E82212-D78F-46BB-81C2-DBD898F31DE8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1E355-DF3D-4D6C-9F84-3DBBE0A7CAA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54065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7200" b="1" i="1" dirty="0" smtClean="0"/>
              <a:t>2/A Sınıfı 2. Dönem</a:t>
            </a:r>
            <a:br>
              <a:rPr lang="tr-TR" sz="7200" b="1" i="1" dirty="0" smtClean="0"/>
            </a:br>
            <a:r>
              <a:rPr lang="tr-TR" sz="7200" b="1" i="1" dirty="0" smtClean="0"/>
              <a:t> 1. Veli Toplantımıza </a:t>
            </a:r>
            <a:br>
              <a:rPr lang="tr-TR" sz="7200" b="1" i="1" dirty="0" smtClean="0"/>
            </a:br>
            <a:r>
              <a:rPr lang="tr-TR" sz="7200" b="1" i="1" dirty="0" smtClean="0"/>
              <a:t>HOŞGELDİNİZ.</a:t>
            </a:r>
            <a:endParaRPr lang="tr-TR" sz="7200" b="1" i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0383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tr-TR" sz="3100" b="1" dirty="0" smtClean="0">
                <a:solidFill>
                  <a:srgbClr val="FF0000"/>
                </a:solidFill>
                <a:ea typeface="+mn-ea"/>
                <a:cs typeface="+mn-cs"/>
              </a:rPr>
              <a:t>DEVAMSIZLIKLARIN VE OKULA ZAMANINDA GELMENİN ÖNEMİ İLE OKULA GİRİŞ VE ÇIKIŞ SAATLERİ HAKKINDA BİLGİ VERİLMESİ</a:t>
            </a:r>
            <a:r>
              <a:rPr lang="tr-TR" sz="26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tr-TR" sz="2600" dirty="0">
                <a:solidFill>
                  <a:prstClr val="black"/>
                </a:solidFill>
                <a:ea typeface="+mn-ea"/>
                <a:cs typeface="+mn-cs"/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/>
          <a:lstStyle/>
          <a:p>
            <a:pPr lvl="0" fontAlgn="base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lang="tr-TR" kern="0" dirty="0">
                <a:solidFill>
                  <a:srgbClr val="000000"/>
                </a:solidFill>
                <a:latin typeface="Tahoma"/>
                <a:cs typeface="Arial"/>
              </a:rPr>
              <a:t>Okulumuz ders başlama saati </a:t>
            </a:r>
            <a:r>
              <a:rPr lang="tr-TR" kern="0" dirty="0" smtClean="0">
                <a:solidFill>
                  <a:srgbClr val="000000"/>
                </a:solidFill>
                <a:latin typeface="Tahoma"/>
                <a:cs typeface="Arial"/>
              </a:rPr>
              <a:t>08:50’dır</a:t>
            </a:r>
            <a:r>
              <a:rPr lang="tr-TR" kern="0" dirty="0">
                <a:solidFill>
                  <a:srgbClr val="000000"/>
                </a:solidFill>
                <a:latin typeface="Tahoma"/>
                <a:cs typeface="Arial"/>
              </a:rPr>
              <a:t>.</a:t>
            </a:r>
          </a:p>
          <a:p>
            <a:pPr lvl="0" fontAlgn="base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lang="tr-TR" kern="0" dirty="0" smtClean="0">
                <a:solidFill>
                  <a:srgbClr val="000000"/>
                </a:solidFill>
                <a:latin typeface="Tahoma"/>
                <a:cs typeface="Arial"/>
              </a:rPr>
              <a:t>Öğrenciler öğlen 12:40’da okulda olmalıdır.12:50’de ders başlayacaktır.</a:t>
            </a:r>
          </a:p>
          <a:p>
            <a:pPr lvl="0" fontAlgn="base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lang="tr-TR" kern="0" dirty="0" smtClean="0">
                <a:solidFill>
                  <a:srgbClr val="000000"/>
                </a:solidFill>
                <a:latin typeface="Tahoma"/>
                <a:cs typeface="Arial"/>
              </a:rPr>
              <a:t>Çıkış </a:t>
            </a:r>
            <a:r>
              <a:rPr lang="tr-TR" kern="0" dirty="0">
                <a:solidFill>
                  <a:srgbClr val="000000"/>
                </a:solidFill>
                <a:latin typeface="Tahoma"/>
                <a:cs typeface="Arial"/>
              </a:rPr>
              <a:t>saati ise </a:t>
            </a:r>
            <a:r>
              <a:rPr lang="tr-TR" kern="0" dirty="0" smtClean="0">
                <a:solidFill>
                  <a:srgbClr val="000000"/>
                </a:solidFill>
                <a:latin typeface="Tahoma"/>
                <a:cs typeface="Arial"/>
              </a:rPr>
              <a:t>14:20’dir</a:t>
            </a:r>
            <a:r>
              <a:rPr lang="tr-TR" kern="0" dirty="0" smtClean="0">
                <a:solidFill>
                  <a:srgbClr val="000000"/>
                </a:solidFill>
                <a:latin typeface="Tahoma"/>
                <a:cs typeface="Arial"/>
              </a:rPr>
              <a:t>.</a:t>
            </a:r>
          </a:p>
          <a:p>
            <a:pPr fontAlgn="base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lang="tr-TR" u="sng" dirty="0" smtClean="0">
                <a:hlinkClick r:id="rId2"/>
              </a:rPr>
              <a:t>https://www.sorubak.com</a:t>
            </a:r>
            <a:r>
              <a:rPr lang="tr-TR" dirty="0" smtClean="0"/>
              <a:t> </a:t>
            </a:r>
          </a:p>
          <a:p>
            <a:pPr lvl="0" fontAlgn="base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endParaRPr lang="tr-TR" kern="0" dirty="0">
              <a:solidFill>
                <a:srgbClr val="000000"/>
              </a:solidFill>
              <a:latin typeface="Tahoma"/>
              <a:cs typeface="Arial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248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tr-TR" b="1" dirty="0" smtClean="0">
                <a:solidFill>
                  <a:srgbClr val="FF0000"/>
                </a:solidFill>
                <a:ea typeface="+mn-ea"/>
                <a:cs typeface="+mn-cs"/>
              </a:rPr>
              <a:t>DERS ÇALIŞMA YÖNTEM VE TEKNİKLERİ</a:t>
            </a:r>
            <a:r>
              <a:rPr lang="tr-TR" sz="26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tr-TR" sz="2600" dirty="0">
                <a:solidFill>
                  <a:prstClr val="black"/>
                </a:solidFill>
                <a:ea typeface="+mn-ea"/>
                <a:cs typeface="+mn-cs"/>
              </a:rPr>
            </a:br>
            <a:endParaRPr lang="tr-TR" dirty="0"/>
          </a:p>
        </p:txBody>
      </p:sp>
      <p:pic>
        <p:nvPicPr>
          <p:cNvPr id="4" name="Picture 2" descr="C:\Users\FRİSBY\Desktop\156330-185544101020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816"/>
            <a:ext cx="4752528" cy="3600102"/>
          </a:xfrm>
          <a:prstGeom prst="rect">
            <a:avLst/>
          </a:prstGeom>
          <a:noFill/>
        </p:spPr>
      </p:pic>
      <p:sp>
        <p:nvSpPr>
          <p:cNvPr id="5" name="Metin kutusu 4"/>
          <p:cNvSpPr txBox="1"/>
          <p:nvPr/>
        </p:nvSpPr>
        <p:spPr>
          <a:xfrm>
            <a:off x="5364088" y="2492896"/>
            <a:ext cx="32403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Ödevler çocuğun sorumluluk kazanması için verilir.</a:t>
            </a:r>
            <a:endParaRPr lang="tr-TR" sz="32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827584" y="5517232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Televizyon açıkken ders çalışılmaz.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115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Taşı Delen Suyun Çokluğu Değil Sürekliliğidir.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1484784"/>
            <a:ext cx="5556448" cy="5104987"/>
          </a:xfrm>
        </p:spPr>
      </p:pic>
    </p:spTree>
    <p:extLst>
      <p:ext uri="{BB962C8B-B14F-4D97-AF65-F5344CB8AC3E}">
        <p14:creationId xmlns:p14="http://schemas.microsoft.com/office/powerpoint/2010/main" xmlns="" val="337812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tr-TR" sz="3600" b="1" dirty="0" smtClean="0">
                <a:solidFill>
                  <a:srgbClr val="FF0000"/>
                </a:solidFill>
                <a:ea typeface="+mn-ea"/>
                <a:cs typeface="+mn-cs"/>
              </a:rPr>
              <a:t>ÖĞRENCİLERİN OKULDA BESLENMELERİ İLE İLGİLİ KONUDA GEREKLİ AÇIKLAMALARIN YAPILMASI</a:t>
            </a:r>
            <a:r>
              <a:rPr lang="tr-TR" sz="26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tr-TR" sz="2600" dirty="0">
                <a:solidFill>
                  <a:prstClr val="black"/>
                </a:solidFill>
                <a:ea typeface="+mn-ea"/>
                <a:cs typeface="+mn-cs"/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4525963"/>
          </a:xfrm>
        </p:spPr>
        <p:txBody>
          <a:bodyPr>
            <a:normAutofit/>
          </a:bodyPr>
          <a:lstStyle/>
          <a:p>
            <a:pPr marL="273050" lvl="0" indent="-273050" fontAlgn="base"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tr-TR" altLang="tr-TR" b="1" dirty="0">
                <a:solidFill>
                  <a:srgbClr val="7030A0"/>
                </a:solidFill>
              </a:rPr>
              <a:t>Kahvaltı yapmadan okula gelen öğrencide:</a:t>
            </a:r>
          </a:p>
          <a:p>
            <a:pPr marL="273050" lvl="0" indent="-273050" fontAlgn="base"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tr-TR" altLang="tr-TR" dirty="0">
                <a:solidFill>
                  <a:prstClr val="black"/>
                </a:solidFill>
              </a:rPr>
              <a:t>Dikkat dağınıklığı,</a:t>
            </a:r>
          </a:p>
          <a:p>
            <a:pPr marL="273050" lvl="0" indent="-273050" fontAlgn="base"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tr-TR" altLang="tr-TR" dirty="0">
                <a:solidFill>
                  <a:prstClr val="black"/>
                </a:solidFill>
              </a:rPr>
              <a:t>Algı problemi,</a:t>
            </a:r>
          </a:p>
          <a:p>
            <a:pPr marL="273050" lvl="0" indent="-273050" fontAlgn="base"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tr-TR" altLang="tr-TR" dirty="0">
                <a:solidFill>
                  <a:prstClr val="black"/>
                </a:solidFill>
              </a:rPr>
              <a:t>Performans düşüklüğü olacaktır…</a:t>
            </a:r>
          </a:p>
          <a:p>
            <a:pPr marL="273050" lvl="0" indent="-273050" fontAlgn="base"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endParaRPr lang="tr-TR" altLang="tr-TR" dirty="0">
              <a:solidFill>
                <a:prstClr val="black"/>
              </a:solidFill>
            </a:endParaRPr>
          </a:p>
          <a:p>
            <a:pPr marL="273050" lvl="0" indent="-273050" fontAlgn="base"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tr-TR" altLang="tr-TR" dirty="0">
                <a:solidFill>
                  <a:prstClr val="black"/>
                </a:solidFill>
              </a:rPr>
              <a:t>Beslenmelerini </a:t>
            </a:r>
            <a:r>
              <a:rPr lang="tr-TR" altLang="tr-TR" b="1" dirty="0">
                <a:solidFill>
                  <a:srgbClr val="7030A0"/>
                </a:solidFill>
              </a:rPr>
              <a:t>sağlıklı yiyeceklerle </a:t>
            </a:r>
            <a:r>
              <a:rPr lang="tr-TR" altLang="tr-TR" dirty="0">
                <a:solidFill>
                  <a:prstClr val="black"/>
                </a:solidFill>
              </a:rPr>
              <a:t>yapmalarına özen gösterelim.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41574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tr-TR" sz="3200" kern="0" dirty="0">
                <a:solidFill>
                  <a:srgbClr val="000000"/>
                </a:solidFill>
                <a:latin typeface="Comic Sans MS" pitchFamily="66" charset="0"/>
                <a:ea typeface="+mn-ea"/>
                <a:cs typeface="Arial"/>
              </a:rPr>
              <a:t/>
            </a:r>
            <a:br>
              <a:rPr lang="tr-TR" sz="3200" kern="0" dirty="0">
                <a:solidFill>
                  <a:srgbClr val="000000"/>
                </a:solidFill>
                <a:latin typeface="Comic Sans MS" pitchFamily="66" charset="0"/>
                <a:ea typeface="+mn-ea"/>
                <a:cs typeface="Arial"/>
              </a:rPr>
            </a:br>
            <a:r>
              <a:rPr lang="tr-TR" sz="3200" b="1" kern="0" dirty="0" smtClean="0">
                <a:solidFill>
                  <a:srgbClr val="FF0000"/>
                </a:solidFill>
                <a:latin typeface="Comic Sans MS" pitchFamily="66" charset="0"/>
                <a:ea typeface="+mn-ea"/>
                <a:cs typeface="Arial"/>
              </a:rPr>
              <a:t>VELİLERDEN BEKLENTİLERİMİZ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4525963"/>
          </a:xfrm>
        </p:spPr>
        <p:txBody>
          <a:bodyPr/>
          <a:lstStyle/>
          <a:p>
            <a:r>
              <a:rPr lang="tr-TR" b="1" kern="0" dirty="0">
                <a:cs typeface="Arial"/>
              </a:rPr>
              <a:t>Ders Çalışma Programının </a:t>
            </a:r>
            <a:r>
              <a:rPr lang="tr-TR" b="1" kern="0" dirty="0" smtClean="0">
                <a:cs typeface="Arial"/>
              </a:rPr>
              <a:t>Takibi</a:t>
            </a:r>
          </a:p>
          <a:p>
            <a:r>
              <a:rPr lang="tr-TR" b="1" kern="0" dirty="0" smtClean="0">
                <a:cs typeface="Arial"/>
              </a:rPr>
              <a:t>Çocuklara </a:t>
            </a:r>
            <a:r>
              <a:rPr lang="tr-TR" b="1" kern="0" dirty="0">
                <a:cs typeface="Arial"/>
              </a:rPr>
              <a:t>Değer </a:t>
            </a:r>
            <a:r>
              <a:rPr lang="tr-TR" b="1" kern="0" dirty="0" smtClean="0">
                <a:cs typeface="Arial"/>
              </a:rPr>
              <a:t>Verilmesi</a:t>
            </a:r>
          </a:p>
          <a:p>
            <a:r>
              <a:rPr lang="tr-TR" b="1" kern="0" dirty="0" smtClean="0">
                <a:cs typeface="Arial"/>
              </a:rPr>
              <a:t>İletişim Kurma</a:t>
            </a:r>
          </a:p>
          <a:p>
            <a:r>
              <a:rPr lang="tr-TR" b="1" kern="0" dirty="0" smtClean="0">
                <a:cs typeface="Arial"/>
              </a:rPr>
              <a:t>Sorumluluk </a:t>
            </a:r>
            <a:r>
              <a:rPr lang="tr-TR" b="1" kern="0" dirty="0">
                <a:cs typeface="Arial"/>
              </a:rPr>
              <a:t>Duygusu </a:t>
            </a:r>
            <a:r>
              <a:rPr lang="tr-TR" b="1" kern="0" dirty="0" smtClean="0">
                <a:cs typeface="Arial"/>
              </a:rPr>
              <a:t>Verme</a:t>
            </a:r>
          </a:p>
          <a:p>
            <a:r>
              <a:rPr lang="tr-TR" b="1" kern="0" dirty="0" smtClean="0">
                <a:cs typeface="Arial"/>
              </a:rPr>
              <a:t>Tüm </a:t>
            </a:r>
            <a:r>
              <a:rPr lang="tr-TR" b="1" kern="0" dirty="0">
                <a:cs typeface="Arial"/>
              </a:rPr>
              <a:t>Derslere Eşit Değer </a:t>
            </a:r>
            <a:r>
              <a:rPr lang="tr-TR" b="1" kern="0" dirty="0" smtClean="0">
                <a:cs typeface="Arial"/>
              </a:rPr>
              <a:t>Verme</a:t>
            </a:r>
          </a:p>
          <a:p>
            <a:r>
              <a:rPr lang="tr-TR" b="1" kern="0" dirty="0" smtClean="0">
                <a:cs typeface="Arial"/>
              </a:rPr>
              <a:t>Öğrencilerin </a:t>
            </a:r>
            <a:r>
              <a:rPr lang="tr-TR" b="1" kern="0" dirty="0">
                <a:cs typeface="Arial"/>
              </a:rPr>
              <a:t>Kardeş ve </a:t>
            </a:r>
            <a:r>
              <a:rPr lang="tr-TR" b="1" kern="0" dirty="0" smtClean="0">
                <a:cs typeface="Arial"/>
              </a:rPr>
              <a:t>Arkadaşlarıyla</a:t>
            </a:r>
          </a:p>
          <a:p>
            <a:r>
              <a:rPr lang="tr-TR" b="1" kern="0" dirty="0" smtClean="0">
                <a:cs typeface="Arial"/>
              </a:rPr>
              <a:t>Karşılaştırılmaması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0093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3568" y="2204864"/>
            <a:ext cx="8229600" cy="1143000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tr-TR" b="1" dirty="0">
                <a:solidFill>
                  <a:srgbClr val="FF0000"/>
                </a:solidFill>
                <a:ea typeface="+mn-ea"/>
                <a:cs typeface="+mn-cs"/>
              </a:rPr>
              <a:t>Sınıfta görülen eksiklikler ve bu eksikliklerin giderilmesi ile ilgili velilerden görüş alınması</a:t>
            </a:r>
            <a:r>
              <a:rPr lang="tr-TR" sz="26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tr-TR" sz="2600" dirty="0">
                <a:solidFill>
                  <a:prstClr val="black"/>
                </a:solidFill>
                <a:ea typeface="+mn-ea"/>
                <a:cs typeface="+mn-cs"/>
              </a:rPr>
            </a:b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3315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MASA ÖRTÜSÜ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990" y="1556792"/>
            <a:ext cx="8208912" cy="4591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709167" y="3244334"/>
            <a:ext cx="17256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/>
              <a:t>Eğitimhane.Com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2039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HİKAYE KİTABI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045" y="1768624"/>
            <a:ext cx="2683692" cy="3832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3737" y="1704727"/>
            <a:ext cx="2712506" cy="3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243" y="1722239"/>
            <a:ext cx="3059832" cy="3871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5452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MÜREKKEP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8867328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5774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Sizin Yol Göstermenize İhtiyaçları Var.</a:t>
            </a:r>
            <a:endParaRPr lang="tr-TR" dirty="0"/>
          </a:p>
        </p:txBody>
      </p:sp>
      <p:pic>
        <p:nvPicPr>
          <p:cNvPr id="4" name="İçerik Yer Tutucusu 3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1124744"/>
            <a:ext cx="7040215" cy="5426833"/>
          </a:xfrm>
        </p:spPr>
      </p:pic>
    </p:spTree>
    <p:extLst>
      <p:ext uri="{BB962C8B-B14F-4D97-AF65-F5344CB8AC3E}">
        <p14:creationId xmlns:p14="http://schemas.microsoft.com/office/powerpoint/2010/main" xmlns="" val="227392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GÜNDEM MADDELERİ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400600"/>
          </a:xfrm>
        </p:spPr>
        <p:txBody>
          <a:bodyPr>
            <a:normAutofit fontScale="92500" lnSpcReduction="10000"/>
          </a:bodyPr>
          <a:lstStyle/>
          <a:p>
            <a:r>
              <a:rPr lang="tr-TR" dirty="0"/>
              <a:t>1-	Toplantının açılış konuşması</a:t>
            </a:r>
          </a:p>
          <a:p>
            <a:r>
              <a:rPr lang="tr-TR" dirty="0"/>
              <a:t>2-	Gündem maddelerinin okunması</a:t>
            </a:r>
          </a:p>
          <a:p>
            <a:r>
              <a:rPr lang="tr-TR" dirty="0"/>
              <a:t>3-	Toplantıya katılan velilerin imzasının alınması</a:t>
            </a:r>
          </a:p>
          <a:p>
            <a:r>
              <a:rPr lang="tr-TR" dirty="0"/>
              <a:t>4-	Sınıf seviyesi ve öğrenci seviyelerinin değerlendirilmesi</a:t>
            </a:r>
          </a:p>
          <a:p>
            <a:r>
              <a:rPr lang="tr-TR" dirty="0"/>
              <a:t>5-	Bu sene ikinci sınıfta yapılacak olan çalışmalarla ilgili bilgilerin verilmesi</a:t>
            </a:r>
          </a:p>
          <a:p>
            <a:r>
              <a:rPr lang="tr-TR" dirty="0"/>
              <a:t>6-	Okul öğretmen ve veli işbirliğinin önemi üzerinde durulması</a:t>
            </a:r>
          </a:p>
          <a:p>
            <a:r>
              <a:rPr lang="tr-TR" dirty="0"/>
              <a:t>7-	2-A  sınıfı ders programının dağıtılması ve gerekli açıklamaların yapılması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2943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800" b="1" dirty="0" smtClean="0">
                <a:solidFill>
                  <a:srgbClr val="FF0000"/>
                </a:solidFill>
              </a:rPr>
              <a:t>Teşekkür Ederim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1340768"/>
            <a:ext cx="3714328" cy="3714328"/>
          </a:xfrm>
        </p:spPr>
      </p:pic>
      <p:sp>
        <p:nvSpPr>
          <p:cNvPr id="6" name="Dikdörtgen 5"/>
          <p:cNvSpPr/>
          <p:nvPr/>
        </p:nvSpPr>
        <p:spPr>
          <a:xfrm>
            <a:off x="3491880" y="5301208"/>
            <a:ext cx="37981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 smtClean="0"/>
              <a:t> </a:t>
            </a:r>
            <a:r>
              <a:rPr lang="tr-TR" sz="4000" b="1" dirty="0" smtClean="0">
                <a:solidFill>
                  <a:srgbClr val="FF0000"/>
                </a:solidFill>
              </a:rPr>
              <a:t>FATİH KIR</a:t>
            </a:r>
            <a:endParaRPr lang="tr-TR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765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472608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tr-TR" sz="3300" dirty="0">
                <a:solidFill>
                  <a:prstClr val="black"/>
                </a:solidFill>
              </a:rPr>
              <a:t>8-	Devamsızlıkların ve okula zamanında gelmenin önemi ile okula giriş ve çıkış saatleri hakkında bilgi verilmesi</a:t>
            </a:r>
          </a:p>
          <a:p>
            <a:pPr lvl="0"/>
            <a:r>
              <a:rPr lang="tr-TR" sz="3300" dirty="0">
                <a:solidFill>
                  <a:prstClr val="black"/>
                </a:solidFill>
              </a:rPr>
              <a:t>9-	Ders çalışma yöntem ve teknikleri</a:t>
            </a:r>
          </a:p>
          <a:p>
            <a:pPr lvl="0"/>
            <a:r>
              <a:rPr lang="tr-TR" sz="3300" dirty="0">
                <a:solidFill>
                  <a:prstClr val="black"/>
                </a:solidFill>
              </a:rPr>
              <a:t>10-	Öğrencilerin okulda beslenmeleri ile ilgili konuda gerekli açıklamaların yapılması</a:t>
            </a:r>
          </a:p>
          <a:p>
            <a:pPr lvl="0"/>
            <a:r>
              <a:rPr lang="tr-TR" sz="3300" dirty="0">
                <a:solidFill>
                  <a:prstClr val="black"/>
                </a:solidFill>
              </a:rPr>
              <a:t>11-	Derslere hazırlıklı gelmenin ve verilen görevlerin eksiksiz yerine getirmenin öğrenciye olan katkısı ve önemi</a:t>
            </a:r>
          </a:p>
          <a:p>
            <a:pPr lvl="0"/>
            <a:r>
              <a:rPr lang="tr-TR" sz="3300" dirty="0">
                <a:solidFill>
                  <a:prstClr val="black"/>
                </a:solidFill>
              </a:rPr>
              <a:t>12-	İkinci sınıfta velilerin öğrenciye nasıl katkıda bulunabileceği ile ilgili bilgi verilmesi</a:t>
            </a:r>
          </a:p>
          <a:p>
            <a:pPr lvl="0"/>
            <a:r>
              <a:rPr lang="tr-TR" sz="3300" dirty="0">
                <a:solidFill>
                  <a:prstClr val="black"/>
                </a:solidFill>
              </a:rPr>
              <a:t>13-	Sınıfta görülen eksiklikler ve bu eksikliklerin giderilmesi ile ilgili velilerden görüş alınması</a:t>
            </a:r>
          </a:p>
          <a:p>
            <a:pPr lvl="0"/>
            <a:r>
              <a:rPr lang="tr-TR" sz="3300" dirty="0">
                <a:solidFill>
                  <a:prstClr val="black"/>
                </a:solidFill>
              </a:rPr>
              <a:t>14-	Dilek ve temenniler</a:t>
            </a:r>
          </a:p>
          <a:p>
            <a:pPr lvl="0"/>
            <a:r>
              <a:rPr lang="tr-TR" sz="3300" dirty="0">
                <a:solidFill>
                  <a:prstClr val="black"/>
                </a:solidFill>
              </a:rPr>
              <a:t>15-	Kapanış</a:t>
            </a:r>
          </a:p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tr-TR" dirty="0" smtClean="0"/>
              <a:t>GÜNDEM MADDELERİ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4797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Eğitimde Sonuç Sabırla Alınır.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268760"/>
            <a:ext cx="6276528" cy="4570097"/>
          </a:xfrm>
        </p:spPr>
      </p:pic>
    </p:spTree>
    <p:extLst>
      <p:ext uri="{BB962C8B-B14F-4D97-AF65-F5344CB8AC3E}">
        <p14:creationId xmlns:p14="http://schemas.microsoft.com/office/powerpoint/2010/main" xmlns="" val="137758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tr-TR" b="1" dirty="0" smtClean="0">
                <a:solidFill>
                  <a:srgbClr val="FF0000"/>
                </a:solidFill>
                <a:ea typeface="+mn-ea"/>
                <a:cs typeface="+mn-cs"/>
              </a:rPr>
              <a:t>SINIF SEVİYESİ VE ÖĞRENCİ SEVİYELERİNİN DEĞERLENDİRİLMESİ</a:t>
            </a:r>
            <a:r>
              <a:rPr lang="tr-TR" sz="30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tr-TR" sz="3000" dirty="0">
                <a:solidFill>
                  <a:prstClr val="black"/>
                </a:solidFill>
                <a:ea typeface="+mn-ea"/>
                <a:cs typeface="+mn-cs"/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2204864"/>
            <a:ext cx="8229600" cy="4525963"/>
          </a:xfrm>
        </p:spPr>
        <p:txBody>
          <a:bodyPr>
            <a:normAutofit/>
          </a:bodyPr>
          <a:lstStyle/>
          <a:p>
            <a:r>
              <a:rPr lang="tr-TR" sz="4400" dirty="0" smtClean="0"/>
              <a:t>Okuma yazma seviyesi</a:t>
            </a:r>
          </a:p>
          <a:p>
            <a:r>
              <a:rPr lang="tr-TR" sz="4400" dirty="0" smtClean="0"/>
              <a:t>Matematik Seviyesi</a:t>
            </a:r>
          </a:p>
          <a:p>
            <a:r>
              <a:rPr lang="tr-TR" sz="4400" dirty="0" smtClean="0"/>
              <a:t>2. Sınıf ortalama seviyesi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xmlns="" val="192801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EĞİTİMDE AMAÇ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40768"/>
            <a:ext cx="6984776" cy="5042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1251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OKUL BAŞARISINDA ÇOCUKLA İLGİLİ FAKTÖRLER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550" lvl="0" indent="0" fontAlgn="base"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tr-TR" altLang="tr-TR" sz="3600" b="1" dirty="0">
                <a:solidFill>
                  <a:prstClr val="black"/>
                </a:solidFill>
                <a:latin typeface="Constantia"/>
              </a:rPr>
              <a:t>*Zeka</a:t>
            </a:r>
          </a:p>
          <a:p>
            <a:pPr marL="82550" lvl="0" indent="0" fontAlgn="base"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tr-TR" altLang="tr-TR" sz="3600" b="1" dirty="0">
                <a:solidFill>
                  <a:prstClr val="black"/>
                </a:solidFill>
                <a:latin typeface="Constantia"/>
              </a:rPr>
              <a:t>*Fiziksel gelişim</a:t>
            </a:r>
          </a:p>
          <a:p>
            <a:pPr marL="82550" lvl="0" indent="0" fontAlgn="base"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tr-TR" altLang="tr-TR" sz="3600" b="1" dirty="0">
                <a:solidFill>
                  <a:prstClr val="black"/>
                </a:solidFill>
                <a:latin typeface="Constantia"/>
              </a:rPr>
              <a:t>*Dikkat sorunları ve öğrenme güçlükleri</a:t>
            </a:r>
          </a:p>
          <a:p>
            <a:pPr marL="82550" lvl="0" indent="0" fontAlgn="base"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tr-TR" altLang="tr-TR" sz="3600" b="1" dirty="0">
                <a:solidFill>
                  <a:prstClr val="black"/>
                </a:solidFill>
                <a:latin typeface="Constantia"/>
              </a:rPr>
              <a:t>*Duygusal sorunlar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3126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tr-TR" sz="3600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OKUL ÖĞRETMEN VE VELİ İŞBİRLİĞİNİN ÖNEMİ ÜZERİNDE DURULMASI</a:t>
            </a:r>
            <a:br>
              <a:rPr lang="tr-TR" sz="3600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</a:br>
            <a:endParaRPr lang="tr-TR" sz="5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tr-TR" i="1" dirty="0">
                <a:solidFill>
                  <a:prstClr val="black"/>
                </a:solidFill>
              </a:rPr>
              <a:t> </a:t>
            </a:r>
            <a:r>
              <a:rPr lang="tr-TR" sz="3600" b="1" dirty="0">
                <a:solidFill>
                  <a:srgbClr val="7030A0"/>
                </a:solidFill>
              </a:rPr>
              <a:t>ÖĞRETMEN VELİ  İŞBİRLİĞİ </a:t>
            </a:r>
          </a:p>
          <a:p>
            <a:pPr lvl="0">
              <a:buNone/>
            </a:pPr>
            <a:r>
              <a:rPr lang="tr-TR" sz="3600" dirty="0">
                <a:solidFill>
                  <a:prstClr val="black"/>
                </a:solidFill>
              </a:rPr>
              <a:t>       </a:t>
            </a:r>
            <a:r>
              <a:rPr lang="tr-TR" dirty="0">
                <a:solidFill>
                  <a:prstClr val="black"/>
                </a:solidFill>
              </a:rPr>
              <a:t>Değerli veliler, çocuğunuzun okulda mutlu ve rahat olması için, onunla yakından ilgilendiğinizi bilmesi gerekir. </a:t>
            </a:r>
          </a:p>
          <a:p>
            <a:pPr lvl="0">
              <a:buNone/>
            </a:pPr>
            <a:r>
              <a:rPr lang="tr-TR" dirty="0">
                <a:solidFill>
                  <a:prstClr val="black"/>
                </a:solidFill>
              </a:rPr>
              <a:t>      Öğretmeninizle amacınız ortak olduğuna göre birlikte çalışıp daha az emek harcayarak amaçlarınıza ulaşabilirsiniz. </a:t>
            </a:r>
            <a:endParaRPr lang="tr-TR" dirty="0"/>
          </a:p>
        </p:txBody>
      </p:sp>
      <p:pic>
        <p:nvPicPr>
          <p:cNvPr id="4" name="Picture 2" descr="C:\Users\FRİSBY\Desktop\gorusmesaatl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5445224"/>
            <a:ext cx="4147394" cy="12179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6945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7825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242</Words>
  <PresentationFormat>Ekran Gösterisi (4:3)</PresentationFormat>
  <Paragraphs>65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2/A Sınıfı 2. Dönem  1. Veli Toplantımıza  HOŞGELDİNİZ.</vt:lpstr>
      <vt:lpstr>GÜNDEM MADDELERİ</vt:lpstr>
      <vt:lpstr>GÜNDEM MADDELERİ</vt:lpstr>
      <vt:lpstr>Eğitimde Sonuç Sabırla Alınır.</vt:lpstr>
      <vt:lpstr>SINIF SEVİYESİ VE ÖĞRENCİ SEVİYELERİNİN DEĞERLENDİRİLMESİ </vt:lpstr>
      <vt:lpstr>EĞİTİMDE AMAÇ</vt:lpstr>
      <vt:lpstr>OKUL BAŞARISINDA ÇOCUKLA İLGİLİ FAKTÖRLER</vt:lpstr>
      <vt:lpstr>OKUL ÖĞRETMEN VE VELİ İŞBİRLİĞİNİN ÖNEMİ ÜZERİNDE DURULMASI </vt:lpstr>
      <vt:lpstr>Slayt 9</vt:lpstr>
      <vt:lpstr>DEVAMSIZLIKLARIN VE OKULA ZAMANINDA GELMENİN ÖNEMİ İLE OKULA GİRİŞ VE ÇIKIŞ SAATLERİ HAKKINDA BİLGİ VERİLMESİ </vt:lpstr>
      <vt:lpstr>DERS ÇALIŞMA YÖNTEM VE TEKNİKLERİ </vt:lpstr>
      <vt:lpstr>Taşı Delen Suyun Çokluğu Değil Sürekliliğidir.</vt:lpstr>
      <vt:lpstr>ÖĞRENCİLERİN OKULDA BESLENMELERİ İLE İLGİLİ KONUDA GEREKLİ AÇIKLAMALARIN YAPILMASI </vt:lpstr>
      <vt:lpstr> VELİLERDEN BEKLENTİLERİMİZ</vt:lpstr>
      <vt:lpstr>Sınıfta görülen eksiklikler ve bu eksikliklerin giderilmesi ile ilgili velilerden görüş alınması </vt:lpstr>
      <vt:lpstr>MASA ÖRTÜSÜ</vt:lpstr>
      <vt:lpstr>HİKAYE KİTABI</vt:lpstr>
      <vt:lpstr>MÜREKKEP</vt:lpstr>
      <vt:lpstr>Sizin Yol Göstermenize İhtiyaçları Var.</vt:lpstr>
      <vt:lpstr>Teşekkür Ederim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2013-02-24T17:26:33Z</dcterms:created>
  <dcterms:modified xsi:type="dcterms:W3CDTF">2018-11-26T11:44:46Z</dcterms:modified>
  <cp:category>https://www.sorubak.com</cp:category>
</cp:coreProperties>
</file>