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99.xml" ContentType="application/vnd.openxmlformats-officedocument.presentationml.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notesMasterIdLst>
    <p:notesMasterId r:id="rId101"/>
  </p:notesMasterIdLst>
  <p:sldIdLst>
    <p:sldId id="438" r:id="rId2"/>
    <p:sldId id="441" r:id="rId3"/>
    <p:sldId id="519" r:id="rId4"/>
    <p:sldId id="452" r:id="rId5"/>
    <p:sldId id="538" r:id="rId6"/>
    <p:sldId id="533" r:id="rId7"/>
    <p:sldId id="477" r:id="rId8"/>
    <p:sldId id="719" r:id="rId9"/>
    <p:sldId id="444" r:id="rId10"/>
    <p:sldId id="445" r:id="rId11"/>
    <p:sldId id="596" r:id="rId12"/>
    <p:sldId id="597" r:id="rId13"/>
    <p:sldId id="565" r:id="rId14"/>
    <p:sldId id="566" r:id="rId15"/>
    <p:sldId id="598" r:id="rId16"/>
    <p:sldId id="599" r:id="rId17"/>
    <p:sldId id="580" r:id="rId18"/>
    <p:sldId id="581" r:id="rId19"/>
    <p:sldId id="582" r:id="rId20"/>
    <p:sldId id="583" r:id="rId21"/>
    <p:sldId id="457" r:id="rId22"/>
    <p:sldId id="458" r:id="rId23"/>
    <p:sldId id="527" r:id="rId24"/>
    <p:sldId id="564" r:id="rId25"/>
    <p:sldId id="532" r:id="rId26"/>
    <p:sldId id="573" r:id="rId27"/>
    <p:sldId id="574" r:id="rId28"/>
    <p:sldId id="586" r:id="rId29"/>
    <p:sldId id="587" r:id="rId30"/>
    <p:sldId id="617" r:id="rId31"/>
    <p:sldId id="603" r:id="rId32"/>
    <p:sldId id="528" r:id="rId33"/>
    <p:sldId id="529" r:id="rId34"/>
    <p:sldId id="601" r:id="rId35"/>
    <p:sldId id="605" r:id="rId36"/>
    <p:sldId id="606" r:id="rId37"/>
    <p:sldId id="615" r:id="rId38"/>
    <p:sldId id="616" r:id="rId39"/>
    <p:sldId id="621" r:id="rId40"/>
    <p:sldId id="622" r:id="rId41"/>
    <p:sldId id="628" r:id="rId42"/>
    <p:sldId id="629" r:id="rId43"/>
    <p:sldId id="459" r:id="rId44"/>
    <p:sldId id="703" r:id="rId45"/>
    <p:sldId id="470" r:id="rId46"/>
    <p:sldId id="707" r:id="rId47"/>
    <p:sldId id="705" r:id="rId48"/>
    <p:sldId id="709" r:id="rId49"/>
    <p:sldId id="710" r:id="rId50"/>
    <p:sldId id="712" r:id="rId51"/>
    <p:sldId id="713" r:id="rId52"/>
    <p:sldId id="715" r:id="rId53"/>
    <p:sldId id="716" r:id="rId54"/>
    <p:sldId id="464" r:id="rId55"/>
    <p:sldId id="589" r:id="rId56"/>
    <p:sldId id="591" r:id="rId57"/>
    <p:sldId id="604" r:id="rId58"/>
    <p:sldId id="567" r:id="rId59"/>
    <p:sldId id="568" r:id="rId60"/>
    <p:sldId id="674" r:id="rId61"/>
    <p:sldId id="570" r:id="rId62"/>
    <p:sldId id="584" r:id="rId63"/>
    <p:sldId id="585" r:id="rId64"/>
    <p:sldId id="619" r:id="rId65"/>
    <p:sldId id="620" r:id="rId66"/>
    <p:sldId id="468" r:id="rId67"/>
    <p:sldId id="673" r:id="rId68"/>
    <p:sldId id="651" r:id="rId69"/>
    <p:sldId id="607" r:id="rId70"/>
    <p:sldId id="608" r:id="rId71"/>
    <p:sldId id="623" r:id="rId72"/>
    <p:sldId id="612" r:id="rId73"/>
    <p:sldId id="624" r:id="rId74"/>
    <p:sldId id="625" r:id="rId75"/>
    <p:sldId id="626" r:id="rId76"/>
    <p:sldId id="627" r:id="rId77"/>
    <p:sldId id="631" r:id="rId78"/>
    <p:sldId id="643" r:id="rId79"/>
    <p:sldId id="652" r:id="rId80"/>
    <p:sldId id="641" r:id="rId81"/>
    <p:sldId id="653" r:id="rId82"/>
    <p:sldId id="639" r:id="rId83"/>
    <p:sldId id="657" r:id="rId84"/>
    <p:sldId id="645" r:id="rId85"/>
    <p:sldId id="658" r:id="rId86"/>
    <p:sldId id="638" r:id="rId87"/>
    <p:sldId id="660" r:id="rId88"/>
    <p:sldId id="718" r:id="rId89"/>
    <p:sldId id="661" r:id="rId90"/>
    <p:sldId id="634" r:id="rId91"/>
    <p:sldId id="662" r:id="rId92"/>
    <p:sldId id="665" r:id="rId93"/>
    <p:sldId id="669" r:id="rId94"/>
    <p:sldId id="656" r:id="rId95"/>
    <p:sldId id="664" r:id="rId96"/>
    <p:sldId id="663" r:id="rId97"/>
    <p:sldId id="666" r:id="rId98"/>
    <p:sldId id="637" r:id="rId99"/>
    <p:sldId id="672" r:id="rId10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47" autoAdjust="0"/>
    <p:restoredTop sz="96154" autoAdjust="0"/>
  </p:normalViewPr>
  <p:slideViewPr>
    <p:cSldViewPr snapToGrid="0">
      <p:cViewPr varScale="1">
        <p:scale>
          <a:sx n="114" d="100"/>
          <a:sy n="114" d="100"/>
        </p:scale>
        <p:origin x="-228" y="-108"/>
      </p:cViewPr>
      <p:guideLst>
        <p:guide orient="horz" pos="220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55666C-7686-407A-8AAB-037F2545827C}" type="doc">
      <dgm:prSet loTypeId="urn:microsoft.com/office/officeart/2005/8/layout/cycle5" loCatId="cycle" qsTypeId="urn:microsoft.com/office/officeart/2005/8/quickstyle/simple3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CE0D2076-1AE9-4C16-B473-7CDC6D468FE6}">
      <dgm:prSet custT="1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sz="1200" b="1" dirty="0" smtClean="0">
              <a:solidFill>
                <a:srgbClr val="FF0000"/>
              </a:solidFill>
              <a:latin typeface="Arial Black" pitchFamily="34" charset="0"/>
            </a:rPr>
            <a:t>HAYAT </a:t>
          </a:r>
          <a:r>
            <a:rPr lang="tr-TR" sz="1200" b="1" dirty="0">
              <a:solidFill>
                <a:srgbClr val="FF0000"/>
              </a:solidFill>
              <a:latin typeface="Arial Black" pitchFamily="34" charset="0"/>
            </a:rPr>
            <a:t>BİLGİSİ </a:t>
          </a:r>
          <a:endParaRPr lang="tr-TR" sz="1200" b="1" dirty="0" smtClean="0">
            <a:solidFill>
              <a:srgbClr val="FF0000"/>
            </a:solidFill>
            <a:latin typeface="Arial Black" pitchFamily="34" charset="0"/>
          </a:endParaRPr>
        </a:p>
        <a:p>
          <a:r>
            <a:rPr lang="tr-TR" sz="1200" b="1" dirty="0" smtClean="0">
              <a:solidFill>
                <a:srgbClr val="FF0000"/>
              </a:solidFill>
              <a:latin typeface="Arial Black" pitchFamily="34" charset="0"/>
            </a:rPr>
            <a:t>5 SORU</a:t>
          </a:r>
          <a:endParaRPr lang="en-US" sz="1200" b="1" dirty="0">
            <a:solidFill>
              <a:srgbClr val="FF0000"/>
            </a:solidFill>
            <a:latin typeface="Arial Black" pitchFamily="34" charset="0"/>
          </a:endParaRPr>
        </a:p>
      </dgm:t>
    </dgm:pt>
    <dgm:pt modelId="{E56A78E6-97B5-4494-9AD8-9A90CC7EA202}" type="parTrans" cxnId="{7D59951A-D16A-49BC-8163-8485E48982F2}">
      <dgm:prSet/>
      <dgm:spPr/>
      <dgm:t>
        <a:bodyPr/>
        <a:lstStyle/>
        <a:p>
          <a:endParaRPr lang="en-US" sz="1200" b="1">
            <a:solidFill>
              <a:srgbClr val="FF0000"/>
            </a:solidFill>
            <a:latin typeface="Arial Black" pitchFamily="34" charset="0"/>
          </a:endParaRPr>
        </a:p>
      </dgm:t>
    </dgm:pt>
    <dgm:pt modelId="{F9A00359-00FD-4282-8B63-D8C8A5ABC61E}" type="sibTrans" cxnId="{7D59951A-D16A-49BC-8163-8485E48982F2}">
      <dgm:prSet/>
      <dgm:spPr/>
      <dgm:t>
        <a:bodyPr/>
        <a:lstStyle/>
        <a:p>
          <a:endParaRPr lang="en-US" sz="1200" b="1">
            <a:solidFill>
              <a:srgbClr val="FF0000"/>
            </a:solidFill>
            <a:latin typeface="Arial Black" pitchFamily="34" charset="0"/>
          </a:endParaRPr>
        </a:p>
      </dgm:t>
    </dgm:pt>
    <dgm:pt modelId="{FF8C88D8-178F-45DF-A465-65FAC798FA1F}">
      <dgm:prSet custT="1"/>
      <dgm:spPr>
        <a:solidFill>
          <a:schemeClr val="accent5">
            <a:lumMod val="75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tr-TR" sz="1200" b="1" dirty="0" smtClean="0">
              <a:solidFill>
                <a:srgbClr val="FF0000"/>
              </a:solidFill>
              <a:latin typeface="Arial Black" pitchFamily="34" charset="0"/>
            </a:rPr>
            <a:t> MATEMATİK</a:t>
          </a:r>
        </a:p>
        <a:p>
          <a:r>
            <a:rPr lang="tr-TR" sz="1200" b="1" dirty="0" smtClean="0">
              <a:solidFill>
                <a:srgbClr val="FF0000"/>
              </a:solidFill>
              <a:latin typeface="Arial Black" pitchFamily="34" charset="0"/>
            </a:rPr>
            <a:t>5 SORU </a:t>
          </a:r>
          <a:endParaRPr lang="en-US" sz="1200" b="1" dirty="0">
            <a:solidFill>
              <a:srgbClr val="FF0000"/>
            </a:solidFill>
            <a:latin typeface="Arial Black" pitchFamily="34" charset="0"/>
          </a:endParaRPr>
        </a:p>
      </dgm:t>
    </dgm:pt>
    <dgm:pt modelId="{B8828C12-CE34-486B-BCA0-026C86362FBC}" type="parTrans" cxnId="{0DD58B43-C8D7-4D4B-BE44-06D6BE74BD6C}">
      <dgm:prSet/>
      <dgm:spPr/>
      <dgm:t>
        <a:bodyPr/>
        <a:lstStyle/>
        <a:p>
          <a:endParaRPr lang="en-US" sz="1200" b="1">
            <a:solidFill>
              <a:srgbClr val="FF0000"/>
            </a:solidFill>
            <a:latin typeface="Arial Black" pitchFamily="34" charset="0"/>
          </a:endParaRPr>
        </a:p>
      </dgm:t>
    </dgm:pt>
    <dgm:pt modelId="{D3BCC60F-E236-4A98-94E0-3D149A1356F3}" type="sibTrans" cxnId="{0DD58B43-C8D7-4D4B-BE44-06D6BE74BD6C}">
      <dgm:prSet/>
      <dgm:spPr/>
      <dgm:t>
        <a:bodyPr/>
        <a:lstStyle/>
        <a:p>
          <a:endParaRPr lang="en-US" sz="1200" b="1">
            <a:solidFill>
              <a:srgbClr val="FF0000"/>
            </a:solidFill>
            <a:latin typeface="Arial Black" pitchFamily="34" charset="0"/>
          </a:endParaRPr>
        </a:p>
      </dgm:t>
    </dgm:pt>
    <dgm:pt modelId="{56716479-371B-4A08-82C7-CD67BDF4CD43}">
      <dgm:prSet custT="1"/>
      <dgm:spPr>
        <a:solidFill>
          <a:srgbClr val="00B050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sz="1200" b="1" dirty="0" smtClean="0">
              <a:solidFill>
                <a:srgbClr val="FF0000"/>
              </a:solidFill>
              <a:latin typeface="Arial Black" pitchFamily="34" charset="0"/>
            </a:rPr>
            <a:t>TÜRKÇE</a:t>
          </a:r>
        </a:p>
        <a:p>
          <a:r>
            <a:rPr lang="tr-TR" sz="1200" b="1" dirty="0" smtClean="0">
              <a:solidFill>
                <a:srgbClr val="FF0000"/>
              </a:solidFill>
              <a:latin typeface="Arial Black" pitchFamily="34" charset="0"/>
            </a:rPr>
            <a:t>5 SORU</a:t>
          </a:r>
          <a:endParaRPr lang="en-US" sz="1200" b="1" dirty="0">
            <a:solidFill>
              <a:srgbClr val="FF0000"/>
            </a:solidFill>
            <a:latin typeface="Arial Black" pitchFamily="34" charset="0"/>
          </a:endParaRPr>
        </a:p>
      </dgm:t>
    </dgm:pt>
    <dgm:pt modelId="{10F377B6-07CA-4397-9864-F97DB9FE4A00}" type="parTrans" cxnId="{B7D0B065-8C45-48DB-B63D-A20B2389895F}">
      <dgm:prSet/>
      <dgm:spPr/>
      <dgm:t>
        <a:bodyPr/>
        <a:lstStyle/>
        <a:p>
          <a:endParaRPr lang="en-US" sz="1200" b="1">
            <a:solidFill>
              <a:srgbClr val="FF0000"/>
            </a:solidFill>
            <a:latin typeface="Arial Black" pitchFamily="34" charset="0"/>
          </a:endParaRPr>
        </a:p>
      </dgm:t>
    </dgm:pt>
    <dgm:pt modelId="{1C79E51D-FF99-4D18-A7E7-E55A86A6EA80}" type="sibTrans" cxnId="{B7D0B065-8C45-48DB-B63D-A20B2389895F}">
      <dgm:prSet/>
      <dgm:spPr/>
      <dgm:t>
        <a:bodyPr/>
        <a:lstStyle/>
        <a:p>
          <a:endParaRPr lang="en-US" sz="1200" b="1">
            <a:solidFill>
              <a:srgbClr val="FF0000"/>
            </a:solidFill>
            <a:latin typeface="Arial Black" pitchFamily="34" charset="0"/>
          </a:endParaRPr>
        </a:p>
      </dgm:t>
    </dgm:pt>
    <dgm:pt modelId="{C964620E-4F6C-45A8-B8E9-C0D9A03005E9}">
      <dgm:prSet custT="1"/>
      <dgm:spPr>
        <a:solidFill>
          <a:srgbClr val="92D050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sz="1200" b="1" dirty="0" smtClean="0">
              <a:solidFill>
                <a:srgbClr val="FF0000"/>
              </a:solidFill>
              <a:latin typeface="Arial Black" pitchFamily="34" charset="0"/>
            </a:rPr>
            <a:t> İNGİLİZCE</a:t>
          </a:r>
        </a:p>
        <a:p>
          <a:r>
            <a:rPr lang="tr-TR" sz="1200" b="1" dirty="0" smtClean="0">
              <a:solidFill>
                <a:srgbClr val="FF0000"/>
              </a:solidFill>
              <a:latin typeface="Arial Black" pitchFamily="34" charset="0"/>
            </a:rPr>
            <a:t>5 SORU</a:t>
          </a:r>
          <a:endParaRPr lang="en-US" sz="1200" b="1" dirty="0">
            <a:solidFill>
              <a:srgbClr val="FF0000"/>
            </a:solidFill>
            <a:latin typeface="Arial Black" pitchFamily="34" charset="0"/>
          </a:endParaRPr>
        </a:p>
      </dgm:t>
    </dgm:pt>
    <dgm:pt modelId="{6CAC759C-5C3B-4163-AB06-876B4F331AEC}" type="parTrans" cxnId="{00F184D1-7DF1-43E3-93E3-EA4415A913B6}">
      <dgm:prSet/>
      <dgm:spPr/>
      <dgm:t>
        <a:bodyPr/>
        <a:lstStyle/>
        <a:p>
          <a:endParaRPr lang="en-US" sz="1200" b="1">
            <a:solidFill>
              <a:srgbClr val="FF0000"/>
            </a:solidFill>
            <a:latin typeface="Arial Black" pitchFamily="34" charset="0"/>
          </a:endParaRPr>
        </a:p>
      </dgm:t>
    </dgm:pt>
    <dgm:pt modelId="{90069E89-C4BE-4F90-AD61-B0EF85980CBB}" type="sibTrans" cxnId="{00F184D1-7DF1-43E3-93E3-EA4415A913B6}">
      <dgm:prSet/>
      <dgm:spPr/>
      <dgm:t>
        <a:bodyPr/>
        <a:lstStyle/>
        <a:p>
          <a:endParaRPr lang="en-US" sz="1200" b="1">
            <a:solidFill>
              <a:srgbClr val="FF0000"/>
            </a:solidFill>
            <a:latin typeface="Arial Black" pitchFamily="34" charset="0"/>
          </a:endParaRPr>
        </a:p>
      </dgm:t>
    </dgm:pt>
    <dgm:pt modelId="{F0834523-17BA-4DDA-92A2-FF0D852A5F0B}">
      <dgm:prSet custT="1"/>
      <dgm:spPr>
        <a:solidFill>
          <a:schemeClr val="accent4">
            <a:lumMod val="60000"/>
            <a:lumOff val="4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tr-TR" sz="1200" b="1" dirty="0" smtClean="0">
              <a:solidFill>
                <a:srgbClr val="FF0000"/>
              </a:solidFill>
              <a:latin typeface="Arial Black" pitchFamily="34" charset="0"/>
            </a:rPr>
            <a:t>GENEL KÜLTÜR</a:t>
          </a:r>
        </a:p>
        <a:p>
          <a:r>
            <a:rPr lang="tr-TR" sz="1200" b="1" dirty="0" smtClean="0">
              <a:solidFill>
                <a:srgbClr val="FF0000"/>
              </a:solidFill>
              <a:latin typeface="Arial Black" pitchFamily="34" charset="0"/>
            </a:rPr>
            <a:t>YETENEK</a:t>
          </a:r>
        </a:p>
        <a:p>
          <a:r>
            <a:rPr lang="tr-TR" sz="1200" b="1" dirty="0" smtClean="0">
              <a:solidFill>
                <a:srgbClr val="FF0000"/>
              </a:solidFill>
              <a:latin typeface="Arial Black" pitchFamily="34" charset="0"/>
            </a:rPr>
            <a:t>5 SORU</a:t>
          </a:r>
          <a:endParaRPr lang="en-US" sz="1200" b="1" dirty="0">
            <a:solidFill>
              <a:srgbClr val="FF0000"/>
            </a:solidFill>
            <a:latin typeface="Arial Black" pitchFamily="34" charset="0"/>
          </a:endParaRPr>
        </a:p>
      </dgm:t>
    </dgm:pt>
    <dgm:pt modelId="{08FE7FBC-73E4-45FF-B17C-D9D91B3AB43E}" type="parTrans" cxnId="{4E5D33DB-2D2E-4A34-A228-FFFEFAEEC611}">
      <dgm:prSet/>
      <dgm:spPr/>
      <dgm:t>
        <a:bodyPr/>
        <a:lstStyle/>
        <a:p>
          <a:endParaRPr lang="tr-TR" sz="1200" b="1">
            <a:solidFill>
              <a:srgbClr val="FF0000"/>
            </a:solidFill>
            <a:latin typeface="Arial Black" pitchFamily="34" charset="0"/>
          </a:endParaRPr>
        </a:p>
      </dgm:t>
    </dgm:pt>
    <dgm:pt modelId="{C59153A5-C72A-4B72-88AD-D58A6D3B5DB4}" type="sibTrans" cxnId="{4E5D33DB-2D2E-4A34-A228-FFFEFAEEC611}">
      <dgm:prSet/>
      <dgm:spPr/>
      <dgm:t>
        <a:bodyPr/>
        <a:lstStyle/>
        <a:p>
          <a:endParaRPr lang="tr-TR" sz="1200" b="1">
            <a:solidFill>
              <a:srgbClr val="FF0000"/>
            </a:solidFill>
            <a:latin typeface="Arial Black" pitchFamily="34" charset="0"/>
          </a:endParaRPr>
        </a:p>
      </dgm:t>
    </dgm:pt>
    <dgm:pt modelId="{54DCC336-3E79-40AD-AF9A-C0FC2E1E0028}" type="pres">
      <dgm:prSet presAssocID="{3655666C-7686-407A-8AAB-037F2545827C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1A6C608-9A03-458C-BDE9-BAE25655A6A6}" type="pres">
      <dgm:prSet presAssocID="{CE0D2076-1AE9-4C16-B473-7CDC6D468FE6}" presName="node" presStyleLbl="node1" presStyleIdx="0" presStyleCnt="5" custScaleY="107377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B809CAA-F952-4255-B63F-8354D128F226}" type="pres">
      <dgm:prSet presAssocID="{CE0D2076-1AE9-4C16-B473-7CDC6D468FE6}" presName="spNode" presStyleCnt="0"/>
      <dgm:spPr/>
    </dgm:pt>
    <dgm:pt modelId="{1418611E-81B3-4113-85D4-C66F464E3873}" type="pres">
      <dgm:prSet presAssocID="{F9A00359-00FD-4282-8B63-D8C8A5ABC61E}" presName="sibTrans" presStyleLbl="sibTrans1D1" presStyleIdx="0" presStyleCnt="5"/>
      <dgm:spPr/>
      <dgm:t>
        <a:bodyPr/>
        <a:lstStyle/>
        <a:p>
          <a:endParaRPr lang="tr-TR"/>
        </a:p>
      </dgm:t>
    </dgm:pt>
    <dgm:pt modelId="{235CA082-710C-4AF4-A995-EF16FD2A01A9}" type="pres">
      <dgm:prSet presAssocID="{FF8C88D8-178F-45DF-A465-65FAC798FA1F}" presName="node" presStyleLbl="node1" presStyleIdx="1" presStyleCnt="5" custScaleY="11595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34A298A-981D-4FB0-AEB0-12EDC1F0E7F5}" type="pres">
      <dgm:prSet presAssocID="{FF8C88D8-178F-45DF-A465-65FAC798FA1F}" presName="spNode" presStyleCnt="0"/>
      <dgm:spPr/>
    </dgm:pt>
    <dgm:pt modelId="{ED79271F-481E-465F-8F59-D17EAD59014A}" type="pres">
      <dgm:prSet presAssocID="{D3BCC60F-E236-4A98-94E0-3D149A1356F3}" presName="sibTrans" presStyleLbl="sibTrans1D1" presStyleIdx="1" presStyleCnt="5"/>
      <dgm:spPr/>
      <dgm:t>
        <a:bodyPr/>
        <a:lstStyle/>
        <a:p>
          <a:endParaRPr lang="tr-TR"/>
        </a:p>
      </dgm:t>
    </dgm:pt>
    <dgm:pt modelId="{412BDF3B-9FE7-4B9E-A07C-81FBD48A0D02}" type="pres">
      <dgm:prSet presAssocID="{56716479-371B-4A08-82C7-CD67BDF4CD43}" presName="node" presStyleLbl="node1" presStyleIdx="2" presStyleCnt="5" custScaleY="12155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B422D06-2E17-49EF-A72B-14E61BE11ABE}" type="pres">
      <dgm:prSet presAssocID="{56716479-371B-4A08-82C7-CD67BDF4CD43}" presName="spNode" presStyleCnt="0"/>
      <dgm:spPr/>
    </dgm:pt>
    <dgm:pt modelId="{F98F932A-9BD0-4345-B137-105FE46EBD1B}" type="pres">
      <dgm:prSet presAssocID="{1C79E51D-FF99-4D18-A7E7-E55A86A6EA80}" presName="sibTrans" presStyleLbl="sibTrans1D1" presStyleIdx="2" presStyleCnt="5"/>
      <dgm:spPr/>
      <dgm:t>
        <a:bodyPr/>
        <a:lstStyle/>
        <a:p>
          <a:endParaRPr lang="tr-TR"/>
        </a:p>
      </dgm:t>
    </dgm:pt>
    <dgm:pt modelId="{3D040DA8-76C4-4B0C-A481-7705D886D173}" type="pres">
      <dgm:prSet presAssocID="{C964620E-4F6C-45A8-B8E9-C0D9A03005E9}" presName="node" presStyleLbl="node1" presStyleIdx="3" presStyleCnt="5" custScaleY="12416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BA9E8FF-8F81-4D31-A838-E2863B32F4AC}" type="pres">
      <dgm:prSet presAssocID="{C964620E-4F6C-45A8-B8E9-C0D9A03005E9}" presName="spNode" presStyleCnt="0"/>
      <dgm:spPr/>
    </dgm:pt>
    <dgm:pt modelId="{6EC826E1-9EA7-40C9-A8F1-FB7AFA6E0F6E}" type="pres">
      <dgm:prSet presAssocID="{90069E89-C4BE-4F90-AD61-B0EF85980CBB}" presName="sibTrans" presStyleLbl="sibTrans1D1" presStyleIdx="3" presStyleCnt="5"/>
      <dgm:spPr/>
      <dgm:t>
        <a:bodyPr/>
        <a:lstStyle/>
        <a:p>
          <a:endParaRPr lang="tr-TR"/>
        </a:p>
      </dgm:t>
    </dgm:pt>
    <dgm:pt modelId="{C521EFDE-7D4A-4A5E-828B-A7342FB04CB2}" type="pres">
      <dgm:prSet presAssocID="{F0834523-17BA-4DDA-92A2-FF0D852A5F0B}" presName="node" presStyleLbl="node1" presStyleIdx="4" presStyleCnt="5" custScaleY="11651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681BF39-3A47-47BC-AC10-D2718C5D7B63}" type="pres">
      <dgm:prSet presAssocID="{F0834523-17BA-4DDA-92A2-FF0D852A5F0B}" presName="spNode" presStyleCnt="0"/>
      <dgm:spPr/>
    </dgm:pt>
    <dgm:pt modelId="{6D8D3767-4696-422F-8364-529F3F1407C0}" type="pres">
      <dgm:prSet presAssocID="{C59153A5-C72A-4B72-88AD-D58A6D3B5DB4}" presName="sibTrans" presStyleLbl="sibTrans1D1" presStyleIdx="4" presStyleCnt="5"/>
      <dgm:spPr/>
      <dgm:t>
        <a:bodyPr/>
        <a:lstStyle/>
        <a:p>
          <a:endParaRPr lang="tr-TR"/>
        </a:p>
      </dgm:t>
    </dgm:pt>
  </dgm:ptLst>
  <dgm:cxnLst>
    <dgm:cxn modelId="{4E5D33DB-2D2E-4A34-A228-FFFEFAEEC611}" srcId="{3655666C-7686-407A-8AAB-037F2545827C}" destId="{F0834523-17BA-4DDA-92A2-FF0D852A5F0B}" srcOrd="4" destOrd="0" parTransId="{08FE7FBC-73E4-45FF-B17C-D9D91B3AB43E}" sibTransId="{C59153A5-C72A-4B72-88AD-D58A6D3B5DB4}"/>
    <dgm:cxn modelId="{B2F5A334-DC0B-4A9A-BFD8-6CF283A512CC}" type="presOf" srcId="{1C79E51D-FF99-4D18-A7E7-E55A86A6EA80}" destId="{F98F932A-9BD0-4345-B137-105FE46EBD1B}" srcOrd="0" destOrd="0" presId="urn:microsoft.com/office/officeart/2005/8/layout/cycle5"/>
    <dgm:cxn modelId="{4D71E874-2D1D-4D4D-AED5-2F797BB0CB84}" type="presOf" srcId="{F0834523-17BA-4DDA-92A2-FF0D852A5F0B}" destId="{C521EFDE-7D4A-4A5E-828B-A7342FB04CB2}" srcOrd="0" destOrd="0" presId="urn:microsoft.com/office/officeart/2005/8/layout/cycle5"/>
    <dgm:cxn modelId="{00F184D1-7DF1-43E3-93E3-EA4415A913B6}" srcId="{3655666C-7686-407A-8AAB-037F2545827C}" destId="{C964620E-4F6C-45A8-B8E9-C0D9A03005E9}" srcOrd="3" destOrd="0" parTransId="{6CAC759C-5C3B-4163-AB06-876B4F331AEC}" sibTransId="{90069E89-C4BE-4F90-AD61-B0EF85980CBB}"/>
    <dgm:cxn modelId="{B7D0B065-8C45-48DB-B63D-A20B2389895F}" srcId="{3655666C-7686-407A-8AAB-037F2545827C}" destId="{56716479-371B-4A08-82C7-CD67BDF4CD43}" srcOrd="2" destOrd="0" parTransId="{10F377B6-07CA-4397-9864-F97DB9FE4A00}" sibTransId="{1C79E51D-FF99-4D18-A7E7-E55A86A6EA80}"/>
    <dgm:cxn modelId="{0DD58B43-C8D7-4D4B-BE44-06D6BE74BD6C}" srcId="{3655666C-7686-407A-8AAB-037F2545827C}" destId="{FF8C88D8-178F-45DF-A465-65FAC798FA1F}" srcOrd="1" destOrd="0" parTransId="{B8828C12-CE34-486B-BCA0-026C86362FBC}" sibTransId="{D3BCC60F-E236-4A98-94E0-3D149A1356F3}"/>
    <dgm:cxn modelId="{1D5DFFC5-9D5D-416F-A872-25D404518C63}" type="presOf" srcId="{CE0D2076-1AE9-4C16-B473-7CDC6D468FE6}" destId="{11A6C608-9A03-458C-BDE9-BAE25655A6A6}" srcOrd="0" destOrd="0" presId="urn:microsoft.com/office/officeart/2005/8/layout/cycle5"/>
    <dgm:cxn modelId="{85CA1E0A-E305-411B-B418-A2B3BD2E7FF9}" type="presOf" srcId="{FF8C88D8-178F-45DF-A465-65FAC798FA1F}" destId="{235CA082-710C-4AF4-A995-EF16FD2A01A9}" srcOrd="0" destOrd="0" presId="urn:microsoft.com/office/officeart/2005/8/layout/cycle5"/>
    <dgm:cxn modelId="{D0F631A8-ED03-4A3B-ABF6-7A3A2093F5E1}" type="presOf" srcId="{56716479-371B-4A08-82C7-CD67BDF4CD43}" destId="{412BDF3B-9FE7-4B9E-A07C-81FBD48A0D02}" srcOrd="0" destOrd="0" presId="urn:microsoft.com/office/officeart/2005/8/layout/cycle5"/>
    <dgm:cxn modelId="{96827B21-3E9B-4370-8E77-9F9714B6CA56}" type="presOf" srcId="{C964620E-4F6C-45A8-B8E9-C0D9A03005E9}" destId="{3D040DA8-76C4-4B0C-A481-7705D886D173}" srcOrd="0" destOrd="0" presId="urn:microsoft.com/office/officeart/2005/8/layout/cycle5"/>
    <dgm:cxn modelId="{38054D1B-FA19-4C94-A318-2698CC620B55}" type="presOf" srcId="{F9A00359-00FD-4282-8B63-D8C8A5ABC61E}" destId="{1418611E-81B3-4113-85D4-C66F464E3873}" srcOrd="0" destOrd="0" presId="urn:microsoft.com/office/officeart/2005/8/layout/cycle5"/>
    <dgm:cxn modelId="{494EAB06-DCFE-4A5E-BA6F-DEED2C7D3711}" type="presOf" srcId="{3655666C-7686-407A-8AAB-037F2545827C}" destId="{54DCC336-3E79-40AD-AF9A-C0FC2E1E0028}" srcOrd="0" destOrd="0" presId="urn:microsoft.com/office/officeart/2005/8/layout/cycle5"/>
    <dgm:cxn modelId="{21F165DC-901C-48C2-87B9-C95C31ECEFDC}" type="presOf" srcId="{C59153A5-C72A-4B72-88AD-D58A6D3B5DB4}" destId="{6D8D3767-4696-422F-8364-529F3F1407C0}" srcOrd="0" destOrd="0" presId="urn:microsoft.com/office/officeart/2005/8/layout/cycle5"/>
    <dgm:cxn modelId="{C3523828-3918-4CF8-8060-A52A0AF20F9B}" type="presOf" srcId="{D3BCC60F-E236-4A98-94E0-3D149A1356F3}" destId="{ED79271F-481E-465F-8F59-D17EAD59014A}" srcOrd="0" destOrd="0" presId="urn:microsoft.com/office/officeart/2005/8/layout/cycle5"/>
    <dgm:cxn modelId="{5115C1C6-8C81-42D2-BEDF-25F424429F69}" type="presOf" srcId="{90069E89-C4BE-4F90-AD61-B0EF85980CBB}" destId="{6EC826E1-9EA7-40C9-A8F1-FB7AFA6E0F6E}" srcOrd="0" destOrd="0" presId="urn:microsoft.com/office/officeart/2005/8/layout/cycle5"/>
    <dgm:cxn modelId="{7D59951A-D16A-49BC-8163-8485E48982F2}" srcId="{3655666C-7686-407A-8AAB-037F2545827C}" destId="{CE0D2076-1AE9-4C16-B473-7CDC6D468FE6}" srcOrd="0" destOrd="0" parTransId="{E56A78E6-97B5-4494-9AD8-9A90CC7EA202}" sibTransId="{F9A00359-00FD-4282-8B63-D8C8A5ABC61E}"/>
    <dgm:cxn modelId="{EF99CC07-6F9D-4FB7-807D-E32836FD0930}" type="presParOf" srcId="{54DCC336-3E79-40AD-AF9A-C0FC2E1E0028}" destId="{11A6C608-9A03-458C-BDE9-BAE25655A6A6}" srcOrd="0" destOrd="0" presId="urn:microsoft.com/office/officeart/2005/8/layout/cycle5"/>
    <dgm:cxn modelId="{DD797DD3-DD42-43D3-8444-5795D0B9FED1}" type="presParOf" srcId="{54DCC336-3E79-40AD-AF9A-C0FC2E1E0028}" destId="{1B809CAA-F952-4255-B63F-8354D128F226}" srcOrd="1" destOrd="0" presId="urn:microsoft.com/office/officeart/2005/8/layout/cycle5"/>
    <dgm:cxn modelId="{C3D821B2-DDB9-414C-8787-A1A135EB2297}" type="presParOf" srcId="{54DCC336-3E79-40AD-AF9A-C0FC2E1E0028}" destId="{1418611E-81B3-4113-85D4-C66F464E3873}" srcOrd="2" destOrd="0" presId="urn:microsoft.com/office/officeart/2005/8/layout/cycle5"/>
    <dgm:cxn modelId="{C1C1EA30-AAA6-41B8-9259-5978796941A5}" type="presParOf" srcId="{54DCC336-3E79-40AD-AF9A-C0FC2E1E0028}" destId="{235CA082-710C-4AF4-A995-EF16FD2A01A9}" srcOrd="3" destOrd="0" presId="urn:microsoft.com/office/officeart/2005/8/layout/cycle5"/>
    <dgm:cxn modelId="{B8A462BE-FBCE-40F2-8115-E5B9728D7683}" type="presParOf" srcId="{54DCC336-3E79-40AD-AF9A-C0FC2E1E0028}" destId="{934A298A-981D-4FB0-AEB0-12EDC1F0E7F5}" srcOrd="4" destOrd="0" presId="urn:microsoft.com/office/officeart/2005/8/layout/cycle5"/>
    <dgm:cxn modelId="{D482B764-77F6-429E-A0CD-F0663616787C}" type="presParOf" srcId="{54DCC336-3E79-40AD-AF9A-C0FC2E1E0028}" destId="{ED79271F-481E-465F-8F59-D17EAD59014A}" srcOrd="5" destOrd="0" presId="urn:microsoft.com/office/officeart/2005/8/layout/cycle5"/>
    <dgm:cxn modelId="{A341BAE2-4565-4104-9FB5-4520422DAD53}" type="presParOf" srcId="{54DCC336-3E79-40AD-AF9A-C0FC2E1E0028}" destId="{412BDF3B-9FE7-4B9E-A07C-81FBD48A0D02}" srcOrd="6" destOrd="0" presId="urn:microsoft.com/office/officeart/2005/8/layout/cycle5"/>
    <dgm:cxn modelId="{A9476A9A-5EF7-4A3E-80AA-8DC99D5250CD}" type="presParOf" srcId="{54DCC336-3E79-40AD-AF9A-C0FC2E1E0028}" destId="{BB422D06-2E17-49EF-A72B-14E61BE11ABE}" srcOrd="7" destOrd="0" presId="urn:microsoft.com/office/officeart/2005/8/layout/cycle5"/>
    <dgm:cxn modelId="{09038C33-7440-4E1A-8D3E-33A475CBCDC3}" type="presParOf" srcId="{54DCC336-3E79-40AD-AF9A-C0FC2E1E0028}" destId="{F98F932A-9BD0-4345-B137-105FE46EBD1B}" srcOrd="8" destOrd="0" presId="urn:microsoft.com/office/officeart/2005/8/layout/cycle5"/>
    <dgm:cxn modelId="{3FD19D01-C40C-489E-9A2C-016FAA1DA534}" type="presParOf" srcId="{54DCC336-3E79-40AD-AF9A-C0FC2E1E0028}" destId="{3D040DA8-76C4-4B0C-A481-7705D886D173}" srcOrd="9" destOrd="0" presId="urn:microsoft.com/office/officeart/2005/8/layout/cycle5"/>
    <dgm:cxn modelId="{98D90E27-7B39-4070-99C5-48BB465B7209}" type="presParOf" srcId="{54DCC336-3E79-40AD-AF9A-C0FC2E1E0028}" destId="{4BA9E8FF-8F81-4D31-A838-E2863B32F4AC}" srcOrd="10" destOrd="0" presId="urn:microsoft.com/office/officeart/2005/8/layout/cycle5"/>
    <dgm:cxn modelId="{DFDB7A27-1F63-49F2-AD5F-CA7F6F9D1124}" type="presParOf" srcId="{54DCC336-3E79-40AD-AF9A-C0FC2E1E0028}" destId="{6EC826E1-9EA7-40C9-A8F1-FB7AFA6E0F6E}" srcOrd="11" destOrd="0" presId="urn:microsoft.com/office/officeart/2005/8/layout/cycle5"/>
    <dgm:cxn modelId="{6066DB81-247A-4E7C-ABCA-27DA602AE248}" type="presParOf" srcId="{54DCC336-3E79-40AD-AF9A-C0FC2E1E0028}" destId="{C521EFDE-7D4A-4A5E-828B-A7342FB04CB2}" srcOrd="12" destOrd="0" presId="urn:microsoft.com/office/officeart/2005/8/layout/cycle5"/>
    <dgm:cxn modelId="{FA8B1CB6-601A-4F29-8925-3304C4F183AE}" type="presParOf" srcId="{54DCC336-3E79-40AD-AF9A-C0FC2E1E0028}" destId="{1681BF39-3A47-47BC-AC10-D2718C5D7B63}" srcOrd="13" destOrd="0" presId="urn:microsoft.com/office/officeart/2005/8/layout/cycle5"/>
    <dgm:cxn modelId="{656F9652-B987-4C2C-944C-B1604007DC78}" type="presParOf" srcId="{54DCC336-3E79-40AD-AF9A-C0FC2E1E0028}" destId="{6D8D3767-4696-422F-8364-529F3F1407C0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1A6C608-9A03-458C-BDE9-BAE25655A6A6}">
      <dsp:nvSpPr>
        <dsp:cNvPr id="0" name=""/>
        <dsp:cNvSpPr/>
      </dsp:nvSpPr>
      <dsp:spPr>
        <a:xfrm>
          <a:off x="1719121" y="417685"/>
          <a:ext cx="1391333" cy="971081"/>
        </a:xfrm>
        <a:prstGeom prst="roundRect">
          <a:avLst/>
        </a:prstGeom>
        <a:solidFill>
          <a:srgbClr val="FFFF00"/>
        </a:solidFill>
        <a:ln>
          <a:solidFill>
            <a:schemeClr val="tx1"/>
          </a:solidFill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rgbClr val="FF0000"/>
              </a:solidFill>
              <a:latin typeface="Arial Black" pitchFamily="34" charset="0"/>
            </a:rPr>
            <a:t>HAYAT </a:t>
          </a:r>
          <a:r>
            <a:rPr lang="tr-TR" sz="1200" b="1" kern="1200" dirty="0">
              <a:solidFill>
                <a:srgbClr val="FF0000"/>
              </a:solidFill>
              <a:latin typeface="Arial Black" pitchFamily="34" charset="0"/>
            </a:rPr>
            <a:t>BİLGİSİ </a:t>
          </a:r>
          <a:endParaRPr lang="tr-TR" sz="1200" b="1" kern="1200" dirty="0" smtClean="0">
            <a:solidFill>
              <a:srgbClr val="FF0000"/>
            </a:solidFill>
            <a:latin typeface="Arial Black" pitchFamily="34" charset="0"/>
          </a:endParaRP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rgbClr val="FF0000"/>
              </a:solidFill>
              <a:latin typeface="Arial Black" pitchFamily="34" charset="0"/>
            </a:rPr>
            <a:t>5 SORU</a:t>
          </a:r>
          <a:endParaRPr lang="en-US" sz="1200" b="1" kern="1200" dirty="0">
            <a:solidFill>
              <a:srgbClr val="FF0000"/>
            </a:solidFill>
            <a:latin typeface="Arial Black" pitchFamily="34" charset="0"/>
          </a:endParaRPr>
        </a:p>
      </dsp:txBody>
      <dsp:txXfrm>
        <a:off x="1719121" y="417685"/>
        <a:ext cx="1391333" cy="971081"/>
      </dsp:txXfrm>
    </dsp:sp>
    <dsp:sp modelId="{1418611E-81B3-4113-85D4-C66F464E3873}">
      <dsp:nvSpPr>
        <dsp:cNvPr id="0" name=""/>
        <dsp:cNvSpPr/>
      </dsp:nvSpPr>
      <dsp:spPr>
        <a:xfrm>
          <a:off x="607625" y="903225"/>
          <a:ext cx="3614326" cy="3614326"/>
        </a:xfrm>
        <a:custGeom>
          <a:avLst/>
          <a:gdLst/>
          <a:ahLst/>
          <a:cxnLst/>
          <a:rect l="0" t="0" r="0" b="0"/>
          <a:pathLst>
            <a:path>
              <a:moveTo>
                <a:pt x="2674410" y="221691"/>
              </a:moveTo>
              <a:arcTo wR="1807163" hR="1807163" stAng="17920710" swAng="1108457"/>
            </a:path>
          </a:pathLst>
        </a:custGeom>
        <a:noFill/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35CA082-710C-4AF4-A995-EF16FD2A01A9}">
      <dsp:nvSpPr>
        <dsp:cNvPr id="0" name=""/>
        <dsp:cNvSpPr/>
      </dsp:nvSpPr>
      <dsp:spPr>
        <a:xfrm>
          <a:off x="3437836" y="1627620"/>
          <a:ext cx="1391333" cy="1048649"/>
        </a:xfrm>
        <a:prstGeom prst="roundRect">
          <a:avLst/>
        </a:prstGeom>
        <a:solidFill>
          <a:schemeClr val="accent5">
            <a:lumMod val="75000"/>
          </a:schemeClr>
        </a:solidFill>
        <a:ln>
          <a:solidFill>
            <a:schemeClr val="tx1"/>
          </a:solidFill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rgbClr val="FF0000"/>
              </a:solidFill>
              <a:latin typeface="Arial Black" pitchFamily="34" charset="0"/>
            </a:rPr>
            <a:t> MATEMATİK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rgbClr val="FF0000"/>
              </a:solidFill>
              <a:latin typeface="Arial Black" pitchFamily="34" charset="0"/>
            </a:rPr>
            <a:t>5 SORU </a:t>
          </a:r>
          <a:endParaRPr lang="en-US" sz="1200" b="1" kern="1200" dirty="0">
            <a:solidFill>
              <a:srgbClr val="FF0000"/>
            </a:solidFill>
            <a:latin typeface="Arial Black" pitchFamily="34" charset="0"/>
          </a:endParaRPr>
        </a:p>
      </dsp:txBody>
      <dsp:txXfrm>
        <a:off x="3437836" y="1627620"/>
        <a:ext cx="1391333" cy="1048649"/>
      </dsp:txXfrm>
    </dsp:sp>
    <dsp:sp modelId="{ED79271F-481E-465F-8F59-D17EAD59014A}">
      <dsp:nvSpPr>
        <dsp:cNvPr id="0" name=""/>
        <dsp:cNvSpPr/>
      </dsp:nvSpPr>
      <dsp:spPr>
        <a:xfrm>
          <a:off x="607625" y="903225"/>
          <a:ext cx="3614326" cy="3614326"/>
        </a:xfrm>
        <a:custGeom>
          <a:avLst/>
          <a:gdLst/>
          <a:ahLst/>
          <a:cxnLst/>
          <a:rect l="0" t="0" r="0" b="0"/>
          <a:pathLst>
            <a:path>
              <a:moveTo>
                <a:pt x="3607114" y="1968460"/>
              </a:moveTo>
              <a:arcTo wR="1807163" hR="1807163" stAng="21907242" swAng="1139952"/>
            </a:path>
          </a:pathLst>
        </a:custGeom>
        <a:noFill/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12BDF3B-9FE7-4B9E-A07C-81FBD48A0D02}">
      <dsp:nvSpPr>
        <dsp:cNvPr id="0" name=""/>
        <dsp:cNvSpPr/>
      </dsp:nvSpPr>
      <dsp:spPr>
        <a:xfrm>
          <a:off x="2781345" y="3622763"/>
          <a:ext cx="1391333" cy="1099302"/>
        </a:xfrm>
        <a:prstGeom prst="roundRect">
          <a:avLst/>
        </a:prstGeom>
        <a:solidFill>
          <a:srgbClr val="00B050"/>
        </a:solidFill>
        <a:ln>
          <a:solidFill>
            <a:schemeClr val="tx1"/>
          </a:solidFill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rgbClr val="FF0000"/>
              </a:solidFill>
              <a:latin typeface="Arial Black" pitchFamily="34" charset="0"/>
            </a:rPr>
            <a:t>TÜRKÇE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rgbClr val="FF0000"/>
              </a:solidFill>
              <a:latin typeface="Arial Black" pitchFamily="34" charset="0"/>
            </a:rPr>
            <a:t>5 SORU</a:t>
          </a:r>
          <a:endParaRPr lang="en-US" sz="1200" b="1" kern="1200" dirty="0">
            <a:solidFill>
              <a:srgbClr val="FF0000"/>
            </a:solidFill>
            <a:latin typeface="Arial Black" pitchFamily="34" charset="0"/>
          </a:endParaRPr>
        </a:p>
      </dsp:txBody>
      <dsp:txXfrm>
        <a:off x="2781345" y="3622763"/>
        <a:ext cx="1391333" cy="1099302"/>
      </dsp:txXfrm>
    </dsp:sp>
    <dsp:sp modelId="{F98F932A-9BD0-4345-B137-105FE46EBD1B}">
      <dsp:nvSpPr>
        <dsp:cNvPr id="0" name=""/>
        <dsp:cNvSpPr/>
      </dsp:nvSpPr>
      <dsp:spPr>
        <a:xfrm>
          <a:off x="607625" y="903225"/>
          <a:ext cx="3614326" cy="3614326"/>
        </a:xfrm>
        <a:custGeom>
          <a:avLst/>
          <a:gdLst/>
          <a:ahLst/>
          <a:cxnLst/>
          <a:rect l="0" t="0" r="0" b="0"/>
          <a:pathLst>
            <a:path>
              <a:moveTo>
                <a:pt x="2029097" y="3600647"/>
              </a:moveTo>
              <a:arcTo wR="1807163" hR="1807163" stAng="4976749" swAng="846502"/>
            </a:path>
          </a:pathLst>
        </a:custGeom>
        <a:noFill/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D040DA8-76C4-4B0C-A481-7705D886D173}">
      <dsp:nvSpPr>
        <dsp:cNvPr id="0" name=""/>
        <dsp:cNvSpPr/>
      </dsp:nvSpPr>
      <dsp:spPr>
        <a:xfrm>
          <a:off x="656897" y="3610966"/>
          <a:ext cx="1391333" cy="1122897"/>
        </a:xfrm>
        <a:prstGeom prst="roundRect">
          <a:avLst/>
        </a:prstGeom>
        <a:solidFill>
          <a:srgbClr val="92D050"/>
        </a:solidFill>
        <a:ln>
          <a:solidFill>
            <a:schemeClr val="tx1"/>
          </a:solidFill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rgbClr val="FF0000"/>
              </a:solidFill>
              <a:latin typeface="Arial Black" pitchFamily="34" charset="0"/>
            </a:rPr>
            <a:t> İNGİLİZCE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rgbClr val="FF0000"/>
              </a:solidFill>
              <a:latin typeface="Arial Black" pitchFamily="34" charset="0"/>
            </a:rPr>
            <a:t>5 SORU</a:t>
          </a:r>
          <a:endParaRPr lang="en-US" sz="1200" b="1" kern="1200" dirty="0">
            <a:solidFill>
              <a:srgbClr val="FF0000"/>
            </a:solidFill>
            <a:latin typeface="Arial Black" pitchFamily="34" charset="0"/>
          </a:endParaRPr>
        </a:p>
      </dsp:txBody>
      <dsp:txXfrm>
        <a:off x="656897" y="3610966"/>
        <a:ext cx="1391333" cy="1122897"/>
      </dsp:txXfrm>
    </dsp:sp>
    <dsp:sp modelId="{6EC826E1-9EA7-40C9-A8F1-FB7AFA6E0F6E}">
      <dsp:nvSpPr>
        <dsp:cNvPr id="0" name=""/>
        <dsp:cNvSpPr/>
      </dsp:nvSpPr>
      <dsp:spPr>
        <a:xfrm>
          <a:off x="607625" y="903225"/>
          <a:ext cx="3614326" cy="3614326"/>
        </a:xfrm>
        <a:custGeom>
          <a:avLst/>
          <a:gdLst/>
          <a:ahLst/>
          <a:cxnLst/>
          <a:rect l="0" t="0" r="0" b="0"/>
          <a:pathLst>
            <a:path>
              <a:moveTo>
                <a:pt x="153507" y="2536041"/>
              </a:moveTo>
              <a:arcTo wR="1807163" hR="1807163" stAng="9372820" swAng="1121039"/>
            </a:path>
          </a:pathLst>
        </a:custGeom>
        <a:noFill/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21EFDE-7D4A-4A5E-828B-A7342FB04CB2}">
      <dsp:nvSpPr>
        <dsp:cNvPr id="0" name=""/>
        <dsp:cNvSpPr/>
      </dsp:nvSpPr>
      <dsp:spPr>
        <a:xfrm>
          <a:off x="407" y="1625083"/>
          <a:ext cx="1391333" cy="1053722"/>
        </a:xfrm>
        <a:prstGeom prst="roundRect">
          <a:avLst/>
        </a:prstGeom>
        <a:solidFill>
          <a:schemeClr val="accent4">
            <a:lumMod val="60000"/>
            <a:lumOff val="40000"/>
          </a:schemeClr>
        </a:solidFill>
        <a:ln>
          <a:solidFill>
            <a:schemeClr val="tx1"/>
          </a:solidFill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rgbClr val="FF0000"/>
              </a:solidFill>
              <a:latin typeface="Arial Black" pitchFamily="34" charset="0"/>
            </a:rPr>
            <a:t>GENEL KÜLTÜR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rgbClr val="FF0000"/>
              </a:solidFill>
              <a:latin typeface="Arial Black" pitchFamily="34" charset="0"/>
            </a:rPr>
            <a:t>YETENEK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>
              <a:solidFill>
                <a:srgbClr val="FF0000"/>
              </a:solidFill>
              <a:latin typeface="Arial Black" pitchFamily="34" charset="0"/>
            </a:rPr>
            <a:t>5 SORU</a:t>
          </a:r>
          <a:endParaRPr lang="en-US" sz="1200" b="1" kern="1200" dirty="0">
            <a:solidFill>
              <a:srgbClr val="FF0000"/>
            </a:solidFill>
            <a:latin typeface="Arial Black" pitchFamily="34" charset="0"/>
          </a:endParaRPr>
        </a:p>
      </dsp:txBody>
      <dsp:txXfrm>
        <a:off x="407" y="1625083"/>
        <a:ext cx="1391333" cy="1053722"/>
      </dsp:txXfrm>
    </dsp:sp>
    <dsp:sp modelId="{6D8D3767-4696-422F-8364-529F3F1407C0}">
      <dsp:nvSpPr>
        <dsp:cNvPr id="0" name=""/>
        <dsp:cNvSpPr/>
      </dsp:nvSpPr>
      <dsp:spPr>
        <a:xfrm>
          <a:off x="607625" y="903225"/>
          <a:ext cx="3614326" cy="3614326"/>
        </a:xfrm>
        <a:custGeom>
          <a:avLst/>
          <a:gdLst/>
          <a:ahLst/>
          <a:cxnLst/>
          <a:rect l="0" t="0" r="0" b="0"/>
          <a:pathLst>
            <a:path>
              <a:moveTo>
                <a:pt x="483947" y="576335"/>
              </a:moveTo>
              <a:arcTo wR="1807163" hR="1807163" stAng="13375700" swAng="1104754"/>
            </a:path>
          </a:pathLst>
        </a:custGeom>
        <a:noFill/>
        <a:ln w="100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07D604-CFAB-48ED-AA11-BFEE669C28B5}" type="datetimeFigureOut">
              <a:rPr lang="tr-TR" smtClean="0"/>
              <a:pPr/>
              <a:t>27/04/2019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44FC08-6139-42D0-897F-531DEBA5241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01586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52021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993280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316244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424520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234089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54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195660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58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416868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62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04241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67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407218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70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823381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76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16609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761811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79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2919534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83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61410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86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264145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92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901150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95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796794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001569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2362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14579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000513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31448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367028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44FC08-6139-42D0-897F-531DEBA52415}" type="slidenum">
              <a:rPr lang="tr-TR" smtClean="0"/>
              <a:pPr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51568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pPr/>
              <a:t>4/27/2019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pPr/>
              <a:t>4/27/2019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pPr/>
              <a:t>4/27/2019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pPr/>
              <a:t>4/27/2019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pPr/>
              <a:t>4/27/2019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pPr/>
              <a:t>4/27/2019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pPr/>
              <a:t>4/27/2019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pPr/>
              <a:t>4/27/2019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pPr/>
              <a:t>4/27/2019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pPr/>
              <a:t>4/27/2019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pPr/>
              <a:t>4/27/2019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pPr/>
              <a:t>4/27/2019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7" Type="http://schemas.openxmlformats.org/officeDocument/2006/relationships/image" Target="../media/image69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jpeg"/><Relationship Id="rId4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11" Type="http://schemas.openxmlformats.org/officeDocument/2006/relationships/image" Target="../media/image89.jpeg"/><Relationship Id="rId5" Type="http://schemas.openxmlformats.org/officeDocument/2006/relationships/image" Target="../media/image83.jpeg"/><Relationship Id="rId10" Type="http://schemas.openxmlformats.org/officeDocument/2006/relationships/image" Target="../media/image88.jpeg"/><Relationship Id="rId4" Type="http://schemas.openxmlformats.org/officeDocument/2006/relationships/image" Target="../media/image82.jpeg"/><Relationship Id="rId9" Type="http://schemas.openxmlformats.org/officeDocument/2006/relationships/image" Target="../media/image87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05.png"/><Relationship Id="rId7" Type="http://schemas.openxmlformats.org/officeDocument/2006/relationships/image" Target="../media/image107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5" Type="http://schemas.openxmlformats.org/officeDocument/2006/relationships/image" Target="../media/image45.jpeg"/><Relationship Id="rId4" Type="http://schemas.openxmlformats.org/officeDocument/2006/relationships/image" Target="../media/image52.png"/><Relationship Id="rId9" Type="http://schemas.openxmlformats.org/officeDocument/2006/relationships/image" Target="../media/image6.jpe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8.jpe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8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jpeg"/><Relationship Id="rId5" Type="http://schemas.openxmlformats.org/officeDocument/2006/relationships/image" Target="../media/image123.jpeg"/><Relationship Id="rId4" Type="http://schemas.openxmlformats.org/officeDocument/2006/relationships/image" Target="../media/image104.png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9.jpeg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jpe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Ayhan\Desktop\2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579" y="257579"/>
            <a:ext cx="11728062" cy="351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windows 7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111" y="257578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windows 7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44424" y="257578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C:\Users\windows 7\Desktop\images (3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68203" y="3773510"/>
            <a:ext cx="5795493" cy="283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windows 7\Desktop\ATAKENT LOG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578" y="3773511"/>
            <a:ext cx="2910625" cy="283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windows 7\Desktop\ATAKENT LOG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63696" y="3773510"/>
            <a:ext cx="3021945" cy="283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03543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28033" y="515156"/>
            <a:ext cx="11165983" cy="914400"/>
          </a:xfrm>
          <a:solidFill>
            <a:schemeClr val="tx1">
              <a:lumMod val="50000"/>
              <a:lumOff val="50000"/>
            </a:schemeClr>
          </a:solidFill>
        </p:spPr>
        <p:txBody>
          <a:bodyPr/>
          <a:lstStyle/>
          <a:p>
            <a:pPr algn="ctr"/>
            <a:r>
              <a:rPr lang="tr-TR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b="1" dirty="0" smtClean="0">
                <a:solidFill>
                  <a:srgbClr val="002060"/>
                </a:solidFill>
                <a:latin typeface="Bookman Old Style" pitchFamily="18" charset="0"/>
              </a:rPr>
              <a:t>HAYAT BİLGİSİ SORULARI</a:t>
            </a:r>
            <a:endParaRPr lang="tr-TR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4" y="1635617"/>
            <a:ext cx="11178863" cy="4726547"/>
          </a:xfrm>
          <a:solidFill>
            <a:schemeClr val="tx1">
              <a:lumMod val="50000"/>
              <a:lumOff val="50000"/>
            </a:schemeClr>
          </a:solidFill>
        </p:spPr>
        <p:txBody>
          <a:bodyPr/>
          <a:lstStyle/>
          <a:p>
            <a:endParaRPr lang="tr-TR" dirty="0"/>
          </a:p>
        </p:txBody>
      </p:sp>
      <p:pic>
        <p:nvPicPr>
          <p:cNvPr id="1026" name="Picture 2" descr="C:\Users\windows 7\Desktop\coşku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8336" y="1893194"/>
            <a:ext cx="10753859" cy="4185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windows 7\Desktop\ATAKENT LOGOMM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107" y="593035"/>
            <a:ext cx="1208937" cy="746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windows 7\Desktop\ATAKENT LOGOMM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34451" y="605913"/>
            <a:ext cx="1095172" cy="73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958308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76519" y="437882"/>
            <a:ext cx="11243256" cy="682580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latin typeface="Arial Black" pitchFamily="34" charset="0"/>
              </a:rPr>
              <a:t>1.SORU                                                                                          HAYAT BİLGİSİ                                                                                                   </a:t>
            </a:r>
            <a:endParaRPr lang="tr-TR" sz="2000" b="1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89397" y="1390917"/>
            <a:ext cx="11217499" cy="499700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r>
              <a:rPr lang="tr-TR" sz="3200" b="1" dirty="0" smtClean="0"/>
              <a:t>                       Bayrak neyi simgeler?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 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A) Bir milletin bağımsızlığını , vatan ve milleti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B)  Bir milletin cesaretini, gücünü ve kardeşliğini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C) Bir milletin çalışkanlığını ve ileri görüşlülüğünü</a:t>
            </a:r>
            <a:endParaRPr lang="tr-TR" sz="3200" b="1" dirty="0"/>
          </a:p>
        </p:txBody>
      </p:sp>
      <p:pic>
        <p:nvPicPr>
          <p:cNvPr id="1027" name="Picture 3" descr="C:\Users\windows 7\Desktop\indi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18757" y="1545465"/>
            <a:ext cx="2619375" cy="146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86940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761" y="425004"/>
            <a:ext cx="11243256" cy="528033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1.SORU                                                                                                       HAYAT BİLGİSİ 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6519" y="1236372"/>
            <a:ext cx="11217498" cy="511291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 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sz="4000" dirty="0" smtClean="0">
                <a:latin typeface="Arial Black" pitchFamily="34" charset="0"/>
              </a:rPr>
              <a:t>     </a:t>
            </a:r>
          </a:p>
          <a:p>
            <a:pPr marL="0" indent="0">
              <a:buNone/>
            </a:pPr>
            <a:r>
              <a:rPr lang="tr-TR" sz="4000" dirty="0" smtClean="0">
                <a:latin typeface="Arial Black" pitchFamily="34" charset="0"/>
              </a:rPr>
              <a:t>              </a:t>
            </a:r>
            <a:r>
              <a:rPr lang="tr-TR" sz="8000" dirty="0" smtClean="0">
                <a:latin typeface="Arial Black" pitchFamily="34" charset="0"/>
              </a:rPr>
              <a:t>CEVAP : </a:t>
            </a:r>
            <a:r>
              <a:rPr lang="tr-TR" sz="8000" dirty="0">
                <a:latin typeface="Arial Black" pitchFamily="34" charset="0"/>
              </a:rPr>
              <a:t>A</a:t>
            </a:r>
            <a:endParaRPr lang="tr-TR" sz="8000" dirty="0" smtClean="0"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8000" dirty="0" smtClean="0">
                <a:latin typeface="Arial Black" pitchFamily="34" charset="0"/>
              </a:rPr>
              <a:t> </a:t>
            </a:r>
            <a:endParaRPr lang="tr-TR" sz="8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8384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12124" y="386367"/>
            <a:ext cx="11331262" cy="607546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sz="2000" b="1" dirty="0">
                <a:latin typeface="Arial Black" pitchFamily="34" charset="0"/>
              </a:rPr>
              <a:t>2</a:t>
            </a:r>
            <a:r>
              <a:rPr lang="tr-TR" sz="2000" b="1" dirty="0" smtClean="0">
                <a:latin typeface="Arial Black" pitchFamily="34" charset="0"/>
              </a:rPr>
              <a:t>.SORU                                                                                                       HAYAT BİLGİSİ                                                      </a:t>
            </a:r>
            <a:r>
              <a:rPr lang="tr-TR" b="1" dirty="0" smtClean="0">
                <a:latin typeface="Arial Black" pitchFamily="34" charset="0"/>
              </a:rPr>
              <a:t>                       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25005" y="1232452"/>
            <a:ext cx="11269013" cy="5194105"/>
          </a:xfr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b="1" dirty="0" smtClean="0"/>
              <a:t> Mevsimlerin doğru sıralanışı hangisidir ?</a:t>
            </a:r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r>
              <a:rPr lang="tr-TR" sz="3200" b="1" dirty="0" smtClean="0"/>
              <a:t> A)  İlkbahar - Kış - Sonbahar - Yaz</a:t>
            </a:r>
          </a:p>
          <a:p>
            <a:pPr marL="0" indent="0">
              <a:buNone/>
            </a:pPr>
            <a:r>
              <a:rPr lang="tr-TR" sz="3200" b="1" dirty="0" smtClean="0"/>
              <a:t> B)  Sonbahar - Kış - İlkbahar - Yaz</a:t>
            </a:r>
          </a:p>
          <a:p>
            <a:pPr marL="0" indent="0">
              <a:buNone/>
            </a:pPr>
            <a:r>
              <a:rPr lang="tr-TR" sz="3200" b="1" dirty="0" smtClean="0"/>
              <a:t> C)  Kış - Sonbahar - Yaz - İlkbahar</a:t>
            </a:r>
            <a:endParaRPr lang="tr-TR" sz="3200" b="1" dirty="0"/>
          </a:p>
        </p:txBody>
      </p:sp>
      <p:pic>
        <p:nvPicPr>
          <p:cNvPr id="1026" name="Picture 2" descr="C:\Users\windows 7\Desktop\MEVSİMLER-33xyuitc2sjcfqx4645af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38693" y="1596981"/>
            <a:ext cx="3168203" cy="4629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windows 7\Desktop\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701" y="4606074"/>
            <a:ext cx="7624293" cy="1638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39151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761" y="425004"/>
            <a:ext cx="11243256" cy="631064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>
                <a:latin typeface="Arial Black" pitchFamily="34" charset="0"/>
              </a:rPr>
              <a:t>2</a:t>
            </a:r>
            <a:r>
              <a:rPr lang="tr-TR" sz="2000" dirty="0" smtClean="0">
                <a:latin typeface="Arial Black" pitchFamily="34" charset="0"/>
              </a:rPr>
              <a:t>.SORU                                                                                                        HAYAT BİLGİSİ  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6519" y="1313646"/>
            <a:ext cx="11217498" cy="5035640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 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sz="4000" dirty="0" smtClean="0">
                <a:latin typeface="Arial Black" pitchFamily="34" charset="0"/>
              </a:rPr>
              <a:t>     </a:t>
            </a:r>
          </a:p>
          <a:p>
            <a:pPr marL="0" indent="0">
              <a:buNone/>
            </a:pPr>
            <a:r>
              <a:rPr lang="tr-TR" sz="4000" dirty="0" smtClean="0">
                <a:latin typeface="Arial Black" pitchFamily="34" charset="0"/>
              </a:rPr>
              <a:t>              </a:t>
            </a:r>
            <a:r>
              <a:rPr lang="tr-TR" sz="8000" dirty="0" smtClean="0">
                <a:latin typeface="Arial Black" pitchFamily="34" charset="0"/>
              </a:rPr>
              <a:t>CEVAP : B </a:t>
            </a:r>
            <a:endParaRPr lang="tr-TR" sz="8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9536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25004" y="463639"/>
            <a:ext cx="11455664" cy="631065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latin typeface="Arial Black" pitchFamily="34" charset="0"/>
              </a:rPr>
              <a:t>3.SORU                                                                                             </a:t>
            </a:r>
            <a:r>
              <a:rPr lang="tr-TR" sz="2000" b="1" dirty="0">
                <a:latin typeface="Arial Black" pitchFamily="34" charset="0"/>
              </a:rPr>
              <a:t>HAYAT BİLGİSİ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26645" y="1452236"/>
            <a:ext cx="11165982" cy="4855335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tr-TR" sz="3200" b="1" dirty="0" smtClean="0"/>
              <a:t>Aşağıdaki  tarihlerin  hangisinde </a:t>
            </a:r>
            <a:r>
              <a:rPr lang="tr-TR" sz="3200" b="1" dirty="0" smtClean="0">
                <a:solidFill>
                  <a:srgbClr val="FF0000"/>
                </a:solidFill>
              </a:rPr>
              <a:t>yanlışlık </a:t>
            </a:r>
            <a:r>
              <a:rPr lang="tr-TR" sz="3200" b="1" dirty="0" smtClean="0"/>
              <a:t>yapılmıştır?</a:t>
            </a:r>
          </a:p>
          <a:p>
            <a:pPr marL="0" indent="0">
              <a:buNone/>
            </a:pPr>
            <a:endParaRPr lang="tr-TR" sz="3200" b="1" dirty="0"/>
          </a:p>
          <a:p>
            <a:pPr marL="514350" indent="-514350">
              <a:buAutoNum type="alphaUcParenR"/>
            </a:pPr>
            <a:r>
              <a:rPr lang="tr-TR" sz="3200" b="1" dirty="0" smtClean="0"/>
              <a:t>Kurtuluş Savaşı’nın başlaması : 19 Mayıs 1919</a:t>
            </a:r>
          </a:p>
          <a:p>
            <a:pPr marL="514350" indent="-514350">
              <a:buAutoNum type="alphaUcParenR"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B) Türkiye Büyük Millet Meclisi’nin açılışı: 23 Nisan 1920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C) Cumhuriyetin İlanı :  </a:t>
            </a:r>
            <a:r>
              <a:rPr lang="tr-TR" sz="3200" b="1" dirty="0"/>
              <a:t>2</a:t>
            </a:r>
            <a:r>
              <a:rPr lang="tr-TR" sz="3200" b="1" dirty="0" smtClean="0"/>
              <a:t>9 Ekim 1920</a:t>
            </a:r>
          </a:p>
          <a:p>
            <a:pPr marL="0" indent="0">
              <a:buNone/>
            </a:pPr>
            <a:endParaRPr lang="tr-TR" sz="3200" b="1" dirty="0"/>
          </a:p>
        </p:txBody>
      </p:sp>
      <p:pic>
        <p:nvPicPr>
          <p:cNvPr id="1026" name="Picture 2" descr="C:\Users\windows 7\Desktop\ind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40287" y="2108983"/>
            <a:ext cx="1487606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windows 7\Desktop\617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16203" y="4519412"/>
            <a:ext cx="3111690" cy="1690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47767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761" y="425004"/>
            <a:ext cx="11243256" cy="811368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dirty="0" smtClean="0"/>
              <a:t> </a:t>
            </a:r>
            <a:r>
              <a:rPr lang="tr-TR" sz="2000" dirty="0">
                <a:latin typeface="Arial Black" pitchFamily="34" charset="0"/>
              </a:rPr>
              <a:t>3</a:t>
            </a:r>
            <a:r>
              <a:rPr lang="tr-TR" sz="2000" dirty="0" smtClean="0">
                <a:latin typeface="Arial Black" pitchFamily="34" charset="0"/>
              </a:rPr>
              <a:t>.SORU                                                                                          HAYAT BİLGİSİ 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6519" y="1506828"/>
            <a:ext cx="11217498" cy="4842457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 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sz="4000" dirty="0" smtClean="0">
                <a:latin typeface="Arial Black" pitchFamily="34" charset="0"/>
              </a:rPr>
              <a:t>     </a:t>
            </a:r>
          </a:p>
          <a:p>
            <a:pPr marL="0" indent="0">
              <a:buNone/>
            </a:pPr>
            <a:r>
              <a:rPr lang="tr-TR" sz="4000" dirty="0" smtClean="0">
                <a:latin typeface="Arial Black" pitchFamily="34" charset="0"/>
              </a:rPr>
              <a:t>              </a:t>
            </a:r>
            <a:r>
              <a:rPr lang="tr-TR" sz="8000" dirty="0" smtClean="0">
                <a:latin typeface="Arial Black" pitchFamily="34" charset="0"/>
              </a:rPr>
              <a:t>CEVAP : </a:t>
            </a:r>
            <a:r>
              <a:rPr lang="tr-TR" sz="8000" dirty="0">
                <a:latin typeface="Arial Black" pitchFamily="34" charset="0"/>
              </a:rPr>
              <a:t>C</a:t>
            </a:r>
            <a:r>
              <a:rPr lang="tr-TR" sz="8000" dirty="0" smtClean="0">
                <a:latin typeface="Arial Black" pitchFamily="34" charset="0"/>
              </a:rPr>
              <a:t> </a:t>
            </a:r>
            <a:endParaRPr lang="tr-TR" sz="8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5621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3639" y="463640"/>
            <a:ext cx="11256135" cy="505351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latin typeface="Arial Black" pitchFamily="34" charset="0"/>
              </a:rPr>
              <a:t>4.SORU                                                                                             </a:t>
            </a:r>
            <a:r>
              <a:rPr lang="tr-TR" sz="2000" b="1" dirty="0">
                <a:latin typeface="Arial Black" pitchFamily="34" charset="0"/>
              </a:rPr>
              <a:t>HAYAT BİLGİSİ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5155" y="1173707"/>
            <a:ext cx="11235567" cy="5363571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800" b="1" dirty="0" smtClean="0"/>
              <a:t>Mevsimler, Dünya’nın Güneş etrafında dolanması ile oluşur.                 Dünya bu hareketini          günde  tamamlar.  </a:t>
            </a:r>
          </a:p>
          <a:p>
            <a:pPr marL="0" indent="0">
              <a:buNone/>
            </a:pPr>
            <a:r>
              <a:rPr lang="tr-TR" sz="2800" b="1" dirty="0" smtClean="0"/>
              <a:t>Buna           denir.</a:t>
            </a:r>
          </a:p>
          <a:p>
            <a:pPr marL="0" indent="0">
              <a:buNone/>
            </a:pPr>
            <a:endParaRPr lang="tr-TR" sz="2400" b="1" dirty="0" smtClean="0"/>
          </a:p>
          <a:p>
            <a:pPr marL="0" indent="0">
              <a:buNone/>
            </a:pPr>
            <a:r>
              <a:rPr lang="tr-TR" sz="2800" b="1" dirty="0" smtClean="0"/>
              <a:t>           ve           yerine  aşağıdakilerden hangileri yazılmalıdır ?</a:t>
            </a:r>
            <a:endParaRPr lang="tr-TR" sz="2800" b="1" dirty="0"/>
          </a:p>
          <a:p>
            <a:pPr marL="0" indent="0">
              <a:buNone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 smtClean="0"/>
              <a:t>A)             30                      12 ay</a:t>
            </a:r>
          </a:p>
          <a:p>
            <a:pPr marL="0" indent="0">
              <a:buNone/>
            </a:pPr>
            <a:endParaRPr lang="tr-TR" sz="2400" b="1" dirty="0"/>
          </a:p>
          <a:p>
            <a:pPr marL="457200" indent="-457200">
              <a:buAutoNum type="alphaUcParenR" startAt="2"/>
            </a:pPr>
            <a:r>
              <a:rPr lang="tr-TR" sz="2400" b="1" dirty="0" smtClean="0"/>
              <a:t>           365                     1 yıl</a:t>
            </a:r>
          </a:p>
          <a:p>
            <a:pPr marL="0" indent="0">
              <a:buNone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 smtClean="0"/>
              <a:t>C)            365                      1 ay</a:t>
            </a:r>
            <a:endParaRPr lang="tr-TR" sz="2400" b="1" dirty="0"/>
          </a:p>
        </p:txBody>
      </p:sp>
      <p:pic>
        <p:nvPicPr>
          <p:cNvPr id="1026" name="Picture 2" descr="C:\Users\windows 7\Desktop\imag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12675" y="2145783"/>
            <a:ext cx="694477" cy="537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windows 7\Desktop\indir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4506" y="3821373"/>
            <a:ext cx="3708797" cy="255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windows 7\Desktop\imag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8942" y="3119404"/>
            <a:ext cx="696036" cy="511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C:\Users\windows 7\Desktop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5266" y="1615341"/>
            <a:ext cx="652267" cy="543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C:\Users\windows 7\Desktop\imag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2752" y="4090271"/>
            <a:ext cx="694477" cy="5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windows 7\Desktop\imag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2751" y="5059262"/>
            <a:ext cx="694477" cy="57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C:\Users\windows 7\Desktop\image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2750" y="5977563"/>
            <a:ext cx="694477" cy="57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9" descr="C:\Users\windows 7\Desktop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1179" y="3119404"/>
            <a:ext cx="768392" cy="57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9" descr="C:\Users\windows 7\Desktop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4145" y="4090270"/>
            <a:ext cx="768392" cy="57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9" descr="C:\Users\windows 7\Desktop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4145" y="5059262"/>
            <a:ext cx="768392" cy="57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9" descr="C:\Users\windows 7\Desktop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50998" y="5977563"/>
            <a:ext cx="768392" cy="57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8596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761" y="425004"/>
            <a:ext cx="11243256" cy="734095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>
                <a:latin typeface="Arial Black" pitchFamily="34" charset="0"/>
              </a:rPr>
              <a:t>4</a:t>
            </a:r>
            <a:r>
              <a:rPr lang="tr-TR" sz="2000" dirty="0" smtClean="0">
                <a:latin typeface="Arial Black" pitchFamily="34" charset="0"/>
              </a:rPr>
              <a:t>.SORU                                                                                                        HAYAT BİLGİSİ 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6519" y="1378039"/>
            <a:ext cx="11217498" cy="5061397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 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sz="4000" dirty="0" smtClean="0">
                <a:latin typeface="Arial Black" pitchFamily="34" charset="0"/>
              </a:rPr>
              <a:t>     </a:t>
            </a:r>
          </a:p>
          <a:p>
            <a:pPr marL="0" indent="0">
              <a:buNone/>
            </a:pPr>
            <a:r>
              <a:rPr lang="tr-TR" sz="4000" dirty="0">
                <a:latin typeface="Arial Black" pitchFamily="34" charset="0"/>
              </a:rPr>
              <a:t> </a:t>
            </a:r>
            <a:r>
              <a:rPr lang="tr-TR" sz="4000" dirty="0" smtClean="0">
                <a:latin typeface="Arial Black" pitchFamily="34" charset="0"/>
              </a:rPr>
              <a:t>             </a:t>
            </a:r>
            <a:r>
              <a:rPr lang="tr-TR" sz="8000" dirty="0" smtClean="0">
                <a:latin typeface="Arial Black" pitchFamily="34" charset="0"/>
              </a:rPr>
              <a:t>CEVAP : B </a:t>
            </a:r>
            <a:endParaRPr lang="tr-TR" sz="8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09076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761" y="463639"/>
            <a:ext cx="11281893" cy="746975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b="1" dirty="0" smtClean="0">
                <a:latin typeface="Arial Black" pitchFamily="34" charset="0"/>
              </a:rPr>
              <a:t>5.SORU                                                                                             </a:t>
            </a:r>
            <a:r>
              <a:rPr lang="tr-TR" sz="2000" b="1" dirty="0">
                <a:latin typeface="Arial Black" pitchFamily="34" charset="0"/>
              </a:rPr>
              <a:t>HAYAT BİLGİSİ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25003" y="1431235"/>
            <a:ext cx="11307651" cy="4982444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200" b="1" dirty="0" smtClean="0"/>
              <a:t>          Sağ kolumuzu güneşin doğduğu yöne doğru                                                                                       </a:t>
            </a:r>
          </a:p>
          <a:p>
            <a:pPr marL="0" indent="0">
              <a:buNone/>
            </a:pPr>
            <a:r>
              <a:rPr lang="tr-TR" sz="3200" b="1" dirty="0" smtClean="0"/>
              <a:t>              açtığımızda, hangi yöne bakmış oluruz?</a:t>
            </a:r>
          </a:p>
          <a:p>
            <a:endParaRPr lang="tr-TR" sz="3200" b="1" dirty="0"/>
          </a:p>
          <a:p>
            <a:endParaRPr lang="tr-TR" sz="3200" b="1" dirty="0" smtClean="0"/>
          </a:p>
          <a:p>
            <a:pPr marL="0" indent="0">
              <a:buNone/>
            </a:pPr>
            <a:r>
              <a:rPr lang="tr-TR" sz="3200" b="1" dirty="0" smtClean="0"/>
              <a:t>   </a:t>
            </a:r>
            <a:endParaRPr lang="tr-TR" sz="3200" b="1" dirty="0"/>
          </a:p>
          <a:p>
            <a:endParaRPr lang="tr-TR" sz="3200" b="1" dirty="0" smtClean="0"/>
          </a:p>
          <a:p>
            <a:pPr marL="0" indent="0">
              <a:buNone/>
            </a:pPr>
            <a:r>
              <a:rPr lang="tr-TR" sz="3200" b="1" dirty="0" smtClean="0"/>
              <a:t>  </a:t>
            </a:r>
          </a:p>
          <a:p>
            <a:pPr marL="0" indent="0">
              <a:buNone/>
            </a:pPr>
            <a:r>
              <a:rPr lang="tr-TR" sz="3200" b="1" dirty="0" smtClean="0"/>
              <a:t>                                     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    A) Batıya               B) Güneye             C) Kuzeye</a:t>
            </a:r>
            <a:endParaRPr lang="tr-TR" sz="3200" b="1" dirty="0"/>
          </a:p>
        </p:txBody>
      </p:sp>
      <p:pic>
        <p:nvPicPr>
          <p:cNvPr id="4" name="Picture 2" descr="C:\Users\windows 7\Desktop\ind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2209" y="2703443"/>
            <a:ext cx="8759687" cy="2835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46812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00050" y="438150"/>
            <a:ext cx="11258550" cy="1143000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b="1" dirty="0">
                <a:latin typeface="Bookman Old Style" pitchFamily="18" charset="0"/>
              </a:rPr>
              <a:t> </a:t>
            </a:r>
            <a:r>
              <a:rPr lang="tr-TR" b="1" dirty="0" smtClean="0">
                <a:latin typeface="Bookman Old Style" pitchFamily="18" charset="0"/>
              </a:rPr>
              <a:t> </a:t>
            </a:r>
            <a:r>
              <a:rPr lang="tr-TR" sz="4400" b="1" dirty="0" smtClean="0">
                <a:solidFill>
                  <a:srgbClr val="002060"/>
                </a:solidFill>
                <a:latin typeface="Bookman Old Style" pitchFamily="18" charset="0"/>
              </a:rPr>
              <a:t>2018-2019 EĞİTİM VE ÖĞRETİM YILI</a:t>
            </a:r>
            <a:endParaRPr lang="tr-TR" sz="44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4191" y="1811407"/>
            <a:ext cx="11258550" cy="462915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5400" b="1" dirty="0" smtClean="0">
                <a:solidFill>
                  <a:srgbClr val="002060"/>
                </a:solidFill>
                <a:latin typeface="Bookman Old Style" pitchFamily="18" charset="0"/>
              </a:rPr>
              <a:t>  KAHRAMANMARAŞ</a:t>
            </a:r>
          </a:p>
          <a:p>
            <a:pPr marL="0" indent="0" algn="ctr">
              <a:buNone/>
            </a:pPr>
            <a:r>
              <a:rPr lang="tr-TR" sz="3200" b="1" dirty="0" smtClean="0"/>
              <a:t>   </a:t>
            </a:r>
            <a:r>
              <a:rPr lang="tr-TR" sz="5400" b="1" dirty="0" smtClean="0">
                <a:solidFill>
                  <a:srgbClr val="002060"/>
                </a:solidFill>
                <a:latin typeface="Bookman Old Style" pitchFamily="18" charset="0"/>
              </a:rPr>
              <a:t> ATAKENT OKULLARI        2/A SINIFI</a:t>
            </a:r>
          </a:p>
          <a:p>
            <a:pPr marL="0" indent="0" algn="ctr">
              <a:buNone/>
            </a:pPr>
            <a:r>
              <a:rPr lang="tr-TR" sz="5400" b="1" dirty="0" smtClean="0">
                <a:solidFill>
                  <a:srgbClr val="002060"/>
                </a:solidFill>
                <a:latin typeface="Bookman Old Style" pitchFamily="18" charset="0"/>
              </a:rPr>
              <a:t>İKİNCİ YARI YIL               BİLGİ YARIŞMASI</a:t>
            </a:r>
          </a:p>
        </p:txBody>
      </p:sp>
      <p:pic>
        <p:nvPicPr>
          <p:cNvPr id="4" name="İçerik Yer Tutucusu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6836" y="4558749"/>
            <a:ext cx="2027582" cy="1709531"/>
          </a:xfrm>
          <a:prstGeom prst="rect">
            <a:avLst/>
          </a:prstGeom>
        </p:spPr>
      </p:pic>
      <p:pic>
        <p:nvPicPr>
          <p:cNvPr id="5" name="İçerik Yer Tutucusu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15060" y="4558748"/>
            <a:ext cx="2001079" cy="1709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48808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761" y="425004"/>
            <a:ext cx="11243256" cy="669700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>
                <a:latin typeface="Arial Black" pitchFamily="34" charset="0"/>
              </a:rPr>
              <a:t>5</a:t>
            </a:r>
            <a:r>
              <a:rPr lang="tr-TR" sz="2000" dirty="0" smtClean="0">
                <a:latin typeface="Arial Black" pitchFamily="34" charset="0"/>
              </a:rPr>
              <a:t>.SORU                                                                                                       HAYAT BİLGİSİ 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6519" y="1326524"/>
            <a:ext cx="11217498" cy="5022761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sz="4000" dirty="0" smtClean="0">
                <a:latin typeface="Arial Black" pitchFamily="34" charset="0"/>
              </a:rPr>
              <a:t>     </a:t>
            </a:r>
          </a:p>
          <a:p>
            <a:pPr marL="0" indent="0">
              <a:buNone/>
            </a:pPr>
            <a:r>
              <a:rPr lang="tr-TR" sz="4000" dirty="0" smtClean="0">
                <a:latin typeface="Arial Black" pitchFamily="34" charset="0"/>
              </a:rPr>
              <a:t>              </a:t>
            </a:r>
            <a:r>
              <a:rPr lang="tr-TR" sz="8000" dirty="0" smtClean="0">
                <a:latin typeface="Arial Black" pitchFamily="34" charset="0"/>
              </a:rPr>
              <a:t>CEVAP : C</a:t>
            </a:r>
          </a:p>
          <a:p>
            <a:pPr marL="0" indent="0">
              <a:buNone/>
            </a:pPr>
            <a:r>
              <a:rPr lang="tr-TR" sz="8000" dirty="0" smtClean="0">
                <a:latin typeface="Arial Black" pitchFamily="34" charset="0"/>
              </a:rPr>
              <a:t> </a:t>
            </a:r>
            <a:endParaRPr lang="tr-TR" sz="8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2310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3640" y="475168"/>
            <a:ext cx="11230378" cy="967265"/>
          </a:xfrm>
          <a:solidFill>
            <a:schemeClr val="bg1">
              <a:lumMod val="50000"/>
            </a:schemeClr>
          </a:solidFill>
        </p:spPr>
        <p:txBody>
          <a:bodyPr/>
          <a:lstStyle/>
          <a:p>
            <a:r>
              <a:rPr lang="tr-TR" b="1" dirty="0" smtClean="0">
                <a:solidFill>
                  <a:srgbClr val="002060"/>
                </a:solidFill>
                <a:latin typeface="Arial Black" pitchFamily="34" charset="0"/>
              </a:rPr>
              <a:t>         </a:t>
            </a:r>
            <a:r>
              <a:rPr lang="tr-TR" b="1" dirty="0" smtClean="0">
                <a:solidFill>
                  <a:srgbClr val="002060"/>
                </a:solidFill>
                <a:latin typeface="Bookman Old Style" pitchFamily="18" charset="0"/>
              </a:rPr>
              <a:t>MATEMATİK SORULARI</a:t>
            </a:r>
            <a:endParaRPr lang="tr-TR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C:\Users\windows 7\Desktop\melekdosay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761" y="1709424"/>
            <a:ext cx="11243256" cy="468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windows 7\Desktop\ATAKENT LOGOMM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591" y="541519"/>
            <a:ext cx="1208937" cy="82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windows 7\Desktop\ATAKENT LOGOMM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70524" y="592112"/>
            <a:ext cx="1156953" cy="748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5888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37883" y="437882"/>
            <a:ext cx="11217498" cy="605307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200" b="1" dirty="0">
                <a:latin typeface="Arial Black" pitchFamily="34" charset="0"/>
              </a:rPr>
              <a:t>6</a:t>
            </a:r>
            <a:r>
              <a:rPr lang="tr-TR" sz="2200" b="1" dirty="0" smtClean="0">
                <a:latin typeface="Arial Black" pitchFamily="34" charset="0"/>
              </a:rPr>
              <a:t>. SORU                                                                                              MATEMATİK</a:t>
            </a:r>
            <a:endParaRPr lang="tr-TR" sz="2200" b="1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3640" y="1262130"/>
            <a:ext cx="11243256" cy="5138670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                                            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               </a:t>
            </a:r>
          </a:p>
          <a:p>
            <a:pPr marL="0" indent="0">
              <a:buNone/>
            </a:pPr>
            <a:r>
              <a:rPr lang="tr-TR" sz="800" b="1" dirty="0" smtClean="0"/>
              <a:t>____</a:t>
            </a:r>
          </a:p>
          <a:p>
            <a:pPr marL="0" indent="0">
              <a:buNone/>
            </a:pPr>
            <a:r>
              <a:rPr lang="tr-TR" sz="800" b="1" dirty="0" smtClean="0"/>
              <a:t>_________________________________</a:t>
            </a:r>
          </a:p>
          <a:p>
            <a:pPr marL="0" indent="0">
              <a:buNone/>
            </a:pPr>
            <a:endParaRPr lang="tr-TR" sz="800" b="1" dirty="0"/>
          </a:p>
          <a:p>
            <a:pPr marL="0" indent="0">
              <a:buNone/>
            </a:pPr>
            <a:endParaRPr lang="tr-TR" sz="800" dirty="0" smtClean="0"/>
          </a:p>
          <a:p>
            <a:pPr marL="0" indent="0">
              <a:buNone/>
            </a:pPr>
            <a:endParaRPr lang="tr-TR" sz="800" dirty="0"/>
          </a:p>
          <a:p>
            <a:pPr marL="0" indent="0">
              <a:buNone/>
            </a:pPr>
            <a:r>
              <a:rPr lang="tr-TR" sz="800" dirty="0" smtClean="0"/>
              <a:t>   </a:t>
            </a:r>
            <a:r>
              <a:rPr lang="tr-TR" sz="3200" b="1" dirty="0" smtClean="0"/>
              <a:t>Bir çıkarma  işleminde  eksilen, farkın 3 katı kadardır.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Fark </a:t>
            </a:r>
            <a:r>
              <a:rPr lang="tr-TR" sz="3200" b="1" dirty="0"/>
              <a:t> </a:t>
            </a:r>
            <a:r>
              <a:rPr lang="tr-TR" sz="3200" b="1" dirty="0" smtClean="0"/>
              <a:t>12 ise, çıkan sayı kaçtır ? 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         </a:t>
            </a:r>
            <a:r>
              <a:rPr lang="tr-TR" sz="3600" b="1" dirty="0" smtClean="0"/>
              <a:t>A) 36                 B) 24               C) 12</a:t>
            </a:r>
            <a:endParaRPr lang="tr-TR" sz="3600" b="1" dirty="0"/>
          </a:p>
        </p:txBody>
      </p:sp>
      <p:pic>
        <p:nvPicPr>
          <p:cNvPr id="1027" name="Picture 3" descr="C:\Users\windows 7\Desktop\epicurean-020-130802-dikdortgen-slate-servis-17534-11-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0157" y="1525591"/>
            <a:ext cx="978795" cy="251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windows 7\Desktop\epicurean-020-130802-dikdortgen-slate-servis-17534-11-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0157" y="1906074"/>
            <a:ext cx="978795" cy="263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windows 7\Desktop\epicurean-020-130802-dikdortgen-slate-servis-17534-11-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0157" y="2575775"/>
            <a:ext cx="978795" cy="267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46939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761" y="425004"/>
            <a:ext cx="11243256" cy="643942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>
                <a:latin typeface="Arial Black" pitchFamily="34" charset="0"/>
              </a:rPr>
              <a:t>6</a:t>
            </a:r>
            <a:r>
              <a:rPr lang="tr-TR" sz="2000" dirty="0" smtClean="0">
                <a:latin typeface="Arial Black" pitchFamily="34" charset="0"/>
              </a:rPr>
              <a:t>.SORU                                                                                                             MATEMATİK  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6519" y="1339404"/>
            <a:ext cx="11217498" cy="5009882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 </a:t>
            </a:r>
          </a:p>
          <a:p>
            <a:endParaRPr lang="tr-TR" dirty="0"/>
          </a:p>
          <a:p>
            <a:pPr marL="0" indent="0">
              <a:buNone/>
            </a:pPr>
            <a:r>
              <a:rPr lang="tr-TR" sz="4000" dirty="0" smtClean="0">
                <a:latin typeface="Arial Black" pitchFamily="34" charset="0"/>
              </a:rPr>
              <a:t>     </a:t>
            </a:r>
          </a:p>
          <a:p>
            <a:pPr marL="0" indent="0">
              <a:buNone/>
            </a:pPr>
            <a:r>
              <a:rPr lang="tr-TR" sz="4000" dirty="0">
                <a:latin typeface="Arial Black" pitchFamily="34" charset="0"/>
              </a:rPr>
              <a:t> </a:t>
            </a:r>
            <a:r>
              <a:rPr lang="tr-TR" sz="4000" dirty="0" smtClean="0">
                <a:latin typeface="Arial Black" pitchFamily="34" charset="0"/>
              </a:rPr>
              <a:t>            </a:t>
            </a:r>
            <a:r>
              <a:rPr lang="tr-TR" sz="8000" dirty="0" smtClean="0">
                <a:latin typeface="Arial Black" pitchFamily="34" charset="0"/>
              </a:rPr>
              <a:t>CEVAP : B </a:t>
            </a:r>
            <a:endParaRPr lang="tr-TR" sz="8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7528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9245" y="437882"/>
            <a:ext cx="11333409" cy="618186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1400" dirty="0" smtClean="0"/>
              <a:t> </a:t>
            </a:r>
            <a:r>
              <a:rPr lang="tr-TR" sz="2000" dirty="0">
                <a:latin typeface="Arial Black" pitchFamily="34" charset="0"/>
              </a:rPr>
              <a:t>7</a:t>
            </a:r>
            <a:r>
              <a:rPr lang="tr-TR" sz="2000" dirty="0" smtClean="0">
                <a:latin typeface="Arial Black" pitchFamily="34" charset="0"/>
              </a:rPr>
              <a:t>. SORU                                                                                                 MATEMATİK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37881" y="1339403"/>
            <a:ext cx="11320529" cy="5048518"/>
          </a:xfrm>
          <a:solidFill>
            <a:schemeClr val="bg1"/>
          </a:solidFill>
        </p:spPr>
        <p:txBody>
          <a:bodyPr/>
          <a:lstStyle/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sz="3200" b="1" dirty="0"/>
              <a:t>8</a:t>
            </a:r>
            <a:r>
              <a:rPr lang="tr-TR" sz="3200" b="1" dirty="0" smtClean="0"/>
              <a:t> tane                ve   8 tane       un ayaklarının   toplamı        kaç   tanedir?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         </a:t>
            </a:r>
            <a:r>
              <a:rPr lang="tr-TR" sz="3600" b="1" dirty="0" smtClean="0"/>
              <a:t>A) 32                    B) 40                    C) 48</a:t>
            </a:r>
            <a:endParaRPr lang="tr-TR" sz="3600" b="1" dirty="0"/>
          </a:p>
        </p:txBody>
      </p:sp>
      <p:pic>
        <p:nvPicPr>
          <p:cNvPr id="4" name="3 Resim" descr="hareketlihayvanavatarl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44" y="2150746"/>
            <a:ext cx="1654674" cy="1365161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pic>
        <p:nvPicPr>
          <p:cNvPr id="5" name="5 Resim" descr="5728085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7834" y="1552624"/>
            <a:ext cx="2176531" cy="210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5755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618186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7. SORU                                                                                                         MATEMATİK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339403"/>
            <a:ext cx="11178862" cy="5022759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C</a:t>
            </a:r>
            <a:r>
              <a:rPr lang="tr-TR" sz="8000" dirty="0" smtClean="0">
                <a:latin typeface="Arial Black" pitchFamily="34" charset="0"/>
              </a:rPr>
              <a:t>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2336581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9245" y="476518"/>
            <a:ext cx="11346287" cy="682582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8.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                                MATEMATİK</a:t>
            </a:r>
            <a:endParaRPr lang="tr-TR" sz="20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37883" y="2103120"/>
            <a:ext cx="11281892" cy="4297680"/>
          </a:xfrm>
          <a:solidFill>
            <a:schemeClr val="bg1"/>
          </a:solidFill>
        </p:spPr>
        <p:txBody>
          <a:bodyPr>
            <a:normAutofit fontScale="25000" lnSpcReduction="20000"/>
          </a:bodyPr>
          <a:lstStyle/>
          <a:p>
            <a:endParaRPr lang="tr-TR" dirty="0" smtClean="0"/>
          </a:p>
          <a:p>
            <a:pPr marL="0" indent="0">
              <a:buNone/>
            </a:pPr>
            <a:r>
              <a:rPr lang="tr-TR" sz="12000" dirty="0" smtClean="0"/>
              <a:t>                                               </a:t>
            </a:r>
            <a:r>
              <a:rPr lang="tr-TR" sz="12000" b="1" dirty="0" smtClean="0"/>
              <a:t>A) Bölenle bölümü çarparız,  </a:t>
            </a:r>
          </a:p>
          <a:p>
            <a:r>
              <a:rPr lang="tr-TR" sz="12000" b="1" dirty="0"/>
              <a:t> </a:t>
            </a:r>
            <a:r>
              <a:rPr lang="tr-TR" sz="12000" b="1" dirty="0" smtClean="0"/>
              <a:t>                                                 kalan varsa üzerine  ekleriz.   </a:t>
            </a:r>
          </a:p>
          <a:p>
            <a:r>
              <a:rPr lang="tr-TR" sz="12000" b="1" dirty="0"/>
              <a:t> </a:t>
            </a:r>
            <a:r>
              <a:rPr lang="tr-TR" sz="12000" b="1" dirty="0" smtClean="0"/>
              <a:t>                                </a:t>
            </a:r>
          </a:p>
          <a:p>
            <a:r>
              <a:rPr lang="tr-TR" sz="12000" b="1" dirty="0"/>
              <a:t> </a:t>
            </a:r>
            <a:r>
              <a:rPr lang="tr-TR" sz="12000" b="1" dirty="0" smtClean="0"/>
              <a:t>                                           B)  Kalan ile böleni çarparız,</a:t>
            </a:r>
          </a:p>
          <a:p>
            <a:r>
              <a:rPr lang="tr-TR" sz="12000" b="1" dirty="0"/>
              <a:t> </a:t>
            </a:r>
            <a:r>
              <a:rPr lang="tr-TR" sz="12000" b="1" dirty="0" smtClean="0"/>
              <a:t>                                                 bölümü üzerine ekleriz.</a:t>
            </a:r>
          </a:p>
          <a:p>
            <a:r>
              <a:rPr lang="tr-TR" sz="12000" b="1" dirty="0"/>
              <a:t> </a:t>
            </a:r>
            <a:r>
              <a:rPr lang="tr-TR" sz="12000" b="1" dirty="0" smtClean="0"/>
              <a:t>                                 </a:t>
            </a:r>
          </a:p>
          <a:p>
            <a:r>
              <a:rPr lang="tr-TR" sz="12000" b="1" dirty="0"/>
              <a:t> </a:t>
            </a:r>
            <a:r>
              <a:rPr lang="tr-TR" sz="12000" b="1" dirty="0" smtClean="0"/>
              <a:t>                                           C) Bölen ile bölümü toplar,</a:t>
            </a:r>
          </a:p>
          <a:p>
            <a:r>
              <a:rPr lang="tr-TR" sz="12000" b="1" dirty="0"/>
              <a:t> </a:t>
            </a:r>
            <a:r>
              <a:rPr lang="tr-TR" sz="12000" b="1" dirty="0" smtClean="0"/>
              <a:t>                                                kalan ile çarparız.</a:t>
            </a:r>
          </a:p>
          <a:p>
            <a:r>
              <a:rPr lang="tr-TR" sz="12000" b="1" dirty="0" smtClean="0"/>
              <a:t>        </a:t>
            </a:r>
          </a:p>
          <a:p>
            <a:r>
              <a:rPr lang="tr-TR" sz="12000" dirty="0"/>
              <a:t> </a:t>
            </a:r>
            <a:r>
              <a:rPr lang="tr-TR" sz="12000" dirty="0" smtClean="0"/>
              <a:t>                                           </a:t>
            </a:r>
            <a:endParaRPr lang="tr-TR" sz="12000" dirty="0"/>
          </a:p>
        </p:txBody>
      </p:sp>
      <p:pic>
        <p:nvPicPr>
          <p:cNvPr id="1026" name="Picture 2" descr="C:\Users\windows 7\Desktop\bolme_islemi_nasil_yapil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1063" y="2266681"/>
            <a:ext cx="4443213" cy="395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37882" y="1454171"/>
            <a:ext cx="1129477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000" b="1" dirty="0" smtClean="0"/>
              <a:t>      Bir </a:t>
            </a:r>
            <a:r>
              <a:rPr lang="tr-TR" sz="3000" b="1" dirty="0"/>
              <a:t>bölme işleminde</a:t>
            </a:r>
            <a:r>
              <a:rPr lang="tr-TR" sz="3000" b="1" dirty="0" smtClean="0"/>
              <a:t>,  </a:t>
            </a:r>
            <a:r>
              <a:rPr lang="tr-TR" sz="3000" b="1" dirty="0" smtClean="0">
                <a:solidFill>
                  <a:srgbClr val="FF0000"/>
                </a:solidFill>
              </a:rPr>
              <a:t>bölünen </a:t>
            </a:r>
            <a:r>
              <a:rPr lang="tr-TR" sz="3000" b="1" dirty="0">
                <a:solidFill>
                  <a:srgbClr val="FF0000"/>
                </a:solidFill>
              </a:rPr>
              <a:t>sayıyı  </a:t>
            </a:r>
            <a:r>
              <a:rPr lang="tr-TR" sz="3000" b="1" dirty="0"/>
              <a:t>nasıl buluruz?</a:t>
            </a:r>
            <a:endParaRPr lang="tr-TR" sz="3000" dirty="0"/>
          </a:p>
        </p:txBody>
      </p:sp>
    </p:spTree>
    <p:extLst>
      <p:ext uri="{BB962C8B-B14F-4D97-AF65-F5344CB8AC3E}">
        <p14:creationId xmlns:p14="http://schemas.microsoft.com/office/powerpoint/2010/main" xmlns="" val="1877974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721217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>
                <a:latin typeface="Arial Black" pitchFamily="34" charset="0"/>
              </a:rPr>
              <a:t>8</a:t>
            </a:r>
            <a:r>
              <a:rPr lang="tr-TR" sz="2000" dirty="0" smtClean="0">
                <a:latin typeface="Arial Black" pitchFamily="34" charset="0"/>
              </a:rPr>
              <a:t>. SORU                                                                                                           MATEMATİK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455313"/>
            <a:ext cx="11178862" cy="4906849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A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273803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3639" y="502277"/>
            <a:ext cx="11230378" cy="734095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9.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              MATEMATİK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6517" y="1519707"/>
            <a:ext cx="11217500" cy="4855335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endParaRPr lang="tr-TR" sz="3200" b="1" dirty="0" smtClean="0"/>
          </a:p>
          <a:p>
            <a:pPr marL="0" indent="0">
              <a:buNone/>
            </a:pPr>
            <a:r>
              <a:rPr lang="tr-TR" sz="3200" b="1" dirty="0" smtClean="0"/>
              <a:t>  </a:t>
            </a:r>
            <a:r>
              <a:rPr lang="tr-TR" sz="4100" b="1" dirty="0" smtClean="0"/>
              <a:t>Toplamları </a:t>
            </a:r>
            <a:r>
              <a:rPr lang="tr-TR" sz="4100" b="1" dirty="0"/>
              <a:t> </a:t>
            </a:r>
            <a:r>
              <a:rPr lang="tr-TR" sz="4100" b="1" dirty="0" smtClean="0"/>
              <a:t>8,  çarpımları 12  olan sayılar  hangileridir?</a:t>
            </a:r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r>
              <a:rPr lang="tr-TR" sz="3200" b="1" dirty="0" smtClean="0"/>
              <a:t>   </a:t>
            </a:r>
            <a:r>
              <a:rPr lang="tr-TR" sz="3200" b="1" dirty="0"/>
              <a:t> </a:t>
            </a:r>
            <a:r>
              <a:rPr lang="tr-TR" sz="3200" b="1" dirty="0" smtClean="0"/>
              <a:t>               </a:t>
            </a:r>
            <a:r>
              <a:rPr lang="tr-TR" sz="6000" b="1" dirty="0" smtClean="0"/>
              <a:t>+</a:t>
            </a:r>
            <a:r>
              <a:rPr lang="tr-TR" sz="3200" b="1" dirty="0" smtClean="0"/>
              <a:t>          </a:t>
            </a:r>
            <a:r>
              <a:rPr lang="tr-TR" sz="6000" b="1" dirty="0" smtClean="0"/>
              <a:t>= </a:t>
            </a:r>
            <a:r>
              <a:rPr lang="tr-TR" sz="5400" b="1" dirty="0" smtClean="0"/>
              <a:t>8</a:t>
            </a:r>
            <a:r>
              <a:rPr lang="tr-TR" sz="3200" b="1" dirty="0" smtClean="0"/>
              <a:t>                       </a:t>
            </a:r>
            <a:r>
              <a:rPr lang="tr-TR" sz="4800" b="1" dirty="0" smtClean="0"/>
              <a:t>X</a:t>
            </a:r>
            <a:r>
              <a:rPr lang="tr-TR" sz="3200" b="1" dirty="0" smtClean="0"/>
              <a:t>          </a:t>
            </a:r>
            <a:r>
              <a:rPr lang="tr-TR" sz="6000" b="1" dirty="0" smtClean="0"/>
              <a:t>=</a:t>
            </a:r>
            <a:r>
              <a:rPr lang="tr-TR" sz="3200" b="1" dirty="0" smtClean="0"/>
              <a:t>  </a:t>
            </a:r>
            <a:r>
              <a:rPr lang="tr-TR" sz="5400" b="1" dirty="0" smtClean="0"/>
              <a:t>12</a:t>
            </a:r>
          </a:p>
          <a:p>
            <a:pPr marL="0" indent="0">
              <a:buNone/>
            </a:pPr>
            <a:r>
              <a:rPr lang="tr-TR" sz="3200" b="1" dirty="0" smtClean="0"/>
              <a:t>    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</a:t>
            </a:r>
          </a:p>
          <a:p>
            <a:pPr marL="0" indent="0">
              <a:buNone/>
            </a:pPr>
            <a:r>
              <a:rPr lang="tr-TR" sz="5700" b="1" dirty="0" smtClean="0"/>
              <a:t>   A ) 3 , 5        B ) 3 </a:t>
            </a:r>
            <a:r>
              <a:rPr lang="tr-TR" sz="5700" b="1" dirty="0"/>
              <a:t>,</a:t>
            </a:r>
            <a:r>
              <a:rPr lang="tr-TR" sz="5700" b="1" dirty="0" smtClean="0"/>
              <a:t> 4         C ) 2 , 6 </a:t>
            </a:r>
          </a:p>
          <a:p>
            <a:pPr marL="0" indent="0">
              <a:buNone/>
            </a:pPr>
            <a:endParaRPr lang="tr-TR" sz="5700" b="1" dirty="0" smtClean="0"/>
          </a:p>
          <a:p>
            <a:pPr marL="0" indent="0">
              <a:buNone/>
            </a:pPr>
            <a:r>
              <a:rPr lang="tr-TR" sz="5200" b="1" dirty="0" smtClean="0"/>
              <a:t>       </a:t>
            </a:r>
            <a:endParaRPr lang="tr-TR" sz="5200" b="1" dirty="0"/>
          </a:p>
        </p:txBody>
      </p:sp>
      <p:pic>
        <p:nvPicPr>
          <p:cNvPr id="4" name="Picture 8" descr="C:\Users\windows 7\Desktop\indi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1591" y="2899684"/>
            <a:ext cx="680903" cy="55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C:\Users\windows 7\Desktop\indi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8293" y="2899688"/>
            <a:ext cx="680903" cy="55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938745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tr-TR" dirty="0"/>
          </a:p>
        </p:txBody>
      </p:sp>
      <p:pic>
        <p:nvPicPr>
          <p:cNvPr id="7" name="Picture 8" descr="C:\Users\windows 7\Desktop\indi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3313" y="2900224"/>
            <a:ext cx="680903" cy="55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C:\Users\windows 7\Desktop\indi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4851" y="2898548"/>
            <a:ext cx="680903" cy="55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26621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40"/>
            <a:ext cx="11153104" cy="721216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>
                <a:latin typeface="Arial Black" pitchFamily="34" charset="0"/>
              </a:rPr>
              <a:t>9</a:t>
            </a:r>
            <a:r>
              <a:rPr lang="tr-TR" sz="2000" dirty="0" smtClean="0">
                <a:latin typeface="Arial Black" pitchFamily="34" charset="0"/>
              </a:rPr>
              <a:t>. SORU                                                                                                          MATEMATİK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455313"/>
            <a:ext cx="11178862" cy="4906849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C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1214497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9243" y="537399"/>
            <a:ext cx="11346288" cy="2382592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rgbClr val="002060"/>
                </a:solidFill>
                <a:latin typeface="Arial Black" pitchFamily="34" charset="0"/>
              </a:rPr>
              <a:t>                  </a:t>
            </a:r>
            <a:r>
              <a:rPr lang="tr-TR" sz="5400" b="1" dirty="0" smtClean="0">
                <a:solidFill>
                  <a:srgbClr val="002060"/>
                </a:solidFill>
                <a:latin typeface="Bookman Old Style" pitchFamily="18" charset="0"/>
              </a:rPr>
              <a:t>2/A SINIFI</a:t>
            </a:r>
            <a:endParaRPr lang="tr-TR" sz="5400" dirty="0">
              <a:latin typeface="Bookman Old Style" pitchFamily="18" charset="0"/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386367" y="2150772"/>
            <a:ext cx="11359164" cy="4327300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solidFill>
                  <a:srgbClr val="002060"/>
                </a:solidFill>
                <a:latin typeface="Arial Black" pitchFamily="34" charset="0"/>
              </a:rPr>
              <a:t>                   </a:t>
            </a:r>
            <a:r>
              <a:rPr lang="tr-TR" sz="2400" b="1" dirty="0" smtClean="0">
                <a:solidFill>
                  <a:srgbClr val="002060"/>
                </a:solidFill>
                <a:latin typeface="Bookman Old Style" pitchFamily="18" charset="0"/>
              </a:rPr>
              <a:t>SINIF ÖĞRETMENİ: AYHAN DERTLİ</a:t>
            </a:r>
            <a:endParaRPr lang="tr-TR" sz="24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027" name="Picture 3" descr="C:\Users\windows 7\Desktop\imkkkk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837" y="655435"/>
            <a:ext cx="2587331" cy="2132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bilgi paylaÅtÄ±kÃ§a Ã§oÄalÄ±r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9" name="Picture 5" descr="C:\Users\windows 7\Desktop\indir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03323" y="655435"/>
            <a:ext cx="2603256" cy="2132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windows 7\Desktop\ATAKENT LOG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0104" y="3083170"/>
            <a:ext cx="11271250" cy="3097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1571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3639" y="502277"/>
            <a:ext cx="11281893" cy="753317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10.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    MATEMATİK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514901"/>
            <a:ext cx="11191741" cy="4913195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b="1" dirty="0" smtClean="0"/>
              <a:t>   4 tane bütün,  4  tane yarım ve  4  tane çeyrek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kaç tane bütün eder?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  </a:t>
            </a:r>
          </a:p>
          <a:p>
            <a:pPr marL="0" indent="0">
              <a:buNone/>
            </a:pPr>
            <a:r>
              <a:rPr lang="tr-TR" sz="4000" b="1" dirty="0"/>
              <a:t> </a:t>
            </a:r>
            <a:r>
              <a:rPr lang="tr-TR" sz="4000" b="1" dirty="0" smtClean="0"/>
              <a:t> </a:t>
            </a:r>
          </a:p>
          <a:p>
            <a:pPr marL="0" indent="0">
              <a:buNone/>
            </a:pPr>
            <a:r>
              <a:rPr lang="tr-TR" sz="4000" b="1" dirty="0"/>
              <a:t> </a:t>
            </a:r>
            <a:r>
              <a:rPr lang="tr-TR" sz="4000" b="1" dirty="0" smtClean="0"/>
              <a:t>  A)  6         B</a:t>
            </a:r>
            <a:r>
              <a:rPr lang="tr-TR" sz="4000" b="1" dirty="0"/>
              <a:t>)  </a:t>
            </a:r>
            <a:r>
              <a:rPr lang="tr-TR" sz="4000" b="1" dirty="0" smtClean="0"/>
              <a:t>7          </a:t>
            </a:r>
            <a:r>
              <a:rPr lang="tr-TR" sz="4000" b="1" dirty="0"/>
              <a:t>C) 8</a:t>
            </a:r>
            <a:endParaRPr lang="tr-TR" sz="4000" b="1" dirty="0" smtClean="0"/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</a:t>
            </a:r>
          </a:p>
          <a:p>
            <a:pPr marL="0" indent="0">
              <a:buNone/>
            </a:pPr>
            <a:r>
              <a:rPr lang="tr-TR" sz="3200" b="1" dirty="0" smtClean="0"/>
              <a:t>               </a:t>
            </a:r>
            <a:endParaRPr lang="tr-TR" sz="3200" b="1" dirty="0"/>
          </a:p>
        </p:txBody>
      </p:sp>
      <p:pic>
        <p:nvPicPr>
          <p:cNvPr id="4" name="Picture 2" descr="C:\Users\windows 7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0131" y="2278505"/>
            <a:ext cx="4092315" cy="3957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295200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40"/>
            <a:ext cx="11153104" cy="721216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10. SORU                                                                                                       MATEMATİK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29572" y="1428017"/>
            <a:ext cx="11178862" cy="5000079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B</a:t>
            </a:r>
          </a:p>
          <a:p>
            <a:endParaRPr lang="tr-TR" sz="8000" dirty="0"/>
          </a:p>
        </p:txBody>
      </p:sp>
      <p:pic>
        <p:nvPicPr>
          <p:cNvPr id="4" name="Picture 2" descr="C:\Users\windows 7\Desktop\ATAKENT LOG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4090" y="567015"/>
            <a:ext cx="2910625" cy="566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96483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6366" y="399244"/>
            <a:ext cx="11346288" cy="953037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chemeClr val="tx1"/>
                </a:solidFill>
                <a:latin typeface="Arial Black" pitchFamily="34" charset="0"/>
              </a:rPr>
              <a:t>           </a:t>
            </a:r>
            <a:r>
              <a:rPr lang="tr-TR" b="1" dirty="0" smtClean="0">
                <a:solidFill>
                  <a:srgbClr val="002060"/>
                </a:solidFill>
                <a:latin typeface="Bookman Old Style" pitchFamily="18" charset="0"/>
              </a:rPr>
              <a:t>TÜRKÇE </a:t>
            </a:r>
            <a:r>
              <a:rPr lang="tr-TR" b="1" dirty="0">
                <a:solidFill>
                  <a:srgbClr val="002060"/>
                </a:solidFill>
                <a:latin typeface="Bookman Old Style" pitchFamily="18" charset="0"/>
              </a:rPr>
              <a:t>SORULARI</a:t>
            </a:r>
            <a:endParaRPr lang="tr-TR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C:\Users\windows 7\Desktop\turkce-olimpiyatlarc4b1-reklamc4b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7312" y="1468190"/>
            <a:ext cx="5692461" cy="484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windows 7\Desktop\0005891_400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6365" y="1558344"/>
            <a:ext cx="5383369" cy="4842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windows 7\Desktop\morph-kitap-tutucu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4293" y="5731100"/>
            <a:ext cx="2614055" cy="669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windows 7\Desktop\ATAKENT LOGOMMM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46445" y="464246"/>
            <a:ext cx="1208937" cy="82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windows 7\Desktop\ATAKENT LOGOMMM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2332" y="475743"/>
            <a:ext cx="1208937" cy="82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9868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4516" y="490144"/>
            <a:ext cx="11269014" cy="721217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>
                <a:latin typeface="Arial Black" pitchFamily="34" charset="0"/>
              </a:rPr>
              <a:t>11. SORU                                   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TÜRKÇE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25003" y="1481070"/>
            <a:ext cx="11294771" cy="4919730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         </a:t>
            </a:r>
            <a:r>
              <a:rPr lang="tr-TR" sz="3200" b="1" dirty="0" smtClean="0"/>
              <a:t>Hafta sonu yürüyüşe gittik. Her taraf yemyeşildi. Park-</a:t>
            </a:r>
          </a:p>
          <a:p>
            <a:pPr marL="0" indent="0">
              <a:buNone/>
            </a:pPr>
            <a:r>
              <a:rPr lang="tr-TR" sz="3200" b="1" dirty="0" err="1" smtClean="0"/>
              <a:t>lar</a:t>
            </a:r>
            <a:r>
              <a:rPr lang="tr-TR" sz="3200" b="1" dirty="0" smtClean="0"/>
              <a:t>, bahçeler</a:t>
            </a:r>
            <a:r>
              <a:rPr lang="tr-TR" sz="3200" b="1" dirty="0"/>
              <a:t> </a:t>
            </a:r>
            <a:r>
              <a:rPr lang="tr-TR" sz="3200" b="1" dirty="0" smtClean="0"/>
              <a:t>çiçeklerle  doluydu. Kuş seslerini duyu-</a:t>
            </a:r>
          </a:p>
          <a:p>
            <a:pPr marL="0" indent="0">
              <a:buNone/>
            </a:pPr>
            <a:r>
              <a:rPr lang="tr-TR" sz="3200" b="1" dirty="0" smtClean="0"/>
              <a:t>yorduk. Temiz havada dolaşmak çok güzeldi.</a:t>
            </a:r>
            <a:endParaRPr lang="tr-TR" sz="3200" b="1" dirty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r>
              <a:rPr lang="tr-TR" sz="3200" b="1" dirty="0" smtClean="0"/>
              <a:t>Metinde hangisinden söz </a:t>
            </a:r>
            <a:r>
              <a:rPr lang="tr-TR" sz="3200" b="1" dirty="0" smtClean="0">
                <a:solidFill>
                  <a:srgbClr val="FF0000"/>
                </a:solidFill>
              </a:rPr>
              <a:t>edilmemiştir </a:t>
            </a:r>
            <a:r>
              <a:rPr lang="tr-TR" sz="3200" b="1" dirty="0" smtClean="0"/>
              <a:t>?</a:t>
            </a:r>
          </a:p>
          <a:p>
            <a:pPr marL="514350" indent="-514350">
              <a:buAutoNum type="alphaUcParenR"/>
            </a:pPr>
            <a:r>
              <a:rPr lang="tr-TR" sz="3200" b="1" dirty="0" smtClean="0"/>
              <a:t>Yürüyüşe gitmekten</a:t>
            </a:r>
          </a:p>
          <a:p>
            <a:pPr marL="0" indent="0">
              <a:buNone/>
            </a:pPr>
            <a:r>
              <a:rPr lang="tr-TR" sz="3200" b="1" dirty="0" smtClean="0"/>
              <a:t>B) Havanın temiz olmasından</a:t>
            </a:r>
          </a:p>
          <a:p>
            <a:pPr marL="0" indent="0">
              <a:buNone/>
            </a:pPr>
            <a:r>
              <a:rPr lang="tr-TR" sz="3200" b="1" dirty="0" smtClean="0"/>
              <a:t>C) Çocuk seslerinden</a:t>
            </a:r>
            <a:endParaRPr lang="tr-TR" sz="3200" b="1" dirty="0"/>
          </a:p>
        </p:txBody>
      </p:sp>
      <p:pic>
        <p:nvPicPr>
          <p:cNvPr id="1026" name="Picture 2" descr="C:\Users\windows 7\Desktop\images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32630" y="3348508"/>
            <a:ext cx="3374602" cy="3051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64785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721217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11. SORU                                      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TÜRKÇE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455313"/>
            <a:ext cx="11178862" cy="4906849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C</a:t>
            </a:r>
            <a:r>
              <a:rPr lang="tr-TR" sz="8000" dirty="0" smtClean="0">
                <a:latin typeface="Arial Black" pitchFamily="34" charset="0"/>
              </a:rPr>
              <a:t>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3580241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89397" y="347730"/>
            <a:ext cx="11217499" cy="703148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12.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                 TÜRKÇE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3639" y="1337481"/>
            <a:ext cx="11230378" cy="5050439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tr-TR" dirty="0" smtClean="0"/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</a:t>
            </a:r>
            <a:r>
              <a:rPr lang="tr-TR" sz="3200" b="1" dirty="0" smtClean="0"/>
              <a:t>Hangi cümlede sebep-sonuç ilişkisi </a:t>
            </a:r>
            <a:r>
              <a:rPr lang="tr-TR" sz="3200" b="1" dirty="0" smtClean="0">
                <a:solidFill>
                  <a:srgbClr val="FF0000"/>
                </a:solidFill>
              </a:rPr>
              <a:t>yoktur</a:t>
            </a:r>
            <a:r>
              <a:rPr lang="tr-TR" sz="3200" b="1" dirty="0" smtClean="0"/>
              <a:t>?</a:t>
            </a:r>
          </a:p>
          <a:p>
            <a:pPr marL="0" indent="0">
              <a:buNone/>
            </a:pPr>
            <a:r>
              <a:rPr lang="tr-TR" sz="3200" b="1" dirty="0" smtClean="0"/>
              <a:t>  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A)  Öğretmen sınıfa girince gürültü kesildi.</a:t>
            </a:r>
          </a:p>
          <a:p>
            <a:pPr marL="0" indent="0">
              <a:buNone/>
            </a:pPr>
            <a:r>
              <a:rPr lang="tr-TR" sz="3200" b="1" dirty="0" smtClean="0"/>
              <a:t>   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B</a:t>
            </a:r>
            <a:r>
              <a:rPr lang="tr-TR" sz="3200" b="1" dirty="0"/>
              <a:t>) Akın Kayra arkadaşlarına  teşekkür  etti.</a:t>
            </a:r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r>
              <a:rPr lang="tr-TR" sz="3200" b="1" dirty="0" smtClean="0"/>
              <a:t>  C) Çok kitap okuduğu için, okuma hızı gelişti. </a:t>
            </a:r>
          </a:p>
          <a:p>
            <a:pPr marL="0" indent="0">
              <a:buNone/>
            </a:pPr>
            <a:endParaRPr lang="tr-TR" sz="3200" b="1" dirty="0"/>
          </a:p>
        </p:txBody>
      </p:sp>
      <p:pic>
        <p:nvPicPr>
          <p:cNvPr id="1026" name="Picture 2" descr="C:\Users\windows 7\Deskto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8024" y="1563381"/>
            <a:ext cx="1924973" cy="1207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8114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721217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12. SORU                                      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TÜRKÇE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455313"/>
            <a:ext cx="11178862" cy="4906849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B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2211313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3639" y="437882"/>
            <a:ext cx="11294771" cy="759853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13.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                                  TÜRKÇE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6366" y="1455313"/>
            <a:ext cx="11320530" cy="5009881"/>
          </a:xfrm>
          <a:solidFill>
            <a:schemeClr val="bg1"/>
          </a:solidFill>
        </p:spPr>
        <p:txBody>
          <a:bodyPr>
            <a:normAutofit/>
          </a:bodyPr>
          <a:lstStyle/>
          <a:p>
            <a:endParaRPr lang="tr-TR" dirty="0" smtClean="0"/>
          </a:p>
          <a:p>
            <a:pPr marL="0" indent="0">
              <a:buNone/>
            </a:pPr>
            <a:r>
              <a:rPr lang="tr-TR" dirty="0" smtClean="0"/>
              <a:t>           </a:t>
            </a:r>
            <a:r>
              <a:rPr lang="tr-TR" sz="3200" b="1" dirty="0" smtClean="0"/>
              <a:t>Aşağıdaki bilgilerin hangileri doğrudur?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endParaRPr lang="tr-TR" sz="3200" b="1" dirty="0" smtClean="0"/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1-  hikaye - öykü                  Eş anlamlı kelimelerdir.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2-  uzak - yakın                     Zıt anlamlı kelimelerdir.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3-  gül - yaş                           Eş sesli (sesteş) kelimelerdir.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      A) 1 ve 2              B) 2 ve 3           C) Hepsi</a:t>
            </a:r>
            <a:endParaRPr lang="tr-TR" sz="3200" b="1" dirty="0"/>
          </a:p>
        </p:txBody>
      </p:sp>
      <p:pic>
        <p:nvPicPr>
          <p:cNvPr id="1027" name="Picture 3" descr="C:\Users\windows 7\Desktop\indi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0179" y="3271234"/>
            <a:ext cx="1504145" cy="283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windows 7\Desktop\indi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0178" y="3872847"/>
            <a:ext cx="1504145" cy="244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windows 7\Desktop\indi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40179" y="4457287"/>
            <a:ext cx="1504145" cy="244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windows 7\Desktop\18568_buyu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86190" y="2545995"/>
            <a:ext cx="412124" cy="160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windows 7\Desktop\18568_buyu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00945" y="3166873"/>
            <a:ext cx="412124" cy="160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windows 7\Desktop\18568_buyu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923753" y="3777071"/>
            <a:ext cx="412124" cy="160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02461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721217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13. SORU                                      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TÜRKÇE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455313"/>
            <a:ext cx="11178862" cy="4906849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C</a:t>
            </a:r>
            <a:r>
              <a:rPr lang="tr-TR" sz="8000" dirty="0" smtClean="0">
                <a:latin typeface="Arial Black" pitchFamily="34" charset="0"/>
              </a:rPr>
              <a:t>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1629383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761" y="489397"/>
            <a:ext cx="11281893" cy="721217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14.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                                  TÜRKÇE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89397" y="1493949"/>
            <a:ext cx="11217499" cy="4541091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sz="3200" b="1" dirty="0" smtClean="0"/>
              <a:t>Hangi öğrencinin söylediği atasözü sağlıkla ilgilidir?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A)                 Güvenme  varlığa, düşersin darlığa.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B)                 Güneş girmeyen eve doktor girer.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C)                 Tatlı yiyelim, tatlı konuşalım.</a:t>
            </a:r>
          </a:p>
        </p:txBody>
      </p:sp>
      <p:pic>
        <p:nvPicPr>
          <p:cNvPr id="1027" name="Picture 3" descr="C:\Users\windows 7\Desktop\55287d8ed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6149" y="2487843"/>
            <a:ext cx="1497203" cy="819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windows 7\Desktop\depositphotos_85854442-stock-illustration-happy-school-boy-cartoo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3512" y="3820810"/>
            <a:ext cx="1519840" cy="828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windows 7\Desktop\DEPO\ÇİZGİ ÇOCUK RESMİ\ibmnagesn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2104" y="4966152"/>
            <a:ext cx="1431248" cy="95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9598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25003" y="476519"/>
            <a:ext cx="11256135" cy="991674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tr-TR" sz="3000" b="1" dirty="0" smtClean="0">
                <a:solidFill>
                  <a:srgbClr val="002060"/>
                </a:solidFill>
                <a:latin typeface="Bookman Old Style" pitchFamily="18" charset="0"/>
              </a:rPr>
              <a:t>AZİMLİ VE KARARLIYIZ, ÇOK BAŞARILI OLACAĞIZ</a:t>
            </a:r>
            <a:r>
              <a:rPr lang="tr-TR" sz="3000" dirty="0" smtClean="0">
                <a:solidFill>
                  <a:srgbClr val="002060"/>
                </a:solidFill>
                <a:latin typeface="Arial Black" pitchFamily="34" charset="0"/>
              </a:rPr>
              <a:t>.</a:t>
            </a:r>
            <a:endParaRPr lang="tr-TR" sz="3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026" name="Picture 2" descr="C:\Users\win7\Desktop\egitimvaki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81071"/>
            <a:ext cx="3443290" cy="494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win7\Desktop\uzaktan-egitim-lms-ogrenim-yonetim-sistem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2494" y="1481071"/>
            <a:ext cx="3184402" cy="4945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windows 7\Desktop\f031b3ab-1d41-4659-85c5-054b7ebf59d4.sub-slide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3511" y="1481071"/>
            <a:ext cx="4997002" cy="1301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DEPO\ÇİZGİ ÇOCUK RESMİ\im0000000ages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3511" y="2847372"/>
            <a:ext cx="4997001" cy="1106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windows 7\Desktop\okurken-yok-artik-diyeceginiz-21-ilginc-genel-kultur-bilgisi-152190538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73511" y="3966694"/>
            <a:ext cx="4997002" cy="2472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20027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000"/>
    </mc:Choice>
    <mc:Fallback>
      <p:transition spd="slow" advTm="900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721217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14. SORU                                      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TÜRKÇE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455313"/>
            <a:ext cx="11178862" cy="4906849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B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1575402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23081" y="464024"/>
            <a:ext cx="11341289" cy="627797"/>
          </a:xfrm>
          <a:solidFill>
            <a:schemeClr val="bg1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tr-TR" sz="2000" dirty="0" smtClean="0">
                <a:latin typeface="Arial Black" pitchFamily="34" charset="0"/>
              </a:rPr>
              <a:t>15. </a:t>
            </a:r>
            <a:r>
              <a:rPr lang="tr-TR" sz="2000" dirty="0">
                <a:latin typeface="Arial Black" pitchFamily="34" charset="0"/>
              </a:rPr>
              <a:t>SORU            </a:t>
            </a:r>
            <a:r>
              <a:rPr lang="tr-TR" sz="2000" dirty="0" smtClean="0">
                <a:latin typeface="Arial Black" pitchFamily="34" charset="0"/>
              </a:rPr>
              <a:t>                                                                                        </a:t>
            </a:r>
            <a:r>
              <a:rPr lang="tr-TR" sz="2000" dirty="0" err="1" smtClean="0">
                <a:latin typeface="Arial Black" pitchFamily="34" charset="0"/>
              </a:rPr>
              <a:t>TÜRkÇE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4025" y="1337481"/>
            <a:ext cx="11259402" cy="5049671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sz="3200" b="1" dirty="0" smtClean="0"/>
              <a:t>Aşağıdaki özel isimlerden hangilerinin yazılışı doğrudur?</a:t>
            </a:r>
          </a:p>
          <a:p>
            <a:pPr marL="0" indent="0">
              <a:buNone/>
            </a:pPr>
            <a:r>
              <a:rPr lang="tr-TR" dirty="0" smtClean="0"/>
              <a:t>                </a:t>
            </a:r>
          </a:p>
          <a:p>
            <a:pPr marL="0" indent="0">
              <a:buNone/>
            </a:pPr>
            <a:r>
              <a:rPr lang="tr-TR" sz="3200" b="1" dirty="0" smtClean="0"/>
              <a:t>        Atatürkçü </a:t>
            </a:r>
            <a:r>
              <a:rPr lang="tr-TR" dirty="0" smtClean="0"/>
              <a:t>                      </a:t>
            </a:r>
            <a:r>
              <a:rPr lang="tr-TR" sz="3200" b="1" dirty="0" smtClean="0"/>
              <a:t>    </a:t>
            </a:r>
            <a:r>
              <a:rPr lang="tr-TR" sz="3200" b="1" dirty="0" err="1" smtClean="0"/>
              <a:t>Malatya’lı</a:t>
            </a:r>
            <a:r>
              <a:rPr lang="tr-TR" sz="3200" b="1" dirty="0" smtClean="0"/>
              <a:t>               Ecrine</a:t>
            </a:r>
          </a:p>
          <a:p>
            <a:pPr marL="0" indent="0">
              <a:buNone/>
            </a:pPr>
            <a:r>
              <a:rPr lang="tr-TR" dirty="0" smtClean="0"/>
              <a:t>            </a:t>
            </a:r>
          </a:p>
          <a:p>
            <a:pPr marL="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</a:t>
            </a:r>
            <a:r>
              <a:rPr lang="tr-TR" sz="3500" b="1" dirty="0" err="1" smtClean="0"/>
              <a:t>ankara’ya</a:t>
            </a:r>
            <a:r>
              <a:rPr lang="tr-TR" sz="3500" b="1" dirty="0" smtClean="0"/>
              <a:t>               </a:t>
            </a:r>
            <a:r>
              <a:rPr lang="tr-TR" sz="3500" b="1" dirty="0" err="1" smtClean="0"/>
              <a:t>İzmirden</a:t>
            </a:r>
            <a:r>
              <a:rPr lang="tr-TR" sz="3500" b="1" dirty="0" smtClean="0"/>
              <a:t>              Artunlar</a:t>
            </a: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 </a:t>
            </a:r>
          </a:p>
          <a:p>
            <a:pPr marL="0" indent="0">
              <a:buNone/>
            </a:pPr>
            <a:r>
              <a:rPr lang="tr-TR" sz="3200" b="1" dirty="0" smtClean="0"/>
              <a:t> A)                                B)                             C)</a:t>
            </a:r>
            <a:endParaRPr lang="tr-TR" sz="3200" b="1" dirty="0"/>
          </a:p>
          <a:p>
            <a:pPr marL="0" indent="0">
              <a:buNone/>
            </a:pP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1026" name="Picture 2" descr="C:\Users\windows 7\Desktop\indi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62741" y="2386760"/>
            <a:ext cx="555862" cy="520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windows 7\Desktop\indir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505" y="2305118"/>
            <a:ext cx="755140" cy="57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windows 7\Desktop\imag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9255" y="2386759"/>
            <a:ext cx="471485" cy="48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windows 7\Desktop\indir (5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69255" y="3359537"/>
            <a:ext cx="616849" cy="534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windows 7\Desktop\images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781" y="3352908"/>
            <a:ext cx="658864" cy="495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windows 7\Desktop\indi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49093" y="3454061"/>
            <a:ext cx="651398" cy="435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windows 7\Desktop\indi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5881328">
            <a:off x="9758000" y="5170250"/>
            <a:ext cx="555862" cy="520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C:\Users\windows 7\Desktop\indi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6317" y="5104266"/>
            <a:ext cx="744798" cy="490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C:\Users\windows 7\Desktop\images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87585" y="5091999"/>
            <a:ext cx="643150" cy="569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C:\Users\windows 7\Desktop\indir (5)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4247" y="5099428"/>
            <a:ext cx="587991" cy="554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windows 7\Desktop\indir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8449" y="5067148"/>
            <a:ext cx="755140" cy="570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C:\Users\windows 7\Desktop\imag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6103" y="5163277"/>
            <a:ext cx="523377" cy="534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350086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721217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15. SORU                                                                                                            TÜRKÇE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455313"/>
            <a:ext cx="11178862" cy="4906849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A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1295940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12125" y="437882"/>
            <a:ext cx="11346286" cy="965915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            </a:t>
            </a:r>
            <a:r>
              <a:rPr lang="tr-TR" sz="6600" b="1" dirty="0" err="1" smtClean="0">
                <a:solidFill>
                  <a:srgbClr val="002060"/>
                </a:solidFill>
                <a:latin typeface="Bookman Old Style" pitchFamily="18" charset="0"/>
              </a:rPr>
              <a:t>english</a:t>
            </a:r>
            <a:r>
              <a:rPr lang="tr-TR" sz="66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tr-TR" sz="6600" b="1" dirty="0" err="1">
                <a:solidFill>
                  <a:srgbClr val="002060"/>
                </a:solidFill>
                <a:latin typeface="Bookman Old Style" pitchFamily="18" charset="0"/>
              </a:rPr>
              <a:t>questions</a:t>
            </a:r>
            <a:endParaRPr lang="tr-TR" sz="66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C:\Users\windows 7\Desktop\images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3825" y="1584101"/>
            <a:ext cx="6117463" cy="4893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windows 7\Desktop\ATAKENT LOGOMM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073" y="515761"/>
            <a:ext cx="1208937" cy="82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windows 7\Desktop\ATAKENT LOGOMMM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59323" y="515761"/>
            <a:ext cx="1208937" cy="82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DEPO\ÇİZGİ ÇOCUK RESMİ\informatio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073" y="1584101"/>
            <a:ext cx="5033964" cy="4855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69444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06400" y="414338"/>
            <a:ext cx="11582400" cy="638397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/>
              <a:t> </a:t>
            </a:r>
            <a:r>
              <a:rPr lang="tr-TR" sz="2000" dirty="0" smtClean="0">
                <a:latin typeface="Arial Black" pitchFamily="34" charset="0"/>
              </a:rPr>
              <a:t>16.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               ENGLİSH                    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6400" y="1340768"/>
            <a:ext cx="11450240" cy="5256584"/>
          </a:xfrm>
          <a:solidFill>
            <a:schemeClr val="bg1"/>
          </a:solidFill>
        </p:spPr>
        <p:txBody>
          <a:bodyPr/>
          <a:lstStyle/>
          <a:p>
            <a:pPr marL="0" lvl="0" indent="0" fontAlgn="t">
              <a:buNone/>
            </a:pPr>
            <a:r>
              <a:rPr lang="tr-TR" b="1" dirty="0" smtClean="0"/>
              <a:t>   </a:t>
            </a:r>
            <a:r>
              <a:rPr lang="tr-TR" sz="3200" b="1" dirty="0" smtClean="0"/>
              <a:t>Boşluğu tamamlayan uygun seçeneği işaretleyiniz.</a:t>
            </a:r>
            <a:endParaRPr lang="tr-TR" sz="3200" dirty="0"/>
          </a:p>
          <a:p>
            <a:pPr marL="0" indent="0" fontAlgn="t">
              <a:buNone/>
            </a:pPr>
            <a:r>
              <a:rPr lang="tr-TR" sz="3200" b="1" dirty="0" smtClean="0"/>
              <a:t> </a:t>
            </a:r>
            <a:r>
              <a:rPr lang="tr-TR" sz="3200" b="1" dirty="0"/>
              <a:t> </a:t>
            </a:r>
            <a:r>
              <a:rPr lang="tr-TR" sz="3200" b="1" dirty="0" err="1" smtClean="0"/>
              <a:t>That</a:t>
            </a:r>
            <a:r>
              <a:rPr lang="tr-TR" sz="3200" b="1" dirty="0" smtClean="0"/>
              <a:t> is ………… </a:t>
            </a:r>
            <a:r>
              <a:rPr lang="tr-TR" sz="3200" b="1" dirty="0" err="1" smtClean="0"/>
              <a:t>ambulance</a:t>
            </a:r>
            <a:r>
              <a:rPr lang="tr-TR" sz="3200" b="1" dirty="0" smtClean="0"/>
              <a:t>.</a:t>
            </a:r>
            <a:endParaRPr lang="tr-TR" sz="3200" b="1" dirty="0"/>
          </a:p>
          <a:p>
            <a:pPr marL="0" indent="0" fontAlgn="t">
              <a:buNone/>
            </a:pPr>
            <a:r>
              <a:rPr lang="tr-TR" sz="3200" b="1" dirty="0"/>
              <a:t> </a:t>
            </a:r>
            <a:endParaRPr lang="tr-TR" sz="3200" dirty="0"/>
          </a:p>
          <a:p>
            <a:pPr marL="0" lvl="0" indent="0" fontAlgn="t">
              <a:buNone/>
            </a:pPr>
            <a:r>
              <a:rPr lang="tr-TR" sz="3200" b="1" dirty="0" smtClean="0"/>
              <a:t>  A)  </a:t>
            </a:r>
            <a:r>
              <a:rPr lang="tr-TR" sz="3200" b="1" dirty="0" err="1" smtClean="0"/>
              <a:t>It</a:t>
            </a:r>
            <a:endParaRPr lang="tr-TR" sz="3200" dirty="0"/>
          </a:p>
          <a:p>
            <a:pPr marL="0" lvl="0" indent="0" fontAlgn="t">
              <a:buNone/>
            </a:pPr>
            <a:r>
              <a:rPr lang="tr-TR" sz="3200" b="1" dirty="0" smtClean="0"/>
              <a:t>  B)  a</a:t>
            </a:r>
            <a:endParaRPr lang="tr-TR" sz="3200" dirty="0"/>
          </a:p>
          <a:p>
            <a:pPr marL="0" lvl="0" indent="0" fontAlgn="t">
              <a:buNone/>
            </a:pPr>
            <a:r>
              <a:rPr lang="tr-TR" sz="3200" b="1" dirty="0" smtClean="0"/>
              <a:t>  C) an</a:t>
            </a:r>
            <a:endParaRPr lang="tr-TR" sz="3200" dirty="0"/>
          </a:p>
          <a:p>
            <a:endParaRPr lang="tr-TR" dirty="0"/>
          </a:p>
        </p:txBody>
      </p:sp>
      <p:pic>
        <p:nvPicPr>
          <p:cNvPr id="1026" name="Picture 2" descr="C:\Users\azizçevlik\Desktop\ambula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491" y="3214686"/>
            <a:ext cx="6413509" cy="33575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12563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42912" y="442913"/>
            <a:ext cx="11215688" cy="842962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  16</a:t>
            </a:r>
            <a:r>
              <a:rPr lang="tr-TR" sz="2000" dirty="0">
                <a:latin typeface="Arial Black" pitchFamily="34" charset="0"/>
              </a:rPr>
              <a:t>. SORU                             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 </a:t>
            </a:r>
            <a:r>
              <a:rPr lang="tr-TR" sz="2000" dirty="0">
                <a:latin typeface="Arial Black" pitchFamily="34" charset="0"/>
              </a:rPr>
              <a:t>ENGLİSH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2913" y="1543050"/>
            <a:ext cx="11215687" cy="48006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8000" dirty="0" smtClean="0">
                <a:latin typeface="Arial Black" pitchFamily="34" charset="0"/>
              </a:rPr>
              <a:t> </a:t>
            </a:r>
          </a:p>
          <a:p>
            <a:pPr marL="0" indent="0">
              <a:buNone/>
            </a:pPr>
            <a:r>
              <a:rPr lang="tr-TR" sz="8000" dirty="0">
                <a:latin typeface="Arial Black" pitchFamily="34" charset="0"/>
              </a:rPr>
              <a:t> </a:t>
            </a:r>
            <a:r>
              <a:rPr lang="tr-TR" sz="8000" dirty="0" smtClean="0">
                <a:latin typeface="Arial Black" pitchFamily="34" charset="0"/>
              </a:rPr>
              <a:t>     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C </a:t>
            </a:r>
            <a:endParaRPr lang="tr-TR" sz="8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6893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06400" y="428626"/>
            <a:ext cx="11450240" cy="785812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17.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                                ENGLİSH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6400" y="1412776"/>
            <a:ext cx="11354229" cy="5184576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tr-TR" b="1" dirty="0" smtClean="0"/>
              <a:t>  </a:t>
            </a:r>
          </a:p>
          <a:p>
            <a:pPr marL="0" indent="0">
              <a:buNone/>
            </a:pPr>
            <a:r>
              <a:rPr lang="tr-TR" b="1" dirty="0" smtClean="0"/>
              <a:t>           </a:t>
            </a:r>
            <a:r>
              <a:rPr lang="tr-TR" sz="3200" b="1" dirty="0" smtClean="0"/>
              <a:t>Bülent : How </a:t>
            </a:r>
            <a:r>
              <a:rPr lang="tr-TR" sz="3200" b="1" dirty="0" err="1" smtClean="0"/>
              <a:t>are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you</a:t>
            </a:r>
            <a:r>
              <a:rPr lang="tr-TR" sz="3200" b="1" dirty="0" smtClean="0"/>
              <a:t>?</a:t>
            </a:r>
          </a:p>
          <a:p>
            <a:pPr marL="0" indent="0">
              <a:buNone/>
            </a:pPr>
            <a:r>
              <a:rPr lang="tr-TR" sz="3200" b="1" dirty="0" smtClean="0"/>
              <a:t>      Büşra : ………………………… ,  </a:t>
            </a:r>
            <a:r>
              <a:rPr lang="tr-TR" sz="3200" b="1" dirty="0" err="1" smtClean="0"/>
              <a:t>thanks</a:t>
            </a:r>
            <a:r>
              <a:rPr lang="tr-TR" sz="3200" b="1" dirty="0" smtClean="0"/>
              <a:t>. </a:t>
            </a:r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endParaRPr lang="tr-TR" sz="3200" dirty="0"/>
          </a:p>
          <a:p>
            <a:pPr marL="0" indent="0">
              <a:buNone/>
            </a:pPr>
            <a:endParaRPr lang="tr-TR" sz="3200" dirty="0"/>
          </a:p>
        </p:txBody>
      </p:sp>
      <p:sp>
        <p:nvSpPr>
          <p:cNvPr id="5" name="Dikdörtgen 4"/>
          <p:cNvSpPr/>
          <p:nvPr/>
        </p:nvSpPr>
        <p:spPr>
          <a:xfrm>
            <a:off x="1142965" y="3286125"/>
            <a:ext cx="609144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endParaRPr lang="tr-TR" sz="3200" dirty="0"/>
          </a:p>
          <a:p>
            <a:pPr fontAlgn="t"/>
            <a:r>
              <a:rPr lang="tr-TR" sz="3200" b="1" dirty="0" smtClean="0"/>
              <a:t>A)   My name is Ayşe</a:t>
            </a:r>
            <a:endParaRPr lang="tr-TR" sz="3200" b="1" dirty="0"/>
          </a:p>
          <a:p>
            <a:pPr fontAlgn="t"/>
            <a:r>
              <a:rPr lang="tr-TR" sz="3200" b="1" dirty="0" smtClean="0"/>
              <a:t>B)    I am </a:t>
            </a:r>
            <a:r>
              <a:rPr lang="tr-TR" sz="3200" b="1" dirty="0" err="1" smtClean="0"/>
              <a:t>great</a:t>
            </a:r>
            <a:r>
              <a:rPr lang="tr-TR" sz="3200" b="1" dirty="0" smtClean="0"/>
              <a:t> </a:t>
            </a:r>
            <a:endParaRPr lang="tr-TR" sz="3200" b="1" dirty="0"/>
          </a:p>
          <a:p>
            <a:pPr fontAlgn="t"/>
            <a:r>
              <a:rPr lang="tr-TR" sz="3200" b="1" dirty="0" smtClean="0"/>
              <a:t>C)   I am </a:t>
            </a:r>
            <a:r>
              <a:rPr lang="tr-TR" sz="3200" b="1" dirty="0" err="1" smtClean="0"/>
              <a:t>eight</a:t>
            </a:r>
            <a:r>
              <a:rPr lang="tr-TR" sz="3200" b="1" dirty="0" smtClean="0"/>
              <a:t> 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xmlns="" val="3796670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42912" y="442913"/>
            <a:ext cx="11215688" cy="842962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  17.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 </a:t>
            </a:r>
            <a:r>
              <a:rPr lang="tr-TR" sz="2000" dirty="0">
                <a:latin typeface="Arial Black" pitchFamily="34" charset="0"/>
              </a:rPr>
              <a:t>ENGLİSH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2913" y="1543050"/>
            <a:ext cx="11215687" cy="48006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8000" dirty="0" smtClean="0">
                <a:latin typeface="Arial Black" pitchFamily="34" charset="0"/>
              </a:rPr>
              <a:t> </a:t>
            </a:r>
          </a:p>
          <a:p>
            <a:pPr marL="0" indent="0">
              <a:buNone/>
            </a:pPr>
            <a:r>
              <a:rPr lang="tr-TR" sz="8000" dirty="0">
                <a:latin typeface="Arial Black" pitchFamily="34" charset="0"/>
              </a:rPr>
              <a:t> </a:t>
            </a:r>
            <a:r>
              <a:rPr lang="tr-TR" sz="8000" dirty="0" smtClean="0">
                <a:latin typeface="Arial Black" pitchFamily="34" charset="0"/>
              </a:rPr>
              <a:t>     CEVAP </a:t>
            </a:r>
            <a:r>
              <a:rPr lang="tr-TR" sz="8000" dirty="0">
                <a:latin typeface="Arial Black" pitchFamily="34" charset="0"/>
              </a:rPr>
              <a:t>: B</a:t>
            </a:r>
            <a:r>
              <a:rPr lang="tr-TR" sz="8000" dirty="0" smtClean="0">
                <a:latin typeface="Arial Black" pitchFamily="34" charset="0"/>
              </a:rPr>
              <a:t> </a:t>
            </a:r>
            <a:endParaRPr lang="tr-TR" sz="8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5442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14338" y="471487"/>
            <a:ext cx="11442301" cy="771525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/>
              <a:t> </a:t>
            </a:r>
            <a:r>
              <a:rPr lang="tr-TR" sz="2000" dirty="0">
                <a:latin typeface="Arial Black" pitchFamily="34" charset="0"/>
              </a:rPr>
              <a:t>18. SORU                                                                                                 ENGLİSH 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6400" y="1428749"/>
            <a:ext cx="11380788" cy="2214564"/>
          </a:xfrm>
          <a:solidFill>
            <a:schemeClr val="bg1"/>
          </a:solidFill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tr-TR" sz="14400" b="1" dirty="0" smtClean="0"/>
              <a:t> </a:t>
            </a:r>
          </a:p>
          <a:p>
            <a:pPr marL="0" indent="0">
              <a:buNone/>
            </a:pPr>
            <a:r>
              <a:rPr lang="tr-TR" sz="14400" b="1" dirty="0" smtClean="0"/>
              <a:t>" KAĞIDI KES! " cümlesinin İngilizce karşılığı            </a:t>
            </a:r>
          </a:p>
          <a:p>
            <a:pPr marL="0" indent="0">
              <a:buNone/>
            </a:pPr>
            <a:r>
              <a:rPr lang="tr-TR" sz="14400" b="1" dirty="0"/>
              <a:t> </a:t>
            </a:r>
            <a:r>
              <a:rPr lang="tr-TR" sz="14400" b="1" dirty="0" smtClean="0"/>
              <a:t>  hangisidir? </a:t>
            </a:r>
            <a:r>
              <a:rPr lang="tr-TR" sz="10000" dirty="0" smtClean="0"/>
              <a:t/>
            </a:r>
            <a:br>
              <a:rPr lang="tr-TR" sz="10000" dirty="0" smtClean="0"/>
            </a:br>
            <a:r>
              <a:rPr lang="tr-TR" b="1" dirty="0"/>
              <a:t/>
            </a:r>
            <a:br>
              <a:rPr lang="tr-TR" b="1" dirty="0"/>
            </a:br>
            <a:endParaRPr lang="tr-TR" dirty="0"/>
          </a:p>
          <a:p>
            <a:pPr marL="0" indent="0">
              <a:buNone/>
            </a:pPr>
            <a:r>
              <a:rPr lang="tr-TR" b="1" dirty="0"/>
              <a:t/>
            </a:r>
            <a:br>
              <a:rPr lang="tr-TR" b="1" dirty="0"/>
            </a:br>
            <a:endParaRPr lang="tr-TR" b="1" dirty="0" smtClean="0"/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b="1" dirty="0"/>
              <a:t/>
            </a:r>
            <a:br>
              <a:rPr lang="tr-TR" b="1" dirty="0"/>
            </a:b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414339" y="3357563"/>
            <a:ext cx="11401424" cy="233910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fontAlgn="t"/>
            <a:endParaRPr lang="tr-TR" sz="3200" b="1" dirty="0" smtClean="0"/>
          </a:p>
          <a:p>
            <a:pPr lvl="0" fontAlgn="t"/>
            <a:r>
              <a:rPr lang="tr-TR" sz="3200" b="1" dirty="0" smtClean="0"/>
              <a:t>   A)  </a:t>
            </a:r>
            <a:r>
              <a:rPr lang="tr-TR" sz="3200" b="1" dirty="0" err="1" smtClean="0"/>
              <a:t>Fold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the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paper</a:t>
            </a:r>
            <a:r>
              <a:rPr lang="tr-TR" sz="3200" b="1" dirty="0" smtClean="0"/>
              <a:t>!</a:t>
            </a:r>
            <a:endParaRPr lang="tr-TR" sz="3200" dirty="0"/>
          </a:p>
          <a:p>
            <a:pPr lvl="0" fontAlgn="t"/>
            <a:r>
              <a:rPr lang="tr-TR" sz="3200" b="1" dirty="0" smtClean="0"/>
              <a:t>   B)   Draw </a:t>
            </a:r>
            <a:r>
              <a:rPr lang="tr-TR" sz="3200" b="1" dirty="0" err="1" smtClean="0"/>
              <a:t>the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paper</a:t>
            </a:r>
            <a:r>
              <a:rPr lang="tr-TR" sz="3200" b="1" dirty="0" smtClean="0"/>
              <a:t>!</a:t>
            </a:r>
            <a:endParaRPr lang="tr-TR" sz="3200" dirty="0"/>
          </a:p>
          <a:p>
            <a:pPr lvl="0" fontAlgn="t"/>
            <a:r>
              <a:rPr lang="tr-TR" sz="3200" b="1" dirty="0" smtClean="0"/>
              <a:t>   C)  </a:t>
            </a:r>
            <a:r>
              <a:rPr lang="tr-TR" sz="3200" b="1" dirty="0" err="1" smtClean="0"/>
              <a:t>Cut</a:t>
            </a:r>
            <a:r>
              <a:rPr lang="tr-TR" sz="3200" b="1" dirty="0" smtClean="0"/>
              <a:t>  </a:t>
            </a:r>
            <a:r>
              <a:rPr lang="tr-TR" sz="3200" b="1" dirty="0" err="1" smtClean="0"/>
              <a:t>the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paper</a:t>
            </a:r>
            <a:r>
              <a:rPr lang="tr-TR" sz="3200" b="1" dirty="0" smtClean="0"/>
              <a:t>!</a:t>
            </a:r>
            <a:endParaRPr lang="tr-TR" sz="3200" dirty="0"/>
          </a:p>
          <a:p>
            <a:pPr lvl="0" fontAlgn="t"/>
            <a:r>
              <a:rPr lang="tr-TR" dirty="0" smtClean="0"/>
              <a:t>  </a:t>
            </a:r>
            <a:endParaRPr lang="tr-TR" dirty="0"/>
          </a:p>
        </p:txBody>
      </p:sp>
      <p:pic>
        <p:nvPicPr>
          <p:cNvPr id="1026" name="Picture 2" descr="C:\Users\windows 7\Desktop\Evde-etkinlik-kes-yapıştır-oyna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1508" y="2883876"/>
            <a:ext cx="5357445" cy="2812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56359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42912" y="442913"/>
            <a:ext cx="11215688" cy="842962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  18.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 </a:t>
            </a:r>
            <a:r>
              <a:rPr lang="tr-TR" sz="2000" dirty="0">
                <a:latin typeface="Arial Black" pitchFamily="34" charset="0"/>
              </a:rPr>
              <a:t>ENGLİSH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2913" y="1543050"/>
            <a:ext cx="11215687" cy="48006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8000" dirty="0" smtClean="0">
                <a:latin typeface="Arial Black" pitchFamily="34" charset="0"/>
              </a:rPr>
              <a:t> </a:t>
            </a:r>
          </a:p>
          <a:p>
            <a:pPr marL="0" indent="0">
              <a:buNone/>
            </a:pPr>
            <a:r>
              <a:rPr lang="tr-TR" sz="8000" dirty="0">
                <a:latin typeface="Arial Black" pitchFamily="34" charset="0"/>
              </a:rPr>
              <a:t> </a:t>
            </a:r>
            <a:r>
              <a:rPr lang="tr-TR" sz="8000" dirty="0" smtClean="0">
                <a:latin typeface="Arial Black" pitchFamily="34" charset="0"/>
              </a:rPr>
              <a:t>     CEVAP </a:t>
            </a:r>
            <a:r>
              <a:rPr lang="tr-TR" sz="8000" dirty="0">
                <a:latin typeface="Arial Black" pitchFamily="34" charset="0"/>
              </a:rPr>
              <a:t>: C</a:t>
            </a:r>
            <a:r>
              <a:rPr lang="tr-TR" sz="8000" dirty="0" smtClean="0">
                <a:latin typeface="Arial Black" pitchFamily="34" charset="0"/>
              </a:rPr>
              <a:t> </a:t>
            </a:r>
            <a:endParaRPr lang="tr-TR" sz="8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10635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8439" y="334850"/>
            <a:ext cx="11372850" cy="1468192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3600" b="1" dirty="0" smtClean="0">
                <a:latin typeface="Bookman Old Style" pitchFamily="18" charset="0"/>
              </a:rPr>
              <a:t>   </a:t>
            </a:r>
            <a:r>
              <a:rPr lang="tr-TR" sz="3600" b="1" dirty="0" smtClean="0">
                <a:solidFill>
                  <a:srgbClr val="002060"/>
                </a:solidFill>
                <a:latin typeface="Bookman Old Style" pitchFamily="18" charset="0"/>
              </a:rPr>
              <a:t>EĞİTİM, MİLLİ,BİLİMSEL,UYGULAMALI VE</a:t>
            </a:r>
            <a:br>
              <a:rPr lang="tr-TR" sz="3600" b="1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tr-TR" sz="3600" b="1" dirty="0" smtClean="0">
                <a:solidFill>
                  <a:srgbClr val="002060"/>
                </a:solidFill>
                <a:latin typeface="Bookman Old Style" pitchFamily="18" charset="0"/>
              </a:rPr>
              <a:t>                 LAİK OLMALIDIR.  </a:t>
            </a:r>
            <a:endParaRPr lang="tr-TR" sz="36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029" name="Picture 5" descr="C:\Users\windows 7\Desktop\Antalyada-otobus-duraklari-kutuphane-oluyor_68816_c46a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0777" y="2923504"/>
            <a:ext cx="6078829" cy="347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windows 7\Desktop\59b27caa4319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62334" y="1184856"/>
            <a:ext cx="2819400" cy="476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37881" y="2103120"/>
            <a:ext cx="11333407" cy="3931920"/>
          </a:xfrm>
        </p:spPr>
        <p:txBody>
          <a:bodyPr>
            <a:normAutofit/>
          </a:bodyPr>
          <a:lstStyle/>
          <a:p>
            <a:r>
              <a:rPr lang="tr-TR" sz="3200" b="1" dirty="0" smtClean="0">
                <a:latin typeface="Arial Black" pitchFamily="34" charset="0"/>
              </a:rPr>
              <a:t>  </a:t>
            </a:r>
            <a:r>
              <a:rPr lang="tr-TR" sz="3200" b="1" dirty="0" smtClean="0">
                <a:solidFill>
                  <a:srgbClr val="002060"/>
                </a:solidFill>
                <a:latin typeface="Bookman Old Style" pitchFamily="18" charset="0"/>
              </a:rPr>
              <a:t>SORULARIN DAĞILIMI – YARIŞMANIN FORMATI</a:t>
            </a:r>
            <a:endParaRPr lang="tr-TR" sz="32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9" name="Picture 2" descr="C:\Users\windows 7\Desktop\imxxxxxag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59910" y="2923502"/>
            <a:ext cx="2369712" cy="347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windows 7\Desktop\ÇİZGİ ÇOCUK RESMİX\imagie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639" y="2923503"/>
            <a:ext cx="2356297" cy="347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76563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450240" cy="838200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>
                <a:latin typeface="Arial Black" pitchFamily="34" charset="0"/>
              </a:rPr>
              <a:t>19. SORU                                                                                               ENGLİSH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31371" y="1556792"/>
            <a:ext cx="11329259" cy="4870067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lvl="0" indent="0" fontAlgn="t">
              <a:buNone/>
            </a:pPr>
            <a:r>
              <a:rPr lang="tr-TR" b="1" dirty="0" smtClean="0"/>
              <a:t>    </a:t>
            </a:r>
            <a:r>
              <a:rPr lang="tr-TR" sz="3200" b="1" dirty="0" smtClean="0"/>
              <a:t>Görseli </a:t>
            </a:r>
            <a:r>
              <a:rPr lang="tr-TR" sz="3200" b="1" dirty="0"/>
              <a:t>anlatan seçeneği işaretleyiniz.</a:t>
            </a:r>
            <a:r>
              <a:rPr lang="tr-TR" sz="3200" b="1" dirty="0" smtClean="0"/>
              <a:t>                          </a:t>
            </a:r>
          </a:p>
          <a:p>
            <a:pPr marL="0" lvl="0" indent="0" fontAlgn="t">
              <a:buNone/>
            </a:pPr>
            <a:endParaRPr lang="tr-TR" b="1" dirty="0"/>
          </a:p>
          <a:p>
            <a:pPr marL="0" lvl="0" indent="0" fontAlgn="t">
              <a:buNone/>
            </a:pPr>
            <a:r>
              <a:rPr lang="tr-TR" sz="3200" b="1" dirty="0" smtClean="0"/>
              <a:t>                                                        </a:t>
            </a:r>
          </a:p>
          <a:p>
            <a:pPr marL="0" lvl="0" indent="0" fontAlgn="t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                                                      A</a:t>
            </a:r>
            <a:r>
              <a:rPr lang="tr-TR" sz="3200" b="1" dirty="0"/>
              <a:t>)  </a:t>
            </a:r>
            <a:r>
              <a:rPr lang="tr-TR" sz="3200" b="1" dirty="0" err="1"/>
              <a:t>slide</a:t>
            </a:r>
            <a:endParaRPr lang="tr-TR" sz="3200" dirty="0"/>
          </a:p>
          <a:p>
            <a:pPr marL="0" lvl="0" indent="0" fontAlgn="t">
              <a:buNone/>
            </a:pPr>
            <a:r>
              <a:rPr lang="tr-TR" sz="3200" b="1" dirty="0"/>
              <a:t>                                         </a:t>
            </a:r>
            <a:r>
              <a:rPr lang="tr-TR" sz="3200" b="1" dirty="0" smtClean="0"/>
              <a:t>                B</a:t>
            </a:r>
            <a:r>
              <a:rPr lang="tr-TR" sz="3200" b="1" dirty="0"/>
              <a:t>)  </a:t>
            </a:r>
            <a:r>
              <a:rPr lang="tr-TR" sz="3200" b="1" dirty="0" err="1" smtClean="0"/>
              <a:t>swing</a:t>
            </a:r>
            <a:endParaRPr lang="tr-TR" sz="3200" b="1" dirty="0" smtClean="0"/>
          </a:p>
          <a:p>
            <a:pPr marL="0" lvl="0" indent="0" fontAlgn="t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                                                      C</a:t>
            </a:r>
            <a:r>
              <a:rPr lang="tr-TR" sz="3200" b="1" dirty="0"/>
              <a:t>)  </a:t>
            </a:r>
            <a:r>
              <a:rPr lang="tr-TR" sz="3200" b="1" dirty="0" err="1"/>
              <a:t>swim</a:t>
            </a:r>
            <a:endParaRPr lang="tr-TR" sz="3200" b="1" dirty="0" smtClean="0"/>
          </a:p>
          <a:p>
            <a:pPr marL="0" lvl="0" indent="0" fontAlgn="t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      </a:t>
            </a:r>
          </a:p>
          <a:p>
            <a:pPr marL="0" lvl="0" indent="0" fontAlgn="t">
              <a:buNone/>
            </a:pPr>
            <a:r>
              <a:rPr lang="tr-TR" b="1" dirty="0"/>
              <a:t> </a:t>
            </a:r>
            <a:r>
              <a:rPr lang="tr-TR" b="1" dirty="0" smtClean="0"/>
              <a:t>                      </a:t>
            </a:r>
          </a:p>
          <a:p>
            <a:pPr marL="0" lvl="0" indent="0" fontAlgn="t">
              <a:buNone/>
            </a:pPr>
            <a:r>
              <a:rPr lang="tr-TR" b="1" dirty="0"/>
              <a:t> </a:t>
            </a:r>
            <a:r>
              <a:rPr lang="tr-TR" b="1" dirty="0" smtClean="0"/>
              <a:t>          </a:t>
            </a:r>
          </a:p>
          <a:p>
            <a:pPr marL="0" lvl="0" indent="0" fontAlgn="t">
              <a:buNone/>
            </a:pPr>
            <a:r>
              <a:rPr lang="tr-TR" b="1" dirty="0"/>
              <a:t> </a:t>
            </a:r>
            <a:r>
              <a:rPr lang="tr-TR" b="1" dirty="0" smtClean="0"/>
              <a:t>     </a:t>
            </a:r>
            <a:endParaRPr lang="tr-TR" dirty="0"/>
          </a:p>
          <a:p>
            <a:pPr marL="0" lvl="0" indent="0" fontAlgn="t">
              <a:buNone/>
            </a:pPr>
            <a:r>
              <a:rPr lang="tr-TR" b="1" dirty="0"/>
              <a:t>                                           C)  </a:t>
            </a:r>
            <a:r>
              <a:rPr lang="tr-TR" b="1" dirty="0" err="1"/>
              <a:t>swim</a:t>
            </a:r>
            <a:endParaRPr lang="tr-TR" dirty="0"/>
          </a:p>
          <a:p>
            <a:pPr marL="0" lvl="0" indent="0" fontAlgn="t">
              <a:buNone/>
            </a:pPr>
            <a:r>
              <a:rPr lang="tr-TR" sz="1600" b="1" dirty="0"/>
              <a:t>   </a:t>
            </a:r>
            <a:endParaRPr lang="tr-TR" sz="1600" dirty="0"/>
          </a:p>
        </p:txBody>
      </p:sp>
      <p:pic>
        <p:nvPicPr>
          <p:cNvPr id="5" name="4 Resim" descr="question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1961" y="2357430"/>
            <a:ext cx="4191029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C:\Users\windows 7\Desktop\18568_buyu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08678" y="3882548"/>
            <a:ext cx="897593" cy="419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66440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42912" y="442913"/>
            <a:ext cx="11215688" cy="842962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  19.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 </a:t>
            </a:r>
            <a:r>
              <a:rPr lang="tr-TR" sz="2000" dirty="0">
                <a:latin typeface="Arial Black" pitchFamily="34" charset="0"/>
              </a:rPr>
              <a:t>ENGLİSH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42913" y="1554773"/>
            <a:ext cx="11215687" cy="480060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8000" dirty="0" smtClean="0">
                <a:latin typeface="Arial Black" pitchFamily="34" charset="0"/>
              </a:rPr>
              <a:t> </a:t>
            </a:r>
          </a:p>
          <a:p>
            <a:pPr marL="0" indent="0">
              <a:buNone/>
            </a:pPr>
            <a:r>
              <a:rPr lang="tr-TR" sz="8000" dirty="0">
                <a:latin typeface="Arial Black" pitchFamily="34" charset="0"/>
              </a:rPr>
              <a:t> </a:t>
            </a:r>
            <a:r>
              <a:rPr lang="tr-TR" sz="8000" dirty="0" smtClean="0">
                <a:latin typeface="Arial Black" pitchFamily="34" charset="0"/>
              </a:rPr>
              <a:t>     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A </a:t>
            </a:r>
            <a:endParaRPr lang="tr-TR" sz="80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7017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00063" y="428624"/>
            <a:ext cx="11201400" cy="785814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>
                <a:latin typeface="Arial Black" pitchFamily="34" charset="0"/>
              </a:rPr>
              <a:t> 20. SORU                                                                                            ENGLİSH</a:t>
            </a:r>
            <a:endParaRPr lang="tr-TR" sz="2000" b="1" dirty="0">
              <a:solidFill>
                <a:srgbClr val="00206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6400" y="1412776"/>
            <a:ext cx="11354229" cy="5016620"/>
          </a:xfrm>
          <a:solidFill>
            <a:schemeClr val="bg1"/>
          </a:solidFill>
        </p:spPr>
        <p:txBody>
          <a:bodyPr/>
          <a:lstStyle/>
          <a:p>
            <a:pPr marL="0" indent="0" fontAlgn="t">
              <a:buNone/>
            </a:pPr>
            <a:r>
              <a:rPr lang="tr-TR" b="1" dirty="0" smtClean="0"/>
              <a:t>   </a:t>
            </a:r>
            <a:r>
              <a:rPr lang="tr-TR" sz="3200" b="1" dirty="0" smtClean="0"/>
              <a:t>Görselle ilgili seçeneklerden hangisi doğrudur?</a:t>
            </a:r>
            <a:endParaRPr lang="tr-TR" sz="3200" b="1" dirty="0"/>
          </a:p>
          <a:p>
            <a:pPr marL="0" indent="0" fontAlgn="t">
              <a:buNone/>
            </a:pPr>
            <a:endParaRPr lang="tr-TR" sz="3200" dirty="0" smtClean="0"/>
          </a:p>
          <a:p>
            <a:pPr marL="0" indent="0" fontAlgn="t">
              <a:buNone/>
            </a:pPr>
            <a:endParaRPr lang="tr-TR" sz="3200" dirty="0"/>
          </a:p>
          <a:p>
            <a:pPr marL="0" indent="0" fontAlgn="t">
              <a:buNone/>
            </a:pPr>
            <a:r>
              <a:rPr lang="tr-TR" sz="3200" dirty="0" smtClean="0"/>
              <a:t>   </a:t>
            </a:r>
            <a:r>
              <a:rPr lang="tr-TR" sz="3200" b="1" dirty="0" smtClean="0"/>
              <a:t>A)  </a:t>
            </a:r>
            <a:r>
              <a:rPr lang="tr-TR" sz="3200" b="1" dirty="0" err="1" smtClean="0"/>
              <a:t>I’ve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got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three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eyes</a:t>
            </a:r>
            <a:r>
              <a:rPr lang="tr-TR" sz="3200" b="1" dirty="0" smtClean="0"/>
              <a:t>.</a:t>
            </a:r>
            <a:endParaRPr lang="tr-TR" sz="3200" b="1" dirty="0"/>
          </a:p>
          <a:p>
            <a:pPr marL="0" indent="0" fontAlgn="t">
              <a:buNone/>
            </a:pPr>
            <a:r>
              <a:rPr lang="tr-TR" sz="3200" b="1" dirty="0" smtClean="0"/>
              <a:t>   B)  </a:t>
            </a:r>
            <a:r>
              <a:rPr lang="tr-TR" sz="3200" b="1" dirty="0" err="1" smtClean="0"/>
              <a:t>I’ve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got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three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arms</a:t>
            </a:r>
            <a:r>
              <a:rPr lang="tr-TR" sz="3200" b="1" dirty="0" smtClean="0"/>
              <a:t>.</a:t>
            </a:r>
            <a:endParaRPr lang="tr-TR" sz="3200" b="1" dirty="0"/>
          </a:p>
          <a:p>
            <a:pPr marL="0" indent="0" fontAlgn="t">
              <a:buNone/>
            </a:pPr>
            <a:r>
              <a:rPr lang="tr-TR" sz="3200" b="1" dirty="0" smtClean="0"/>
              <a:t>  C)  </a:t>
            </a:r>
            <a:r>
              <a:rPr lang="tr-TR" sz="3200" b="1" dirty="0" err="1" smtClean="0"/>
              <a:t>I’ve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got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three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legs</a:t>
            </a:r>
            <a:r>
              <a:rPr lang="tr-TR" sz="3200" b="1" dirty="0" smtClean="0"/>
              <a:t>.</a:t>
            </a:r>
            <a:endParaRPr lang="tr-TR" sz="3200" b="1" dirty="0"/>
          </a:p>
          <a:p>
            <a:endParaRPr lang="tr-TR" sz="3200" dirty="0"/>
          </a:p>
        </p:txBody>
      </p:sp>
      <p:pic>
        <p:nvPicPr>
          <p:cNvPr id="6" name="5 Resim" descr="question 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2755" y="2214554"/>
            <a:ext cx="457203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windows 7\Desktop\18568_buyu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8597556" y="3771746"/>
            <a:ext cx="897593" cy="4567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89815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71488" y="514350"/>
            <a:ext cx="11244262" cy="842963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   20.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    </a:t>
            </a:r>
            <a:r>
              <a:rPr lang="tr-TR" sz="2000" dirty="0">
                <a:latin typeface="Arial Black" pitchFamily="34" charset="0"/>
              </a:rPr>
              <a:t>ENGLİSH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1489" y="1643063"/>
            <a:ext cx="11215686" cy="4743450"/>
          </a:xfr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8000" dirty="0" smtClean="0">
              <a:latin typeface="Arial Black" pitchFamily="34" charset="0"/>
            </a:endParaRPr>
          </a:p>
          <a:p>
            <a:pPr marL="0" indent="0">
              <a:buNone/>
            </a:pPr>
            <a:r>
              <a:rPr lang="tr-TR" sz="8000" dirty="0">
                <a:latin typeface="Arial Black" pitchFamily="34" charset="0"/>
              </a:rPr>
              <a:t> </a:t>
            </a:r>
            <a:r>
              <a:rPr lang="tr-TR" sz="8000" dirty="0" smtClean="0">
                <a:latin typeface="Arial Black" pitchFamily="34" charset="0"/>
              </a:rPr>
              <a:t>     CEVAP </a:t>
            </a:r>
            <a:r>
              <a:rPr lang="tr-TR" sz="8000" dirty="0">
                <a:latin typeface="Arial Black" pitchFamily="34" charset="0"/>
              </a:rPr>
              <a:t>: A </a:t>
            </a:r>
          </a:p>
        </p:txBody>
      </p:sp>
    </p:spTree>
    <p:extLst>
      <p:ext uri="{BB962C8B-B14F-4D97-AF65-F5344CB8AC3E}">
        <p14:creationId xmlns:p14="http://schemas.microsoft.com/office/powerpoint/2010/main" xmlns="" val="2586792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25003" y="412124"/>
            <a:ext cx="11281893" cy="991673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tr-TR" sz="4000" b="1" dirty="0" smtClean="0">
                <a:solidFill>
                  <a:schemeClr val="tx1"/>
                </a:solidFill>
                <a:latin typeface="Arial Black" pitchFamily="34" charset="0"/>
              </a:rPr>
              <a:t> </a:t>
            </a:r>
            <a:r>
              <a:rPr lang="tr-TR" sz="3200" b="1" dirty="0" smtClean="0">
                <a:solidFill>
                  <a:srgbClr val="002060"/>
                </a:solidFill>
                <a:latin typeface="Bookman Old Style" pitchFamily="18" charset="0"/>
              </a:rPr>
              <a:t>GENEL KÜLTÜR-YETENEK SORULARI</a:t>
            </a:r>
            <a:endParaRPr lang="tr-TR" sz="32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C:\Users\windows 7\Desktop\indir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245" y="1609858"/>
            <a:ext cx="5911403" cy="2324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windows 7\Desktop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3832" y="1609858"/>
            <a:ext cx="5222840" cy="2324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windows 7\Desktop\imag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3832" y="4095482"/>
            <a:ext cx="5222840" cy="2305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windows 7\Desktop\indi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245" y="4095482"/>
            <a:ext cx="5911403" cy="2305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windows 7\Desktop\ATAKENT LOGOMMM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848" y="488622"/>
            <a:ext cx="1208937" cy="82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windows 7\Desktop\ATAKENT LOGOMMM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17701" y="488622"/>
            <a:ext cx="1208937" cy="82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windows 7\Desktop\ATAKENT LOGOMMM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248" y="641022"/>
            <a:ext cx="1208937" cy="82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44242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6366" y="437882"/>
            <a:ext cx="11359166" cy="74697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3100" b="1" dirty="0" smtClean="0"/>
              <a:t>Aşağıdaki görsellere dikkatle bakalım. Soru </a:t>
            </a:r>
            <a:r>
              <a:rPr lang="tr-TR" sz="3100" b="1" smtClean="0"/>
              <a:t>az sonra gelecek.</a:t>
            </a:r>
            <a:endParaRPr lang="tr-TR" sz="31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6366" y="1416675"/>
            <a:ext cx="11384924" cy="4971245"/>
          </a:xfrm>
          <a:solidFill>
            <a:schemeClr val="bg1">
              <a:lumMod val="85000"/>
            </a:schemeClr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Elma           Üzüm              Nar              Erik          Karpuz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  İncir             Kivi              Kiraz            Muz         Portakal</a:t>
            </a:r>
            <a:endParaRPr lang="tr-TR" sz="3200" b="1" dirty="0"/>
          </a:p>
          <a:p>
            <a:pPr marL="0" indent="0">
              <a:buNone/>
            </a:pPr>
            <a:endParaRPr lang="tr-TR" sz="3200" b="1" dirty="0" smtClean="0"/>
          </a:p>
        </p:txBody>
      </p:sp>
      <p:pic>
        <p:nvPicPr>
          <p:cNvPr id="4" name="Picture 3" descr="C:\Users\windows 7\Desktop\Meyveler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059" y="1609858"/>
            <a:ext cx="1920564" cy="1586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windows 7\Desktop\Meyveler\indir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1685" y="1609858"/>
            <a:ext cx="2086377" cy="159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windows 7\Desktop\Meyveler\indir (4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7003" y="1609859"/>
            <a:ext cx="2279560" cy="1608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:\Users\windows 7\Desktop\Meyveler\indir (7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6869" y="1609859"/>
            <a:ext cx="1918951" cy="161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windows 7\Desktop\Meyveler\indi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56124" y="1609860"/>
            <a:ext cx="2021983" cy="1599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C:\Users\windows 7\Desktop\Meyveler\images (2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059" y="3934289"/>
            <a:ext cx="1920564" cy="157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C:\Users\windows 7\Desktop\Meyveler\indir (5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1684" y="3934288"/>
            <a:ext cx="2086377" cy="1577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1" descr="C:\Users\windows 7\Desktop\Meyveler\indir (2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97004" y="3934289"/>
            <a:ext cx="2279559" cy="157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2" descr="C:\Users\windows 7\Desktop\Meyveler\indir (3)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6869" y="3886638"/>
            <a:ext cx="1918951" cy="1625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windows 7\Desktop\Meyveler\indir (10)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56124" y="3886639"/>
            <a:ext cx="2082553" cy="1625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20523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40"/>
            <a:ext cx="11202473" cy="669702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21. SORU                                                                                   GENEL KÜLTÜR-YETENEK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0912" y="1403798"/>
            <a:ext cx="11178862" cy="4971244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r>
              <a:rPr lang="tr-TR" sz="3200" b="1" dirty="0" smtClean="0"/>
              <a:t>     Aşağıdaki  </a:t>
            </a:r>
            <a:r>
              <a:rPr lang="tr-TR" sz="3200" b="1" dirty="0"/>
              <a:t>meyvelerden  hangisi  görselde </a:t>
            </a:r>
            <a:r>
              <a:rPr lang="tr-TR" sz="3200" b="1" dirty="0">
                <a:solidFill>
                  <a:srgbClr val="FF0000"/>
                </a:solidFill>
              </a:rPr>
              <a:t>yoktu</a:t>
            </a:r>
            <a:r>
              <a:rPr lang="tr-TR" sz="3200" b="1" dirty="0"/>
              <a:t>?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       A</a:t>
            </a:r>
            <a:r>
              <a:rPr lang="tr-TR" sz="3200" b="1" dirty="0"/>
              <a:t>)  Kiraz                 B) Çilek                C) Üzüm</a:t>
            </a:r>
          </a:p>
        </p:txBody>
      </p:sp>
      <p:pic>
        <p:nvPicPr>
          <p:cNvPr id="4" name="Picture 11" descr="C:\Users\windows 7\Desktop\Meyveler\indir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798" y="3857020"/>
            <a:ext cx="2279559" cy="1577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windows 7\Desktop\Meyveler\indir (9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1092" y="3847406"/>
            <a:ext cx="2215167" cy="157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windows 7\Desktop\Meyveler\indir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90964" y="3824914"/>
            <a:ext cx="2292438" cy="1599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51734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888643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21. SORU                                                                   GENEL KÜLTÜR-YETENEK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622737"/>
            <a:ext cx="11178862" cy="473942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B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  <p:pic>
        <p:nvPicPr>
          <p:cNvPr id="4" name="Picture 2" descr="C:\Users\windows 7\Desktop\Meyveler\indir (9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98260" y="2938291"/>
            <a:ext cx="2215167" cy="157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62594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9245" y="437882"/>
            <a:ext cx="11331262" cy="656822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22.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           </a:t>
            </a:r>
            <a:r>
              <a:rPr lang="tr-TR" sz="2000" dirty="0">
                <a:latin typeface="Arial Black" pitchFamily="34" charset="0"/>
              </a:rPr>
              <a:t>GENEL KÜLTÜR-YETENEK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25003" y="1326524"/>
            <a:ext cx="11281893" cy="5061397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endParaRPr lang="tr-TR" dirty="0" smtClean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r>
              <a:rPr lang="tr-TR" sz="3200" b="1" dirty="0" smtClean="0"/>
              <a:t>    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 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 </a:t>
            </a:r>
          </a:p>
          <a:p>
            <a:pPr marL="0" indent="0">
              <a:buNone/>
            </a:pPr>
            <a:r>
              <a:rPr lang="tr-TR" sz="3200" b="1" dirty="0" smtClean="0"/>
              <a:t>            </a:t>
            </a:r>
            <a:r>
              <a:rPr lang="tr-TR" sz="3600" b="1" dirty="0" smtClean="0"/>
              <a:t>Yukarıdaki görsel size daha çok nereyi hatırlatıyor?</a:t>
            </a:r>
          </a:p>
          <a:p>
            <a:pPr marL="0" indent="0">
              <a:buNone/>
            </a:pPr>
            <a:endParaRPr lang="tr-TR" sz="3600" b="1" dirty="0" smtClean="0"/>
          </a:p>
          <a:p>
            <a:pPr marL="0" indent="0">
              <a:buNone/>
            </a:pPr>
            <a:r>
              <a:rPr lang="tr-TR" sz="3600" b="1" dirty="0" smtClean="0"/>
              <a:t>                         A) Bir okulun gösteri salonunu</a:t>
            </a:r>
          </a:p>
          <a:p>
            <a:pPr marL="0" indent="0">
              <a:buNone/>
            </a:pPr>
            <a:r>
              <a:rPr lang="tr-TR" sz="3600" b="1" dirty="0" smtClean="0"/>
              <a:t>                         B) Bir uçağın yolcu koltuklarını</a:t>
            </a:r>
          </a:p>
          <a:p>
            <a:pPr marL="0" indent="0">
              <a:buNone/>
            </a:pPr>
            <a:r>
              <a:rPr lang="tr-TR" sz="3600" b="1" dirty="0" smtClean="0"/>
              <a:t>                        C) Bir sinema salonunu</a:t>
            </a:r>
            <a:endParaRPr lang="tr-TR" sz="36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8032" y="1445905"/>
            <a:ext cx="7980606" cy="2430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12948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888643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22. SORU                                                                  GENEL KÜLTÜR-YETENEK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622737"/>
            <a:ext cx="11178862" cy="473942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C</a:t>
            </a:r>
            <a:r>
              <a:rPr lang="tr-TR" sz="8000" dirty="0" smtClean="0">
                <a:latin typeface="Arial Black" pitchFamily="34" charset="0"/>
              </a:rPr>
              <a:t>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  <p:pic>
        <p:nvPicPr>
          <p:cNvPr id="1026" name="Picture 2" descr="C:\Users\windows 7\Desktop\ind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473569"/>
            <a:ext cx="3786553" cy="2637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7100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6366" y="373487"/>
            <a:ext cx="11281893" cy="622976"/>
          </a:xfrm>
          <a:solidFill>
            <a:schemeClr val="bg2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tr-TR" dirty="0"/>
              <a:t> </a:t>
            </a:r>
            <a:r>
              <a:rPr lang="tr-TR" dirty="0" smtClean="0"/>
              <a:t>     </a:t>
            </a:r>
            <a:r>
              <a:rPr lang="tr-TR" b="1" dirty="0" smtClean="0">
                <a:solidFill>
                  <a:srgbClr val="002060"/>
                </a:solidFill>
                <a:latin typeface="Bookman Old Style" pitchFamily="18" charset="0"/>
              </a:rPr>
              <a:t>E</a:t>
            </a:r>
            <a:r>
              <a:rPr lang="tr-TR" b="1" dirty="0" smtClean="0">
                <a:solidFill>
                  <a:srgbClr val="FF0000"/>
                </a:solidFill>
                <a:latin typeface="Bookman Old Style" pitchFamily="18" charset="0"/>
              </a:rPr>
              <a:t>Ğ</a:t>
            </a:r>
            <a:r>
              <a:rPr lang="tr-TR" b="1" dirty="0" smtClean="0">
                <a:solidFill>
                  <a:srgbClr val="FFC000"/>
                </a:solidFill>
                <a:latin typeface="Bookman Old Style" pitchFamily="18" charset="0"/>
              </a:rPr>
              <a:t>L</a:t>
            </a:r>
            <a:r>
              <a:rPr lang="tr-TR" b="1" dirty="0" smtClean="0">
                <a:solidFill>
                  <a:srgbClr val="002060"/>
                </a:solidFill>
                <a:latin typeface="Bookman Old Style" pitchFamily="18" charset="0"/>
              </a:rPr>
              <a:t>E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N</a:t>
            </a:r>
            <a:r>
              <a:rPr lang="tr-TR" b="1" dirty="0" smtClean="0">
                <a:solidFill>
                  <a:srgbClr val="C00000"/>
                </a:solidFill>
                <a:latin typeface="Bookman Old Style" pitchFamily="18" charset="0"/>
              </a:rPr>
              <a:t>İ</a:t>
            </a:r>
            <a:r>
              <a:rPr lang="tr-TR" b="1" dirty="0" smtClean="0">
                <a:solidFill>
                  <a:srgbClr val="0070C0"/>
                </a:solidFill>
                <a:latin typeface="Bookman Old Style" pitchFamily="18" charset="0"/>
              </a:rPr>
              <a:t>R</a:t>
            </a:r>
            <a:r>
              <a:rPr lang="tr-TR" b="1" dirty="0" smtClean="0">
                <a:solidFill>
                  <a:srgbClr val="7030A0"/>
                </a:solidFill>
                <a:latin typeface="Bookman Old Style" pitchFamily="18" charset="0"/>
              </a:rPr>
              <a:t>K</a:t>
            </a:r>
            <a:r>
              <a:rPr lang="tr-TR" b="1" dirty="0" smtClean="0">
                <a:solidFill>
                  <a:srgbClr val="002060"/>
                </a:solidFill>
                <a:latin typeface="Bookman Old Style" pitchFamily="18" charset="0"/>
              </a:rPr>
              <a:t>E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N</a:t>
            </a:r>
            <a:r>
              <a:rPr lang="tr-TR" b="1" dirty="0" smtClean="0">
                <a:solidFill>
                  <a:srgbClr val="002060"/>
                </a:solidFill>
                <a:latin typeface="Bookman Old Style" pitchFamily="18" charset="0"/>
              </a:rPr>
              <a:t>  </a:t>
            </a:r>
            <a:r>
              <a:rPr lang="tr-TR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Bookman Old Style" pitchFamily="18" charset="0"/>
              </a:rPr>
              <a:t>Ö</a:t>
            </a:r>
            <a:r>
              <a:rPr lang="tr-TR" b="1" dirty="0" smtClean="0">
                <a:solidFill>
                  <a:srgbClr val="FF0000"/>
                </a:solidFill>
                <a:latin typeface="Bookman Old Style" pitchFamily="18" charset="0"/>
              </a:rPr>
              <a:t>Ğ</a:t>
            </a:r>
            <a:r>
              <a:rPr lang="tr-TR" b="1" dirty="0" smtClean="0">
                <a:solidFill>
                  <a:srgbClr val="0070C0"/>
                </a:solidFill>
                <a:latin typeface="Bookman Old Style" pitchFamily="18" charset="0"/>
              </a:rPr>
              <a:t>R</a:t>
            </a:r>
            <a:r>
              <a:rPr lang="tr-TR" b="1" dirty="0" smtClean="0">
                <a:solidFill>
                  <a:srgbClr val="002060"/>
                </a:solidFill>
                <a:latin typeface="Bookman Old Style" pitchFamily="18" charset="0"/>
              </a:rPr>
              <a:t>E</a:t>
            </a:r>
            <a:r>
              <a:rPr lang="tr-TR" b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</a:rPr>
              <a:t>N</a:t>
            </a:r>
            <a:r>
              <a:rPr lang="tr-TR" b="1" dirty="0" smtClean="0">
                <a:solidFill>
                  <a:srgbClr val="C00000"/>
                </a:solidFill>
                <a:latin typeface="Bookman Old Style" pitchFamily="18" charset="0"/>
              </a:rPr>
              <a:t>İ</a:t>
            </a:r>
            <a:r>
              <a:rPr lang="tr-TR" b="1" dirty="0" smtClean="0">
                <a:solidFill>
                  <a:srgbClr val="00B050"/>
                </a:solidFill>
                <a:latin typeface="Bookman Old Style" pitchFamily="18" charset="0"/>
              </a:rPr>
              <a:t>Y</a:t>
            </a:r>
            <a:r>
              <a:rPr lang="tr-TR" b="1" dirty="0" smtClean="0">
                <a:solidFill>
                  <a:schemeClr val="bg2">
                    <a:lumMod val="10000"/>
                  </a:schemeClr>
                </a:solidFill>
                <a:latin typeface="Bookman Old Style" pitchFamily="18" charset="0"/>
              </a:rPr>
              <a:t>O</a:t>
            </a:r>
            <a:r>
              <a:rPr lang="tr-TR" b="1" dirty="0" smtClean="0">
                <a:solidFill>
                  <a:srgbClr val="0070C0"/>
                </a:solidFill>
                <a:latin typeface="Bookman Old Style" pitchFamily="18" charset="0"/>
              </a:rPr>
              <a:t>R</a:t>
            </a:r>
            <a:r>
              <a:rPr lang="tr-TR" b="1" dirty="0" smtClean="0">
                <a:solidFill>
                  <a:schemeClr val="accent2"/>
                </a:solidFill>
                <a:latin typeface="Bookman Old Style" pitchFamily="18" charset="0"/>
              </a:rPr>
              <a:t>U</a:t>
            </a:r>
            <a:r>
              <a:rPr lang="tr-TR" b="1" dirty="0" smtClean="0">
                <a:solidFill>
                  <a:schemeClr val="accent3">
                    <a:lumMod val="50000"/>
                  </a:schemeClr>
                </a:solidFill>
                <a:latin typeface="Bookman Old Style" pitchFamily="18" charset="0"/>
              </a:rPr>
              <a:t>Z</a:t>
            </a:r>
            <a:endParaRPr lang="tr-TR" b="1" dirty="0">
              <a:solidFill>
                <a:schemeClr val="accent3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25002" y="1171978"/>
            <a:ext cx="11217499" cy="5061397"/>
          </a:xfrm>
        </p:spPr>
        <p:txBody>
          <a:bodyPr/>
          <a:lstStyle/>
          <a:p>
            <a:r>
              <a:rPr lang="tr-TR" dirty="0" smtClean="0"/>
              <a:t>                                                                                     </a:t>
            </a:r>
            <a:endParaRPr lang="tr-TR" dirty="0" smtClean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                                                     </a:t>
            </a:r>
            <a:r>
              <a:rPr lang="tr-TR" sz="2000" dirty="0" smtClean="0">
                <a:solidFill>
                  <a:srgbClr val="002060"/>
                </a:solidFill>
                <a:latin typeface="Arial Black" pitchFamily="34" charset="0"/>
              </a:rPr>
              <a:t>EŞİTLİK DURUMUNDA 5 TANE  GURUP</a:t>
            </a:r>
          </a:p>
          <a:p>
            <a:r>
              <a:rPr lang="tr-TR" sz="200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tr-TR" sz="2000" smtClean="0">
                <a:solidFill>
                  <a:srgbClr val="002060"/>
                </a:solidFill>
                <a:latin typeface="Arial Black" pitchFamily="34" charset="0"/>
              </a:rPr>
              <a:t>                                                                   </a:t>
            </a:r>
            <a:r>
              <a:rPr lang="tr-TR" sz="2000" dirty="0" smtClean="0">
                <a:solidFill>
                  <a:srgbClr val="002060"/>
                </a:solidFill>
                <a:latin typeface="Arial Black" pitchFamily="34" charset="0"/>
              </a:rPr>
              <a:t>SORUSU  SORULACAK.</a:t>
            </a:r>
          </a:p>
          <a:p>
            <a:r>
              <a:rPr lang="tr-TR" sz="2000" dirty="0" smtClean="0">
                <a:latin typeface="Arial Black" pitchFamily="34" charset="0"/>
              </a:rPr>
              <a:t>                   </a:t>
            </a:r>
            <a:endParaRPr lang="tr-TR" sz="2000" dirty="0">
              <a:latin typeface="Arial Black" pitchFamily="34" charset="0"/>
            </a:endParaRPr>
          </a:p>
          <a:p>
            <a:r>
              <a:rPr lang="tr-TR" sz="2000" dirty="0" smtClean="0">
                <a:latin typeface="Arial Black" pitchFamily="34" charset="0"/>
              </a:rPr>
              <a:t>                                                           YİNE  EŞİTLİK BOZULMAZSA  10 TANE</a:t>
            </a:r>
          </a:p>
          <a:p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           TOPLAM                            ELEMELİ, TEKLİ SORULARA GEÇİLECEK.</a:t>
            </a:r>
          </a:p>
          <a:p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                25                                 </a:t>
            </a:r>
            <a:r>
              <a:rPr lang="tr-TR" sz="2000" dirty="0" smtClean="0">
                <a:solidFill>
                  <a:srgbClr val="FF0000"/>
                </a:solidFill>
                <a:latin typeface="Arial Black" pitchFamily="34" charset="0"/>
              </a:rPr>
              <a:t>HER SORUNUN SÜRESİ 1  DAKİKADIR.</a:t>
            </a:r>
          </a:p>
          <a:p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             SORU</a:t>
            </a:r>
            <a:endParaRPr lang="tr-TR" sz="2000" dirty="0">
              <a:latin typeface="Arial Black" pitchFamily="34" charset="0"/>
            </a:endParaRPr>
          </a:p>
        </p:txBody>
      </p:sp>
      <p:pic>
        <p:nvPicPr>
          <p:cNvPr id="1026" name="Picture 2" descr="C:\Users\windows 7\Desktop\ÇİZGİ ÇOCUK RESMİX\immmvvv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2462" y="4595446"/>
            <a:ext cx="6065949" cy="1921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İçerik Yer Tutucusu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167147440"/>
              </p:ext>
            </p:extLst>
          </p:nvPr>
        </p:nvGraphicFramePr>
        <p:xfrm>
          <a:off x="373487" y="1249250"/>
          <a:ext cx="4829577" cy="51515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xmlns="" val="2341916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37883" y="396241"/>
            <a:ext cx="11320528" cy="640990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23.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      </a:t>
            </a:r>
            <a:r>
              <a:rPr lang="tr-TR" sz="2000" dirty="0">
                <a:latin typeface="Arial Black" pitchFamily="34" charset="0"/>
              </a:rPr>
              <a:t>GENEL KÜLTÜR-YETENEK</a:t>
            </a:r>
            <a:endParaRPr lang="tr-TR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37882" y="1173480"/>
            <a:ext cx="11307650" cy="5265957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200" b="1" dirty="0" smtClean="0"/>
              <a:t>Bir  eşek  tartı aletinde,  3 ayağının üzerinde durduğunda  300 kg geliyor. Bu eşek tartı aletinde 4 ayağının üzerinde dursaydı kaç kg gelirdi?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                                                              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</a:t>
            </a:r>
          </a:p>
          <a:p>
            <a:pPr marL="0" indent="0">
              <a:buNone/>
            </a:pPr>
            <a:r>
              <a:rPr lang="tr-TR" sz="3200" b="1" dirty="0" smtClean="0"/>
              <a:t>             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         </a:t>
            </a:r>
            <a:r>
              <a:rPr lang="tr-TR" sz="3900" b="1" dirty="0" smtClean="0"/>
              <a:t>A)  200                   B)  300                 C)  400           </a:t>
            </a:r>
          </a:p>
          <a:p>
            <a:pPr marL="0" indent="0">
              <a:buNone/>
            </a:pPr>
            <a:endParaRPr lang="tr-TR" sz="3200" b="1" dirty="0"/>
          </a:p>
        </p:txBody>
      </p:sp>
      <p:pic>
        <p:nvPicPr>
          <p:cNvPr id="2050" name="Picture 2" descr="C:\Users\windows 7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90160" y="2636520"/>
            <a:ext cx="6346664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windows 7\Desktop\DEPO\ÇİZGİ ÇOCUK RESMİ\indinnnnr 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49640" y="2636520"/>
            <a:ext cx="1687432" cy="1539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windows 7\Desktop\ÇİZGİ ÇOCUK RESMİ\imalll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277" y="2636520"/>
            <a:ext cx="4158844" cy="2697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43275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40"/>
            <a:ext cx="11202473" cy="737364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23. SORU                                                                                 GENEL KÜLTÜR-YETENEK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460311"/>
            <a:ext cx="11178862" cy="4901852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B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19152380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12125" y="412124"/>
            <a:ext cx="11307650" cy="695459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24.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      </a:t>
            </a:r>
            <a:r>
              <a:rPr lang="tr-TR" sz="2000" dirty="0">
                <a:latin typeface="Arial Black" pitchFamily="34" charset="0"/>
              </a:rPr>
              <a:t>GENEL KÜLTÜR-YETENEK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9245" y="1378039"/>
            <a:ext cx="11372045" cy="5048519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pPr lvl="1"/>
            <a:endParaRPr lang="tr-TR" dirty="0"/>
          </a:p>
        </p:txBody>
      </p:sp>
      <p:pic>
        <p:nvPicPr>
          <p:cNvPr id="1026" name="Picture 2" descr="C:\Users\windows 7\Desktop\530_30_04_16_6_59_1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428" y="1460310"/>
            <a:ext cx="10959921" cy="4773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windows 7\Desktop\18568_buyu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65320" y="1263105"/>
            <a:ext cx="412124" cy="1605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windows 7\Desktop\18568_buyu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225261" y="-2035763"/>
            <a:ext cx="412124" cy="7385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07640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888643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24. SORU                                                                    GENEL KÜLTÜR-YETENEK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622737"/>
            <a:ext cx="11178862" cy="473942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C</a:t>
            </a:r>
            <a:r>
              <a:rPr lang="tr-TR" sz="8000" dirty="0" smtClean="0">
                <a:latin typeface="Arial Black" pitchFamily="34" charset="0"/>
              </a:rPr>
              <a:t>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39842544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761" y="463640"/>
            <a:ext cx="11294771" cy="695460"/>
          </a:xfrm>
          <a:solidFill>
            <a:schemeClr val="bg1">
              <a:lumMod val="50000"/>
            </a:schemeClr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2</a:t>
            </a:r>
            <a:r>
              <a:rPr lang="tr-TR" sz="2000" dirty="0">
                <a:latin typeface="Arial Black" pitchFamily="34" charset="0"/>
              </a:rPr>
              <a:t>5</a:t>
            </a:r>
            <a:r>
              <a:rPr lang="tr-TR" sz="2000" dirty="0" smtClean="0">
                <a:latin typeface="Arial Black" pitchFamily="34" charset="0"/>
              </a:rPr>
              <a:t>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    GENEL KÜLTÜR-YETENEK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3639" y="1364777"/>
            <a:ext cx="11243257" cy="5010266"/>
          </a:xfrm>
          <a:solidFill>
            <a:schemeClr val="bg1"/>
          </a:solidFill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tr-TR" sz="4800" b="1" dirty="0" smtClean="0"/>
              <a:t>  Aşağıdaki  görselde toplam kaç tane  kibrit çöpü vardır?</a:t>
            </a:r>
          </a:p>
          <a:p>
            <a:pPr marL="0" indent="0">
              <a:buNone/>
            </a:pPr>
            <a:r>
              <a:rPr lang="tr-TR" sz="4000" b="1" dirty="0"/>
              <a:t> </a:t>
            </a:r>
            <a:endParaRPr lang="tr-TR" sz="4000" b="1" dirty="0" smtClean="0"/>
          </a:p>
          <a:p>
            <a:pPr marL="0" indent="0">
              <a:buNone/>
            </a:pPr>
            <a:r>
              <a:rPr lang="tr-TR" sz="4000" b="1" dirty="0" smtClean="0"/>
              <a:t>     </a:t>
            </a:r>
          </a:p>
          <a:p>
            <a:pPr marL="0" indent="0">
              <a:buNone/>
            </a:pPr>
            <a:r>
              <a:rPr lang="tr-TR" sz="4000" b="1" dirty="0"/>
              <a:t> </a:t>
            </a:r>
            <a:r>
              <a:rPr lang="tr-TR" sz="4000" b="1" dirty="0" smtClean="0"/>
              <a:t>    </a:t>
            </a:r>
            <a:r>
              <a:rPr lang="tr-TR" sz="6400" b="1" dirty="0" smtClean="0"/>
              <a:t>A</a:t>
            </a:r>
            <a:r>
              <a:rPr lang="tr-TR" sz="6400" b="1" dirty="0"/>
              <a:t>) </a:t>
            </a:r>
            <a:r>
              <a:rPr lang="tr-TR" sz="6400" b="1" dirty="0" smtClean="0"/>
              <a:t> 21</a:t>
            </a:r>
            <a:endParaRPr lang="tr-TR" sz="6400" b="1" dirty="0"/>
          </a:p>
          <a:p>
            <a:pPr marL="0" indent="0">
              <a:buNone/>
            </a:pPr>
            <a:r>
              <a:rPr lang="tr-TR" sz="5200" b="1" dirty="0" smtClean="0"/>
              <a:t> </a:t>
            </a:r>
          </a:p>
          <a:p>
            <a:pPr marL="0" indent="0">
              <a:buNone/>
            </a:pPr>
            <a:r>
              <a:rPr lang="tr-TR" sz="5200" b="1" dirty="0"/>
              <a:t> </a:t>
            </a:r>
            <a:r>
              <a:rPr lang="tr-TR" sz="5200" b="1" dirty="0" smtClean="0"/>
              <a:t>   </a:t>
            </a:r>
            <a:r>
              <a:rPr lang="tr-TR" sz="6400" b="1" dirty="0" smtClean="0"/>
              <a:t>B</a:t>
            </a:r>
            <a:r>
              <a:rPr lang="tr-TR" sz="6400" b="1" dirty="0"/>
              <a:t>) </a:t>
            </a:r>
            <a:r>
              <a:rPr lang="tr-TR" sz="6400" b="1" dirty="0" smtClean="0"/>
              <a:t> 22                       </a:t>
            </a:r>
          </a:p>
          <a:p>
            <a:pPr marL="0" indent="0">
              <a:buNone/>
            </a:pPr>
            <a:r>
              <a:rPr lang="tr-TR" sz="5200" b="1" dirty="0" smtClean="0"/>
              <a:t>  </a:t>
            </a:r>
          </a:p>
          <a:p>
            <a:pPr marL="0" indent="0">
              <a:buNone/>
            </a:pPr>
            <a:r>
              <a:rPr lang="tr-TR" sz="5200" b="1" dirty="0"/>
              <a:t> </a:t>
            </a:r>
            <a:r>
              <a:rPr lang="tr-TR" sz="5200" b="1" dirty="0" smtClean="0"/>
              <a:t>   </a:t>
            </a:r>
            <a:r>
              <a:rPr lang="tr-TR" sz="6400" b="1" dirty="0" smtClean="0"/>
              <a:t>C</a:t>
            </a:r>
            <a:r>
              <a:rPr lang="tr-TR" sz="6400" b="1" dirty="0"/>
              <a:t>) </a:t>
            </a:r>
            <a:r>
              <a:rPr lang="tr-TR" sz="6400" b="1" dirty="0" smtClean="0"/>
              <a:t>23</a:t>
            </a:r>
            <a:endParaRPr lang="tr-TR" sz="6400" b="1" dirty="0"/>
          </a:p>
          <a:p>
            <a:pPr marL="0" indent="0">
              <a:buNone/>
            </a:pPr>
            <a:r>
              <a:rPr lang="tr-TR" sz="4000" b="1" dirty="0" smtClean="0"/>
              <a:t>         </a:t>
            </a:r>
          </a:p>
          <a:p>
            <a:pPr marL="0" indent="0">
              <a:buNone/>
            </a:pPr>
            <a:r>
              <a:rPr lang="tr-TR" sz="4000" b="1" dirty="0"/>
              <a:t> </a:t>
            </a:r>
            <a:r>
              <a:rPr lang="tr-TR" sz="4000" b="1" dirty="0" smtClean="0"/>
              <a:t>     </a:t>
            </a:r>
            <a:endParaRPr lang="tr-TR" sz="4000" b="1" dirty="0"/>
          </a:p>
        </p:txBody>
      </p:sp>
      <p:pic>
        <p:nvPicPr>
          <p:cNvPr id="1026" name="Picture 2" descr="C:\Users\windows 7\Desktop\depositphotos_179397040-stock-illustration-add-one-matchstick-make-t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4896" y="1883533"/>
            <a:ext cx="7246960" cy="421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windows 7\Desktop\18568_buyu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106999" y="2282379"/>
            <a:ext cx="389101" cy="7233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50803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888643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25. SORU                                                                    GENEL KÜLTÜR-YETENEK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622737"/>
            <a:ext cx="11178862" cy="473942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B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4276329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1319" y="456583"/>
            <a:ext cx="11304422" cy="1017430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dirty="0" smtClean="0"/>
              <a:t>            </a:t>
            </a:r>
            <a:r>
              <a:rPr lang="tr-TR" b="1" dirty="0" smtClean="0">
                <a:solidFill>
                  <a:srgbClr val="002060"/>
                </a:solidFill>
                <a:latin typeface="Bookman Old Style" pitchFamily="18" charset="0"/>
              </a:rPr>
              <a:t>5 TANE YEDEK SORU</a:t>
            </a:r>
            <a:endParaRPr lang="tr-TR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6" name="Picture 2" descr="C:\Users\windows 7\Desktop\ATAKENT LOGOMM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515" y="540137"/>
            <a:ext cx="1208937" cy="82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windows 7\Desktop\ATAKENT LOGOMM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05707" y="540137"/>
            <a:ext cx="1208937" cy="82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windows 7\Desktop\DEPO\ÇİZGİ ÇOCUK RESMİ\0x0-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9556" y="1719263"/>
            <a:ext cx="4825589" cy="466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windows 7\Desktop\DEPO\ÇİZGİ ÇOCUK RESMİ\imTTTaBBBBgMM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515" y="2717113"/>
            <a:ext cx="2647950" cy="2373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windows 7\Desktop\DEPO\ÇİZGİ ÇOCUK RESMİ\imTTTaBBBBgMM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80003" y="2717112"/>
            <a:ext cx="2647950" cy="2373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432742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39353" y="457200"/>
            <a:ext cx="11324491" cy="609600"/>
          </a:xfr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tr-TR" sz="2000" dirty="0">
                <a:latin typeface="Arial Black" pitchFamily="34" charset="0"/>
              </a:rPr>
              <a:t>26. SORU                                                                                         YEDEK  SORU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33755" y="1301263"/>
            <a:ext cx="11301046" cy="5132362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 </a:t>
            </a:r>
            <a:r>
              <a:rPr lang="tr-TR" sz="2900" b="1" dirty="0" smtClean="0"/>
              <a:t>Aşağıdaki görsellerden hangisi Türk kültürüne uygun </a:t>
            </a:r>
            <a:r>
              <a:rPr lang="tr-TR" sz="2900" b="1" dirty="0" smtClean="0">
                <a:solidFill>
                  <a:srgbClr val="FF0000"/>
                </a:solidFill>
              </a:rPr>
              <a:t>değildir</a:t>
            </a:r>
            <a:r>
              <a:rPr lang="tr-TR" sz="2900" b="1" dirty="0" smtClean="0"/>
              <a:t>?</a:t>
            </a:r>
          </a:p>
          <a:p>
            <a:pPr marL="0" indent="0">
              <a:buNone/>
            </a:pPr>
            <a:endParaRPr lang="tr-TR" sz="2900" b="1" dirty="0"/>
          </a:p>
          <a:p>
            <a:pPr marL="0" indent="0">
              <a:buNone/>
            </a:pPr>
            <a:r>
              <a:rPr lang="tr-TR" sz="2900" b="1" dirty="0" smtClean="0"/>
              <a:t>           </a:t>
            </a:r>
            <a:r>
              <a:rPr lang="tr-TR" sz="4000" b="1" dirty="0" smtClean="0"/>
              <a:t>A)                         B)                        C)</a:t>
            </a:r>
            <a:endParaRPr lang="tr-TR" sz="4000" b="1" dirty="0"/>
          </a:p>
        </p:txBody>
      </p:sp>
      <p:pic>
        <p:nvPicPr>
          <p:cNvPr id="1026" name="Picture 2" descr="C:\Users\windows 7\Desktop\indir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71168" y="3182815"/>
            <a:ext cx="3470030" cy="327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windows 7\Desktop\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051" y="3182815"/>
            <a:ext cx="3645877" cy="3276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windows 7\Desktop\teknede-kına-gecesi-organizasyonu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2546" y="3182815"/>
            <a:ext cx="3502268" cy="3276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79666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614533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26. SORU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                           YEDEK  SORU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310185"/>
            <a:ext cx="11178862" cy="505197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A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2953100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761" y="437882"/>
            <a:ext cx="11256135" cy="669702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27. SORU                                                                                        YEDEK SORU                         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0761" y="1339403"/>
            <a:ext cx="11217498" cy="5087155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tr-TR" dirty="0"/>
          </a:p>
          <a:p>
            <a:r>
              <a:rPr lang="tr-TR" b="1" dirty="0" smtClean="0"/>
              <a:t>                         </a:t>
            </a:r>
            <a:r>
              <a:rPr lang="tr-TR" sz="4000" b="1" dirty="0" smtClean="0"/>
              <a:t>+</a:t>
            </a:r>
            <a:r>
              <a:rPr lang="tr-TR" sz="2000" b="1" dirty="0" smtClean="0"/>
              <a:t>                   </a:t>
            </a:r>
            <a:r>
              <a:rPr lang="tr-TR" sz="3900" b="1" dirty="0" smtClean="0"/>
              <a:t>+         =</a:t>
            </a:r>
            <a:r>
              <a:rPr lang="tr-TR" sz="2000" b="1" dirty="0" smtClean="0"/>
              <a:t>  </a:t>
            </a:r>
            <a:r>
              <a:rPr lang="tr-TR" sz="3900" b="1" dirty="0" smtClean="0"/>
              <a:t>75  kuruş</a:t>
            </a:r>
          </a:p>
          <a:p>
            <a:endParaRPr lang="tr-TR" sz="2000" b="1" dirty="0"/>
          </a:p>
          <a:p>
            <a:endParaRPr lang="tr-TR" sz="2000" b="1" dirty="0" smtClean="0"/>
          </a:p>
          <a:p>
            <a:pPr marL="0" indent="0">
              <a:buNone/>
            </a:pPr>
            <a:r>
              <a:rPr lang="tr-TR" sz="2000" b="1" dirty="0"/>
              <a:t> </a:t>
            </a:r>
            <a:r>
              <a:rPr lang="tr-TR" sz="2000" b="1" dirty="0" smtClean="0"/>
              <a:t>                         </a:t>
            </a:r>
            <a:r>
              <a:rPr lang="tr-TR" sz="3900" b="1" dirty="0" smtClean="0"/>
              <a:t>+</a:t>
            </a:r>
            <a:r>
              <a:rPr lang="tr-TR" sz="2000" b="1" dirty="0" smtClean="0"/>
              <a:t>                  </a:t>
            </a:r>
            <a:r>
              <a:rPr lang="tr-TR" sz="3900" b="1" dirty="0" smtClean="0"/>
              <a:t>=</a:t>
            </a:r>
            <a:r>
              <a:rPr lang="tr-TR" sz="3600" b="1" dirty="0" smtClean="0"/>
              <a:t>  </a:t>
            </a:r>
            <a:r>
              <a:rPr lang="tr-TR" sz="3900" b="1" dirty="0" smtClean="0"/>
              <a:t>75  kuruş                         </a:t>
            </a:r>
          </a:p>
          <a:p>
            <a:pPr marL="0" indent="0">
              <a:buNone/>
            </a:pPr>
            <a:r>
              <a:rPr lang="tr-TR" sz="2000" b="1" dirty="0" smtClean="0"/>
              <a:t>   </a:t>
            </a:r>
            <a:endParaRPr lang="tr-TR" sz="2000" b="1" dirty="0"/>
          </a:p>
          <a:p>
            <a:pPr marL="0" indent="0">
              <a:buNone/>
            </a:pPr>
            <a:r>
              <a:rPr lang="tr-TR" sz="3600" b="1" dirty="0" smtClean="0"/>
              <a:t>      </a:t>
            </a:r>
            <a:r>
              <a:rPr lang="tr-TR" sz="3900" b="1" dirty="0" smtClean="0"/>
              <a:t>Verilere  göre  bir  tane         kaç  kuruştur ?   </a:t>
            </a:r>
          </a:p>
          <a:p>
            <a:pPr marL="0" indent="0">
              <a:buNone/>
            </a:pPr>
            <a:r>
              <a:rPr lang="tr-TR" sz="3600" b="1" dirty="0"/>
              <a:t> </a:t>
            </a:r>
            <a:r>
              <a:rPr lang="tr-TR" sz="3600" b="1" dirty="0" smtClean="0"/>
              <a:t>                   </a:t>
            </a:r>
          </a:p>
          <a:p>
            <a:pPr marL="0" indent="0">
              <a:buNone/>
            </a:pPr>
            <a:endParaRPr lang="tr-TR" sz="2000" b="1" dirty="0"/>
          </a:p>
          <a:p>
            <a:pPr marL="0" indent="0">
              <a:buNone/>
            </a:pPr>
            <a:r>
              <a:rPr lang="tr-TR" sz="4800" b="1" dirty="0" smtClean="0"/>
              <a:t>      A)  25              B) 50             C) 75  </a:t>
            </a:r>
            <a:endParaRPr lang="tr-TR" sz="4800" b="1" dirty="0"/>
          </a:p>
        </p:txBody>
      </p:sp>
      <p:pic>
        <p:nvPicPr>
          <p:cNvPr id="4" name="Picture 2" descr="C:\Users\windows 7\Desktop\portakal_washingt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2533" y="1609859"/>
            <a:ext cx="862884" cy="64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windows 7\Desktop\portakal_washingt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6368" y="1558339"/>
            <a:ext cx="862884" cy="64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windows 7\Desktop\portakal_washingt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6815" y="1558340"/>
            <a:ext cx="862884" cy="64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windows 7\Desktop\portakal_washingt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1106" y="2949258"/>
            <a:ext cx="862884" cy="64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windows 7\Desktop\elm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7279" y="2949258"/>
            <a:ext cx="828138" cy="64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windows 7\Desktop\elm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706" y="3970977"/>
            <a:ext cx="811369" cy="64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72164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45691" y="501445"/>
            <a:ext cx="11090786" cy="2003216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65355" y="2822713"/>
            <a:ext cx="11056374" cy="3519092"/>
          </a:xfrm>
          <a:solidFill>
            <a:schemeClr val="bg1">
              <a:lumMod val="65000"/>
            </a:schemeClr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3600" b="1" dirty="0" smtClean="0">
                <a:solidFill>
                  <a:srgbClr val="002060"/>
                </a:solidFill>
                <a:latin typeface="Bookman Old Style" pitchFamily="18" charset="0"/>
              </a:rPr>
              <a:t>10 - 20 - 25   VE  30. SORULARDAN SONRA     GENEL DEĞERLENDİRME YAPILACAK.</a:t>
            </a:r>
          </a:p>
          <a:p>
            <a:pPr algn="ctr"/>
            <a:endParaRPr lang="tr-TR" sz="3600" b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0" indent="0" algn="ctr">
              <a:buNone/>
            </a:pPr>
            <a:r>
              <a:rPr lang="tr-TR" sz="3600" b="1" dirty="0" smtClean="0">
                <a:solidFill>
                  <a:srgbClr val="002060"/>
                </a:solidFill>
                <a:latin typeface="Bookman Old Style" pitchFamily="18" charset="0"/>
              </a:rPr>
              <a:t>    25. SORUDAN SONRA 10 DAKİKA ARA</a:t>
            </a:r>
          </a:p>
          <a:p>
            <a:pPr marL="0" indent="0" algn="ctr">
              <a:buNone/>
            </a:pPr>
            <a:r>
              <a:rPr lang="tr-TR" sz="3600" b="1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tr-TR" sz="3600" b="1" dirty="0" smtClean="0">
                <a:solidFill>
                  <a:srgbClr val="002060"/>
                </a:solidFill>
                <a:latin typeface="Bookman Old Style" pitchFamily="18" charset="0"/>
              </a:rPr>
              <a:t> VERİLECEK.</a:t>
            </a:r>
            <a:endParaRPr lang="tr-TR" sz="36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C:\Users\windows 7\Desktop\ÇİZGİ ÇOCUK RESMİ\SLAYT İÇİN NİMASYAN FOTOA\images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726" y="615282"/>
            <a:ext cx="2502796" cy="1743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windows 7\Desktop\images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77739" y="618125"/>
            <a:ext cx="2464904" cy="17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windows 7\Desktop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5513" y="607778"/>
            <a:ext cx="2769704" cy="17668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windows 7\Desktop\indir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1758" y="615282"/>
            <a:ext cx="2787070" cy="1743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36700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614533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27. SORU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                           YEDEK  SORU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310185"/>
            <a:ext cx="11178862" cy="505197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B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  <p:sp>
        <p:nvSpPr>
          <p:cNvPr id="4" name="Dikdörtgen 3"/>
          <p:cNvSpPr/>
          <p:nvPr/>
        </p:nvSpPr>
        <p:spPr>
          <a:xfrm>
            <a:off x="4675836" y="6279634"/>
            <a:ext cx="24593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u="sng" dirty="0">
                <a:solidFill>
                  <a:srgbClr val="0563C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www.egitimhane.com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995570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37882" y="476518"/>
            <a:ext cx="11294772" cy="708338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>
                <a:latin typeface="Arial Black" pitchFamily="34" charset="0"/>
              </a:rPr>
              <a:t>28. SORU                    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       </a:t>
            </a:r>
            <a:r>
              <a:rPr lang="tr-TR" sz="2000" dirty="0">
                <a:latin typeface="Arial Black" pitchFamily="34" charset="0"/>
              </a:rPr>
              <a:t>YEDEK  SORU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3725" y="1523277"/>
            <a:ext cx="11317941" cy="493260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000" b="1" dirty="0" smtClean="0"/>
              <a:t>Kültürel mirasımızı </a:t>
            </a:r>
            <a:r>
              <a:rPr lang="tr-TR" sz="3000" b="1" dirty="0" err="1" smtClean="0"/>
              <a:t>korumalı,gelenek</a:t>
            </a:r>
            <a:r>
              <a:rPr lang="tr-TR" sz="3000" b="1" dirty="0" smtClean="0"/>
              <a:t> ve göreneklerimize    sahip çıkmalıyız. Örneğin, ……………………………………</a:t>
            </a:r>
          </a:p>
          <a:p>
            <a:pPr marL="0" indent="0">
              <a:buNone/>
            </a:pPr>
            <a:endParaRPr lang="tr-TR" sz="3000" b="1" dirty="0" smtClean="0"/>
          </a:p>
          <a:p>
            <a:pPr marL="0" indent="0">
              <a:buNone/>
            </a:pPr>
            <a:r>
              <a:rPr lang="tr-TR" sz="3000" b="1" dirty="0" smtClean="0"/>
              <a:t>Bu cümleyi en iyi hangi ifadeyle tamamlayabiliriz?</a:t>
            </a:r>
          </a:p>
          <a:p>
            <a:pPr marL="0" indent="0">
              <a:buNone/>
            </a:pPr>
            <a:r>
              <a:rPr lang="tr-TR" sz="3000" b="1" dirty="0"/>
              <a:t> </a:t>
            </a:r>
            <a:endParaRPr lang="tr-TR" sz="3000" b="1" dirty="0" smtClean="0"/>
          </a:p>
          <a:p>
            <a:pPr marL="0" indent="0">
              <a:buNone/>
            </a:pPr>
            <a:r>
              <a:rPr lang="tr-TR" sz="3000" b="1" dirty="0"/>
              <a:t> </a:t>
            </a:r>
            <a:r>
              <a:rPr lang="tr-TR" sz="3000" b="1" dirty="0" smtClean="0"/>
              <a:t>A)  bayramlarda  eş, dost</a:t>
            </a:r>
            <a:r>
              <a:rPr lang="tr-TR" sz="3000" b="1" dirty="0"/>
              <a:t> </a:t>
            </a:r>
            <a:r>
              <a:rPr lang="tr-TR" sz="3000" b="1" dirty="0" smtClean="0"/>
              <a:t>ve akraba ziyareti yapmalıyız.</a:t>
            </a:r>
          </a:p>
          <a:p>
            <a:pPr marL="0" indent="0">
              <a:buNone/>
            </a:pPr>
            <a:r>
              <a:rPr lang="tr-TR" sz="3000" b="1" dirty="0"/>
              <a:t> </a:t>
            </a:r>
            <a:r>
              <a:rPr lang="tr-TR" sz="3000" b="1" dirty="0" smtClean="0"/>
              <a:t>B)   tarım ve hayvancılıkla uğraşmalıyız.</a:t>
            </a:r>
          </a:p>
          <a:p>
            <a:pPr marL="0" indent="0">
              <a:buNone/>
            </a:pPr>
            <a:r>
              <a:rPr lang="tr-TR" sz="2800" b="1" dirty="0" smtClean="0"/>
              <a:t> </a:t>
            </a:r>
            <a:r>
              <a:rPr lang="tr-TR" sz="3200" b="1" dirty="0" smtClean="0"/>
              <a:t>C)  sürekli dondurma ve baklava yemeliyiz.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endParaRPr lang="tr-TR" sz="3000" b="1" dirty="0"/>
          </a:p>
        </p:txBody>
      </p:sp>
    </p:spTree>
    <p:extLst>
      <p:ext uri="{BB962C8B-B14F-4D97-AF65-F5344CB8AC3E}">
        <p14:creationId xmlns:p14="http://schemas.microsoft.com/office/powerpoint/2010/main" xmlns="" val="129892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614533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28. SORU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                           YEDEK  SORU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310185"/>
            <a:ext cx="11178862" cy="505197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A</a:t>
            </a:r>
            <a:r>
              <a:rPr lang="tr-TR" sz="8000" dirty="0" smtClean="0">
                <a:latin typeface="Arial Black" pitchFamily="34" charset="0"/>
              </a:rPr>
              <a:t>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283232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9245" y="412124"/>
            <a:ext cx="11384923" cy="592428"/>
          </a:xfrm>
          <a:solidFill>
            <a:schemeClr val="bg1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tr-TR" sz="2000" dirty="0" smtClean="0">
                <a:latin typeface="Arial Black" pitchFamily="34" charset="0"/>
              </a:rPr>
              <a:t>29.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 </a:t>
            </a:r>
            <a:r>
              <a:rPr lang="tr-TR" sz="2000" dirty="0">
                <a:latin typeface="Arial Black" pitchFamily="34" charset="0"/>
              </a:rPr>
              <a:t>YEDEK  SORU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12124" y="1236372"/>
            <a:ext cx="11320530" cy="5190186"/>
          </a:xfrm>
          <a:solidFill>
            <a:schemeClr val="bg1"/>
          </a:solidFill>
        </p:spPr>
        <p:txBody>
          <a:bodyPr>
            <a:normAutofit fontScale="85000" lnSpcReduction="10000"/>
          </a:bodyPr>
          <a:lstStyle/>
          <a:p>
            <a:endParaRPr lang="tr-TR" dirty="0" smtClean="0"/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</a:t>
            </a:r>
            <a:r>
              <a:rPr lang="tr-TR" sz="4300" b="1" dirty="0" smtClean="0">
                <a:solidFill>
                  <a:srgbClr val="002060"/>
                </a:solidFill>
                <a:latin typeface="Arial Black" pitchFamily="34" charset="0"/>
              </a:rPr>
              <a:t>A T A K E N T                                                     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Okulumuzun adını şifrelersek  aşağıdakilerden  hangisi doğru olur?</a:t>
            </a:r>
          </a:p>
          <a:p>
            <a:pPr marL="274320" lvl="1" indent="0">
              <a:buNone/>
            </a:pPr>
            <a:endParaRPr lang="tr-TR" sz="3200" b="1" dirty="0" smtClean="0"/>
          </a:p>
          <a:p>
            <a:pPr marL="274320" lvl="1" indent="0">
              <a:buNone/>
            </a:pPr>
            <a:endParaRPr lang="tr-TR" sz="3200" b="1" dirty="0"/>
          </a:p>
          <a:p>
            <a:pPr marL="274320" lvl="1" indent="0">
              <a:buNone/>
            </a:pPr>
            <a:r>
              <a:rPr lang="tr-TR" sz="4300" b="1" dirty="0" smtClean="0">
                <a:latin typeface="Arial Black" pitchFamily="34" charset="0"/>
              </a:rPr>
              <a:t>A)</a:t>
            </a:r>
            <a:r>
              <a:rPr lang="tr-TR" sz="4300" b="1" dirty="0" smtClean="0"/>
              <a:t>          </a:t>
            </a:r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r>
              <a:rPr lang="tr-TR" sz="4000" b="1" dirty="0" smtClean="0"/>
              <a:t>  </a:t>
            </a:r>
            <a:r>
              <a:rPr lang="tr-TR" sz="4000" b="1" dirty="0" smtClean="0">
                <a:latin typeface="Arial Black" pitchFamily="34" charset="0"/>
              </a:rPr>
              <a:t>B)</a:t>
            </a:r>
          </a:p>
          <a:p>
            <a:endParaRPr lang="tr-TR" sz="3200" b="1" dirty="0"/>
          </a:p>
          <a:p>
            <a:pPr marL="0" indent="0">
              <a:buNone/>
            </a:pPr>
            <a:r>
              <a:rPr lang="tr-TR" sz="4300" b="1" dirty="0" smtClean="0"/>
              <a:t> </a:t>
            </a:r>
            <a:r>
              <a:rPr lang="tr-TR" sz="4300" b="1" dirty="0" smtClean="0">
                <a:latin typeface="Arial Black" pitchFamily="34" charset="0"/>
              </a:rPr>
              <a:t>C)</a:t>
            </a:r>
            <a:endParaRPr lang="tr-TR" sz="4300" b="1" dirty="0">
              <a:latin typeface="Arial Black" pitchFamily="34" charset="0"/>
            </a:endParaRPr>
          </a:p>
        </p:txBody>
      </p:sp>
      <p:pic>
        <p:nvPicPr>
          <p:cNvPr id="1027" name="Picture 3" descr="C:\Users\windows 7\Desktop\indir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03994" y="4464279"/>
            <a:ext cx="596921" cy="56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windows 7\Desktop\indir (4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11" y="4482784"/>
            <a:ext cx="669702" cy="579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windows 7\Desktop\indi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3670" y="4494371"/>
            <a:ext cx="680903" cy="55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windows 7\Desktop\images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8989" y="4427503"/>
            <a:ext cx="652267" cy="597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windows 7\Desktop\indir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1672" y="4464279"/>
            <a:ext cx="596921" cy="56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windows 7\Desktop\images (5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7013" y="4480511"/>
            <a:ext cx="696062" cy="5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windows 7\Desktop\indir (7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6094" y="4476575"/>
            <a:ext cx="721217" cy="57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windows 7\Desktop\indir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2391" y="3457580"/>
            <a:ext cx="596921" cy="56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C:\Users\windows 7\Desktop\images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4488" y="3430574"/>
            <a:ext cx="652267" cy="58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windows 7\Desktop\indir (4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0631" y="3448068"/>
            <a:ext cx="669702" cy="579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C:\Users\windows 7\Desktop\images (5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3823" y="3475775"/>
            <a:ext cx="696062" cy="5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8" descr="C:\Users\windows 7\Desktop\indi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46408" y="3495159"/>
            <a:ext cx="680903" cy="559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0" descr="C:\Users\windows 7\Desktop\images (5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7618" y="5503409"/>
            <a:ext cx="696062" cy="571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9" descr="C:\Users\windows 7\Desktop\images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33998" y="5514996"/>
            <a:ext cx="652267" cy="596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windows 7\Desktop\indir (4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7013" y="5503409"/>
            <a:ext cx="669702" cy="579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3" descr="C:\Users\windows 7\Desktop\indir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0390" y="5514996"/>
            <a:ext cx="596921" cy="56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9" descr="C:\Users\windows 7\Desktop\images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6502" y="5527390"/>
            <a:ext cx="652267" cy="571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İçerik Yer Tutucusu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06873" y="4464278"/>
            <a:ext cx="3515933" cy="1597753"/>
          </a:xfrm>
          <a:prstGeom prst="rect">
            <a:avLst/>
          </a:prstGeom>
        </p:spPr>
      </p:pic>
      <p:pic>
        <p:nvPicPr>
          <p:cNvPr id="1026" name="Picture 2" descr="C:\Users\windows 7\Desktop\ATAKENT LOGO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4682" y="3448067"/>
            <a:ext cx="3360313" cy="97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9" descr="C:\Users\windows 7\Desktop\images (1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6320" y="3430572"/>
            <a:ext cx="652267" cy="624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6" descr="C:\Users\windows 7\Desktop\indir (4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3546" y="3448067"/>
            <a:ext cx="669702" cy="579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1" descr="C:\Users\windows 7\Desktop\indir (7)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3670" y="5556676"/>
            <a:ext cx="721217" cy="57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3" descr="C:\Users\windows 7\Desktop\indir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6327" y="5501798"/>
            <a:ext cx="596921" cy="560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4961882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614533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29. SORU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                           YEDEK  SORU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310185"/>
            <a:ext cx="11178862" cy="505197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B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3939852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12125" y="437882"/>
            <a:ext cx="11346286" cy="708338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/>
              <a:t> </a:t>
            </a:r>
            <a:r>
              <a:rPr lang="tr-TR" sz="2200" dirty="0" smtClean="0">
                <a:latin typeface="Arial Black" pitchFamily="34" charset="0"/>
              </a:rPr>
              <a:t>30. </a:t>
            </a:r>
            <a:r>
              <a:rPr lang="tr-TR" sz="2200" dirty="0">
                <a:latin typeface="Arial Black" pitchFamily="34" charset="0"/>
              </a:rPr>
              <a:t>SORU                                             </a:t>
            </a:r>
            <a:r>
              <a:rPr lang="tr-TR" sz="2200" dirty="0" smtClean="0">
                <a:latin typeface="Arial Black" pitchFamily="34" charset="0"/>
              </a:rPr>
              <a:t>                                           </a:t>
            </a:r>
            <a:r>
              <a:rPr lang="tr-TR" sz="2200" dirty="0">
                <a:latin typeface="Arial Black" pitchFamily="34" charset="0"/>
              </a:rPr>
              <a:t>YEDEK  SORU</a:t>
            </a:r>
            <a:endParaRPr lang="tr-TR" sz="22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9245" y="1433418"/>
            <a:ext cx="11320530" cy="4941624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/>
              <a:t>Bir çocuk  7 tane elmanın,  2’ si hariç (2</a:t>
            </a:r>
            <a:r>
              <a:rPr lang="tr-TR" sz="3600" b="1" dirty="0"/>
              <a:t> </a:t>
            </a:r>
            <a:r>
              <a:rPr lang="tr-TR" sz="3600" b="1" dirty="0" smtClean="0"/>
              <a:t>‘si dışında) hepsini yerse kaç tane elma kalır ?</a:t>
            </a:r>
          </a:p>
          <a:p>
            <a:pPr marL="0" indent="0">
              <a:buNone/>
            </a:pPr>
            <a:endParaRPr lang="tr-TR" sz="3600" b="1" dirty="0"/>
          </a:p>
          <a:p>
            <a:pPr marL="0" indent="0">
              <a:buNone/>
            </a:pPr>
            <a:endParaRPr lang="tr-TR" sz="3600" b="1" dirty="0" smtClean="0"/>
          </a:p>
          <a:p>
            <a:pPr marL="0" indent="0">
              <a:buNone/>
            </a:pPr>
            <a:endParaRPr lang="tr-TR" sz="3600" b="1" dirty="0"/>
          </a:p>
          <a:p>
            <a:pPr marL="0" indent="0">
              <a:buNone/>
            </a:pPr>
            <a:endParaRPr lang="tr-TR" sz="3600" b="1" dirty="0" smtClean="0"/>
          </a:p>
          <a:p>
            <a:pPr marL="0" indent="0">
              <a:buNone/>
            </a:pPr>
            <a:r>
              <a:rPr lang="tr-TR" sz="4800" b="1" dirty="0" smtClean="0"/>
              <a:t>      </a:t>
            </a:r>
            <a:r>
              <a:rPr lang="tr-TR" sz="5400" b="1" dirty="0" smtClean="0"/>
              <a:t>A) 2              B) 5             C) 7</a:t>
            </a:r>
            <a:endParaRPr lang="tr-TR" sz="5400" b="1" dirty="0"/>
          </a:p>
        </p:txBody>
      </p:sp>
      <p:pic>
        <p:nvPicPr>
          <p:cNvPr id="1026" name="Picture 2" descr="C:\Users\windows 7\Desktop\el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770" y="2987899"/>
            <a:ext cx="1179758" cy="137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windows 7\Desktop\el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9480" y="3020092"/>
            <a:ext cx="1179758" cy="137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windows 7\Desktop\el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9670" y="3020092"/>
            <a:ext cx="1179758" cy="137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windows 7\Desktop\el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7712" y="3020092"/>
            <a:ext cx="1179758" cy="137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windows 7\Desktop\el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3133" y="3020092"/>
            <a:ext cx="1179758" cy="137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windows 7\Desktop\el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43064" y="2987898"/>
            <a:ext cx="1179758" cy="137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windows 7\Desktop\el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02293" y="2987899"/>
            <a:ext cx="1179758" cy="1378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3041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614533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30. SORU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                           YEDEK  SORU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310185"/>
            <a:ext cx="11178862" cy="505197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A</a:t>
            </a:r>
            <a:r>
              <a:rPr lang="tr-TR" sz="8000" dirty="0" smtClean="0">
                <a:latin typeface="Arial Black" pitchFamily="34" charset="0"/>
              </a:rPr>
              <a:t>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219949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1319" y="456583"/>
            <a:ext cx="11304422" cy="1017430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dirty="0" smtClean="0"/>
              <a:t>         </a:t>
            </a:r>
            <a:r>
              <a:rPr lang="tr-TR" sz="4000" b="1" dirty="0" smtClean="0">
                <a:solidFill>
                  <a:srgbClr val="C00000"/>
                </a:solidFill>
                <a:latin typeface="Bookman Old Style" pitchFamily="18" charset="0"/>
              </a:rPr>
              <a:t>BİRE – BİR ELEMELİ SORULAR</a:t>
            </a:r>
            <a:endParaRPr lang="tr-TR" sz="40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6" name="Picture 2" descr="C:\Users\windows 7\Desktop\ATAKENT LOGOMM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515" y="540137"/>
            <a:ext cx="1208937" cy="82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windows 7\Desktop\ATAKENT LOGOMM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05707" y="540137"/>
            <a:ext cx="1208937" cy="824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4967" y="1692322"/>
            <a:ext cx="11209677" cy="469483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endParaRPr lang="tr-TR" dirty="0" smtClean="0"/>
          </a:p>
          <a:p>
            <a:pPr marL="0" indent="0">
              <a:buNone/>
            </a:pPr>
            <a:r>
              <a:rPr lang="tr-TR" sz="6000" b="1" dirty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tr-TR" sz="6600" b="1" dirty="0" smtClean="0">
                <a:solidFill>
                  <a:srgbClr val="002060"/>
                </a:solidFill>
                <a:latin typeface="Bookman Old Style" pitchFamily="18" charset="0"/>
              </a:rPr>
              <a:t>ŞAMPİYON GELİYOR…!</a:t>
            </a:r>
          </a:p>
          <a:p>
            <a:endParaRPr lang="tr-TR" sz="6000" dirty="0"/>
          </a:p>
          <a:p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  <p:pic>
        <p:nvPicPr>
          <p:cNvPr id="8" name="Picture 2" descr="C:\Users\windows 7\Desktop\imaHHHHH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0931" y="3281268"/>
            <a:ext cx="3507475" cy="291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windows 7\Desktop\DEPO\ÇİZGİ ÇOCUK RESMİ\images (7)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5557" y="3281268"/>
            <a:ext cx="2897452" cy="291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windows 7\Desktop\DEPO\ÇİZGİ ÇOCUK RESMİ\images (7)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41646" y="3281268"/>
            <a:ext cx="2897452" cy="291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154242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0761" y="504582"/>
            <a:ext cx="11320529" cy="721217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200" b="1" dirty="0" smtClean="0">
                <a:latin typeface="Arial Black" pitchFamily="34" charset="0"/>
              </a:rPr>
              <a:t>31.SORU                                                                  BİRE-BİR ELEMELİ SORULAR</a:t>
            </a:r>
            <a:endParaRPr lang="tr-TR" sz="2200" b="1" dirty="0">
              <a:latin typeface="Arial Black" pitchFamily="34" charset="0"/>
            </a:endParaRPr>
          </a:p>
        </p:txBody>
      </p:sp>
      <p:pic>
        <p:nvPicPr>
          <p:cNvPr id="1028" name="Picture 4" descr="C:\Users\windows 7\Desktop\depositphotos_126626774-stock-video-closeup-portrait-girl-child-listenin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9420" y="3414512"/>
            <a:ext cx="3760631" cy="137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37881" y="1455313"/>
            <a:ext cx="11256135" cy="4958366"/>
          </a:xfrm>
          <a:solidFill>
            <a:schemeClr val="bg1"/>
          </a:solidFill>
        </p:spPr>
        <p:txBody>
          <a:bodyPr/>
          <a:lstStyle/>
          <a:p>
            <a:endParaRPr lang="tr-TR" dirty="0" smtClean="0"/>
          </a:p>
          <a:p>
            <a:r>
              <a:rPr lang="tr-TR" dirty="0" smtClean="0"/>
              <a:t>                                                     </a:t>
            </a:r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pPr marL="0" indent="0">
              <a:buNone/>
            </a:pPr>
            <a:r>
              <a:rPr lang="tr-TR" sz="3200" b="1" dirty="0" smtClean="0"/>
              <a:t>        </a:t>
            </a:r>
            <a:r>
              <a:rPr lang="tr-TR" sz="3200" b="1" dirty="0"/>
              <a:t>H</a:t>
            </a:r>
            <a:r>
              <a:rPr lang="tr-TR" sz="3200" b="1" dirty="0" smtClean="0"/>
              <a:t>angisi temel ihtiyaçlarımızdan biri  </a:t>
            </a:r>
            <a:r>
              <a:rPr lang="tr-TR" sz="3200" b="1" dirty="0" smtClean="0">
                <a:solidFill>
                  <a:srgbClr val="FF0000"/>
                </a:solidFill>
              </a:rPr>
              <a:t>değildir</a:t>
            </a:r>
            <a:r>
              <a:rPr lang="tr-TR" sz="3200" b="1" dirty="0" smtClean="0"/>
              <a:t> ?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   A) Barınma               B) Beslenme            C) Deniz-Plaj</a:t>
            </a:r>
            <a:endParaRPr lang="tr-TR" sz="3200" dirty="0"/>
          </a:p>
        </p:txBody>
      </p:sp>
      <p:pic>
        <p:nvPicPr>
          <p:cNvPr id="7" name="Picture 2" descr="C:\Users\windows 7\Desktop\cicekli-ev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944" y="1571670"/>
            <a:ext cx="3361386" cy="173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windows 7\Desktop\cocuklara-iyi-yasam-ve-saglikli-beslenmenin-6705520_x_6221_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4271" y="1613414"/>
            <a:ext cx="3773510" cy="1696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windows 7\Desktop\imag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29599" y="1627902"/>
            <a:ext cx="3284113" cy="168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73322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614533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31. SORU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BİRE-BİR ELEMELİ SORULAR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310185"/>
            <a:ext cx="11178862" cy="505197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C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1195078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9245" y="399245"/>
            <a:ext cx="11320530" cy="1056068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dirty="0" smtClean="0"/>
              <a:t> </a:t>
            </a:r>
            <a:r>
              <a:rPr lang="tr-TR" sz="3100" b="1" dirty="0" smtClean="0">
                <a:solidFill>
                  <a:srgbClr val="002060"/>
                </a:solidFill>
                <a:latin typeface="Bookman Old Style" pitchFamily="18" charset="0"/>
              </a:rPr>
              <a:t>BÜTÜN ÖĞRENCİLERİME BAŞARILAR DİLİYORUM.</a:t>
            </a:r>
            <a:endParaRPr lang="tr-TR" sz="31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4" name="Picture 2" descr="D:\AYHAN  DEPO\KİTAP FOTO\14978_508156742620178_3188982516951311242_n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8244" y="1725768"/>
            <a:ext cx="2601531" cy="4675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windows 7\Desktop\k_03114758_odullu-bilgi-yarismasi_1_320x4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6992" y="1725769"/>
            <a:ext cx="5666703" cy="4675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windows 7\Desktop\indir (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6992" y="1725769"/>
            <a:ext cx="5666703" cy="145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windows 7\Desktop\image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5716" y="2667939"/>
            <a:ext cx="1068948" cy="74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windows 7\Desktop\indi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0576" y="2667939"/>
            <a:ext cx="1419225" cy="746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windows 7\Desktop\i76666ndir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002" y="5778388"/>
            <a:ext cx="2691684" cy="62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windows 7\Desktop\i76666ndir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92485" y="5789154"/>
            <a:ext cx="2627290" cy="62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D:\DEPO\ÇİZGİ ÇOCUK RESMİ\indir nn(6)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5002" y="1725768"/>
            <a:ext cx="2691683" cy="4052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0396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25003" y="450761"/>
            <a:ext cx="11320529" cy="682003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32.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  </a:t>
            </a:r>
            <a:r>
              <a:rPr lang="tr-TR" sz="2000" dirty="0">
                <a:latin typeface="Arial Black" pitchFamily="34" charset="0"/>
              </a:rPr>
              <a:t>BİRE-BİR ELEMELİ SORULAR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8477" y="1343590"/>
            <a:ext cx="11320529" cy="479866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600" b="1" dirty="0" smtClean="0"/>
              <a:t>2 düzine  kalemi,  ben ve </a:t>
            </a:r>
            <a:r>
              <a:rPr lang="tr-TR" sz="3600" b="1" dirty="0"/>
              <a:t>2</a:t>
            </a:r>
            <a:r>
              <a:rPr lang="tr-TR" sz="3600" b="1" dirty="0" smtClean="0"/>
              <a:t> arkadaşım  eşit olarak    paylaşırsak kaçar tane kalem alırız?</a:t>
            </a:r>
          </a:p>
          <a:p>
            <a:endParaRPr lang="tr-TR" sz="3200" b="1" dirty="0"/>
          </a:p>
          <a:p>
            <a:endParaRPr lang="tr-TR" sz="3200" b="1" dirty="0" smtClean="0"/>
          </a:p>
          <a:p>
            <a:endParaRPr lang="tr-TR" sz="3200" b="1" dirty="0"/>
          </a:p>
          <a:p>
            <a:endParaRPr lang="tr-TR" sz="3200" b="1" dirty="0" smtClean="0"/>
          </a:p>
          <a:p>
            <a:r>
              <a:rPr lang="tr-TR" sz="4000" b="1" dirty="0" smtClean="0"/>
              <a:t>        A) 8                 B) 10                C) 12</a:t>
            </a:r>
            <a:endParaRPr lang="tr-TR" sz="4000" b="1" dirty="0"/>
          </a:p>
        </p:txBody>
      </p:sp>
      <p:pic>
        <p:nvPicPr>
          <p:cNvPr id="1027" name="Picture 3" descr="C:\Users\windows 7\Desktop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5008" y="3003999"/>
            <a:ext cx="4069724" cy="147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windows 7\Desktop\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8226" y="3003999"/>
            <a:ext cx="4288664" cy="1464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16737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614533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32. SORU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BİRE-BİR ELEMELİ SORULAR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310185"/>
            <a:ext cx="11178862" cy="505197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A</a:t>
            </a:r>
            <a:r>
              <a:rPr lang="tr-TR" sz="8000" dirty="0" smtClean="0">
                <a:latin typeface="Arial Black" pitchFamily="34" charset="0"/>
              </a:rPr>
              <a:t>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3531458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36728" y="477672"/>
            <a:ext cx="11232108" cy="696035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33.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 </a:t>
            </a:r>
            <a:r>
              <a:rPr lang="tr-TR" sz="2000" dirty="0">
                <a:latin typeface="Arial Black" pitchFamily="34" charset="0"/>
              </a:rPr>
              <a:t>BİRE-BİR ELEMELİ SORULAR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36728" y="1473958"/>
            <a:ext cx="11218460" cy="4940490"/>
          </a:xfr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txBody>
          <a:bodyPr/>
          <a:lstStyle/>
          <a:p>
            <a:pPr marL="0" indent="0">
              <a:buNone/>
            </a:pPr>
            <a:r>
              <a:rPr lang="tr-TR" sz="3200" b="1" dirty="0" smtClean="0"/>
              <a:t>       ‘Annem  portakallı  kek yapmış.’                                      Cümlesi için hangi  açıklama doğrudur ?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 A)  olumlu-devrik (kuralsız) cümledir.</a:t>
            </a:r>
          </a:p>
          <a:p>
            <a:pPr marL="0" indent="0">
              <a:buNone/>
            </a:pPr>
            <a:r>
              <a:rPr lang="tr-TR" sz="3200" b="1" dirty="0" smtClean="0"/>
              <a:t>  B)   olumsuz-kurallı cümledir.</a:t>
            </a:r>
          </a:p>
          <a:p>
            <a:pPr marL="0" indent="0">
              <a:buNone/>
            </a:pPr>
            <a:r>
              <a:rPr lang="tr-TR" sz="3200" b="1" dirty="0" smtClean="0"/>
              <a:t>  C)  olumlu-kurallı cümledir.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                      </a:t>
            </a:r>
            <a:endParaRPr lang="tr-TR" sz="3200" b="1" dirty="0"/>
          </a:p>
        </p:txBody>
      </p:sp>
      <p:pic>
        <p:nvPicPr>
          <p:cNvPr id="1027" name="Picture 3" descr="C:\Users\windows 7\Desktop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69706" y="4271748"/>
            <a:ext cx="1939822" cy="2038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windows 7\Desktop\indir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3336" y="4271748"/>
            <a:ext cx="1939822" cy="2165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3210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614533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33. SORU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BİRE-BİR ELEMELİ SORULAR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310185"/>
            <a:ext cx="11178862" cy="505197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C</a:t>
            </a:r>
            <a:r>
              <a:rPr lang="tr-TR" sz="8000" dirty="0" smtClean="0">
                <a:latin typeface="Arial Black" pitchFamily="34" charset="0"/>
              </a:rPr>
              <a:t>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756851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3639" y="489396"/>
            <a:ext cx="11202474" cy="725255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34.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</a:t>
            </a:r>
            <a:r>
              <a:rPr lang="tr-TR" sz="2000" dirty="0">
                <a:latin typeface="Arial Black" pitchFamily="34" charset="0"/>
              </a:rPr>
              <a:t>BİRE-BİR ELEMELİ SORULAR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37881" y="1419368"/>
            <a:ext cx="11204619" cy="4994312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b="1" dirty="0" smtClean="0"/>
              <a:t>        Aşağıdaki   işlemde               kaçtır?</a:t>
            </a:r>
            <a:endParaRPr lang="tr-TR" sz="3200" dirty="0" smtClean="0"/>
          </a:p>
          <a:p>
            <a:pPr marL="0" indent="0">
              <a:buNone/>
            </a:pPr>
            <a:r>
              <a:rPr lang="tr-TR" sz="4400" b="1" dirty="0"/>
              <a:t> </a:t>
            </a:r>
            <a:r>
              <a:rPr lang="tr-TR" sz="4400" b="1" dirty="0" smtClean="0"/>
              <a:t> </a:t>
            </a:r>
          </a:p>
          <a:p>
            <a:pPr marL="0" indent="0">
              <a:buNone/>
            </a:pPr>
            <a:r>
              <a:rPr lang="tr-TR" sz="4400" b="1" dirty="0"/>
              <a:t> </a:t>
            </a:r>
            <a:r>
              <a:rPr lang="tr-TR" sz="4400" b="1" dirty="0" smtClean="0"/>
              <a:t> ( 20       4 )      </a:t>
            </a:r>
            <a:r>
              <a:rPr lang="tr-TR" sz="4800" b="1" dirty="0" smtClean="0"/>
              <a:t>3 =                              = ?</a:t>
            </a:r>
          </a:p>
          <a:p>
            <a:pPr marL="0" indent="0">
              <a:buNone/>
            </a:pPr>
            <a:endParaRPr lang="tr-TR" sz="4800" b="1" dirty="0"/>
          </a:p>
          <a:p>
            <a:pPr marL="0" indent="0">
              <a:buNone/>
            </a:pPr>
            <a:r>
              <a:rPr lang="tr-TR" sz="4800" b="1" dirty="0" smtClean="0"/>
              <a:t>     A) 15              B) 12              C) 8</a:t>
            </a:r>
          </a:p>
          <a:p>
            <a:pPr marL="0" indent="0">
              <a:buNone/>
            </a:pPr>
            <a:r>
              <a:rPr lang="tr-TR" sz="4800" b="1" dirty="0"/>
              <a:t> </a:t>
            </a:r>
            <a:r>
              <a:rPr lang="tr-TR" sz="4800" b="1" dirty="0" smtClean="0"/>
              <a:t>                                                     </a:t>
            </a:r>
            <a:endParaRPr lang="tr-TR" sz="4800" b="1" dirty="0"/>
          </a:p>
        </p:txBody>
      </p:sp>
      <p:pic>
        <p:nvPicPr>
          <p:cNvPr id="1026" name="Picture 2" descr="C:\Users\windows 7\Desktop\ind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71145" y="2974702"/>
            <a:ext cx="734096" cy="476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windows 7\Desktop\indir (3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2759" y="3027630"/>
            <a:ext cx="693780" cy="493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windows 7\Desktop\imag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8263" y="2820559"/>
            <a:ext cx="1222654" cy="66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C:\Users\windows 7\Desktop\imag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06784" y="2879720"/>
            <a:ext cx="1222654" cy="66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C:\Users\windows 7\Desktop\images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8263" y="1444409"/>
            <a:ext cx="1222654" cy="66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98607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614533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34. SORU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BİRE-BİR ELEMELİ SORULAR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310185"/>
            <a:ext cx="11178862" cy="505197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A 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99009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4024" y="464024"/>
            <a:ext cx="11218460" cy="696036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35.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</a:t>
            </a:r>
            <a:r>
              <a:rPr lang="tr-TR" sz="2000" dirty="0">
                <a:latin typeface="Arial Black" pitchFamily="34" charset="0"/>
              </a:rPr>
              <a:t>BİRE-BİR ELEMELİ </a:t>
            </a:r>
            <a:r>
              <a:rPr lang="tr-TR" sz="2000" dirty="0" smtClean="0">
                <a:latin typeface="Arial Black" pitchFamily="34" charset="0"/>
              </a:rPr>
              <a:t>SORU</a:t>
            </a:r>
            <a:endParaRPr lang="tr-TR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4024" y="1378424"/>
            <a:ext cx="11191164" cy="4995080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3500" dirty="0"/>
              <a:t> </a:t>
            </a:r>
            <a:r>
              <a:rPr lang="tr-TR" sz="3500" dirty="0" smtClean="0"/>
              <a:t>                                        </a:t>
            </a:r>
            <a:r>
              <a:rPr lang="tr-TR" sz="3500" b="1" dirty="0" smtClean="0"/>
              <a:t>Hangi seçenekte resmi verilen</a:t>
            </a:r>
          </a:p>
          <a:p>
            <a:pPr marL="0" indent="0">
              <a:buNone/>
            </a:pPr>
            <a:r>
              <a:rPr lang="tr-TR" sz="3500" b="1" dirty="0"/>
              <a:t> </a:t>
            </a:r>
            <a:r>
              <a:rPr lang="tr-TR" sz="3500" b="1" dirty="0" smtClean="0"/>
              <a:t>                                        varlığın üç özelliği belirtilmiştir?</a:t>
            </a:r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A) tatlı çikolata, kare çikolata, kahverengi çikolata</a:t>
            </a:r>
            <a:endParaRPr lang="tr-TR" sz="3200" dirty="0"/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B) büyük çikolata, benim çikolata, senin çikolata</a:t>
            </a:r>
            <a:br>
              <a:rPr lang="tr-TR" sz="3200" b="1" dirty="0" smtClean="0"/>
            </a:br>
            <a:endParaRPr lang="tr-TR" sz="3200" b="1" dirty="0" smtClean="0"/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C) </a:t>
            </a:r>
            <a:r>
              <a:rPr lang="tr-TR" sz="3200" b="1" dirty="0"/>
              <a:t>b</a:t>
            </a:r>
            <a:r>
              <a:rPr lang="tr-TR" sz="3200" b="1" dirty="0" smtClean="0"/>
              <a:t>u çikolata,  şu çikolata, </a:t>
            </a:r>
            <a:r>
              <a:rPr lang="tr-TR" sz="3200" b="1" dirty="0"/>
              <a:t>o</a:t>
            </a:r>
            <a:r>
              <a:rPr lang="tr-TR" sz="3200" b="1" dirty="0" smtClean="0"/>
              <a:t> çikolata                                                                 </a:t>
            </a:r>
            <a:endParaRPr lang="tr-TR" sz="3200" b="1" dirty="0"/>
          </a:p>
        </p:txBody>
      </p:sp>
      <p:pic>
        <p:nvPicPr>
          <p:cNvPr id="7" name="Picture 2" descr="C:\Users\windows 7\Desktop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5009" y="1509463"/>
            <a:ext cx="1978179" cy="180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windows 7\Desktop\images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6063" y="1521758"/>
            <a:ext cx="1885950" cy="1792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09713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614533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35. SORU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BİRE-BİR ELEMELİ SORULAR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310185"/>
            <a:ext cx="11178862" cy="505197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A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2161570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36728" y="464024"/>
            <a:ext cx="11313994" cy="600501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36. SORU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BİRE-BİR ELEMELİ SORULAR</a:t>
            </a:r>
            <a:endParaRPr lang="tr-TR" sz="2000" dirty="0"/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>
          <a:xfrm>
            <a:off x="423081" y="1310185"/>
            <a:ext cx="11300345" cy="5090615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800" b="1" dirty="0" smtClean="0"/>
              <a:t>                   «</a:t>
            </a:r>
            <a:r>
              <a:rPr lang="tr-TR" b="1" dirty="0" smtClean="0"/>
              <a:t>  </a:t>
            </a:r>
            <a:r>
              <a:rPr lang="tr-TR" sz="3200" b="1" dirty="0" smtClean="0"/>
              <a:t>Bugün kırlarda çiçek topladım. </a:t>
            </a:r>
            <a:r>
              <a:rPr lang="tr-TR" sz="2800" b="1" dirty="0" smtClean="0"/>
              <a:t>»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</a:t>
            </a:r>
          </a:p>
          <a:p>
            <a:pPr marL="0" indent="0">
              <a:buNone/>
            </a:pPr>
            <a:r>
              <a:rPr lang="tr-TR" sz="3200" b="1" dirty="0" smtClean="0"/>
              <a:t>             Cümlesinde hangi sorunun cevabı </a:t>
            </a:r>
            <a:r>
              <a:rPr lang="tr-TR" sz="3200" b="1" dirty="0" smtClean="0">
                <a:solidFill>
                  <a:srgbClr val="FF0000"/>
                </a:solidFill>
              </a:rPr>
              <a:t>yoktur</a:t>
            </a:r>
            <a:r>
              <a:rPr lang="tr-TR" sz="3200" b="1" dirty="0" smtClean="0"/>
              <a:t>?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  A)  ne zaman</a:t>
            </a:r>
          </a:p>
          <a:p>
            <a:pPr marL="0" indent="0">
              <a:buNone/>
            </a:pPr>
            <a:r>
              <a:rPr lang="tr-TR" sz="3200" b="1" dirty="0" smtClean="0"/>
              <a:t>   B)   niçin</a:t>
            </a:r>
          </a:p>
          <a:p>
            <a:pPr marL="0" indent="0">
              <a:buNone/>
            </a:pPr>
            <a:r>
              <a:rPr lang="tr-TR" sz="3200" b="1" dirty="0" smtClean="0"/>
              <a:t>   C)  ne</a:t>
            </a:r>
            <a:endParaRPr lang="tr-TR" sz="3200" b="1" dirty="0"/>
          </a:p>
        </p:txBody>
      </p:sp>
      <p:pic>
        <p:nvPicPr>
          <p:cNvPr id="1026" name="Picture 2" descr="C:\Users\windows 7\Desktop\ind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8094" y="3862316"/>
            <a:ext cx="3944203" cy="1705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22319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614533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36. SORU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BİRE-BİR ELEMELİ SORULAR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310185"/>
            <a:ext cx="11178862" cy="505197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B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3384100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438150"/>
            <a:ext cx="11372850" cy="1047750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6600" dirty="0" smtClean="0">
                <a:solidFill>
                  <a:srgbClr val="002060"/>
                </a:solidFill>
              </a:rPr>
              <a:t>          </a:t>
            </a:r>
            <a:r>
              <a:rPr lang="tr-TR" sz="6600" b="1" dirty="0" smtClean="0">
                <a:solidFill>
                  <a:srgbClr val="002060"/>
                </a:solidFill>
                <a:latin typeface="Bookman Old Style" pitchFamily="18" charset="0"/>
              </a:rPr>
              <a:t>HAZIR MISINIZ ?</a:t>
            </a:r>
            <a:endParaRPr lang="tr-TR" sz="66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C:\Users\win7\Desktop\YARIŞMA+BAŞLIYOR...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91685" y="1554320"/>
            <a:ext cx="6759913" cy="2386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windows 7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99313" y="527256"/>
            <a:ext cx="940158" cy="913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windows 7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554" y="540914"/>
            <a:ext cx="940158" cy="88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windows 7\Desktop\images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3397" y="1596980"/>
            <a:ext cx="2109986" cy="2395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windows 7\Desktop\kisspng-manager-management-free-content-clip-art-commercial-work-stickman-5a83233a366a46.474517971518543674222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882" y="1648495"/>
            <a:ext cx="2021984" cy="2292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Sezgi Özay\Desktop\start-a-company-imag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7882" y="4134118"/>
            <a:ext cx="11307649" cy="227956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76328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4025" y="477673"/>
            <a:ext cx="11259402" cy="736978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 37. SORU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BİRE-BİR ELEMELİ SORULAR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4025" y="1473958"/>
            <a:ext cx="11245754" cy="4954138"/>
          </a:xfrm>
          <a:solidFill>
            <a:schemeClr val="bg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3200" b="1" dirty="0" smtClean="0"/>
              <a:t>  Sınıfımızı  bugün  Barış   mı  havalandırdı ?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r>
              <a:rPr lang="tr-TR" sz="3100" b="1" dirty="0" smtClean="0"/>
              <a:t> Yukarıdaki cümlede soru işareti yerine nokta koyabilmek</a:t>
            </a:r>
          </a:p>
          <a:p>
            <a:pPr marL="0" indent="0">
              <a:buNone/>
            </a:pPr>
            <a:r>
              <a:rPr lang="tr-TR" sz="3100" b="1" dirty="0"/>
              <a:t> </a:t>
            </a:r>
            <a:r>
              <a:rPr lang="tr-TR" sz="3100" b="1" dirty="0" smtClean="0"/>
              <a:t>için, hangi renkle gösterilen bölüm cümleden çıkarılmalı- </a:t>
            </a:r>
            <a:r>
              <a:rPr lang="tr-TR" sz="3100" b="1" dirty="0"/>
              <a:t> </a:t>
            </a:r>
          </a:p>
          <a:p>
            <a:pPr marL="0" indent="0">
              <a:buNone/>
            </a:pPr>
            <a:r>
              <a:rPr lang="tr-TR" sz="3100" b="1" dirty="0" smtClean="0"/>
              <a:t> </a:t>
            </a:r>
            <a:r>
              <a:rPr lang="tr-TR" sz="3100" b="1" dirty="0" err="1" smtClean="0"/>
              <a:t>dır</a:t>
            </a:r>
            <a:r>
              <a:rPr lang="tr-TR" sz="3100" b="1" dirty="0" smtClean="0"/>
              <a:t>?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       A)                       B)                      C)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endParaRPr lang="tr-TR" sz="3200" b="1" dirty="0"/>
          </a:p>
        </p:txBody>
      </p:sp>
      <p:pic>
        <p:nvPicPr>
          <p:cNvPr id="1028" name="Picture 4" descr="C:\Users\windows 7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3328" y="2055377"/>
            <a:ext cx="655590" cy="60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windows 7\Desktop\indir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1985" y="2055377"/>
            <a:ext cx="571144" cy="560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windows 7\Desktop\indi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24899" y="2072097"/>
            <a:ext cx="658433" cy="566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windows 7\Desktop\images (12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78722" y="2041729"/>
            <a:ext cx="559558" cy="560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windows 7\Desktop\images (6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49747" y="2088696"/>
            <a:ext cx="620833" cy="563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C:\Users\windows 7\Desktop\indir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66413" y="5673883"/>
            <a:ext cx="571144" cy="560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C:\Users\windows 7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4665" y="5628569"/>
            <a:ext cx="655590" cy="605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" descr="C:\Users\windows 7\Desktop\indir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71951" y="5673883"/>
            <a:ext cx="658433" cy="566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06201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614533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37. SORU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BİRE-BİR ELEMELİ SORULAR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3219" y="1296537"/>
            <a:ext cx="11178862" cy="505197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B</a:t>
            </a: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4091641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9245" y="502276"/>
            <a:ext cx="11320529" cy="682580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38.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MATEMATİK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12125" y="1442434"/>
            <a:ext cx="11281892" cy="4984124"/>
          </a:xfrm>
          <a:noFill/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3200" b="1" dirty="0" smtClean="0"/>
              <a:t>Apartmanımız  4 katlıdır. Her katta 2  daire vardır.          Her dairede de 5 kişi oturmaktadır.          Apartmanımızda oturanların tamamı kaç kişidir?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r>
              <a:rPr lang="tr-TR" sz="3200" b="1" dirty="0" smtClean="0"/>
              <a:t> A) 40</a:t>
            </a:r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r>
              <a:rPr lang="tr-TR" sz="3200" b="1" dirty="0" smtClean="0"/>
              <a:t> B)  30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endParaRPr lang="tr-TR" sz="3200" b="1" dirty="0" smtClean="0"/>
          </a:p>
          <a:p>
            <a:pPr marL="0" indent="0">
              <a:buNone/>
            </a:pPr>
            <a:r>
              <a:rPr lang="tr-TR" sz="3200" b="1" dirty="0" smtClean="0"/>
              <a:t> C) 20</a:t>
            </a:r>
            <a:endParaRPr lang="tr-TR" sz="3200" b="1" dirty="0"/>
          </a:p>
        </p:txBody>
      </p:sp>
      <p:pic>
        <p:nvPicPr>
          <p:cNvPr id="1026" name="Picture 2" descr="C:\Users\windows 7\Desktop\galeri-gelibolu-02-m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8209" y="2975021"/>
            <a:ext cx="7451468" cy="3206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36217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614533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38. SORU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BİRE-BİR ELEMELİ SORULAR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3219" y="1296537"/>
            <a:ext cx="11178862" cy="505197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A</a:t>
            </a: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2933025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2651" y="464023"/>
            <a:ext cx="11243480" cy="600502"/>
          </a:xfrm>
          <a:solidFill>
            <a:schemeClr val="bg1">
              <a:lumMod val="50000"/>
            </a:schemeClr>
          </a:solidFill>
        </p:spPr>
        <p:txBody>
          <a:bodyPr>
            <a:noAutofit/>
          </a:bodyPr>
          <a:lstStyle/>
          <a:p>
            <a:r>
              <a:rPr lang="tr-TR" sz="2000" dirty="0" smtClean="0">
                <a:latin typeface="Arial Black" pitchFamily="34" charset="0"/>
              </a:rPr>
              <a:t>39. 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</a:t>
            </a:r>
            <a:r>
              <a:rPr lang="tr-TR" sz="2000" dirty="0" smtClean="0">
                <a:latin typeface="Arial Black" pitchFamily="34" charset="0"/>
              </a:rPr>
              <a:t>  </a:t>
            </a:r>
            <a:r>
              <a:rPr lang="tr-TR" sz="2000" dirty="0">
                <a:latin typeface="Arial Black" pitchFamily="34" charset="0"/>
              </a:rPr>
              <a:t>BİRE-BİR ELEMELİ SORULAR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4024" y="1323833"/>
            <a:ext cx="11204812" cy="5063319"/>
          </a:xfrm>
          <a:solidFill>
            <a:schemeClr val="bg1"/>
          </a:solidFill>
        </p:spPr>
        <p:txBody>
          <a:bodyPr/>
          <a:lstStyle/>
          <a:p>
            <a:pPr marL="0" indent="0">
              <a:buNone/>
            </a:pPr>
            <a:r>
              <a:rPr lang="tr-TR" sz="3200" b="1" dirty="0" smtClean="0"/>
              <a:t>Aşağıdaki görselin adının sonuna hangi ek getirilirse,</a:t>
            </a:r>
          </a:p>
          <a:p>
            <a:pPr marL="0" indent="0">
              <a:buNone/>
            </a:pPr>
            <a:r>
              <a:rPr lang="tr-TR" sz="3200" b="1" dirty="0"/>
              <a:t>ş</a:t>
            </a:r>
            <a:r>
              <a:rPr lang="tr-TR" sz="3200" b="1" dirty="0" smtClean="0"/>
              <a:t>eker yapan veya satan kişi anlamına gelir?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r>
              <a:rPr lang="tr-TR" sz="3200" b="1" dirty="0" smtClean="0"/>
              <a:t>     </a:t>
            </a:r>
          </a:p>
          <a:p>
            <a:pPr marL="0" indent="0">
              <a:buNone/>
            </a:pPr>
            <a:r>
              <a:rPr lang="tr-TR" sz="3200" b="1" dirty="0"/>
              <a:t> </a:t>
            </a:r>
            <a:r>
              <a:rPr lang="tr-TR" sz="3200" b="1" dirty="0" smtClean="0"/>
              <a:t>       A)  – </a:t>
            </a:r>
            <a:r>
              <a:rPr lang="tr-TR" sz="3200" b="1" dirty="0" err="1" smtClean="0"/>
              <a:t>lik</a:t>
            </a:r>
            <a:r>
              <a:rPr lang="tr-TR" sz="3200" b="1" dirty="0" smtClean="0"/>
              <a:t>                     B)  </a:t>
            </a:r>
            <a:r>
              <a:rPr lang="tr-TR" sz="3200" b="1" dirty="0"/>
              <a:t>– </a:t>
            </a:r>
            <a:r>
              <a:rPr lang="tr-TR" sz="3200" b="1" dirty="0" err="1"/>
              <a:t>ler</a:t>
            </a:r>
            <a:r>
              <a:rPr lang="tr-TR" sz="3200" b="1" dirty="0"/>
              <a:t>                C</a:t>
            </a:r>
            <a:r>
              <a:rPr lang="tr-TR" sz="3200" b="1" dirty="0" smtClean="0"/>
              <a:t>)  – </a:t>
            </a:r>
            <a:r>
              <a:rPr lang="tr-TR" sz="3200" b="1" dirty="0" err="1" smtClean="0"/>
              <a:t>ci</a:t>
            </a:r>
            <a:endParaRPr lang="tr-TR" sz="3200" b="1" dirty="0"/>
          </a:p>
        </p:txBody>
      </p:sp>
      <p:pic>
        <p:nvPicPr>
          <p:cNvPr id="1027" name="Picture 3" descr="C:\Users\windows 7\Desktop\bayram-sekeri-tezg-hlar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684" y="2620370"/>
            <a:ext cx="10713493" cy="2770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9636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614533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39. SORU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BİRE-BİR ELEMELİ SORULAR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3219" y="1296537"/>
            <a:ext cx="11178862" cy="505197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</a:t>
            </a:r>
            <a:r>
              <a:rPr lang="tr-TR" sz="8000" dirty="0" smtClean="0">
                <a:latin typeface="Arial Black" pitchFamily="34" charset="0"/>
              </a:rPr>
              <a:t>C</a:t>
            </a:r>
            <a:endParaRPr lang="tr-TR" sz="8000" dirty="0">
              <a:latin typeface="Arial Black" pitchFamily="34" charset="0"/>
            </a:endParaRP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3287337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6298" y="532263"/>
            <a:ext cx="11257129" cy="805218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2000" dirty="0" smtClean="0">
                <a:latin typeface="Arial Black" pitchFamily="34" charset="0"/>
              </a:rPr>
              <a:t>40.  </a:t>
            </a:r>
            <a:r>
              <a:rPr lang="tr-TR" sz="2000" dirty="0">
                <a:latin typeface="Arial Black" pitchFamily="34" charset="0"/>
              </a:rPr>
              <a:t>SORU                                                                 BİRE-BİR ELEMELİ SORULAR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7673" y="1543050"/>
            <a:ext cx="11232106" cy="4800600"/>
          </a:xfrm>
          <a:solidFill>
            <a:schemeClr val="bg1"/>
          </a:solidFill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tr-TR" sz="3500" b="1" dirty="0" smtClean="0"/>
          </a:p>
          <a:p>
            <a:pPr marL="0" indent="0">
              <a:buNone/>
            </a:pPr>
            <a:r>
              <a:rPr lang="tr-TR" sz="3500" b="1" dirty="0" smtClean="0"/>
              <a:t>    </a:t>
            </a:r>
            <a:r>
              <a:rPr lang="tr-TR" sz="8600" b="1" dirty="0" smtClean="0"/>
              <a:t>Aşağıdaki saatlerin hangisinin okunuşu </a:t>
            </a:r>
            <a:r>
              <a:rPr lang="tr-TR" sz="8600" b="1" dirty="0" smtClean="0">
                <a:solidFill>
                  <a:srgbClr val="FF0000"/>
                </a:solidFill>
              </a:rPr>
              <a:t>yanlış</a:t>
            </a:r>
            <a:r>
              <a:rPr lang="tr-TR" sz="8600" b="1" dirty="0" smtClean="0"/>
              <a:t> yazılmıştır?</a:t>
            </a:r>
          </a:p>
          <a:p>
            <a:endParaRPr lang="tr-TR" sz="3500" dirty="0"/>
          </a:p>
          <a:p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r>
              <a:rPr lang="tr-TR" sz="3200" b="1" dirty="0" smtClean="0"/>
              <a:t>              </a:t>
            </a:r>
          </a:p>
          <a:p>
            <a:pPr marL="0" indent="0">
              <a:buNone/>
            </a:pPr>
            <a:r>
              <a:rPr lang="tr-TR" sz="3200" b="1" dirty="0" smtClean="0"/>
              <a:t>        </a:t>
            </a:r>
          </a:p>
          <a:p>
            <a:pPr marL="0" indent="0">
              <a:buNone/>
            </a:pPr>
            <a:endParaRPr lang="tr-TR" sz="3200" b="1" dirty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r>
              <a:rPr lang="tr-TR" sz="3200" b="1" dirty="0" smtClean="0"/>
              <a:t>	</a:t>
            </a:r>
            <a:r>
              <a:rPr lang="tr-TR" sz="4800" b="1" dirty="0" smtClean="0"/>
              <a:t>          </a:t>
            </a:r>
          </a:p>
          <a:p>
            <a:pPr marL="0" indent="0">
              <a:buNone/>
            </a:pPr>
            <a:r>
              <a:rPr lang="tr-TR" sz="4800" b="1" dirty="0" smtClean="0"/>
              <a:t>  </a:t>
            </a:r>
            <a:r>
              <a:rPr lang="tr-TR" sz="8000" b="1" dirty="0" smtClean="0"/>
              <a:t>         </a:t>
            </a:r>
            <a:r>
              <a:rPr lang="tr-TR" sz="8600" b="1" dirty="0" smtClean="0"/>
              <a:t>10.15                           11.15                             09.30</a:t>
            </a:r>
            <a:endParaRPr lang="tr-TR" sz="11200" b="1" dirty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endParaRPr lang="tr-TR" sz="3200" b="1" dirty="0" smtClean="0"/>
          </a:p>
          <a:p>
            <a:pPr marL="0" indent="0">
              <a:buNone/>
            </a:pPr>
            <a:r>
              <a:rPr lang="tr-TR" sz="8000" b="1" dirty="0"/>
              <a:t> </a:t>
            </a:r>
            <a:r>
              <a:rPr lang="tr-TR" sz="8000" b="1" dirty="0" smtClean="0"/>
              <a:t> </a:t>
            </a:r>
            <a:r>
              <a:rPr lang="tr-TR" sz="12300" b="1" dirty="0" smtClean="0"/>
              <a:t>A)  10.15          B)  11.15            C)  09.30</a:t>
            </a:r>
            <a:r>
              <a:rPr lang="tr-TR" sz="8000" b="1" dirty="0" smtClean="0"/>
              <a:t>                                                 </a:t>
            </a:r>
          </a:p>
          <a:p>
            <a:pPr marL="0" indent="0">
              <a:buNone/>
            </a:pPr>
            <a:r>
              <a:rPr lang="tr-TR" sz="8000" b="1" dirty="0"/>
              <a:t> </a:t>
            </a:r>
            <a:endParaRPr lang="tr-TR" sz="8000" b="1" dirty="0" smtClean="0"/>
          </a:p>
          <a:p>
            <a:pPr marL="0" indent="0">
              <a:buNone/>
            </a:pPr>
            <a:endParaRPr lang="tr-TR" sz="8000" dirty="0"/>
          </a:p>
          <a:p>
            <a:endParaRPr lang="tr-TR" dirty="0" smtClean="0"/>
          </a:p>
          <a:p>
            <a:endParaRPr lang="tr-TR" dirty="0"/>
          </a:p>
          <a:p>
            <a:pPr marL="0" indent="0">
              <a:buNone/>
            </a:pPr>
            <a:endParaRPr lang="tr-TR" dirty="0" smtClean="0"/>
          </a:p>
        </p:txBody>
      </p:sp>
      <p:pic>
        <p:nvPicPr>
          <p:cNvPr id="4" name="Picture 2" descr="C:\Users\windows 7\Desktop\ind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5782" y="2573860"/>
            <a:ext cx="1805356" cy="138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windows 7\Desktop\images 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9976" y="2573860"/>
            <a:ext cx="1587377" cy="138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windows 7\Desktop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31089" y="2573860"/>
            <a:ext cx="1697648" cy="1381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84235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5155" y="463639"/>
            <a:ext cx="11202473" cy="614533"/>
          </a:xfrm>
          <a:solidFill>
            <a:schemeClr val="bg1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tr-TR" dirty="0" smtClean="0"/>
              <a:t> </a:t>
            </a:r>
            <a:r>
              <a:rPr lang="tr-TR" sz="2000" dirty="0" smtClean="0">
                <a:latin typeface="Arial Black" pitchFamily="34" charset="0"/>
              </a:rPr>
              <a:t>40. SORU                                                                     </a:t>
            </a:r>
            <a:r>
              <a:rPr lang="tr-TR" sz="2000" dirty="0">
                <a:latin typeface="Arial Black" pitchFamily="34" charset="0"/>
              </a:rPr>
              <a:t> </a:t>
            </a:r>
            <a:r>
              <a:rPr lang="tr-TR" sz="2000" dirty="0" smtClean="0">
                <a:latin typeface="Arial Black" pitchFamily="34" charset="0"/>
              </a:rPr>
              <a:t>     BİRE-BİR ELEMELİ SORULAR</a:t>
            </a:r>
            <a:endParaRPr lang="tr-TR" sz="2000" dirty="0">
              <a:latin typeface="Arial Black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02276" y="1310185"/>
            <a:ext cx="11178862" cy="505197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endParaRPr lang="tr-TR" dirty="0" smtClean="0">
              <a:latin typeface="Arial Black" pitchFamily="34" charset="0"/>
            </a:endParaRPr>
          </a:p>
          <a:p>
            <a:endParaRPr lang="tr-TR" dirty="0">
              <a:latin typeface="Arial Black" pitchFamily="34" charset="0"/>
            </a:endParaRPr>
          </a:p>
          <a:p>
            <a:r>
              <a:rPr lang="tr-TR" dirty="0" smtClean="0">
                <a:latin typeface="Arial Black" pitchFamily="34" charset="0"/>
              </a:rPr>
              <a:t>                         </a:t>
            </a:r>
            <a:r>
              <a:rPr lang="tr-TR" sz="8000" dirty="0" smtClean="0">
                <a:latin typeface="Arial Black" pitchFamily="34" charset="0"/>
              </a:rPr>
              <a:t>CEVAP </a:t>
            </a:r>
            <a:r>
              <a:rPr lang="tr-TR" sz="8000" dirty="0">
                <a:latin typeface="Arial Black" pitchFamily="34" charset="0"/>
              </a:rPr>
              <a:t>: A</a:t>
            </a:r>
          </a:p>
          <a:p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3963114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36728" y="389744"/>
            <a:ext cx="11316269" cy="811259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sz="4000" dirty="0" smtClean="0"/>
              <a:t>  </a:t>
            </a:r>
            <a:r>
              <a:rPr lang="tr-TR" sz="3600" b="1" dirty="0" smtClean="0">
                <a:solidFill>
                  <a:srgbClr val="FF0000"/>
                </a:solidFill>
                <a:latin typeface="Bookman Old Style" pitchFamily="18" charset="0"/>
              </a:rPr>
              <a:t>BÜTÜN  ÖĞRENİCİLERİMİZİ  ALKIŞLIYORUZ</a:t>
            </a:r>
            <a:endParaRPr lang="tr-TR" sz="36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0377" y="1487606"/>
            <a:ext cx="11286698" cy="4885898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r>
              <a:rPr lang="tr-TR" dirty="0" smtClean="0"/>
              <a:t>                                                                                                                                     </a:t>
            </a:r>
            <a:r>
              <a:rPr lang="tr-TR" sz="2800" b="1" dirty="0" smtClean="0">
                <a:latin typeface="Bookman Old Style" pitchFamily="18" charset="0"/>
              </a:rPr>
              <a:t>HARİKA</a:t>
            </a:r>
          </a:p>
        </p:txBody>
      </p:sp>
      <p:pic>
        <p:nvPicPr>
          <p:cNvPr id="7" name="Picture 2" descr="C:\Users\windows 7\Desktop\indi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93372" y="2074460"/>
            <a:ext cx="3134063" cy="4056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windows 7\Desktop\indir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9987" y="2074460"/>
            <a:ext cx="3739711" cy="405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Users\windows 7\Desktop\indi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9568" y="2074460"/>
            <a:ext cx="3339226" cy="405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8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3876" y="528638"/>
            <a:ext cx="11273051" cy="942549"/>
          </a:xfrm>
          <a:solidFill>
            <a:schemeClr val="bg1">
              <a:lumMod val="50000"/>
            </a:schemeClr>
          </a:solidFill>
        </p:spPr>
        <p:txBody>
          <a:bodyPr>
            <a:normAutofit/>
          </a:bodyPr>
          <a:lstStyle/>
          <a:p>
            <a:r>
              <a:rPr lang="tr-TR" dirty="0" smtClean="0"/>
              <a:t>  </a:t>
            </a:r>
            <a:r>
              <a:rPr lang="tr-TR" sz="4400" b="1" dirty="0" smtClean="0">
                <a:solidFill>
                  <a:srgbClr val="FFFF00"/>
                </a:solidFill>
                <a:latin typeface="Bookman Old Style" pitchFamily="18" charset="0"/>
              </a:rPr>
              <a:t>OYUNUMUZ  BİTTİ , İYİ AKŞAMLAR.</a:t>
            </a:r>
            <a:endParaRPr lang="tr-TR" sz="4400" b="1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23081" y="1743075"/>
            <a:ext cx="11273049" cy="4671373"/>
          </a:xfrm>
          <a:solidFill>
            <a:schemeClr val="bg1">
              <a:lumMod val="75000"/>
            </a:schemeClr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tr-TR" sz="4000" b="1" dirty="0" smtClean="0">
                <a:latin typeface="Bookman Old Style" pitchFamily="18" charset="0"/>
              </a:rPr>
              <a:t> </a:t>
            </a:r>
            <a:r>
              <a:rPr lang="tr-TR" sz="4000" b="1" dirty="0" smtClean="0">
                <a:solidFill>
                  <a:srgbClr val="FF0000"/>
                </a:solidFill>
                <a:latin typeface="Bookman Old Style" pitchFamily="18" charset="0"/>
              </a:rPr>
              <a:t>BÜTÜN ÖĞRENCİLERİMİ KUTLUYORUM,    </a:t>
            </a:r>
          </a:p>
          <a:p>
            <a:pPr marL="0" indent="0" algn="ctr">
              <a:buNone/>
            </a:pPr>
            <a:endParaRPr lang="tr-TR" sz="4000" b="1" dirty="0" smtClean="0">
              <a:solidFill>
                <a:srgbClr val="FF0000"/>
              </a:solidFill>
              <a:latin typeface="Bookman Old Style" pitchFamily="18" charset="0"/>
            </a:endParaRPr>
          </a:p>
          <a:p>
            <a:pPr marL="0" indent="0" algn="ctr">
              <a:buNone/>
            </a:pPr>
            <a:r>
              <a:rPr lang="tr-TR" sz="4000" b="1" dirty="0" smtClean="0">
                <a:solidFill>
                  <a:srgbClr val="002060"/>
                </a:solidFill>
                <a:latin typeface="Bookman Old Style" pitchFamily="18" charset="0"/>
              </a:rPr>
              <a:t>KATILIM VE DESTEĞİNİZDEN DOLAYI</a:t>
            </a:r>
          </a:p>
          <a:p>
            <a:pPr marL="0" indent="0" algn="ctr">
              <a:buNone/>
            </a:pPr>
            <a:r>
              <a:rPr lang="tr-TR" sz="4000" b="1" dirty="0" smtClean="0">
                <a:solidFill>
                  <a:srgbClr val="002060"/>
                </a:solidFill>
                <a:latin typeface="Bookman Old Style" pitchFamily="18" charset="0"/>
              </a:rPr>
              <a:t> VELİLERİME, OKULUMUZ YÖNETİMİNE                         TEŞEKKÜR EDERİM.</a:t>
            </a:r>
          </a:p>
          <a:p>
            <a:pPr marL="0" indent="0" algn="ctr">
              <a:buNone/>
            </a:pPr>
            <a:r>
              <a:rPr lang="tr-TR" sz="2400" b="1" dirty="0" smtClean="0">
                <a:solidFill>
                  <a:srgbClr val="002060"/>
                </a:solidFill>
                <a:latin typeface="Bookman Old Style" pitchFamily="18" charset="0"/>
              </a:rPr>
              <a:t>2/A SINIFI ÖĞRETMENİ</a:t>
            </a:r>
            <a:endParaRPr lang="tr-TR" sz="2400" b="1" dirty="0">
              <a:solidFill>
                <a:srgbClr val="002060"/>
              </a:solidFill>
              <a:latin typeface="Bookman Old Style" pitchFamily="18" charset="0"/>
            </a:endParaRPr>
          </a:p>
          <a:p>
            <a:pPr marL="0" indent="0" algn="ctr">
              <a:buNone/>
            </a:pPr>
            <a:r>
              <a:rPr lang="tr-TR" sz="4000" b="1" dirty="0" smtClean="0">
                <a:solidFill>
                  <a:srgbClr val="002060"/>
                </a:solidFill>
                <a:latin typeface="Bookman Old Style" pitchFamily="18" charset="0"/>
              </a:rPr>
              <a:t>AYHAN DERTLİ</a:t>
            </a:r>
            <a:endParaRPr lang="tr-TR" sz="40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C:\Users\windows 7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1" y="5000625"/>
            <a:ext cx="2933700" cy="1300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windows 7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53448" y="4964906"/>
            <a:ext cx="2933700" cy="1300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15160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00"/>
    </mc:Choice>
    <mc:Fallback>
      <p:transition spd="slow" advTm="3500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avon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von" id="{1306E473-ED32-493B-A2D0-240A757EDD34}" vid="{C20BADFE-D095-436F-9677-9264042809F0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Savon</Template>
  <TotalTime>4510</TotalTime>
  <Words>2082</Words>
  <PresentationFormat>Özel</PresentationFormat>
  <Paragraphs>710</Paragraphs>
  <Slides>99</Slides>
  <Notes>24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99</vt:i4>
      </vt:variant>
    </vt:vector>
  </HeadingPairs>
  <TitlesOfParts>
    <vt:vector size="100" baseType="lpstr">
      <vt:lpstr>Savon</vt:lpstr>
      <vt:lpstr>Slayt 1</vt:lpstr>
      <vt:lpstr>  2018-2019 EĞİTİM VE ÖĞRETİM YILI</vt:lpstr>
      <vt:lpstr>                  2/A SINIFI</vt:lpstr>
      <vt:lpstr>AZİMLİ VE KARARLIYIZ, ÇOK BAŞARILI OLACAĞIZ.</vt:lpstr>
      <vt:lpstr>   EĞİTİM, MİLLİ,BİLİMSEL,UYGULAMALI VE                  LAİK OLMALIDIR.  </vt:lpstr>
      <vt:lpstr>      EĞLENİRKEN  ÖĞRENİYORUZ</vt:lpstr>
      <vt:lpstr>Slayt 7</vt:lpstr>
      <vt:lpstr> BÜTÜN ÖĞRENCİLERİME BAŞARILAR DİLİYORUM.</vt:lpstr>
      <vt:lpstr>          HAZIR MISINIZ ?</vt:lpstr>
      <vt:lpstr> HAYAT BİLGİSİ SORULARI</vt:lpstr>
      <vt:lpstr>1.SORU                                                                                          HAYAT BİLGİSİ                                                                                                   </vt:lpstr>
      <vt:lpstr> 1.SORU                                                                                                       HAYAT BİLGİSİ </vt:lpstr>
      <vt:lpstr>2.SORU                                                                                                       HAYAT BİLGİSİ                                                                              </vt:lpstr>
      <vt:lpstr> 2.SORU                                                                                                        HAYAT BİLGİSİ  </vt:lpstr>
      <vt:lpstr>3.SORU                                                                                             HAYAT BİLGİSİ</vt:lpstr>
      <vt:lpstr> 3.SORU                                                                                          HAYAT BİLGİSİ </vt:lpstr>
      <vt:lpstr>4.SORU                                                                                             HAYAT BİLGİSİ</vt:lpstr>
      <vt:lpstr> 4.SORU                                                                                                        HAYAT BİLGİSİ </vt:lpstr>
      <vt:lpstr>5.SORU                                                                                             HAYAT BİLGİSİ</vt:lpstr>
      <vt:lpstr> 5.SORU                                                                                                       HAYAT BİLGİSİ </vt:lpstr>
      <vt:lpstr>         MATEMATİK SORULARI</vt:lpstr>
      <vt:lpstr> 6. SORU                                                                                              MATEMATİK</vt:lpstr>
      <vt:lpstr> 6.SORU                                                                                                             MATEMATİK  </vt:lpstr>
      <vt:lpstr> 7. SORU                                                                                                 MATEMATİK</vt:lpstr>
      <vt:lpstr> 7. SORU                                                                                                         MATEMATİK</vt:lpstr>
      <vt:lpstr>8. SORU                                                                                                 MATEMATİK</vt:lpstr>
      <vt:lpstr> 8. SORU                                                                                                           MATEMATİK</vt:lpstr>
      <vt:lpstr>9. SORU                                                                                                 MATEMATİK</vt:lpstr>
      <vt:lpstr> 9. SORU                                                                                                          MATEMATİK</vt:lpstr>
      <vt:lpstr>10. SORU                                                                                               MATEMATİK</vt:lpstr>
      <vt:lpstr> 10. SORU                                                                                                       MATEMATİK</vt:lpstr>
      <vt:lpstr>           TÜRKÇE SORULARI</vt:lpstr>
      <vt:lpstr>11. SORU                                                                                                    TÜRKÇE</vt:lpstr>
      <vt:lpstr> 11. SORU                                                                                                              TÜRKÇE</vt:lpstr>
      <vt:lpstr>12. SORU                                                                                                   TÜRKÇE</vt:lpstr>
      <vt:lpstr> 12. SORU                                                                                                              TÜRKÇE</vt:lpstr>
      <vt:lpstr>13. SORU                                                                                                   TÜRKÇE</vt:lpstr>
      <vt:lpstr> 13. SORU                                                                                                              TÜRKÇE</vt:lpstr>
      <vt:lpstr>14. SORU                                                                                                   TÜRKÇE</vt:lpstr>
      <vt:lpstr> 14. SORU                                                                                                              TÜRKÇE</vt:lpstr>
      <vt:lpstr>15. SORU                                                                                                    TÜRkÇE</vt:lpstr>
      <vt:lpstr> 15. SORU                                                                                                            TÜRKÇE</vt:lpstr>
      <vt:lpstr>             english questions</vt:lpstr>
      <vt:lpstr> 16. SORU                                                                                                 ENGLİSH                    </vt:lpstr>
      <vt:lpstr>  16. SORU                                                                                               ENGLİSH</vt:lpstr>
      <vt:lpstr>17. SORU                                                                                                 ENGLİSH</vt:lpstr>
      <vt:lpstr>  17. SORU                                                                                               ENGLİSH</vt:lpstr>
      <vt:lpstr> 18. SORU                                                                                                 ENGLİSH </vt:lpstr>
      <vt:lpstr>  18. SORU                                                                                               ENGLİSH</vt:lpstr>
      <vt:lpstr>19. SORU                                                                                               ENGLİSH</vt:lpstr>
      <vt:lpstr>  19. SORU                                                                                               ENGLİSH</vt:lpstr>
      <vt:lpstr> 20. SORU                                                                                            ENGLİSH</vt:lpstr>
      <vt:lpstr>   20. SORU                                                                                            ENGLİSH</vt:lpstr>
      <vt:lpstr> GENEL KÜLTÜR-YETENEK SORULARI</vt:lpstr>
      <vt:lpstr> Aşağıdaki görsellere dikkatle bakalım. Soru az sonra gelecek.</vt:lpstr>
      <vt:lpstr> 21. SORU                                                                                   GENEL KÜLTÜR-YETENEK</vt:lpstr>
      <vt:lpstr> 21. SORU                                                                   GENEL KÜLTÜR-YETENEK</vt:lpstr>
      <vt:lpstr>22. SORU                                                                       GENEL KÜLTÜR-YETENEK</vt:lpstr>
      <vt:lpstr> 22. SORU                                                                  GENEL KÜLTÜR-YETENEK</vt:lpstr>
      <vt:lpstr>23. SORU                                                                      GENEL KÜLTÜR-YETENEK</vt:lpstr>
      <vt:lpstr> 23. SORU                                                                                 GENEL KÜLTÜR-YETENEK</vt:lpstr>
      <vt:lpstr>24. SORU                                                                      GENEL KÜLTÜR-YETENEK</vt:lpstr>
      <vt:lpstr> 24. SORU                                                                    GENEL KÜLTÜR-YETENEK</vt:lpstr>
      <vt:lpstr>25. SORU                                                                     GENEL KÜLTÜR-YETENEK</vt:lpstr>
      <vt:lpstr> 25. SORU                                                                    GENEL KÜLTÜR-YETENEK</vt:lpstr>
      <vt:lpstr>            5 TANE YEDEK SORU</vt:lpstr>
      <vt:lpstr>26. SORU                                                                                         YEDEK  SORU</vt:lpstr>
      <vt:lpstr> 26. SORU                                                                                                      YEDEK  SORU</vt:lpstr>
      <vt:lpstr>27. SORU                                                                                        YEDEK SORU                         </vt:lpstr>
      <vt:lpstr> 27. SORU                                                                                                      YEDEK  SORU</vt:lpstr>
      <vt:lpstr>28. SORU                                                                                            YEDEK  SORU</vt:lpstr>
      <vt:lpstr> 28. SORU                                                                                                      YEDEK  SORU</vt:lpstr>
      <vt:lpstr>29. SORU                                                                                              YEDEK  SORU</vt:lpstr>
      <vt:lpstr> 29. SORU                                                                                                      YEDEK  SORU</vt:lpstr>
      <vt:lpstr> 30. SORU                                                                                        YEDEK  SORU</vt:lpstr>
      <vt:lpstr> 30. SORU                                                                                                      YEDEK  SORU</vt:lpstr>
      <vt:lpstr>         BİRE – BİR ELEMELİ SORULAR</vt:lpstr>
      <vt:lpstr> 31.SORU                                                                  BİRE-BİR ELEMELİ SORULAR</vt:lpstr>
      <vt:lpstr> 31. SORU                                                                           BİRE-BİR ELEMELİ SORULAR</vt:lpstr>
      <vt:lpstr>32. SORU                                                                   BİRE-BİR ELEMELİ SORULAR</vt:lpstr>
      <vt:lpstr> 32. SORU                                                                           BİRE-BİR ELEMELİ SORULAR</vt:lpstr>
      <vt:lpstr>33. SORU                                                                  BİRE-BİR ELEMELİ SORULAR</vt:lpstr>
      <vt:lpstr> 33. SORU                                                                           BİRE-BİR ELEMELİ SORULAR</vt:lpstr>
      <vt:lpstr>34. SORU                                                                 BİRE-BİR ELEMELİ SORULAR</vt:lpstr>
      <vt:lpstr> 34. SORU                                                                           BİRE-BİR ELEMELİ SORULAR</vt:lpstr>
      <vt:lpstr>35. SORU                                                                       BİRE-BİR ELEMELİ SORU</vt:lpstr>
      <vt:lpstr> 35. SORU                                                                           BİRE-BİR ELEMELİ SORULAR</vt:lpstr>
      <vt:lpstr> 36. SORU                                                                   BİRE-BİR ELEMELİ SORULAR</vt:lpstr>
      <vt:lpstr> 36. SORU                                                                           BİRE-BİR ELEMELİ SORULAR</vt:lpstr>
      <vt:lpstr> 37. SORU                                                                   BİRE-BİR ELEMELİ SORULAR</vt:lpstr>
      <vt:lpstr> 37. SORU                                                                           BİRE-BİR ELEMELİ SORULAR</vt:lpstr>
      <vt:lpstr>38. SORU                                                                                                MATEMATİK</vt:lpstr>
      <vt:lpstr> 38. SORU                                                                           BİRE-BİR ELEMELİ SORULAR</vt:lpstr>
      <vt:lpstr>39.  SORU                                                                 BİRE-BİR ELEMELİ SORULAR</vt:lpstr>
      <vt:lpstr> 39. SORU                                                                           BİRE-BİR ELEMELİ SORULAR</vt:lpstr>
      <vt:lpstr>40.  SORU                                                                 BİRE-BİR ELEMELİ SORULAR</vt:lpstr>
      <vt:lpstr> 40. SORU                                                                           BİRE-BİR ELEMELİ SORULAR</vt:lpstr>
      <vt:lpstr>  BÜTÜN  ÖĞRENİCİLERİMİZİ  ALKIŞLIYORUZ</vt:lpstr>
      <vt:lpstr>  OYUNUMUZ  BİTTİ , İYİ AKŞAMLAR.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2014-09-12T02:12:20Z</dcterms:created>
  <dcterms:modified xsi:type="dcterms:W3CDTF">2019-04-27T15:22:49Z</dcterms:modified>
  <cp:category>https://www.sorubak.com</cp:category>
</cp:coreProperties>
</file>