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70" r:id="rId14"/>
    <p:sldId id="271" r:id="rId15"/>
    <p:sldId id="273" r:id="rId16"/>
    <p:sldId id="274" r:id="rId17"/>
    <p:sldId id="275" r:id="rId18"/>
    <p:sldId id="276" r:id="rId19"/>
    <p:sldId id="277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6AEF5-B1E2-4C6B-B8E0-442C1BF63E86}" type="datetimeFigureOut">
              <a:rPr lang="tr-TR" smtClean="0"/>
              <a:pPr/>
              <a:t>05/03/2019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B8C-FFAB-4458-89E6-2BDD25573A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6AEF5-B1E2-4C6B-B8E0-442C1BF63E86}" type="datetimeFigureOut">
              <a:rPr lang="tr-TR" smtClean="0"/>
              <a:pPr/>
              <a:t>05/03/2019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B8C-FFAB-4458-89E6-2BDD25573A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6AEF5-B1E2-4C6B-B8E0-442C1BF63E86}" type="datetimeFigureOut">
              <a:rPr lang="tr-TR" smtClean="0"/>
              <a:pPr/>
              <a:t>05/03/2019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B8C-FFAB-4458-89E6-2BDD25573A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6AEF5-B1E2-4C6B-B8E0-442C1BF63E86}" type="datetimeFigureOut">
              <a:rPr lang="tr-TR" smtClean="0"/>
              <a:pPr/>
              <a:t>05/03/2019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B8C-FFAB-4458-89E6-2BDD25573A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6AEF5-B1E2-4C6B-B8E0-442C1BF63E86}" type="datetimeFigureOut">
              <a:rPr lang="tr-TR" smtClean="0"/>
              <a:pPr/>
              <a:t>05/03/2019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B8C-FFAB-4458-89E6-2BDD25573A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6AEF5-B1E2-4C6B-B8E0-442C1BF63E86}" type="datetimeFigureOut">
              <a:rPr lang="tr-TR" smtClean="0"/>
              <a:pPr/>
              <a:t>05/03/2019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B8C-FFAB-4458-89E6-2BDD25573A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6AEF5-B1E2-4C6B-B8E0-442C1BF63E86}" type="datetimeFigureOut">
              <a:rPr lang="tr-TR" smtClean="0"/>
              <a:pPr/>
              <a:t>05/03/2019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B8C-FFAB-4458-89E6-2BDD25573A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6AEF5-B1E2-4C6B-B8E0-442C1BF63E86}" type="datetimeFigureOut">
              <a:rPr lang="tr-TR" smtClean="0"/>
              <a:pPr/>
              <a:t>05/03/2019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B8C-FFAB-4458-89E6-2BDD25573A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6AEF5-B1E2-4C6B-B8E0-442C1BF63E86}" type="datetimeFigureOut">
              <a:rPr lang="tr-TR" smtClean="0"/>
              <a:pPr/>
              <a:t>05/03/2019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B8C-FFAB-4458-89E6-2BDD25573A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6AEF5-B1E2-4C6B-B8E0-442C1BF63E86}" type="datetimeFigureOut">
              <a:rPr lang="tr-TR" smtClean="0"/>
              <a:pPr/>
              <a:t>05/03/2019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B8C-FFAB-4458-89E6-2BDD25573A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6AEF5-B1E2-4C6B-B8E0-442C1BF63E86}" type="datetimeFigureOut">
              <a:rPr lang="tr-TR" smtClean="0"/>
              <a:pPr/>
              <a:t>05/03/2019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B8C-FFAB-4458-89E6-2BDD25573A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6AEF5-B1E2-4C6B-B8E0-442C1BF63E86}" type="datetimeFigureOut">
              <a:rPr lang="tr-TR" smtClean="0"/>
              <a:pPr/>
              <a:t>05/03/2019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CEB8C-FFAB-4458-89E6-2BDD25573A0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ksisozluk.com/?q=s%c3%bcleyman+demirel" TargetMode="External"/><Relationship Id="rId2" Type="http://schemas.openxmlformats.org/officeDocument/2006/relationships/hyperlink" Target="https://eksisozluk.com/?q=turgut+%c3%b6zal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8204448" cy="792088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4.5. YUMUŞAMA DÖNEMİ’NDE TÜRKİYE’DE MEYDANA GELEN</a:t>
            </a:r>
            <a:br>
              <a:rPr lang="tr-TR" sz="2400" b="1" dirty="0">
                <a:solidFill>
                  <a:srgbClr val="FF0000"/>
                </a:solidFill>
              </a:rPr>
            </a:br>
            <a:r>
              <a:rPr lang="tr-TR" sz="2400" b="1" dirty="0">
                <a:solidFill>
                  <a:srgbClr val="FF0000"/>
                </a:solidFill>
              </a:rPr>
              <a:t>SİYASİ, SOSYOKÜLTÜREL VE EKONOMİK GELIŞMELER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7504" y="1484784"/>
            <a:ext cx="9036496" cy="5373216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tr-TR" sz="2400" dirty="0" smtClean="0"/>
              <a:t>   </a:t>
            </a:r>
            <a:r>
              <a:rPr lang="tr-TR" sz="2400" dirty="0" smtClean="0">
                <a:solidFill>
                  <a:schemeClr val="tx1"/>
                </a:solidFill>
              </a:rPr>
              <a:t>Türkiye</a:t>
            </a:r>
            <a:r>
              <a:rPr lang="tr-TR" sz="2400" dirty="0">
                <a:solidFill>
                  <a:schemeClr val="tx1"/>
                </a:solidFill>
              </a:rPr>
              <a:t>, 1950’den sonra </a:t>
            </a:r>
            <a:r>
              <a:rPr lang="tr-TR" sz="2400" b="1" dirty="0">
                <a:solidFill>
                  <a:schemeClr val="tx1"/>
                </a:solidFill>
              </a:rPr>
              <a:t>ulaştırma </a:t>
            </a:r>
            <a:r>
              <a:rPr lang="tr-TR" sz="2400" b="1" dirty="0" smtClean="0">
                <a:solidFill>
                  <a:schemeClr val="tx1"/>
                </a:solidFill>
              </a:rPr>
              <a:t>politikasında </a:t>
            </a:r>
            <a:r>
              <a:rPr lang="tr-TR" sz="2400" i="1" u="sng" dirty="0" smtClean="0">
                <a:solidFill>
                  <a:schemeClr val="tx1"/>
                </a:solidFill>
              </a:rPr>
              <a:t>köklü </a:t>
            </a:r>
            <a:r>
              <a:rPr lang="tr-TR" sz="2400" i="1" u="sng" dirty="0">
                <a:solidFill>
                  <a:schemeClr val="tx1"/>
                </a:solidFill>
              </a:rPr>
              <a:t>bir değişime </a:t>
            </a:r>
            <a:r>
              <a:rPr lang="tr-TR" sz="2400" dirty="0">
                <a:solidFill>
                  <a:schemeClr val="tx1"/>
                </a:solidFill>
              </a:rPr>
              <a:t>giderek </a:t>
            </a:r>
            <a:r>
              <a:rPr lang="tr-TR" sz="2400" b="1" dirty="0">
                <a:solidFill>
                  <a:srgbClr val="FF0000"/>
                </a:solidFill>
              </a:rPr>
              <a:t>kara </a:t>
            </a:r>
            <a:r>
              <a:rPr lang="tr-TR" sz="2400" b="1" dirty="0" smtClean="0">
                <a:solidFill>
                  <a:srgbClr val="FF0000"/>
                </a:solidFill>
              </a:rPr>
              <a:t>yollarına </a:t>
            </a:r>
            <a:r>
              <a:rPr lang="tr-TR" sz="2400" dirty="0" smtClean="0">
                <a:solidFill>
                  <a:schemeClr val="tx1"/>
                </a:solidFill>
              </a:rPr>
              <a:t>yöneldi</a:t>
            </a:r>
            <a:r>
              <a:rPr lang="tr-TR" sz="2400" dirty="0">
                <a:solidFill>
                  <a:schemeClr val="tx1"/>
                </a:solidFill>
              </a:rPr>
              <a:t>. </a:t>
            </a:r>
            <a:endParaRPr lang="tr-TR" sz="24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  Sanayide</a:t>
            </a:r>
            <a:r>
              <a:rPr lang="tr-TR" sz="2400" dirty="0" smtClean="0">
                <a:solidFill>
                  <a:schemeClr val="tx1"/>
                </a:solidFill>
              </a:rPr>
              <a:t> </a:t>
            </a:r>
            <a:r>
              <a:rPr lang="tr-TR" sz="2400" b="1" dirty="0">
                <a:solidFill>
                  <a:srgbClr val="FF0000"/>
                </a:solidFill>
              </a:rPr>
              <a:t>tüketim mallarının </a:t>
            </a:r>
            <a:r>
              <a:rPr lang="tr-TR" sz="2400" b="1" dirty="0" smtClean="0">
                <a:solidFill>
                  <a:srgbClr val="FF0000"/>
                </a:solidFill>
              </a:rPr>
              <a:t>üretimine </a:t>
            </a:r>
            <a:r>
              <a:rPr lang="tr-TR" sz="2400" dirty="0" smtClean="0">
                <a:solidFill>
                  <a:schemeClr val="tx1"/>
                </a:solidFill>
              </a:rPr>
              <a:t>öncelik </a:t>
            </a:r>
            <a:r>
              <a:rPr lang="tr-TR" sz="2400" dirty="0">
                <a:solidFill>
                  <a:schemeClr val="tx1"/>
                </a:solidFill>
              </a:rPr>
              <a:t>verilirken </a:t>
            </a:r>
            <a:r>
              <a:rPr lang="tr-TR" sz="2400" b="1" dirty="0">
                <a:solidFill>
                  <a:schemeClr val="tx1"/>
                </a:solidFill>
              </a:rPr>
              <a:t>tarımsal üretimde de </a:t>
            </a:r>
            <a:r>
              <a:rPr lang="tr-TR" sz="2400" b="1" dirty="0" smtClean="0">
                <a:solidFill>
                  <a:schemeClr val="tx1"/>
                </a:solidFill>
              </a:rPr>
              <a:t>uzmanlaşmaya </a:t>
            </a:r>
            <a:r>
              <a:rPr lang="tr-TR" sz="2400" dirty="0" smtClean="0">
                <a:solidFill>
                  <a:schemeClr val="tx1"/>
                </a:solidFill>
              </a:rPr>
              <a:t>gidildi</a:t>
            </a:r>
            <a:r>
              <a:rPr lang="tr-TR" sz="2400" dirty="0">
                <a:solidFill>
                  <a:schemeClr val="tx1"/>
                </a:solidFill>
              </a:rPr>
              <a:t>. </a:t>
            </a:r>
            <a:endParaRPr lang="tr-TR" sz="24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</a:rPr>
              <a:t>İç </a:t>
            </a:r>
            <a:r>
              <a:rPr lang="tr-TR" sz="2400" dirty="0">
                <a:solidFill>
                  <a:schemeClr val="tx1"/>
                </a:solidFill>
              </a:rPr>
              <a:t>dinamiklerdeki bu değişim </a:t>
            </a:r>
            <a:r>
              <a:rPr lang="tr-TR" sz="2400" b="1" dirty="0" smtClean="0">
                <a:solidFill>
                  <a:srgbClr val="FF0000"/>
                </a:solidFill>
              </a:rPr>
              <a:t>göç olayını </a:t>
            </a:r>
            <a:r>
              <a:rPr lang="tr-TR" sz="2400" b="1" dirty="0">
                <a:solidFill>
                  <a:schemeClr val="tx1"/>
                </a:solidFill>
              </a:rPr>
              <a:t>tetikledi.</a:t>
            </a:r>
          </a:p>
          <a:p>
            <a:pPr algn="l">
              <a:buFont typeface="Arial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</a:rPr>
              <a:t>     Göçler </a:t>
            </a:r>
            <a:r>
              <a:rPr lang="tr-TR" sz="2400" b="1" dirty="0">
                <a:solidFill>
                  <a:srgbClr val="FF0000"/>
                </a:solidFill>
              </a:rPr>
              <a:t>iç ve dış göç </a:t>
            </a:r>
            <a:r>
              <a:rPr lang="tr-TR" sz="2400" dirty="0">
                <a:solidFill>
                  <a:schemeClr val="tx1"/>
                </a:solidFill>
              </a:rPr>
              <a:t>olmak üzere </a:t>
            </a:r>
            <a:r>
              <a:rPr lang="tr-TR" sz="2400" b="1" dirty="0">
                <a:solidFill>
                  <a:schemeClr val="tx1"/>
                </a:solidFill>
              </a:rPr>
              <a:t>ikiye </a:t>
            </a:r>
            <a:r>
              <a:rPr lang="tr-TR" sz="2400" b="1" dirty="0" smtClean="0">
                <a:solidFill>
                  <a:schemeClr val="tx1"/>
                </a:solidFill>
              </a:rPr>
              <a:t>ayrılır</a:t>
            </a:r>
            <a:endParaRPr lang="tr-TR" sz="2400" dirty="0" smtClean="0">
              <a:solidFill>
                <a:schemeClr val="tx1"/>
              </a:solidFill>
            </a:endParaRPr>
          </a:p>
          <a:p>
            <a:pPr algn="l"/>
            <a:endParaRPr lang="tr-TR" sz="2300" b="1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052736"/>
            <a:ext cx="5292080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4.5.1. Türkiye’de Göçler ve Türk Toplumuna Etkileri</a:t>
            </a:r>
          </a:p>
        </p:txBody>
      </p:sp>
      <p:pic>
        <p:nvPicPr>
          <p:cNvPr id="6" name="5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5064"/>
            <a:ext cx="5760720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iÃ§ gÃ¶Ã§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933056"/>
            <a:ext cx="3491880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12 Mart 1971 Muhtırası öncesi yaşanan bazı hadiseler;</a:t>
            </a:r>
          </a:p>
          <a:p>
            <a:r>
              <a:rPr lang="tr-TR" sz="2300" dirty="0" smtClean="0"/>
              <a:t>Üniversite olaylarında şiddetin tırmanması ile </a:t>
            </a:r>
            <a:r>
              <a:rPr lang="tr-TR" sz="2300" b="1" dirty="0" smtClean="0">
                <a:solidFill>
                  <a:srgbClr val="FF0000"/>
                </a:solidFill>
              </a:rPr>
              <a:t>öğrenci ölümlerinin yaşanması,</a:t>
            </a:r>
          </a:p>
          <a:p>
            <a:r>
              <a:rPr lang="tr-TR" sz="2300" b="1" dirty="0" smtClean="0"/>
              <a:t>ODTÜ’de</a:t>
            </a:r>
            <a:r>
              <a:rPr lang="tr-TR" sz="2300" dirty="0" smtClean="0"/>
              <a:t> </a:t>
            </a:r>
            <a:r>
              <a:rPr lang="tr-TR" sz="2300" b="1" dirty="0" smtClean="0">
                <a:solidFill>
                  <a:srgbClr val="FF0000"/>
                </a:solidFill>
              </a:rPr>
              <a:t>ABD büyükelçisinin arabasının yakılması</a:t>
            </a:r>
          </a:p>
          <a:p>
            <a:r>
              <a:rPr lang="tr-TR" sz="2300" b="1" dirty="0" smtClean="0"/>
              <a:t>1961 Anayasası’nın meşruluğunun tartışılması </a:t>
            </a:r>
            <a:r>
              <a:rPr lang="tr-TR" sz="2300" dirty="0" smtClean="0"/>
              <a:t>ve yeni anayasa hazırlanmasının gerekliliğinin gündemi meşgul etmesi,</a:t>
            </a:r>
          </a:p>
          <a:p>
            <a:r>
              <a:rPr lang="tr-TR" sz="2300" dirty="0" smtClean="0"/>
              <a:t>Dünyada etkili olan </a:t>
            </a:r>
            <a:r>
              <a:rPr lang="tr-TR" sz="2300" b="1" dirty="0" smtClean="0"/>
              <a:t>gençlik hareketlerinin </a:t>
            </a:r>
            <a:r>
              <a:rPr lang="tr-TR" sz="2300" dirty="0" smtClean="0"/>
              <a:t>Türkiye’de daha yaygın ve sert mahiyette ortaya çıkması, (68 hareketi)</a:t>
            </a:r>
          </a:p>
          <a:p>
            <a:r>
              <a:rPr lang="tr-TR" sz="2300" dirty="0" smtClean="0"/>
              <a:t>15 Haziran 1970’te İstanbul’daki işçi yürüyüşünde </a:t>
            </a:r>
            <a:r>
              <a:rPr lang="tr-TR" sz="2300" b="1" dirty="0" smtClean="0">
                <a:solidFill>
                  <a:srgbClr val="FF0000"/>
                </a:solidFill>
              </a:rPr>
              <a:t>bir işçi, bir polis ve bir esnafın ölmesiyle </a:t>
            </a:r>
            <a:r>
              <a:rPr lang="tr-TR" sz="2300" b="1" dirty="0" smtClean="0"/>
              <a:t>İstanbul ve </a:t>
            </a:r>
            <a:r>
              <a:rPr lang="tr-TR" sz="2300" b="1" dirty="0" err="1" smtClean="0"/>
              <a:t>Kocaeli’de</a:t>
            </a:r>
            <a:r>
              <a:rPr lang="tr-TR" sz="2300" b="1" dirty="0" smtClean="0"/>
              <a:t> sıkıyönetimin ilan edilmesi, </a:t>
            </a:r>
          </a:p>
          <a:p>
            <a:r>
              <a:rPr lang="tr-TR" sz="2300" b="1" dirty="0" smtClean="0"/>
              <a:t>Ereğli Demir Çelik İşletmelerindeki </a:t>
            </a:r>
            <a:r>
              <a:rPr lang="tr-TR" sz="2300" dirty="0" smtClean="0"/>
              <a:t>işçilerin </a:t>
            </a:r>
            <a:r>
              <a:rPr lang="tr-TR" sz="2300" b="1" dirty="0" smtClean="0">
                <a:solidFill>
                  <a:srgbClr val="FF0000"/>
                </a:solidFill>
              </a:rPr>
              <a:t>genel greve </a:t>
            </a:r>
            <a:r>
              <a:rPr lang="tr-TR" sz="2300" dirty="0" smtClean="0"/>
              <a:t>gitmesi de gerilimi iyice artırmıştır.</a:t>
            </a:r>
          </a:p>
          <a:p>
            <a:r>
              <a:rPr lang="tr-TR" sz="2300" dirty="0" smtClean="0"/>
              <a:t>Mevcut </a:t>
            </a:r>
            <a:r>
              <a:rPr lang="tr-TR" sz="2300" dirty="0" err="1" smtClean="0"/>
              <a:t>hükûmet</a:t>
            </a:r>
            <a:r>
              <a:rPr lang="tr-TR" sz="2300" dirty="0" smtClean="0"/>
              <a:t>, yaşanan bu </a:t>
            </a:r>
            <a:r>
              <a:rPr lang="tr-TR" sz="2300" b="1" dirty="0" smtClean="0"/>
              <a:t>sosyal ve ekonomik sorunlara çözüm getirememiştir. </a:t>
            </a:r>
          </a:p>
          <a:p>
            <a:r>
              <a:rPr lang="tr-TR" sz="2300" b="1" dirty="0" smtClean="0"/>
              <a:t>Şiddet olaylarının giderek arttığı</a:t>
            </a:r>
            <a:r>
              <a:rPr lang="tr-TR" sz="2300" dirty="0" smtClean="0"/>
              <a:t>, askerî müdahalenin âdeta bütün koşullarının hazırlandığı 1970 sonbaharında </a:t>
            </a:r>
            <a:r>
              <a:rPr lang="tr-TR" sz="2300" b="1" dirty="0" smtClean="0"/>
              <a:t>“Ne olacak bu ülkenin hâli?” </a:t>
            </a:r>
            <a:r>
              <a:rPr lang="tr-TR" sz="2300" dirty="0" smtClean="0"/>
              <a:t>sorusu, gündemi fazlasıyla meşgul etmiştir.</a:t>
            </a:r>
            <a:endParaRPr lang="tr-TR" sz="23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r>
              <a:rPr lang="tr-TR" sz="2400" dirty="0" smtClean="0"/>
              <a:t>1961 Anayasası </a:t>
            </a:r>
            <a:r>
              <a:rPr lang="tr-TR" sz="2400" b="1" dirty="0" smtClean="0">
                <a:solidFill>
                  <a:srgbClr val="FF0000"/>
                </a:solidFill>
              </a:rPr>
              <a:t>yürütme organını</a:t>
            </a:r>
            <a:r>
              <a:rPr lang="tr-TR" sz="2400" dirty="0" smtClean="0"/>
              <a:t>, daha doğrusu </a:t>
            </a:r>
            <a:r>
              <a:rPr lang="tr-TR" sz="2400" b="1" dirty="0" smtClean="0"/>
              <a:t>Millet Meclisindeki çoğunluğu öyle güçsüz duruma getirmiştir </a:t>
            </a:r>
            <a:r>
              <a:rPr lang="tr-TR" sz="2400" dirty="0" smtClean="0"/>
              <a:t>ki sorumluların eli kolu bağlanmıştır. 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1961 Anayasası icrayı güçsüz kılmış</a:t>
            </a:r>
            <a:r>
              <a:rPr lang="tr-TR" sz="2400" dirty="0" smtClean="0"/>
              <a:t>, </a:t>
            </a:r>
            <a:r>
              <a:rPr lang="tr-TR" sz="2400" b="1" dirty="0" smtClean="0"/>
              <a:t>çoklu idare düzeni getirmiştir. TBMM, Cumhuriyet Senatosu, Anayasa Mahkemesi, TRT </a:t>
            </a:r>
            <a:r>
              <a:rPr lang="tr-TR" sz="2400" dirty="0" smtClean="0"/>
              <a:t>ve </a:t>
            </a:r>
            <a:r>
              <a:rPr lang="tr-TR" sz="2400" b="1" dirty="0" smtClean="0"/>
              <a:t>Üniversitele</a:t>
            </a:r>
            <a:r>
              <a:rPr lang="tr-TR" sz="2400" dirty="0" smtClean="0"/>
              <a:t>r gibi </a:t>
            </a:r>
            <a:r>
              <a:rPr lang="tr-TR" sz="2400" b="1" dirty="0" smtClean="0">
                <a:solidFill>
                  <a:srgbClr val="FF0000"/>
                </a:solidFill>
              </a:rPr>
              <a:t>özerklik </a:t>
            </a:r>
            <a:r>
              <a:rPr lang="tr-TR" sz="2400" dirty="0" smtClean="0"/>
              <a:t>verilen kuruluşlar işleyişte aksaklıklara neden olmuştur.”</a:t>
            </a:r>
          </a:p>
          <a:p>
            <a:r>
              <a:rPr lang="tr-TR" sz="2400" dirty="0" smtClean="0"/>
              <a:t>Türkiye’de yaşanan darbeler ve muhtıralarda </a:t>
            </a:r>
            <a:r>
              <a:rPr lang="tr-TR" sz="2400" b="1" dirty="0" smtClean="0">
                <a:solidFill>
                  <a:srgbClr val="FF0000"/>
                </a:solidFill>
              </a:rPr>
              <a:t>dış bağlantının olduğunu</a:t>
            </a:r>
            <a:r>
              <a:rPr lang="tr-TR" sz="2400" dirty="0" smtClean="0"/>
              <a:t> , bu elim olayların öncesi ve sonrasındaki gelişmelere bakıldığında </a:t>
            </a:r>
            <a:r>
              <a:rPr lang="tr-TR" sz="2400" b="1" dirty="0" smtClean="0">
                <a:solidFill>
                  <a:srgbClr val="FF0000"/>
                </a:solidFill>
              </a:rPr>
              <a:t>dıştan bir müdahale olduğuna </a:t>
            </a:r>
            <a:r>
              <a:rPr lang="tr-TR" sz="2400" dirty="0" smtClean="0"/>
              <a:t>dair baskın bir kanaat oluştuğu gerçektir.</a:t>
            </a:r>
          </a:p>
          <a:p>
            <a:r>
              <a:rPr lang="tr-TR" sz="2400" dirty="0" smtClean="0"/>
              <a:t>12 Mart Muhtırası öncesinde Türkiye’nin </a:t>
            </a:r>
            <a:r>
              <a:rPr lang="tr-TR" sz="2400" b="1" dirty="0" smtClean="0"/>
              <a:t>uluslararası boyutta yaşadığı;</a:t>
            </a:r>
            <a:r>
              <a:rPr lang="tr-TR" sz="2400" dirty="0" smtClean="0"/>
              <a:t> </a:t>
            </a:r>
            <a:r>
              <a:rPr lang="tr-TR" sz="2400" b="1" dirty="0" smtClean="0">
                <a:solidFill>
                  <a:srgbClr val="FF0000"/>
                </a:solidFill>
              </a:rPr>
              <a:t>Haşhaş Sorunu, Arap-İsrail Savaşı’ndaki tavrı, Türkiye’nin kalkınma hamlesi, Kıbrıs Meselesi, U-2 Krizi </a:t>
            </a:r>
            <a:r>
              <a:rPr lang="tr-TR" sz="2400" dirty="0" smtClean="0"/>
              <a:t>gibi sorunlar, ABD’nin Türkiye’deki </a:t>
            </a:r>
            <a:r>
              <a:rPr lang="tr-TR" sz="2400" dirty="0" err="1" smtClean="0"/>
              <a:t>hükûmete</a:t>
            </a:r>
            <a:r>
              <a:rPr lang="tr-TR" sz="2400" dirty="0" smtClean="0"/>
              <a:t> karşı eylemlere  girebileceğinin ilk belirtileridir.</a:t>
            </a:r>
          </a:p>
          <a:p>
            <a:r>
              <a:rPr lang="tr-TR" sz="2400" dirty="0" smtClean="0"/>
              <a:t>Muhtıradan birkaç gün önce </a:t>
            </a:r>
            <a:r>
              <a:rPr lang="tr-TR" sz="2400" b="1" dirty="0" smtClean="0"/>
              <a:t>Washington Post </a:t>
            </a:r>
            <a:r>
              <a:rPr lang="tr-TR" sz="2400" dirty="0" smtClean="0"/>
              <a:t>(</a:t>
            </a:r>
            <a:r>
              <a:rPr lang="tr-TR" sz="2400" dirty="0" err="1" smtClean="0"/>
              <a:t>Vaşingtın</a:t>
            </a:r>
            <a:r>
              <a:rPr lang="tr-TR" sz="2400" dirty="0" smtClean="0"/>
              <a:t> Post) Gazetesi’ndeki bir yazıda </a:t>
            </a:r>
            <a:r>
              <a:rPr lang="tr-TR" sz="2400" b="1" dirty="0" smtClean="0">
                <a:solidFill>
                  <a:srgbClr val="FF0000"/>
                </a:solidFill>
              </a:rPr>
              <a:t>“…Ordu huzursuz. Demirel’in günleri sayılı…”</a:t>
            </a:r>
            <a:r>
              <a:rPr lang="tr-TR" sz="2400" dirty="0" smtClean="0"/>
              <a:t> ifadeleri kullanılmıştır.</a:t>
            </a:r>
          </a:p>
          <a:p>
            <a:r>
              <a:rPr lang="tr-TR" sz="2400" b="1" dirty="0" smtClean="0"/>
              <a:t>Dönemin Dışişleri Bakanı </a:t>
            </a:r>
            <a:r>
              <a:rPr lang="tr-TR" sz="2400" b="1" dirty="0" smtClean="0">
                <a:solidFill>
                  <a:srgbClr val="FF0000"/>
                </a:solidFill>
              </a:rPr>
              <a:t>İhsan Sabri </a:t>
            </a:r>
            <a:r>
              <a:rPr lang="tr-TR" sz="2400" b="1" dirty="0" err="1" smtClean="0">
                <a:solidFill>
                  <a:srgbClr val="FF0000"/>
                </a:solidFill>
              </a:rPr>
              <a:t>Çağlayangil’in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“ </a:t>
            </a:r>
            <a:r>
              <a:rPr lang="tr-TR" sz="2400" b="1" dirty="0" smtClean="0"/>
              <a:t>Amerika, şuna aldırmaz: Bir memlekette; demokratik idare olmuş, şoven idare olmuş, faşist idare olmuş ona hiç bakmaz. Amerika o memleketin kendisine ne ölçüde tabi olduğuna, kendi politikasına ne derecede uyduğuna </a:t>
            </a:r>
            <a:r>
              <a:rPr lang="tr-TR" sz="2400" b="1" dirty="0" smtClean="0">
                <a:solidFill>
                  <a:srgbClr val="FF0000"/>
                </a:solidFill>
              </a:rPr>
              <a:t>bakar…12 Mart’ın arkasında CIA </a:t>
            </a:r>
            <a:r>
              <a:rPr lang="sv-SE" sz="2400" b="1" dirty="0" smtClean="0">
                <a:solidFill>
                  <a:srgbClr val="FF0000"/>
                </a:solidFill>
              </a:rPr>
              <a:t>vardır, hem de büyük ölçüde vardır.”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237312"/>
          </a:xfrm>
        </p:spPr>
        <p:txBody>
          <a:bodyPr>
            <a:normAutofit lnSpcReduction="10000"/>
          </a:bodyPr>
          <a:lstStyle/>
          <a:p>
            <a:r>
              <a:rPr lang="tr-TR" sz="2400" dirty="0" smtClean="0"/>
              <a:t>Türkiye’de yaşanan kaos ortamından </a:t>
            </a:r>
            <a:r>
              <a:rPr lang="tr-TR" sz="2400" dirty="0" err="1" smtClean="0"/>
              <a:t>hükûmeti</a:t>
            </a:r>
            <a:r>
              <a:rPr lang="tr-TR" sz="2400" dirty="0" smtClean="0"/>
              <a:t> sorumlu tutan kuvvet komutanları, radikal sol askerî unsurların darbesini engellemek için kendilerine göre </a:t>
            </a:r>
            <a:r>
              <a:rPr lang="tr-TR" sz="2400" b="1" dirty="0" smtClean="0"/>
              <a:t>ehven-i şer (kötünün iyisi) </a:t>
            </a:r>
            <a:r>
              <a:rPr lang="tr-TR" sz="2400" dirty="0" smtClean="0"/>
              <a:t>olanı yaptılar. </a:t>
            </a:r>
          </a:p>
          <a:p>
            <a:r>
              <a:rPr lang="tr-TR" sz="2400" dirty="0" smtClean="0"/>
              <a:t>12 Mart 1971 günü saat 13.00’te tüm Türkiye’ye ilan edilen metin ve TBMM’ye verilen muhtırayla Başbakan Süleyman Demirel ve </a:t>
            </a:r>
            <a:r>
              <a:rPr lang="tr-TR" sz="2400" dirty="0" err="1" smtClean="0"/>
              <a:t>hükûmetine</a:t>
            </a:r>
            <a:r>
              <a:rPr lang="tr-TR" sz="2400" dirty="0" smtClean="0"/>
              <a:t> yürütme görevinden el çektirildi.</a:t>
            </a:r>
          </a:p>
          <a:p>
            <a:r>
              <a:rPr lang="tr-TR" sz="2400" dirty="0" smtClean="0"/>
              <a:t>Muhtıra sonrası kurulan </a:t>
            </a:r>
            <a:r>
              <a:rPr lang="tr-TR" sz="2400" b="1" dirty="0" smtClean="0"/>
              <a:t>Nihat Erim, Ferit Melen </a:t>
            </a:r>
            <a:r>
              <a:rPr lang="tr-TR" sz="2400" b="1" dirty="0" err="1" smtClean="0"/>
              <a:t>hükûmetleri</a:t>
            </a:r>
            <a:r>
              <a:rPr lang="tr-TR" sz="2400" b="1" dirty="0" smtClean="0"/>
              <a:t> </a:t>
            </a:r>
            <a:r>
              <a:rPr lang="tr-TR" sz="2400" dirty="0" smtClean="0"/>
              <a:t>ile </a:t>
            </a:r>
            <a:r>
              <a:rPr lang="tr-TR" sz="2400" b="1" dirty="0" smtClean="0"/>
              <a:t>1973 </a:t>
            </a:r>
            <a:r>
              <a:rPr lang="tr-TR" sz="2400" dirty="0" smtClean="0"/>
              <a:t>genel seçimlerine kadar bir siyasi mutabakat oluşturulmaya çalışıldı fakat başarılı olunamadı.</a:t>
            </a:r>
          </a:p>
          <a:p>
            <a:endParaRPr lang="tr-TR" sz="2400" dirty="0" smtClean="0"/>
          </a:p>
          <a:p>
            <a:r>
              <a:rPr lang="tr-TR" sz="2400" dirty="0" smtClean="0"/>
              <a:t>Çoğunluğu parti dışı isimlerden oluşan </a:t>
            </a:r>
            <a:r>
              <a:rPr lang="tr-TR" sz="2400" b="1" dirty="0" smtClean="0"/>
              <a:t>teknokratlar </a:t>
            </a:r>
            <a:r>
              <a:rPr lang="tr-TR" sz="2400" b="1" dirty="0" err="1" smtClean="0"/>
              <a:t>hükûmeti</a:t>
            </a:r>
            <a:r>
              <a:rPr lang="tr-TR" sz="2400" b="1" dirty="0" smtClean="0"/>
              <a:t> </a:t>
            </a:r>
            <a:r>
              <a:rPr lang="tr-TR" sz="2400" dirty="0" smtClean="0"/>
              <a:t>kuruldu.</a:t>
            </a:r>
          </a:p>
          <a:p>
            <a:r>
              <a:rPr lang="tr-TR" sz="2400" dirty="0" smtClean="0"/>
              <a:t>İsrail Başkonsolosu </a:t>
            </a:r>
            <a:r>
              <a:rPr lang="tr-TR" sz="2400" b="1" dirty="0" err="1" smtClean="0">
                <a:solidFill>
                  <a:srgbClr val="FF0000"/>
                </a:solidFill>
              </a:rPr>
              <a:t>Efraim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b="1" dirty="0" err="1" smtClean="0">
                <a:solidFill>
                  <a:srgbClr val="FF0000"/>
                </a:solidFill>
              </a:rPr>
              <a:t>Elrom</a:t>
            </a:r>
            <a:r>
              <a:rPr lang="tr-TR" sz="2400" dirty="0" smtClean="0"/>
              <a:t>, marjinal sol örgüt üyeleri tarafından kaçırılarak </a:t>
            </a:r>
            <a:r>
              <a:rPr lang="tr-TR" sz="2400" b="1" dirty="0" smtClean="0"/>
              <a:t>öldürüldü.</a:t>
            </a:r>
          </a:p>
          <a:p>
            <a:r>
              <a:rPr lang="tr-TR" sz="2400" dirty="0" smtClean="0"/>
              <a:t>Ardından </a:t>
            </a:r>
            <a:r>
              <a:rPr lang="tr-TR" sz="2400" b="1" dirty="0" err="1" smtClean="0"/>
              <a:t>Kızıldere</a:t>
            </a:r>
            <a:r>
              <a:rPr lang="tr-TR" sz="2400" b="1" dirty="0" smtClean="0"/>
              <a:t> Olayı</a:t>
            </a:r>
            <a:r>
              <a:rPr lang="tr-TR" sz="2400" dirty="0" smtClean="0"/>
              <a:t>, </a:t>
            </a:r>
            <a:r>
              <a:rPr lang="tr-TR" sz="2400" b="1" dirty="0" smtClean="0"/>
              <a:t>Deniz Gezmiş ve arkadaşlarının idamı, Marmara Yolcu Gemisi’nin </a:t>
            </a:r>
            <a:r>
              <a:rPr lang="tr-TR" sz="2400" dirty="0" smtClean="0"/>
              <a:t>kaçırılarak </a:t>
            </a:r>
            <a:r>
              <a:rPr lang="tr-TR" sz="2400" dirty="0" err="1" smtClean="0"/>
              <a:t>yakılmasıgibi</a:t>
            </a:r>
            <a:r>
              <a:rPr lang="tr-TR" sz="2400" dirty="0" smtClean="0"/>
              <a:t> olayların yaşanmasından dolayı birçok ilde </a:t>
            </a:r>
            <a:r>
              <a:rPr lang="tr-TR" sz="2400" b="1" dirty="0" smtClean="0">
                <a:solidFill>
                  <a:srgbClr val="FF0000"/>
                </a:solidFill>
              </a:rPr>
              <a:t>sıkıyönetim</a:t>
            </a:r>
            <a:r>
              <a:rPr lang="tr-TR" sz="2400" dirty="0" smtClean="0"/>
              <a:t> ilan edildi.</a:t>
            </a:r>
            <a:endParaRPr lang="tr-TR" sz="2400" dirty="0"/>
          </a:p>
        </p:txBody>
      </p:sp>
      <p:sp>
        <p:nvSpPr>
          <p:cNvPr id="4" name="3 Dikdörtgen"/>
          <p:cNvSpPr/>
          <p:nvPr/>
        </p:nvSpPr>
        <p:spPr>
          <a:xfrm>
            <a:off x="3131840" y="188640"/>
            <a:ext cx="2520280" cy="40011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Muhtıranın Gelişimi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763688" y="3861048"/>
            <a:ext cx="5328592" cy="40011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Muhtıranın Siyasi ve Sosyoekonomik Sonuçları</a:t>
            </a:r>
            <a:endParaRPr lang="tr-TR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r>
              <a:rPr lang="tr-TR" b="1" dirty="0" smtClean="0"/>
              <a:t>İç Gelişmeler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Siyasi Durum: </a:t>
            </a:r>
          </a:p>
          <a:p>
            <a:r>
              <a:rPr lang="tr-TR" dirty="0" smtClean="0"/>
              <a:t>12 Mart Muhtırası sonrasında yapılan seçimler </a:t>
            </a:r>
            <a:r>
              <a:rPr lang="tr-TR" b="1" dirty="0" smtClean="0"/>
              <a:t>hiçbir partiye tek başına iktidar imkânı vermedi</a:t>
            </a:r>
            <a:r>
              <a:rPr lang="tr-TR" dirty="0" smtClean="0"/>
              <a:t>. Bu ortam </a:t>
            </a:r>
            <a:r>
              <a:rPr lang="tr-TR" b="1" dirty="0" smtClean="0">
                <a:solidFill>
                  <a:srgbClr val="FF0000"/>
                </a:solidFill>
              </a:rPr>
              <a:t>koalisyon </a:t>
            </a:r>
            <a:r>
              <a:rPr lang="tr-TR" b="1" dirty="0" err="1" smtClean="0">
                <a:solidFill>
                  <a:srgbClr val="FF0000"/>
                </a:solidFill>
              </a:rPr>
              <a:t>hükûmetlerinin</a:t>
            </a:r>
            <a:r>
              <a:rPr lang="tr-TR" b="1" dirty="0" smtClean="0"/>
              <a:t> kurulmasına ve istikrarsızlığa neden oldu</a:t>
            </a:r>
            <a:r>
              <a:rPr lang="tr-TR" dirty="0" smtClean="0"/>
              <a:t>. </a:t>
            </a:r>
          </a:p>
          <a:p>
            <a:r>
              <a:rPr lang="tr-TR" dirty="0" smtClean="0"/>
              <a:t>Türkiye siyasetteki çalkantılarla uğraşmak zorunda kaldı. Bu durum, Türkiye’nin dış siyasetinde ve sosyoekonomik yapısında değişimlere neden oldu.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Ekonomik Durum: </a:t>
            </a:r>
          </a:p>
          <a:p>
            <a:r>
              <a:rPr lang="tr-TR" dirty="0" smtClean="0"/>
              <a:t>Siyasette istikrarsızlığın yaşandığı bu dönemde ekonomiyi düzeltmekten uzak olan </a:t>
            </a:r>
            <a:r>
              <a:rPr lang="tr-TR" dirty="0" err="1" smtClean="0"/>
              <a:t>hükûmetler</a:t>
            </a:r>
            <a:r>
              <a:rPr lang="tr-TR" dirty="0" smtClean="0"/>
              <a:t>, tepkileri azaltmak için </a:t>
            </a:r>
            <a:r>
              <a:rPr lang="tr-TR" b="1" dirty="0" smtClean="0"/>
              <a:t>popülist ekonomik politikalar</a:t>
            </a:r>
            <a:r>
              <a:rPr lang="tr-TR" dirty="0" smtClean="0"/>
              <a:t> uyguladı. Bu yaklaşım </a:t>
            </a:r>
            <a:r>
              <a:rPr lang="tr-TR" b="1" dirty="0" smtClean="0">
                <a:solidFill>
                  <a:srgbClr val="FF0000"/>
                </a:solidFill>
              </a:rPr>
              <a:t>enflasyonun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%100’lere</a:t>
            </a:r>
            <a:r>
              <a:rPr lang="tr-TR" dirty="0" smtClean="0"/>
              <a:t> çıkmasına neden oldu. Sonrasında uygulanan </a:t>
            </a:r>
            <a:r>
              <a:rPr lang="tr-TR" b="1" dirty="0" smtClean="0"/>
              <a:t>devalüasyonlar</a:t>
            </a:r>
            <a:r>
              <a:rPr lang="tr-TR" dirty="0" smtClean="0"/>
              <a:t> ile </a:t>
            </a:r>
            <a:r>
              <a:rPr lang="tr-TR" b="1" dirty="0" smtClean="0">
                <a:solidFill>
                  <a:srgbClr val="FF0000"/>
                </a:solidFill>
              </a:rPr>
              <a:t>dolar TL </a:t>
            </a:r>
            <a:r>
              <a:rPr lang="tr-TR" dirty="0" smtClean="0"/>
              <a:t>karşısında 1970-1980 arası 10 yıllık dönemde 9 TL’den 50 TL ye yükseldi. Bu devalüasyonlarda 1973 </a:t>
            </a:r>
            <a:r>
              <a:rPr lang="tr-TR" b="1" dirty="0" smtClean="0"/>
              <a:t>Dünya Petrol Krizi’nin </a:t>
            </a:r>
            <a:r>
              <a:rPr lang="tr-TR" dirty="0" smtClean="0"/>
              <a:t>etkisi de büyüktü. </a:t>
            </a:r>
          </a:p>
          <a:p>
            <a:r>
              <a:rPr lang="tr-TR" b="1" dirty="0" smtClean="0"/>
              <a:t>Yüksek fiyat artışlarına işçi grevleri </a:t>
            </a:r>
            <a:r>
              <a:rPr lang="tr-TR" dirty="0" smtClean="0"/>
              <a:t>ve </a:t>
            </a:r>
            <a:r>
              <a:rPr lang="tr-TR" b="1" dirty="0" smtClean="0"/>
              <a:t>karaborsacılığın</a:t>
            </a:r>
            <a:r>
              <a:rPr lang="tr-TR" dirty="0" smtClean="0"/>
              <a:t> da eklenmesiyle ortaya çıkan kıtlık, ülkeyi darboğaza soktu.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Terör: </a:t>
            </a:r>
            <a:r>
              <a:rPr lang="tr-TR" b="1" dirty="0" smtClean="0"/>
              <a:t>Anarşi ve terör olayları daha da arttı</a:t>
            </a:r>
            <a:r>
              <a:rPr lang="tr-TR" dirty="0" smtClean="0"/>
              <a:t>. </a:t>
            </a:r>
            <a:r>
              <a:rPr lang="tr-TR" b="1" dirty="0" smtClean="0"/>
              <a:t>Faili meçhul cinayetlerle </a:t>
            </a:r>
            <a:r>
              <a:rPr lang="tr-TR" dirty="0" smtClean="0"/>
              <a:t>çok sayıda </a:t>
            </a:r>
            <a:r>
              <a:rPr lang="tr-TR" b="1" dirty="0" smtClean="0"/>
              <a:t>siyasetçi öldürüldü</a:t>
            </a:r>
            <a:r>
              <a:rPr lang="tr-TR" dirty="0" smtClean="0"/>
              <a:t>. Sivas, Maraş ve Çorum olayları bu dönemde yaşanan olaylardan bazılarıdır.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3347864" y="0"/>
            <a:ext cx="2304256" cy="461665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12 Eylül Darbesi</a:t>
            </a: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9" name="8 İçerik Yer Tutucusu" descr="12 eylÃ¼l 1980 darbesi ile ilgili gÃ¶rsel sonucu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449999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Resim" descr="12 eylÃ¼l 1980 darbesi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76672"/>
            <a:ext cx="457200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Resim" descr="12 eylÃ¼l 1980 darbesi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501008"/>
            <a:ext cx="4572000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12 eylÃ¼l 1980 darbesi bizim Ã§ocuklar baÅardÄ±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1008"/>
            <a:ext cx="4499992" cy="2592288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0" y="6021288"/>
            <a:ext cx="4788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CIA’nin Türkiye Şefi olan Paul </a:t>
            </a:r>
            <a:r>
              <a:rPr lang="tr-TR" dirty="0" err="1" smtClean="0"/>
              <a:t>Henze</a:t>
            </a:r>
            <a:r>
              <a:rPr lang="tr-TR" dirty="0" smtClean="0"/>
              <a:t>, ABD Başkanı Jimmy </a:t>
            </a:r>
            <a:r>
              <a:rPr lang="tr-TR" dirty="0" err="1" smtClean="0"/>
              <a:t>Carter’a</a:t>
            </a:r>
            <a:r>
              <a:rPr lang="tr-TR" dirty="0" smtClean="0"/>
              <a:t> </a:t>
            </a:r>
            <a:r>
              <a:rPr lang="tr-TR" b="1" dirty="0" smtClean="0"/>
              <a:t>“Bizim çocuklar başardı”</a:t>
            </a:r>
            <a:r>
              <a:rPr lang="tr-TR" dirty="0" smtClean="0"/>
              <a:t> diye haber vermişti. 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444" y="188640"/>
            <a:ext cx="8841044" cy="6479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Dış Gelişmeler;</a:t>
            </a:r>
          </a:p>
          <a:p>
            <a:r>
              <a:rPr lang="tr-TR" sz="2400" dirty="0" smtClean="0"/>
              <a:t>1979’da </a:t>
            </a:r>
            <a:r>
              <a:rPr lang="tr-TR" sz="2400" b="1" dirty="0" smtClean="0"/>
              <a:t>SSCB’nin Afganistan’ı işgale </a:t>
            </a:r>
            <a:r>
              <a:rPr lang="tr-TR" sz="2400" dirty="0" smtClean="0"/>
              <a:t>başlaması </a:t>
            </a:r>
          </a:p>
          <a:p>
            <a:r>
              <a:rPr lang="tr-TR" sz="2400" dirty="0" smtClean="0"/>
              <a:t>İran’da </a:t>
            </a:r>
            <a:r>
              <a:rPr lang="tr-TR" sz="2400" b="1" dirty="0" smtClean="0">
                <a:solidFill>
                  <a:srgbClr val="FF0000"/>
                </a:solidFill>
              </a:rPr>
              <a:t>SSCB destekli </a:t>
            </a:r>
            <a:r>
              <a:rPr lang="tr-TR" sz="2400" dirty="0" smtClean="0"/>
              <a:t>bir devrim ile ülke rejiminin değişmesi, ABD’yi </a:t>
            </a:r>
            <a:r>
              <a:rPr lang="tr-TR" sz="2400" b="1" dirty="0" smtClean="0"/>
              <a:t>İran ve Afganistan </a:t>
            </a:r>
            <a:r>
              <a:rPr lang="tr-TR" sz="2400" dirty="0" smtClean="0"/>
              <a:t>gibi iki önemli </a:t>
            </a:r>
            <a:r>
              <a:rPr lang="tr-TR" sz="2400" b="1" dirty="0" smtClean="0"/>
              <a:t>müttefikten yoksun bıraktı</a:t>
            </a:r>
            <a:r>
              <a:rPr lang="tr-TR" sz="2400" dirty="0" smtClean="0"/>
              <a:t>.</a:t>
            </a:r>
          </a:p>
          <a:p>
            <a:r>
              <a:rPr lang="tr-TR" sz="2400" dirty="0" smtClean="0"/>
              <a:t>Bu iki olayın çıkışından önce </a:t>
            </a:r>
            <a:r>
              <a:rPr lang="tr-TR" sz="2400" b="1" dirty="0" smtClean="0"/>
              <a:t>o ülkelerde gerçekleşen </a:t>
            </a:r>
            <a:r>
              <a:rPr lang="tr-TR" sz="2400" b="1" dirty="0" smtClean="0">
                <a:solidFill>
                  <a:srgbClr val="FF0000"/>
                </a:solidFill>
              </a:rPr>
              <a:t>kaos ortamına benzer olaylar</a:t>
            </a:r>
            <a:r>
              <a:rPr lang="tr-TR" sz="2400" dirty="0" smtClean="0"/>
              <a:t>, </a:t>
            </a:r>
            <a:r>
              <a:rPr lang="tr-TR" sz="2400" b="1" dirty="0" smtClean="0"/>
              <a:t>Türkiye’de</a:t>
            </a:r>
            <a:r>
              <a:rPr lang="tr-TR" sz="2400" dirty="0" smtClean="0"/>
              <a:t> de olmaya başladı.</a:t>
            </a:r>
          </a:p>
          <a:p>
            <a:r>
              <a:rPr lang="tr-TR" sz="2300" b="1" dirty="0" smtClean="0">
                <a:solidFill>
                  <a:srgbClr val="FF0000"/>
                </a:solidFill>
              </a:rPr>
              <a:t>ASALA </a:t>
            </a:r>
            <a:r>
              <a:rPr lang="tr-TR" sz="2300" b="1" dirty="0" smtClean="0"/>
              <a:t>terör örgütünün </a:t>
            </a:r>
            <a:r>
              <a:rPr lang="tr-TR" sz="2300" dirty="0" smtClean="0"/>
              <a:t>yurt dışında </a:t>
            </a:r>
            <a:r>
              <a:rPr lang="tr-TR" sz="2300" b="1" dirty="0" smtClean="0"/>
              <a:t>Türkiye karşıtı eylemleri </a:t>
            </a:r>
            <a:r>
              <a:rPr lang="tr-TR" sz="2300" dirty="0" smtClean="0"/>
              <a:t>ve birçok </a:t>
            </a:r>
            <a:r>
              <a:rPr lang="tr-TR" sz="2300" b="1" dirty="0" smtClean="0">
                <a:solidFill>
                  <a:srgbClr val="FF0000"/>
                </a:solidFill>
              </a:rPr>
              <a:t>Türk diplomatını şehit etmesi </a:t>
            </a:r>
            <a:r>
              <a:rPr lang="tr-TR" sz="2300" dirty="0" smtClean="0"/>
              <a:t>siyasi güvenin azalmasına neden oldu.</a:t>
            </a:r>
          </a:p>
          <a:p>
            <a:r>
              <a:rPr lang="tr-TR" sz="2200" dirty="0" smtClean="0"/>
              <a:t>1960-1971-1980 dönemlerinde </a:t>
            </a:r>
            <a:r>
              <a:rPr lang="tr-TR" sz="2200" b="1" dirty="0" smtClean="0"/>
              <a:t>ABD eksenli dış politikadan uzaklaşılıp </a:t>
            </a:r>
            <a:r>
              <a:rPr lang="tr-TR" sz="2200" b="1" dirty="0" smtClean="0">
                <a:solidFill>
                  <a:srgbClr val="FF0000"/>
                </a:solidFill>
              </a:rPr>
              <a:t>SSCB ile iyi ilişkiler kurulması</a:t>
            </a:r>
            <a:r>
              <a:rPr lang="tr-TR" sz="2200" dirty="0" smtClean="0"/>
              <a:t>, ordu içerisindeki bazı grupları tedirgin etti.</a:t>
            </a:r>
          </a:p>
          <a:p>
            <a:r>
              <a:rPr lang="tr-TR" sz="2200" dirty="0" smtClean="0"/>
              <a:t>24 Ocak kararlarını alan siyasi iktidara </a:t>
            </a:r>
            <a:r>
              <a:rPr lang="tr-TR" sz="2200" b="1" dirty="0" smtClean="0"/>
              <a:t>IMF, Dünya Bankası</a:t>
            </a:r>
            <a:r>
              <a:rPr lang="tr-TR" sz="2200" dirty="0" smtClean="0"/>
              <a:t> gibi uluslararası kuruluşlar ile </a:t>
            </a:r>
            <a:r>
              <a:rPr lang="tr-TR" sz="2200" b="1" dirty="0" smtClean="0"/>
              <a:t>gelişmiş devletler </a:t>
            </a:r>
            <a:r>
              <a:rPr lang="tr-TR" sz="2200" b="1" dirty="0" smtClean="0">
                <a:solidFill>
                  <a:srgbClr val="FF0000"/>
                </a:solidFill>
              </a:rPr>
              <a:t>hiçbir şekilde destek vermedi. </a:t>
            </a:r>
          </a:p>
          <a:p>
            <a:r>
              <a:rPr lang="tr-TR" sz="2200" dirty="0" smtClean="0"/>
              <a:t>Oysa darbe gerçekleştikten sonra bu destekler gelmeye başladı.</a:t>
            </a:r>
          </a:p>
          <a:p>
            <a:r>
              <a:rPr lang="tr-TR" sz="2200" b="1" dirty="0" smtClean="0">
                <a:solidFill>
                  <a:srgbClr val="FF0000"/>
                </a:solidFill>
              </a:rPr>
              <a:t>24 Ocak Kararları:</a:t>
            </a:r>
            <a:r>
              <a:rPr lang="tr-TR" sz="2200" dirty="0" smtClean="0">
                <a:solidFill>
                  <a:srgbClr val="FF0000"/>
                </a:solidFill>
                <a:hlinkClick r:id="rId2"/>
              </a:rPr>
              <a:t>Turgut Özal</a:t>
            </a:r>
            <a:r>
              <a:rPr lang="tr-TR" sz="2200" dirty="0" smtClean="0"/>
              <a:t>'ın</a:t>
            </a:r>
            <a:r>
              <a:rPr lang="tr-TR" sz="2200" dirty="0" smtClean="0">
                <a:solidFill>
                  <a:srgbClr val="FF0000"/>
                </a:solidFill>
              </a:rPr>
              <a:t> </a:t>
            </a:r>
            <a:r>
              <a:rPr lang="tr-TR" sz="2200" dirty="0" smtClean="0"/>
              <a:t>mimarlığını yaptığı, </a:t>
            </a:r>
            <a:r>
              <a:rPr lang="tr-TR" sz="2200" dirty="0" smtClean="0">
                <a:hlinkClick r:id="rId3"/>
              </a:rPr>
              <a:t>Süleyman Demirel</a:t>
            </a:r>
            <a:r>
              <a:rPr lang="tr-TR" sz="2200" dirty="0" smtClean="0"/>
              <a:t> hükümetinin altına imzasını attığı, Türkiye Cumhuriyeti ekonomisinin karma ekonomiden </a:t>
            </a:r>
            <a:r>
              <a:rPr lang="tr-TR" sz="2200" b="1" dirty="0" smtClean="0"/>
              <a:t>serbest piyasa ekonomisine geçirildiği </a:t>
            </a:r>
            <a:r>
              <a:rPr lang="tr-TR" sz="2200" b="1" dirty="0" smtClean="0">
                <a:solidFill>
                  <a:srgbClr val="FF0000"/>
                </a:solidFill>
              </a:rPr>
              <a:t>24 ocak 1980 </a:t>
            </a:r>
            <a:r>
              <a:rPr lang="tr-TR" sz="2200" dirty="0" smtClean="0"/>
              <a:t>tarihli tarihi kararlar.</a:t>
            </a:r>
            <a:endParaRPr lang="tr-TR" sz="2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Darbenin Gelişimi ve Sonrası;</a:t>
            </a:r>
          </a:p>
          <a:p>
            <a:r>
              <a:rPr lang="tr-TR" sz="2400" dirty="0" smtClean="0"/>
              <a:t>Anarşi ve </a:t>
            </a:r>
            <a:r>
              <a:rPr lang="tr-TR" sz="2400" b="1" dirty="0" smtClean="0">
                <a:solidFill>
                  <a:srgbClr val="FF0000"/>
                </a:solidFill>
              </a:rPr>
              <a:t>terör</a:t>
            </a:r>
            <a:r>
              <a:rPr lang="tr-TR" sz="2400" dirty="0" smtClean="0"/>
              <a:t> artarak devam etti. Bunu </a:t>
            </a:r>
            <a:r>
              <a:rPr lang="tr-TR" sz="2400" b="1" dirty="0" smtClean="0">
                <a:solidFill>
                  <a:srgbClr val="FF0000"/>
                </a:solidFill>
              </a:rPr>
              <a:t>mal kıtlığı, karaborsa </a:t>
            </a:r>
            <a:r>
              <a:rPr lang="tr-TR" sz="2400" dirty="0" smtClean="0"/>
              <a:t>gibi olumsuzluklar takip etti.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Mezhep çatışmaları</a:t>
            </a:r>
            <a:r>
              <a:rPr lang="tr-TR" sz="2400" dirty="0" smtClean="0"/>
              <a:t>, </a:t>
            </a:r>
            <a:r>
              <a:rPr lang="tr-TR" sz="2400" b="1" dirty="0" smtClean="0"/>
              <a:t>ideolojik kamplaşma </a:t>
            </a:r>
            <a:r>
              <a:rPr lang="tr-TR" sz="2400" dirty="0" smtClean="0"/>
              <a:t>ve </a:t>
            </a:r>
            <a:r>
              <a:rPr lang="tr-TR" sz="2400" b="1" dirty="0" smtClean="0"/>
              <a:t>ayrışmalar</a:t>
            </a:r>
            <a:r>
              <a:rPr lang="tr-TR" sz="2400" dirty="0" smtClean="0"/>
              <a:t> yaşandı.</a:t>
            </a:r>
          </a:p>
          <a:p>
            <a:r>
              <a:rPr lang="tr-TR" sz="2400" dirty="0" smtClean="0"/>
              <a:t>Çeşitli grupların </a:t>
            </a:r>
            <a:r>
              <a:rPr lang="tr-TR" sz="2400" b="1" dirty="0" smtClean="0"/>
              <a:t>mahalle ve semtlerde </a:t>
            </a:r>
            <a:r>
              <a:rPr lang="tr-TR" sz="2400" dirty="0" smtClean="0"/>
              <a:t>hâkimiyet kurarak </a:t>
            </a:r>
            <a:r>
              <a:rPr lang="tr-TR" sz="2400" b="1" dirty="0" smtClean="0">
                <a:solidFill>
                  <a:srgbClr val="FF0000"/>
                </a:solidFill>
              </a:rPr>
              <a:t>kurtarılmış bölgeler oluşturması</a:t>
            </a:r>
            <a:r>
              <a:rPr lang="tr-TR" sz="2400" dirty="0" smtClean="0"/>
              <a:t>, insanları sokağa çıkamaz hâle getirdi.</a:t>
            </a:r>
          </a:p>
          <a:p>
            <a:r>
              <a:rPr lang="tr-TR" sz="2200" b="1" dirty="0" smtClean="0">
                <a:solidFill>
                  <a:srgbClr val="FF0000"/>
                </a:solidFill>
              </a:rPr>
              <a:t>Siyasi irade </a:t>
            </a:r>
            <a:r>
              <a:rPr lang="tr-TR" sz="2200" dirty="0" smtClean="0"/>
              <a:t>bir </a:t>
            </a:r>
            <a:r>
              <a:rPr lang="tr-TR" sz="2200" b="1" dirty="0" smtClean="0"/>
              <a:t>çözüm bulamadı</a:t>
            </a:r>
            <a:r>
              <a:rPr lang="tr-TR" sz="2200" dirty="0" smtClean="0"/>
              <a:t>. Türkiye’de bir </a:t>
            </a:r>
            <a:r>
              <a:rPr lang="tr-TR" sz="2200" b="1" dirty="0" smtClean="0">
                <a:solidFill>
                  <a:srgbClr val="FF0000"/>
                </a:solidFill>
              </a:rPr>
              <a:t>kaos toplumu </a:t>
            </a:r>
            <a:r>
              <a:rPr lang="tr-TR" sz="2200" dirty="0" smtClean="0"/>
              <a:t>oluşturuldu.</a:t>
            </a:r>
          </a:p>
          <a:p>
            <a:r>
              <a:rPr lang="tr-TR" sz="2400" dirty="0" smtClean="0"/>
              <a:t>Türk Silahlı Kuvvetleri </a:t>
            </a:r>
            <a:r>
              <a:rPr lang="tr-TR" sz="2400" b="1" dirty="0" smtClean="0"/>
              <a:t>sabah saat 04.00’te </a:t>
            </a:r>
            <a:r>
              <a:rPr lang="tr-TR" sz="2400" dirty="0" smtClean="0"/>
              <a:t>ülke yönetimini </a:t>
            </a:r>
            <a:r>
              <a:rPr lang="tr-TR" sz="2400" b="1" dirty="0" smtClean="0"/>
              <a:t>Bayrak Harekâtı </a:t>
            </a:r>
            <a:r>
              <a:rPr lang="tr-TR" sz="2400" dirty="0" smtClean="0"/>
              <a:t>adı verilen darbe ile ele geçirdi. Aynı gün saat 13.00’te Kenan Evren, radyo ve televizyondan </a:t>
            </a:r>
            <a:r>
              <a:rPr lang="tr-TR" sz="2400" b="1" dirty="0" smtClean="0">
                <a:solidFill>
                  <a:srgbClr val="FF0000"/>
                </a:solidFill>
              </a:rPr>
              <a:t>Millî Güvenlik Konseyi Başkanı</a:t>
            </a:r>
          </a:p>
          <a:p>
            <a:pPr>
              <a:buNone/>
            </a:pPr>
            <a:r>
              <a:rPr lang="tr-TR" sz="2400" dirty="0" smtClean="0"/>
              <a:t>     sıfatıyla darbe bildirisini okudu.</a:t>
            </a:r>
          </a:p>
          <a:p>
            <a:endParaRPr lang="tr-TR" sz="2200" dirty="0" smtClean="0"/>
          </a:p>
          <a:p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4" name="3 Resim" descr="Ä°lgili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509120"/>
            <a:ext cx="4392488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12 eylÃ¼l 1980 darbesi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509120"/>
            <a:ext cx="4547589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/>
          <a:lstStyle/>
          <a:p>
            <a:r>
              <a:rPr lang="tr-TR" sz="2200" b="1" dirty="0" smtClean="0">
                <a:solidFill>
                  <a:srgbClr val="FF0000"/>
                </a:solidFill>
              </a:rPr>
              <a:t>Siyasi Durum: </a:t>
            </a:r>
            <a:r>
              <a:rPr lang="tr-TR" sz="2200" dirty="0" smtClean="0"/>
              <a:t>Türk demokrasisi bir kez daha sekteye uğradı. </a:t>
            </a:r>
          </a:p>
          <a:p>
            <a:r>
              <a:rPr lang="tr-TR" sz="2200" dirty="0" smtClean="0"/>
              <a:t>21 Eylül 1980’de emekli Deniz Kuvvetleri Komutanı Bülent Ulusu başkanlığında </a:t>
            </a:r>
            <a:r>
              <a:rPr lang="tr-TR" sz="2200" dirty="0" err="1" smtClean="0"/>
              <a:t>hükûmet</a:t>
            </a:r>
            <a:r>
              <a:rPr lang="tr-TR" sz="2200" dirty="0" smtClean="0"/>
              <a:t> kuruldu.</a:t>
            </a:r>
          </a:p>
          <a:p>
            <a:r>
              <a:rPr lang="tr-TR" sz="2200" b="1" dirty="0" smtClean="0"/>
              <a:t>Cumhurbaşkanlığı</a:t>
            </a:r>
            <a:r>
              <a:rPr lang="tr-TR" sz="2200" dirty="0" smtClean="0"/>
              <a:t> görevine </a:t>
            </a:r>
            <a:r>
              <a:rPr lang="tr-TR" sz="2200" b="1" dirty="0" smtClean="0">
                <a:solidFill>
                  <a:srgbClr val="FF0000"/>
                </a:solidFill>
              </a:rPr>
              <a:t>Kenan Evren </a:t>
            </a:r>
            <a:r>
              <a:rPr lang="tr-TR" sz="2200" dirty="0" smtClean="0"/>
              <a:t>getirildi.</a:t>
            </a:r>
          </a:p>
          <a:p>
            <a:r>
              <a:rPr lang="tr-TR" sz="2200" b="1" dirty="0" smtClean="0">
                <a:solidFill>
                  <a:srgbClr val="FF0000"/>
                </a:solidFill>
              </a:rPr>
              <a:t>Yasama, yürütme ve yargı </a:t>
            </a:r>
            <a:r>
              <a:rPr lang="tr-TR" sz="2200" dirty="0" smtClean="0"/>
              <a:t>yetkileri </a:t>
            </a:r>
            <a:r>
              <a:rPr lang="tr-TR" sz="2200" b="1" dirty="0" smtClean="0">
                <a:solidFill>
                  <a:srgbClr val="FF0000"/>
                </a:solidFill>
              </a:rPr>
              <a:t>MGK </a:t>
            </a:r>
            <a:r>
              <a:rPr lang="tr-TR" sz="2200" dirty="0" smtClean="0"/>
              <a:t>tarafından kullanıldı.</a:t>
            </a:r>
          </a:p>
          <a:p>
            <a:r>
              <a:rPr lang="tr-TR" sz="2000" dirty="0" smtClean="0"/>
              <a:t>Konsey, dönemin </a:t>
            </a:r>
            <a:r>
              <a:rPr lang="tr-TR" sz="2000" b="1" dirty="0" smtClean="0">
                <a:solidFill>
                  <a:srgbClr val="FF0000"/>
                </a:solidFill>
              </a:rPr>
              <a:t>siyasi liderlerini tutuklatarak </a:t>
            </a:r>
            <a:r>
              <a:rPr lang="tr-TR" sz="2000" dirty="0" err="1" smtClean="0"/>
              <a:t>Hamzakoy</a:t>
            </a:r>
            <a:r>
              <a:rPr lang="tr-TR" sz="2000" dirty="0" smtClean="0"/>
              <a:t> ve </a:t>
            </a:r>
            <a:r>
              <a:rPr lang="tr-TR" sz="2000" dirty="0" err="1" smtClean="0"/>
              <a:t>Uzunada’ya</a:t>
            </a:r>
            <a:r>
              <a:rPr lang="tr-TR" sz="2000" dirty="0" smtClean="0"/>
              <a:t> gönderdi. </a:t>
            </a:r>
            <a:r>
              <a:rPr lang="tr-TR" sz="2200" dirty="0" smtClean="0"/>
              <a:t>Mevcut siyasi partiler kapatıldı.</a:t>
            </a:r>
          </a:p>
          <a:p>
            <a:endParaRPr lang="tr-TR" sz="2200" dirty="0" smtClean="0"/>
          </a:p>
          <a:p>
            <a:endParaRPr lang="tr-TR" sz="2200" dirty="0" smtClean="0"/>
          </a:p>
          <a:p>
            <a:endParaRPr lang="tr-TR" sz="2200" dirty="0" smtClean="0"/>
          </a:p>
          <a:p>
            <a:endParaRPr lang="tr-TR" sz="2200" dirty="0" smtClean="0"/>
          </a:p>
          <a:p>
            <a:r>
              <a:rPr lang="tr-TR" sz="2200" dirty="0" smtClean="0"/>
              <a:t>Kurulan yeni partilerle 1983’te seçimler yapılarak meclisin işlerliği sağlandı. </a:t>
            </a:r>
          </a:p>
          <a:p>
            <a:endParaRPr lang="tr-TR" sz="2400" dirty="0" smtClean="0"/>
          </a:p>
          <a:p>
            <a:endParaRPr lang="tr-TR" dirty="0"/>
          </a:p>
        </p:txBody>
      </p:sp>
      <p:pic>
        <p:nvPicPr>
          <p:cNvPr id="4" name="3 Resim" descr="anavatan partisi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941168"/>
            <a:ext cx="2088232" cy="172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shp DSP SODEP parti amblemi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5805264"/>
            <a:ext cx="1656184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Ä°lgili resi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4797152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dsp ile ilgili gÃ¶rsel sonucu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5949280"/>
            <a:ext cx="2139666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Resim" descr="mÃ§p ile ilgili gÃ¶rsel sonucu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5013176"/>
            <a:ext cx="216024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Resim" descr="refah partisi ile ilgili gÃ¶rsel sonucu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5976" y="4941168"/>
            <a:ext cx="18002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Resim" descr="bbp ile ilgili gÃ¶rsel sonucu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5976" y="6093296"/>
            <a:ext cx="184212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Resim" descr="sÃ¼leyman demirel bÃ¼lent ecevit necmettin erbakan alparslan tÃ¼rkeÅ ile ilgili gÃ¶rsel sonucu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7544" y="2780928"/>
            <a:ext cx="4680560" cy="1584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Resim" descr="sÃ¼leyman demirel bÃ¼lent ecevit necmettin erbakan alparslan tÃ¼rkeÅ ile ilgili gÃ¶rsel sonucu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36096" y="2492896"/>
            <a:ext cx="3205033" cy="1918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2400" b="1" dirty="0" smtClean="0"/>
              <a:t>15 Ağustos 1984’te </a:t>
            </a:r>
            <a:r>
              <a:rPr lang="tr-TR" sz="2400" b="1" dirty="0" smtClean="0">
                <a:solidFill>
                  <a:srgbClr val="FF0000"/>
                </a:solidFill>
              </a:rPr>
              <a:t>PKK</a:t>
            </a:r>
            <a:r>
              <a:rPr lang="tr-TR" sz="2400" dirty="0" smtClean="0"/>
              <a:t>’lı teröristler tarafından </a:t>
            </a:r>
            <a:r>
              <a:rPr lang="tr-TR" sz="2400" b="1" dirty="0" smtClean="0"/>
              <a:t>Eruh ve Şemdinli’de </a:t>
            </a:r>
            <a:r>
              <a:rPr lang="tr-TR" sz="2400" dirty="0" smtClean="0"/>
              <a:t>yapılan saldırılar ile terör olayları başladı.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1982 Anayasası </a:t>
            </a:r>
            <a:r>
              <a:rPr lang="tr-TR" sz="2400" dirty="0" smtClean="0"/>
              <a:t>yapılan referandumda </a:t>
            </a:r>
            <a:r>
              <a:rPr lang="tr-TR" sz="2400" b="1" dirty="0" smtClean="0"/>
              <a:t>%92 oranında </a:t>
            </a:r>
            <a:r>
              <a:rPr lang="tr-TR" sz="2400" b="1" dirty="0" smtClean="0">
                <a:solidFill>
                  <a:srgbClr val="FF0000"/>
                </a:solidFill>
              </a:rPr>
              <a:t>evet </a:t>
            </a:r>
            <a:r>
              <a:rPr lang="tr-TR" sz="2400" dirty="0" smtClean="0"/>
              <a:t>oyuyla kabul edildi.</a:t>
            </a:r>
          </a:p>
          <a:p>
            <a:r>
              <a:rPr lang="tr-TR" sz="2400" b="1" dirty="0" smtClean="0"/>
              <a:t>Seçilmiş belediye başkanları </a:t>
            </a:r>
            <a:r>
              <a:rPr lang="sv-SE" sz="2400" b="1" dirty="0" smtClean="0">
                <a:solidFill>
                  <a:srgbClr val="FF0000"/>
                </a:solidFill>
              </a:rPr>
              <a:t>görevlerinden alınarak </a:t>
            </a:r>
            <a:r>
              <a:rPr lang="sv-SE" sz="2400" dirty="0" smtClean="0"/>
              <a:t>bu görevler, </a:t>
            </a:r>
            <a:r>
              <a:rPr lang="sv-SE" sz="2400" b="1" dirty="0" smtClean="0"/>
              <a:t>asker vali ve</a:t>
            </a:r>
            <a:r>
              <a:rPr lang="tr-TR" sz="2400" b="1" dirty="0" smtClean="0"/>
              <a:t> kaymakamlar </a:t>
            </a:r>
            <a:r>
              <a:rPr lang="tr-TR" sz="2400" dirty="0" smtClean="0"/>
              <a:t>tarafından 1984 yılına kadar yürütüldü.</a:t>
            </a:r>
          </a:p>
          <a:p>
            <a:r>
              <a:rPr lang="tr-TR" sz="2400" b="1" dirty="0" smtClean="0"/>
              <a:t>Parti kurulması ve milletvekili seçilmesine </a:t>
            </a:r>
            <a:r>
              <a:rPr lang="tr-TR" sz="2400" b="1" dirty="0" smtClean="0">
                <a:solidFill>
                  <a:srgbClr val="FF0000"/>
                </a:solidFill>
              </a:rPr>
              <a:t>MGK</a:t>
            </a:r>
            <a:r>
              <a:rPr lang="tr-TR" sz="2400" b="1" dirty="0" smtClean="0"/>
              <a:t> </a:t>
            </a:r>
            <a:r>
              <a:rPr lang="tr-TR" sz="2400" dirty="0" smtClean="0"/>
              <a:t>tarafından </a:t>
            </a:r>
            <a:r>
              <a:rPr lang="tr-TR" sz="2400" b="1" dirty="0" smtClean="0"/>
              <a:t>onaylanma şartı </a:t>
            </a:r>
            <a:r>
              <a:rPr lang="tr-TR" sz="2400" dirty="0" smtClean="0"/>
              <a:t>getirildi.</a:t>
            </a:r>
          </a:p>
          <a:p>
            <a:r>
              <a:rPr lang="tr-TR" sz="2400" dirty="0" smtClean="0"/>
              <a:t>1983 demokratik seçimleri yapılmadan bir ay önce darbe yönetiminin </a:t>
            </a:r>
            <a:r>
              <a:rPr lang="tr-TR" sz="2400" b="1" dirty="0" smtClean="0"/>
              <a:t>bazı önemli kanunları çıkarması</a:t>
            </a:r>
            <a:r>
              <a:rPr lang="tr-TR" sz="2400" dirty="0" smtClean="0"/>
              <a:t>, </a:t>
            </a:r>
            <a:r>
              <a:rPr lang="tr-TR" sz="2400" b="1" dirty="0" smtClean="0">
                <a:solidFill>
                  <a:srgbClr val="FF0000"/>
                </a:solidFill>
              </a:rPr>
              <a:t>vesayet yönetiminin </a:t>
            </a:r>
            <a:r>
              <a:rPr lang="tr-TR" sz="2400" dirty="0" smtClean="0"/>
              <a:t>kendinden sonraki döneme de vesayet ve etki etme isteğini gösterir.</a:t>
            </a:r>
          </a:p>
          <a:p>
            <a:endParaRPr lang="tr-TR" sz="2400" dirty="0" smtClean="0"/>
          </a:p>
          <a:p>
            <a:endParaRPr lang="tr-TR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365104"/>
            <a:ext cx="820891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669360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chemeClr val="tx1"/>
                </a:solidFill>
              </a:rPr>
              <a:t> Göçler </a:t>
            </a:r>
            <a:r>
              <a:rPr lang="tr-TR" sz="2400" b="1" dirty="0" smtClean="0">
                <a:solidFill>
                  <a:srgbClr val="FF0000"/>
                </a:solidFill>
              </a:rPr>
              <a:t>iç ve dış göç </a:t>
            </a:r>
            <a:r>
              <a:rPr lang="tr-TR" sz="2400" dirty="0" smtClean="0">
                <a:solidFill>
                  <a:schemeClr val="tx1"/>
                </a:solidFill>
              </a:rPr>
              <a:t>olmak üzere </a:t>
            </a:r>
            <a:r>
              <a:rPr lang="tr-TR" sz="2400" b="1" dirty="0" smtClean="0">
                <a:solidFill>
                  <a:schemeClr val="tx1"/>
                </a:solidFill>
              </a:rPr>
              <a:t>ikiye ayrılır</a:t>
            </a:r>
            <a:r>
              <a:rPr lang="tr-TR" sz="2400" dirty="0" smtClean="0">
                <a:solidFill>
                  <a:schemeClr val="tx1"/>
                </a:solidFill>
              </a:rPr>
              <a:t>: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İç Göçler: </a:t>
            </a:r>
            <a:r>
              <a:rPr lang="tr-TR" sz="2400" dirty="0" smtClean="0">
                <a:solidFill>
                  <a:schemeClr val="tx1"/>
                </a:solidFill>
              </a:rPr>
              <a:t>Ülke sınırları içerisinde siyasi, sosyal ve ekonomik nedenlerle bir bölgeden başka bir bölgeye yerleşmek İçin gerçekleştirilen nüfus hareketleridir.</a:t>
            </a:r>
          </a:p>
        </p:txBody>
      </p:sp>
      <p:pic>
        <p:nvPicPr>
          <p:cNvPr id="4" name="3 Resim" descr="Ä°lgili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914400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179512" y="5349895"/>
            <a:ext cx="896448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300" dirty="0"/>
              <a:t>Türkiye’de kurulan </a:t>
            </a:r>
            <a:r>
              <a:rPr lang="tr-TR" sz="2300" b="1" dirty="0"/>
              <a:t>sanayi tesislerinin </a:t>
            </a:r>
            <a:r>
              <a:rPr lang="tr-TR" sz="2300" dirty="0"/>
              <a:t>özellikle </a:t>
            </a:r>
            <a:r>
              <a:rPr lang="tr-TR" sz="2300" b="1" dirty="0">
                <a:solidFill>
                  <a:srgbClr val="FF0000"/>
                </a:solidFill>
              </a:rPr>
              <a:t>batı kentlerinde </a:t>
            </a:r>
            <a:r>
              <a:rPr lang="tr-TR" sz="2300" dirty="0"/>
              <a:t>veya kent yakınlarında kurulması </a:t>
            </a:r>
            <a:r>
              <a:rPr lang="tr-TR" sz="2300" dirty="0" smtClean="0"/>
              <a:t>iç göçün </a:t>
            </a:r>
            <a:r>
              <a:rPr lang="tr-TR" sz="2300" dirty="0"/>
              <a:t>yönünü </a:t>
            </a:r>
            <a:r>
              <a:rPr lang="tr-TR" sz="2300" b="1" dirty="0"/>
              <a:t>Trabzon, Rize, Malatya, Çorum, Kastamonu </a:t>
            </a:r>
            <a:r>
              <a:rPr lang="tr-TR" sz="2300" dirty="0"/>
              <a:t>gibi illerden İstanbul, </a:t>
            </a:r>
            <a:r>
              <a:rPr lang="tr-TR" sz="2300" b="1" dirty="0">
                <a:solidFill>
                  <a:srgbClr val="FF0000"/>
                </a:solidFill>
              </a:rPr>
              <a:t>Ankara, İzmir, </a:t>
            </a:r>
            <a:r>
              <a:rPr lang="tr-TR" sz="2300" b="1" dirty="0" smtClean="0">
                <a:solidFill>
                  <a:srgbClr val="FF0000"/>
                </a:solidFill>
              </a:rPr>
              <a:t>Mersin, Sakarya</a:t>
            </a:r>
            <a:r>
              <a:rPr lang="tr-TR" sz="2300" b="1" dirty="0">
                <a:solidFill>
                  <a:srgbClr val="FF0000"/>
                </a:solidFill>
              </a:rPr>
              <a:t>, Bursa </a:t>
            </a:r>
            <a:r>
              <a:rPr lang="tr-TR" sz="2300" dirty="0"/>
              <a:t>gibi illere doğru yöneltmiştir.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251520" y="188640"/>
            <a:ext cx="871296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İÇ GÖÇLERİN SONUÇLARI</a:t>
            </a:r>
          </a:p>
          <a:p>
            <a:r>
              <a:rPr lang="tr-TR" sz="2400" dirty="0" smtClean="0"/>
              <a:t>Hızlı </a:t>
            </a:r>
            <a:r>
              <a:rPr lang="tr-TR" sz="2400" dirty="0"/>
              <a:t>sanayileşme ile eş zamanlı olarak </a:t>
            </a:r>
            <a:r>
              <a:rPr lang="tr-TR" sz="2400" b="1" dirty="0">
                <a:solidFill>
                  <a:srgbClr val="FF0000"/>
                </a:solidFill>
              </a:rPr>
              <a:t>çarpık ve sağlıksız bir şehirleşme </a:t>
            </a:r>
            <a:r>
              <a:rPr lang="tr-TR" sz="2400" dirty="0"/>
              <a:t>ortaya çıktı.</a:t>
            </a:r>
          </a:p>
          <a:p>
            <a:r>
              <a:rPr lang="tr-TR" sz="2400" dirty="0"/>
              <a:t>• Sanayi kuruluşlarında geçimlerini arayan kırsal kesim insanı, </a:t>
            </a:r>
            <a:r>
              <a:rPr lang="tr-TR" sz="2400" b="1" dirty="0"/>
              <a:t>barınma ihtiyacını gidermek </a:t>
            </a:r>
            <a:r>
              <a:rPr lang="tr-TR" sz="2400" dirty="0"/>
              <a:t>için </a:t>
            </a:r>
            <a:r>
              <a:rPr lang="tr-TR" sz="2400" b="1" dirty="0" smtClean="0">
                <a:solidFill>
                  <a:srgbClr val="FF0000"/>
                </a:solidFill>
              </a:rPr>
              <a:t>gecekondulaşmanın </a:t>
            </a:r>
            <a:r>
              <a:rPr lang="tr-TR" sz="2400" b="1" dirty="0" smtClean="0"/>
              <a:t>ortaya </a:t>
            </a:r>
            <a:r>
              <a:rPr lang="tr-TR" sz="2400" b="1" dirty="0"/>
              <a:t>çıkmasına neden oldu.</a:t>
            </a:r>
          </a:p>
          <a:p>
            <a:r>
              <a:rPr lang="tr-TR" sz="2400" dirty="0"/>
              <a:t>• </a:t>
            </a:r>
            <a:r>
              <a:rPr lang="tr-TR" sz="2400" b="1" dirty="0"/>
              <a:t>Gecekondulaşma sonucunda </a:t>
            </a:r>
            <a:r>
              <a:rPr lang="tr-TR" sz="2400" dirty="0"/>
              <a:t>oluşan </a:t>
            </a:r>
            <a:r>
              <a:rPr lang="tr-TR" sz="2400" b="1" dirty="0">
                <a:solidFill>
                  <a:srgbClr val="FF0000"/>
                </a:solidFill>
              </a:rPr>
              <a:t>çarpık kentleşme</a:t>
            </a:r>
            <a:r>
              <a:rPr lang="tr-TR" sz="2400" dirty="0"/>
              <a:t>, uzun vadede </a:t>
            </a:r>
            <a:r>
              <a:rPr lang="tr-TR" sz="2400" b="1" dirty="0">
                <a:solidFill>
                  <a:srgbClr val="FF0000"/>
                </a:solidFill>
              </a:rPr>
              <a:t>hizmetlerin daha pahalı </a:t>
            </a:r>
            <a:r>
              <a:rPr lang="tr-TR" sz="2400" dirty="0" smtClean="0"/>
              <a:t>olarak topluma </a:t>
            </a:r>
            <a:r>
              <a:rPr lang="tr-TR" sz="2400" dirty="0"/>
              <a:t>ulaşmasına neden oldu. </a:t>
            </a:r>
            <a:r>
              <a:rPr lang="tr-TR" sz="2400" b="1" dirty="0" smtClean="0"/>
              <a:t>Siyasi </a:t>
            </a:r>
            <a:r>
              <a:rPr lang="tr-TR" sz="2400" b="1" dirty="0"/>
              <a:t>iktidarlar ve partiler</a:t>
            </a:r>
            <a:r>
              <a:rPr lang="tr-TR" sz="2400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gecekondulaşmayı </a:t>
            </a:r>
            <a:r>
              <a:rPr lang="tr-TR" sz="2400" b="1" dirty="0"/>
              <a:t>siyasi </a:t>
            </a:r>
            <a:r>
              <a:rPr lang="tr-TR" sz="2400" b="1" dirty="0" smtClean="0"/>
              <a:t>çıkarları için </a:t>
            </a:r>
            <a:r>
              <a:rPr lang="tr-TR" sz="2400" b="1" dirty="0"/>
              <a:t>kullandılar.</a:t>
            </a:r>
          </a:p>
          <a:p>
            <a:r>
              <a:rPr lang="tr-TR" sz="2400" dirty="0"/>
              <a:t>• Büyüyen şehirlerde </a:t>
            </a:r>
            <a:r>
              <a:rPr lang="tr-TR" sz="2400" b="1" dirty="0">
                <a:solidFill>
                  <a:srgbClr val="FF0000"/>
                </a:solidFill>
              </a:rPr>
              <a:t>ulaşım, sağlık, kanalizasyon, içme suyu, yeşil alan, eğitim </a:t>
            </a:r>
            <a:r>
              <a:rPr lang="tr-TR" sz="2400" dirty="0"/>
              <a:t>gibi toplum </a:t>
            </a:r>
            <a:r>
              <a:rPr lang="tr-TR" sz="2400" dirty="0" smtClean="0"/>
              <a:t>hizmetlerinde </a:t>
            </a:r>
            <a:r>
              <a:rPr lang="tr-TR" sz="2400" b="1" dirty="0" smtClean="0"/>
              <a:t>yetersizlikler </a:t>
            </a:r>
            <a:r>
              <a:rPr lang="tr-TR" sz="2400" b="1" dirty="0"/>
              <a:t>ve çözüm bulunamayan ciddi sorunla</a:t>
            </a:r>
            <a:r>
              <a:rPr lang="tr-TR" sz="2400" dirty="0"/>
              <a:t>r ortaya çıktı.</a:t>
            </a:r>
          </a:p>
          <a:p>
            <a:r>
              <a:rPr lang="tr-TR" sz="2400" dirty="0"/>
              <a:t>• Yaşadıkları yerlerden kalabalıklar hâlinde kentlere göç edenler, </a:t>
            </a:r>
            <a:r>
              <a:rPr lang="tr-TR" sz="2400" b="1" dirty="0" smtClean="0"/>
              <a:t>kendi kültür ve geleneklerini yaşattıkları semtler getto)</a:t>
            </a:r>
            <a:r>
              <a:rPr lang="tr-TR" sz="2400" dirty="0" smtClean="0"/>
              <a:t>oluşturdular</a:t>
            </a:r>
            <a:r>
              <a:rPr lang="tr-TR" sz="2400" dirty="0"/>
              <a:t>.</a:t>
            </a:r>
          </a:p>
          <a:p>
            <a:r>
              <a:rPr lang="tr-TR" sz="2400" dirty="0"/>
              <a:t>• Köyden kente göçle </a:t>
            </a:r>
            <a:r>
              <a:rPr lang="tr-TR" sz="2400" b="1" dirty="0">
                <a:solidFill>
                  <a:srgbClr val="FF0000"/>
                </a:solidFill>
              </a:rPr>
              <a:t>tarımsal üretimde yaşanan azalma </a:t>
            </a:r>
            <a:r>
              <a:rPr lang="tr-TR" sz="2400" b="1" dirty="0"/>
              <a:t>ithalata yönelmeye sebep oldu.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>
            <a:norm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Dış </a:t>
            </a:r>
            <a:r>
              <a:rPr lang="tr-TR" sz="2400" b="1" dirty="0" smtClean="0">
                <a:solidFill>
                  <a:srgbClr val="FF0000"/>
                </a:solidFill>
              </a:rPr>
              <a:t>Göçler; </a:t>
            </a:r>
            <a:r>
              <a:rPr lang="tr-TR" sz="2400" dirty="0"/>
              <a:t>Siyasi, sosyal, </a:t>
            </a:r>
            <a:r>
              <a:rPr lang="tr-TR" sz="2400" dirty="0" smtClean="0"/>
              <a:t>ekonomik vb</a:t>
            </a:r>
            <a:r>
              <a:rPr lang="tr-TR" sz="2400" dirty="0"/>
              <a:t>. nedenlerle </a:t>
            </a:r>
            <a:r>
              <a:rPr lang="tr-TR" sz="2400" b="1" dirty="0">
                <a:solidFill>
                  <a:srgbClr val="FF0000"/>
                </a:solidFill>
              </a:rPr>
              <a:t>bir </a:t>
            </a:r>
            <a:r>
              <a:rPr lang="tr-TR" sz="2400" b="1" dirty="0" smtClean="0">
                <a:solidFill>
                  <a:srgbClr val="FF0000"/>
                </a:solidFill>
              </a:rPr>
              <a:t>ülkeden başka </a:t>
            </a:r>
            <a:r>
              <a:rPr lang="tr-TR" sz="2400" b="1" dirty="0">
                <a:solidFill>
                  <a:srgbClr val="FF0000"/>
                </a:solidFill>
              </a:rPr>
              <a:t>bir ülkeye</a:t>
            </a:r>
            <a:r>
              <a:rPr lang="tr-TR" sz="2400" dirty="0"/>
              <a:t> yerleşmek </a:t>
            </a:r>
            <a:r>
              <a:rPr lang="tr-TR" sz="2400" dirty="0" smtClean="0"/>
              <a:t>için gerçekleştirilen </a:t>
            </a:r>
            <a:r>
              <a:rPr lang="tr-TR" sz="2400" dirty="0"/>
              <a:t>nüfus </a:t>
            </a:r>
            <a:r>
              <a:rPr lang="tr-TR" sz="2400" dirty="0" smtClean="0"/>
              <a:t>hareketleridir.</a:t>
            </a:r>
          </a:p>
          <a:p>
            <a:r>
              <a:rPr lang="tr-TR" sz="2400" dirty="0"/>
              <a:t>Türkiye, Batı Avrupa ülkelerine işçi göndermek üzere </a:t>
            </a:r>
            <a:r>
              <a:rPr lang="tr-TR" sz="2400" b="1" dirty="0">
                <a:solidFill>
                  <a:srgbClr val="FF0000"/>
                </a:solidFill>
              </a:rPr>
              <a:t>Almanya ile 1961’de</a:t>
            </a:r>
            <a:r>
              <a:rPr lang="tr-TR" sz="2400" dirty="0"/>
              <a:t>, </a:t>
            </a:r>
            <a:r>
              <a:rPr lang="tr-TR" sz="2400" b="1" dirty="0"/>
              <a:t>Avusturya, Belçika </a:t>
            </a:r>
            <a:r>
              <a:rPr lang="tr-TR" sz="2400" b="1" dirty="0" smtClean="0"/>
              <a:t>ve Hollanda </a:t>
            </a:r>
            <a:r>
              <a:rPr lang="tr-TR" sz="2400" b="1" dirty="0"/>
              <a:t>ile 1964’de</a:t>
            </a:r>
            <a:r>
              <a:rPr lang="tr-TR" sz="2400" dirty="0"/>
              <a:t>, </a:t>
            </a:r>
            <a:r>
              <a:rPr lang="tr-TR" sz="2400" b="1" dirty="0">
                <a:solidFill>
                  <a:srgbClr val="FF0000"/>
                </a:solidFill>
              </a:rPr>
              <a:t>Fransa ile 1965’te ve İsveç ile 1967’de </a:t>
            </a:r>
            <a:r>
              <a:rPr lang="tr-TR" sz="2400" dirty="0"/>
              <a:t>ikili antlaşmalar yapmıştır. 1970 </a:t>
            </a:r>
            <a:r>
              <a:rPr lang="tr-TR" sz="2400" dirty="0" smtClean="0"/>
              <a:t>öncesinde Türkiye’de </a:t>
            </a:r>
            <a:r>
              <a:rPr lang="tr-TR" sz="2400" dirty="0"/>
              <a:t>kalan ailelerini yanlarına almalarına izin verilmeyen işçiler </a:t>
            </a:r>
            <a:r>
              <a:rPr lang="tr-TR" sz="2400" b="1" dirty="0" err="1">
                <a:solidFill>
                  <a:srgbClr val="FF0000"/>
                </a:solidFill>
              </a:rPr>
              <a:t>Heim</a:t>
            </a:r>
            <a:r>
              <a:rPr lang="tr-TR" sz="2400" b="1" dirty="0"/>
              <a:t> denilen </a:t>
            </a:r>
            <a:r>
              <a:rPr lang="tr-TR" sz="2400" b="1" dirty="0" smtClean="0"/>
              <a:t>yurtlarda </a:t>
            </a:r>
            <a:r>
              <a:rPr lang="tr-TR" sz="2400" dirty="0" smtClean="0"/>
              <a:t>kalmışlardır.</a:t>
            </a:r>
          </a:p>
          <a:p>
            <a:r>
              <a:rPr lang="tr-TR" sz="2400" dirty="0"/>
              <a:t>Türkiye’nin yurt dışına </a:t>
            </a:r>
            <a:r>
              <a:rPr lang="tr-TR" sz="2400" b="1" dirty="0"/>
              <a:t>işçi göçüne sıcak bakmasının en önemli nedeni</a:t>
            </a:r>
            <a:r>
              <a:rPr lang="tr-TR" sz="2400" dirty="0"/>
              <a:t> işçilerin </a:t>
            </a:r>
            <a:r>
              <a:rPr lang="tr-TR" sz="2400" b="1" dirty="0">
                <a:solidFill>
                  <a:srgbClr val="FF0000"/>
                </a:solidFill>
              </a:rPr>
              <a:t>yetişmiş </a:t>
            </a:r>
            <a:r>
              <a:rPr lang="tr-TR" sz="2400" b="1" dirty="0" smtClean="0">
                <a:solidFill>
                  <a:srgbClr val="FF0000"/>
                </a:solidFill>
              </a:rPr>
              <a:t>insan gücü </a:t>
            </a:r>
            <a:r>
              <a:rPr lang="tr-TR" sz="2400" b="1" dirty="0">
                <a:solidFill>
                  <a:srgbClr val="FF0000"/>
                </a:solidFill>
              </a:rPr>
              <a:t>olarak dönecekleri </a:t>
            </a:r>
            <a:r>
              <a:rPr lang="tr-TR" sz="2400" dirty="0"/>
              <a:t>Türkiye’de kalifiye eleman olarak çalışmalarının </a:t>
            </a:r>
            <a:r>
              <a:rPr lang="tr-TR" sz="2400" dirty="0" smtClean="0"/>
              <a:t>sağlanmasıydı.</a:t>
            </a:r>
          </a:p>
          <a:p>
            <a:r>
              <a:rPr lang="tr-TR" sz="2400" dirty="0"/>
              <a:t>Bunun </a:t>
            </a:r>
            <a:r>
              <a:rPr lang="tr-TR" sz="2400" dirty="0" smtClean="0"/>
              <a:t>yanında ortaya </a:t>
            </a:r>
            <a:r>
              <a:rPr lang="tr-TR" sz="2400" dirty="0"/>
              <a:t>çıkan önemli gelişmelerden biri de </a:t>
            </a:r>
            <a:r>
              <a:rPr lang="tr-TR" sz="2400" b="1" dirty="0">
                <a:solidFill>
                  <a:srgbClr val="FF0000"/>
                </a:solidFill>
              </a:rPr>
              <a:t>döviz transferi </a:t>
            </a:r>
            <a:r>
              <a:rPr lang="tr-TR" sz="2400" dirty="0"/>
              <a:t>oldu</a:t>
            </a:r>
            <a:r>
              <a:rPr lang="tr-TR" sz="2400" dirty="0" smtClean="0"/>
              <a:t>.</a:t>
            </a:r>
          </a:p>
          <a:p>
            <a:r>
              <a:rPr lang="tr-TR" sz="2400" dirty="0"/>
              <a:t>Türkiye’de </a:t>
            </a:r>
            <a:r>
              <a:rPr lang="tr-TR" sz="2400" b="1" dirty="0"/>
              <a:t>ev, arsa, apartman </a:t>
            </a:r>
            <a:r>
              <a:rPr lang="tr-TR" sz="2400" dirty="0"/>
              <a:t>gibi </a:t>
            </a:r>
            <a:r>
              <a:rPr lang="tr-TR" sz="2400" b="1" dirty="0">
                <a:solidFill>
                  <a:srgbClr val="FF0000"/>
                </a:solidFill>
              </a:rPr>
              <a:t>gayrimenkule yatırım </a:t>
            </a:r>
            <a:r>
              <a:rPr lang="tr-TR" sz="2400" dirty="0"/>
              <a:t>yapılmıştır</a:t>
            </a:r>
            <a:r>
              <a:rPr lang="tr-TR" sz="2400" dirty="0" smtClean="0"/>
              <a:t>.</a:t>
            </a:r>
          </a:p>
          <a:p>
            <a:r>
              <a:rPr lang="tr-TR" sz="2400" dirty="0"/>
              <a:t>İşçi tasarruflarının </a:t>
            </a:r>
            <a:r>
              <a:rPr lang="tr-TR" sz="2400" b="1" dirty="0">
                <a:solidFill>
                  <a:srgbClr val="FF0000"/>
                </a:solidFill>
              </a:rPr>
              <a:t>döviz </a:t>
            </a:r>
            <a:r>
              <a:rPr lang="tr-TR" sz="2400" b="1" dirty="0" smtClean="0">
                <a:solidFill>
                  <a:srgbClr val="FF0000"/>
                </a:solidFill>
              </a:rPr>
              <a:t>transferi yoluyla </a:t>
            </a:r>
            <a:r>
              <a:rPr lang="tr-TR" sz="2400" dirty="0"/>
              <a:t>ülkeye girmesi ile </a:t>
            </a:r>
            <a:r>
              <a:rPr lang="tr-TR" sz="2400" b="1" dirty="0"/>
              <a:t>dış ticaret açığının kapatılması </a:t>
            </a:r>
            <a:r>
              <a:rPr lang="tr-TR" sz="2400" dirty="0"/>
              <a:t>ve </a:t>
            </a:r>
            <a:r>
              <a:rPr lang="tr-TR" sz="2400" b="1" dirty="0"/>
              <a:t>döviz rezervinin artırılması </a:t>
            </a:r>
            <a:r>
              <a:rPr lang="tr-TR" sz="2400" dirty="0"/>
              <a:t>bir </a:t>
            </a:r>
            <a:r>
              <a:rPr lang="tr-TR" sz="2400" b="1" dirty="0">
                <a:solidFill>
                  <a:srgbClr val="FF0000"/>
                </a:solidFill>
              </a:rPr>
              <a:t>devlet </a:t>
            </a:r>
            <a:r>
              <a:rPr lang="tr-TR" sz="2400" b="1" dirty="0" smtClean="0">
                <a:solidFill>
                  <a:srgbClr val="FF0000"/>
                </a:solidFill>
              </a:rPr>
              <a:t>politikası</a:t>
            </a:r>
            <a:r>
              <a:rPr lang="tr-TR" sz="2400" dirty="0" smtClean="0"/>
              <a:t> olarak </a:t>
            </a:r>
            <a:r>
              <a:rPr lang="tr-TR" sz="2400" dirty="0"/>
              <a:t>benimsenmiştir.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92500" lnSpcReduction="10000"/>
          </a:bodyPr>
          <a:lstStyle/>
          <a:p>
            <a:r>
              <a:rPr lang="tr-TR" sz="2300" b="1" dirty="0">
                <a:solidFill>
                  <a:srgbClr val="FF0000"/>
                </a:solidFill>
              </a:rPr>
              <a:t>DIŞ GÖÇÜN NEDENLERİ</a:t>
            </a:r>
            <a:r>
              <a:rPr lang="tr-TR" sz="23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tr-TR" sz="2300" b="1" dirty="0" smtClean="0"/>
              <a:t>Savaşlar</a:t>
            </a:r>
            <a:r>
              <a:rPr lang="tr-TR" sz="2300" b="1" dirty="0"/>
              <a:t>, baskı, zulüm, tehdit </a:t>
            </a:r>
            <a:r>
              <a:rPr lang="tr-TR" sz="2300" dirty="0"/>
              <a:t> </a:t>
            </a:r>
            <a:endParaRPr lang="tr-TR" sz="2300" dirty="0" smtClean="0"/>
          </a:p>
          <a:p>
            <a:r>
              <a:rPr lang="tr-TR" sz="2300" b="1" dirty="0" smtClean="0"/>
              <a:t>Doğal </a:t>
            </a:r>
            <a:r>
              <a:rPr lang="tr-TR" sz="2300" b="1" dirty="0"/>
              <a:t>afetler</a:t>
            </a:r>
            <a:r>
              <a:rPr lang="tr-TR" sz="2300" dirty="0"/>
              <a:t> {Depremler, </a:t>
            </a:r>
            <a:r>
              <a:rPr lang="tr-TR" sz="2300" dirty="0" smtClean="0"/>
              <a:t>salgın</a:t>
            </a:r>
          </a:p>
          <a:p>
            <a:pPr>
              <a:buNone/>
            </a:pPr>
            <a:r>
              <a:rPr lang="tr-TR" sz="2300" dirty="0" smtClean="0"/>
              <a:t>      hastalıklar</a:t>
            </a:r>
            <a:r>
              <a:rPr lang="tr-TR" sz="2300" dirty="0"/>
              <a:t>, </a:t>
            </a:r>
            <a:r>
              <a:rPr lang="tr-TR" sz="2300" dirty="0" smtClean="0"/>
              <a:t>kıtlık </a:t>
            </a:r>
            <a:r>
              <a:rPr lang="tr-TR" sz="2300" dirty="0"/>
              <a:t>gibi) </a:t>
            </a:r>
            <a:endParaRPr lang="tr-TR" sz="2300" dirty="0" smtClean="0"/>
          </a:p>
          <a:p>
            <a:r>
              <a:rPr lang="tr-TR" sz="2300" b="1" dirty="0" smtClean="0"/>
              <a:t>Geçim </a:t>
            </a:r>
            <a:r>
              <a:rPr lang="tr-TR" sz="2300" b="1" dirty="0"/>
              <a:t>sıkıntısı (işsizlik) </a:t>
            </a:r>
            <a:endParaRPr lang="tr-TR" sz="2300" b="1" dirty="0" smtClean="0"/>
          </a:p>
          <a:p>
            <a:r>
              <a:rPr lang="tr-TR" sz="2300" b="1" dirty="0" smtClean="0"/>
              <a:t>Sınırların </a:t>
            </a:r>
            <a:r>
              <a:rPr lang="tr-TR" sz="2300" b="1" dirty="0"/>
              <a:t>değişmesi </a:t>
            </a:r>
            <a:endParaRPr lang="tr-TR" sz="2300" b="1" dirty="0" smtClean="0"/>
          </a:p>
          <a:p>
            <a:r>
              <a:rPr lang="tr-TR" sz="2300" b="1" dirty="0" smtClean="0"/>
              <a:t>Uluslararası </a:t>
            </a:r>
            <a:r>
              <a:rPr lang="tr-TR" sz="2300" b="1" dirty="0"/>
              <a:t>antlaşmalarla </a:t>
            </a:r>
            <a:endParaRPr lang="tr-TR" sz="2300" b="1" dirty="0" smtClean="0"/>
          </a:p>
          <a:p>
            <a:pPr>
              <a:buNone/>
            </a:pPr>
            <a:r>
              <a:rPr lang="tr-TR" sz="2300" b="1" dirty="0" smtClean="0"/>
              <a:t>     sağlanan nüfus değişimi</a:t>
            </a:r>
          </a:p>
          <a:p>
            <a:pPr>
              <a:buNone/>
            </a:pPr>
            <a:endParaRPr lang="tr-TR" sz="2300" dirty="0" smtClean="0"/>
          </a:p>
          <a:p>
            <a:r>
              <a:rPr lang="tr-TR" sz="2400" b="1" dirty="0">
                <a:solidFill>
                  <a:srgbClr val="FF0000"/>
                </a:solidFill>
              </a:rPr>
              <a:t>DIŞ GÖÇÜN </a:t>
            </a:r>
            <a:r>
              <a:rPr lang="tr-TR" sz="2400" b="1" dirty="0" smtClean="0">
                <a:solidFill>
                  <a:srgbClr val="FF0000"/>
                </a:solidFill>
              </a:rPr>
              <a:t>SONUÇLARI:</a:t>
            </a:r>
          </a:p>
          <a:p>
            <a:r>
              <a:rPr lang="tr-TR" sz="2400" b="1" dirty="0" smtClean="0"/>
              <a:t>Ülkeler </a:t>
            </a:r>
            <a:r>
              <a:rPr lang="tr-TR" sz="2400" b="1" dirty="0"/>
              <a:t>arası ekonomik ilişkiler </a:t>
            </a: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    gelişir</a:t>
            </a:r>
            <a:r>
              <a:rPr lang="tr-TR" sz="2400" b="1" dirty="0"/>
              <a:t>. </a:t>
            </a:r>
            <a:endParaRPr lang="tr-TR" sz="2400" b="1" dirty="0" smtClean="0"/>
          </a:p>
          <a:p>
            <a:r>
              <a:rPr lang="tr-TR" sz="2400" b="1" dirty="0" smtClean="0"/>
              <a:t>Kültür </a:t>
            </a:r>
            <a:r>
              <a:rPr lang="tr-TR" sz="2400" b="1" dirty="0"/>
              <a:t>alışverişi olur. </a:t>
            </a:r>
            <a:endParaRPr lang="tr-TR" sz="2400" b="1" dirty="0" smtClean="0"/>
          </a:p>
          <a:p>
            <a:r>
              <a:rPr lang="tr-TR" sz="2400" b="1" dirty="0" smtClean="0"/>
              <a:t>Turizmin </a:t>
            </a:r>
            <a:r>
              <a:rPr lang="tr-TR" sz="2400" b="1" dirty="0"/>
              <a:t>gelişmesine katkı sağlar. </a:t>
            </a:r>
            <a:endParaRPr lang="tr-TR" sz="2400" b="1" dirty="0" smtClean="0"/>
          </a:p>
          <a:p>
            <a:r>
              <a:rPr lang="tr-TR" sz="2400" b="1" dirty="0" smtClean="0"/>
              <a:t>Döviz </a:t>
            </a:r>
            <a:r>
              <a:rPr lang="tr-TR" sz="2400" b="1" dirty="0"/>
              <a:t>girdisi artar. -İşsizlik </a:t>
            </a:r>
            <a:r>
              <a:rPr lang="tr-TR" sz="2400" b="1" dirty="0" smtClean="0"/>
              <a:t>kısmen</a:t>
            </a:r>
          </a:p>
          <a:p>
            <a:r>
              <a:rPr lang="tr-TR" sz="2400" b="1" dirty="0" smtClean="0"/>
              <a:t>azalır</a:t>
            </a:r>
            <a:r>
              <a:rPr lang="tr-TR" sz="2400" b="1" dirty="0"/>
              <a:t>. </a:t>
            </a:r>
            <a:endParaRPr lang="tr-TR" sz="2400" b="1" dirty="0" smtClean="0"/>
          </a:p>
          <a:p>
            <a:r>
              <a:rPr lang="tr-TR" sz="2400" b="1" dirty="0" smtClean="0"/>
              <a:t>Aileler </a:t>
            </a:r>
            <a:r>
              <a:rPr lang="tr-TR" sz="2400" b="1" dirty="0"/>
              <a:t>bölünür. </a:t>
            </a:r>
            <a:endParaRPr lang="tr-TR" sz="2400" b="1" dirty="0" smtClean="0"/>
          </a:p>
          <a:p>
            <a:r>
              <a:rPr lang="tr-TR" sz="2400" b="1" dirty="0" smtClean="0"/>
              <a:t>Göç </a:t>
            </a:r>
            <a:r>
              <a:rPr lang="tr-TR" sz="2400" b="1" dirty="0"/>
              <a:t>alan ülkede nüfus artar. </a:t>
            </a:r>
            <a:endParaRPr lang="tr-TR" sz="2300" b="1" dirty="0"/>
          </a:p>
        </p:txBody>
      </p:sp>
      <p:pic>
        <p:nvPicPr>
          <p:cNvPr id="4" name="3 Resim" descr="dÄ±Å gÃ¶Ã§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0"/>
            <a:ext cx="4860032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553744"/>
            <a:ext cx="442798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almanya'ya gÃ¶Ã§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708920"/>
            <a:ext cx="4716017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6309320"/>
          </a:xfrm>
        </p:spPr>
        <p:txBody>
          <a:bodyPr>
            <a:normAutofit/>
          </a:bodyPr>
          <a:lstStyle/>
          <a:p>
            <a:r>
              <a:rPr lang="tr-TR" sz="2400" dirty="0"/>
              <a:t>1960’tan itibaren Türk siyasi hayatını derinden etkileyen</a:t>
            </a:r>
            <a:r>
              <a:rPr lang="tr-TR" sz="2400" b="1" dirty="0"/>
              <a:t> toplumsal hareketlilik</a:t>
            </a:r>
            <a:r>
              <a:rPr lang="tr-TR" sz="2400" dirty="0"/>
              <a:t>, </a:t>
            </a:r>
            <a:r>
              <a:rPr lang="tr-TR" sz="2400" b="1" dirty="0"/>
              <a:t>kentleşme ve </a:t>
            </a:r>
            <a:r>
              <a:rPr lang="tr-TR" sz="2400" b="1" dirty="0" smtClean="0"/>
              <a:t>sanayileşme </a:t>
            </a:r>
            <a:r>
              <a:rPr lang="tr-TR" sz="2400" b="1" dirty="0" smtClean="0">
                <a:solidFill>
                  <a:srgbClr val="FF0000"/>
                </a:solidFill>
              </a:rPr>
              <a:t>toplumsal </a:t>
            </a:r>
            <a:r>
              <a:rPr lang="tr-TR" sz="2400" b="1" dirty="0">
                <a:solidFill>
                  <a:srgbClr val="FF0000"/>
                </a:solidFill>
              </a:rPr>
              <a:t>ayrışmalara </a:t>
            </a:r>
            <a:r>
              <a:rPr lang="tr-TR" sz="2400" dirty="0"/>
              <a:t>da neden oldu. </a:t>
            </a:r>
            <a:r>
              <a:rPr lang="tr-TR" sz="2400" b="1" dirty="0"/>
              <a:t>Laik-İslamcı,</a:t>
            </a:r>
            <a:r>
              <a:rPr lang="tr-TR" sz="2400" dirty="0"/>
              <a:t> </a:t>
            </a:r>
            <a:r>
              <a:rPr lang="tr-TR" sz="2400" b="1" dirty="0"/>
              <a:t>solcu-sağcı, Alevi-Sünni</a:t>
            </a:r>
            <a:r>
              <a:rPr lang="tr-TR" sz="2400" dirty="0"/>
              <a:t> gibi </a:t>
            </a:r>
            <a:r>
              <a:rPr lang="tr-TR" sz="2400" dirty="0" smtClean="0"/>
              <a:t>ayrışmalar yaşandı</a:t>
            </a:r>
            <a:r>
              <a:rPr lang="tr-TR" sz="2400" dirty="0"/>
              <a:t>. Siyasette de yer bulan </a:t>
            </a:r>
            <a:r>
              <a:rPr lang="tr-TR" sz="2400" b="1" dirty="0">
                <a:solidFill>
                  <a:srgbClr val="FF0000"/>
                </a:solidFill>
              </a:rPr>
              <a:t>sağ-sol ayrışması </a:t>
            </a:r>
            <a:r>
              <a:rPr lang="tr-TR" sz="2400" dirty="0"/>
              <a:t>Türkiye’nin tarihinde </a:t>
            </a:r>
            <a:r>
              <a:rPr lang="tr-TR" sz="2400" b="1" dirty="0"/>
              <a:t>derin etkiler </a:t>
            </a:r>
            <a:r>
              <a:rPr lang="tr-TR" sz="2400" dirty="0"/>
              <a:t>bıraktı</a:t>
            </a:r>
            <a:r>
              <a:rPr lang="tr-TR" sz="2400" dirty="0" smtClean="0"/>
              <a:t>.</a:t>
            </a:r>
          </a:p>
          <a:p>
            <a:r>
              <a:rPr lang="tr-TR" sz="2400" dirty="0"/>
              <a:t>Türkiye </a:t>
            </a:r>
            <a:r>
              <a:rPr lang="tr-TR" sz="2400" b="1" dirty="0">
                <a:solidFill>
                  <a:srgbClr val="FF0000"/>
                </a:solidFill>
              </a:rPr>
              <a:t>ilk </a:t>
            </a:r>
            <a:r>
              <a:rPr lang="tr-TR" sz="2400" b="1" dirty="0" smtClean="0">
                <a:solidFill>
                  <a:srgbClr val="FF0000"/>
                </a:solidFill>
              </a:rPr>
              <a:t>darbeyi </a:t>
            </a:r>
            <a:r>
              <a:rPr lang="tr-TR" sz="2400" b="1" dirty="0" smtClean="0"/>
              <a:t>27 </a:t>
            </a:r>
            <a:r>
              <a:rPr lang="tr-TR" sz="2400" b="1" dirty="0"/>
              <a:t>Mayıs 1960’ta </a:t>
            </a:r>
            <a:r>
              <a:rPr lang="tr-TR" sz="2400" dirty="0"/>
              <a:t>yaşadı</a:t>
            </a:r>
            <a:r>
              <a:rPr lang="tr-TR" sz="2400" dirty="0" smtClean="0"/>
              <a:t>.</a:t>
            </a:r>
          </a:p>
          <a:p>
            <a:r>
              <a:rPr lang="tr-TR" sz="2400" dirty="0"/>
              <a:t>1961 Anayasası ile oluşan </a:t>
            </a:r>
            <a:r>
              <a:rPr lang="tr-TR" sz="2400" b="1" dirty="0"/>
              <a:t>demokratik ortam </a:t>
            </a:r>
            <a:r>
              <a:rPr lang="tr-TR" sz="2400" dirty="0"/>
              <a:t>her iki ideolojinin de </a:t>
            </a:r>
            <a:r>
              <a:rPr lang="tr-TR" sz="2400" dirty="0" smtClean="0"/>
              <a:t>rahatlıkla </a:t>
            </a:r>
            <a:r>
              <a:rPr lang="tr-TR" sz="2400" b="1" dirty="0" smtClean="0">
                <a:solidFill>
                  <a:srgbClr val="FF0000"/>
                </a:solidFill>
              </a:rPr>
              <a:t>örgütlenmesine</a:t>
            </a:r>
            <a:r>
              <a:rPr lang="tr-TR" sz="2400" dirty="0" smtClean="0"/>
              <a:t> </a:t>
            </a:r>
            <a:r>
              <a:rPr lang="tr-TR" sz="2400" dirty="0"/>
              <a:t>fırsat verdi</a:t>
            </a:r>
            <a:r>
              <a:rPr lang="tr-TR" sz="2400" dirty="0" smtClean="0"/>
              <a:t>.</a:t>
            </a:r>
          </a:p>
          <a:p>
            <a:r>
              <a:rPr lang="tr-TR" sz="2400" b="1" dirty="0"/>
              <a:t>1960-1980</a:t>
            </a:r>
            <a:r>
              <a:rPr lang="tr-TR" sz="2400" dirty="0"/>
              <a:t> arası, </a:t>
            </a:r>
            <a:r>
              <a:rPr lang="tr-TR" sz="2400" b="1" dirty="0"/>
              <a:t>çok sesliliğin </a:t>
            </a:r>
            <a:r>
              <a:rPr lang="tr-TR" sz="2400" dirty="0"/>
              <a:t>ve </a:t>
            </a:r>
            <a:r>
              <a:rPr lang="tr-TR" sz="2400" b="1" dirty="0"/>
              <a:t>baskıların </a:t>
            </a:r>
            <a:r>
              <a:rPr lang="tr-TR" sz="2400" dirty="0"/>
              <a:t>birlikte yaşandığı dönemdi</a:t>
            </a:r>
            <a:r>
              <a:rPr lang="tr-TR" sz="2400" dirty="0" smtClean="0"/>
              <a:t>.</a:t>
            </a:r>
          </a:p>
          <a:p>
            <a:r>
              <a:rPr lang="tr-TR" sz="2400" dirty="0"/>
              <a:t>Bu dönemin ortaya çıkardığı özgürlük ortamında </a:t>
            </a:r>
            <a:r>
              <a:rPr lang="tr-TR" sz="2400" b="1" dirty="0">
                <a:solidFill>
                  <a:srgbClr val="FF0000"/>
                </a:solidFill>
              </a:rPr>
              <a:t>işçi ve öğrenciler </a:t>
            </a:r>
            <a:r>
              <a:rPr lang="tr-TR" sz="2400" b="1" dirty="0" smtClean="0"/>
              <a:t>protesto </a:t>
            </a:r>
            <a:r>
              <a:rPr lang="tr-TR" sz="2400" b="1" dirty="0"/>
              <a:t>ve eylemlerde bulundu</a:t>
            </a:r>
            <a:r>
              <a:rPr lang="tr-TR" sz="2400" b="1" dirty="0" smtClean="0"/>
              <a:t>.</a:t>
            </a:r>
          </a:p>
          <a:p>
            <a:r>
              <a:rPr lang="tr-TR" sz="2400" dirty="0"/>
              <a:t>Sağ ideolojide </a:t>
            </a:r>
            <a:r>
              <a:rPr lang="tr-TR" sz="2400" b="1" dirty="0">
                <a:solidFill>
                  <a:srgbClr val="FF0000"/>
                </a:solidFill>
              </a:rPr>
              <a:t>Nurettin Topçu</a:t>
            </a:r>
            <a:r>
              <a:rPr lang="tr-TR" sz="2400" b="1" dirty="0" smtClean="0">
                <a:solidFill>
                  <a:srgbClr val="FF0000"/>
                </a:solidFill>
              </a:rPr>
              <a:t>,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FF0000"/>
                </a:solidFill>
              </a:rPr>
              <a:t>     N</a:t>
            </a:r>
            <a:r>
              <a:rPr lang="tr-TR" sz="2400" b="1" dirty="0">
                <a:solidFill>
                  <a:srgbClr val="FF0000"/>
                </a:solidFill>
              </a:rPr>
              <a:t>. Fazıl Kısakürek </a:t>
            </a:r>
            <a:r>
              <a:rPr lang="tr-TR" sz="2400" dirty="0"/>
              <a:t>gibi fikir üreten</a:t>
            </a:r>
          </a:p>
          <a:p>
            <a:pPr>
              <a:buNone/>
            </a:pPr>
            <a:r>
              <a:rPr lang="tr-TR" sz="2400" dirty="0" smtClean="0"/>
              <a:t>     isimler </a:t>
            </a:r>
            <a:r>
              <a:rPr lang="tr-TR" sz="2400" dirty="0"/>
              <a:t>ön plana çıktı</a:t>
            </a:r>
            <a:endParaRPr lang="tr-TR" sz="2400" b="1" dirty="0"/>
          </a:p>
        </p:txBody>
      </p:sp>
      <p:sp>
        <p:nvSpPr>
          <p:cNvPr id="4" name="3 Dikdörtgen"/>
          <p:cNvSpPr/>
          <p:nvPr/>
        </p:nvSpPr>
        <p:spPr>
          <a:xfrm>
            <a:off x="1907704" y="188640"/>
            <a:ext cx="4824536" cy="40011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4.5.2. 12 Mart Muhtırası ve 12 Eylül Darbesi </a:t>
            </a:r>
          </a:p>
        </p:txBody>
      </p:sp>
      <p:pic>
        <p:nvPicPr>
          <p:cNvPr id="5" name="4 Resim" descr="necip fazÄ±l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5038725"/>
            <a:ext cx="1692349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Nurettin TopÃ§u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5114925"/>
            <a:ext cx="17430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/>
          </a:bodyPr>
          <a:lstStyle/>
          <a:p>
            <a:r>
              <a:rPr lang="tr-TR" sz="2800" dirty="0"/>
              <a:t>1961 Anayasası ile oluşan demokratik ortamdan istifade eden </a:t>
            </a:r>
            <a:r>
              <a:rPr lang="tr-TR" sz="2800" b="1" dirty="0">
                <a:solidFill>
                  <a:srgbClr val="FF0000"/>
                </a:solidFill>
              </a:rPr>
              <a:t>Türkiye İşçi Partisi (TİP)</a:t>
            </a:r>
            <a:r>
              <a:rPr lang="tr-TR" sz="2800" dirty="0"/>
              <a:t>; </a:t>
            </a:r>
            <a:r>
              <a:rPr lang="tr-TR" sz="2800" b="1" dirty="0"/>
              <a:t>solcu aydınları</a:t>
            </a:r>
            <a:r>
              <a:rPr lang="tr-TR" sz="2800" dirty="0" smtClean="0"/>
              <a:t>, </a:t>
            </a:r>
            <a:r>
              <a:rPr lang="tr-TR" sz="2800" b="1" dirty="0" smtClean="0"/>
              <a:t>sendikacıları </a:t>
            </a:r>
            <a:r>
              <a:rPr lang="tr-TR" sz="2800" b="1" dirty="0"/>
              <a:t>ve sosyalistleri </a:t>
            </a:r>
            <a:r>
              <a:rPr lang="tr-TR" sz="2800" dirty="0"/>
              <a:t>bünyesine toplayarak Türk siyasetinde yerini </a:t>
            </a:r>
            <a:r>
              <a:rPr lang="tr-TR" sz="2800" dirty="0" smtClean="0"/>
              <a:t>aldı.</a:t>
            </a:r>
          </a:p>
          <a:p>
            <a:r>
              <a:rPr lang="tr-TR" sz="2800" dirty="0"/>
              <a:t>Özgürlük ortamının da verdiği hava </a:t>
            </a:r>
            <a:r>
              <a:rPr lang="tr-TR" sz="2800" b="1" dirty="0">
                <a:solidFill>
                  <a:srgbClr val="FF0000"/>
                </a:solidFill>
              </a:rPr>
              <a:t>üniversite gençliğinde</a:t>
            </a:r>
            <a:r>
              <a:rPr lang="tr-TR" sz="2800" dirty="0"/>
              <a:t>, </a:t>
            </a:r>
            <a:r>
              <a:rPr lang="tr-TR" sz="2800" b="1" dirty="0"/>
              <a:t>yayınlarda ve siyasette</a:t>
            </a:r>
            <a:r>
              <a:rPr lang="tr-TR" sz="2800" dirty="0"/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bölünmelere</a:t>
            </a:r>
            <a:r>
              <a:rPr lang="tr-TR" sz="2800" dirty="0" smtClean="0"/>
              <a:t> neden </a:t>
            </a:r>
            <a:r>
              <a:rPr lang="tr-TR" sz="2800" dirty="0"/>
              <a:t>oldu</a:t>
            </a:r>
            <a:r>
              <a:rPr lang="tr-TR" sz="2800" dirty="0" smtClean="0"/>
              <a:t>.</a:t>
            </a:r>
          </a:p>
          <a:p>
            <a:r>
              <a:rPr lang="tr-TR" sz="2800" dirty="0"/>
              <a:t>Bu ortamda CHP, solda marjinalleşmenin önüne geçmek için </a:t>
            </a:r>
            <a:r>
              <a:rPr lang="tr-TR" sz="2800" b="1" dirty="0"/>
              <a:t>1965’</a:t>
            </a:r>
            <a:r>
              <a:rPr lang="tr-TR" sz="2800" dirty="0"/>
              <a:t>te </a:t>
            </a:r>
            <a:r>
              <a:rPr lang="tr-TR" sz="2800" b="1" dirty="0">
                <a:solidFill>
                  <a:srgbClr val="FF0000"/>
                </a:solidFill>
              </a:rPr>
              <a:t>ortanın </a:t>
            </a:r>
            <a:r>
              <a:rPr lang="tr-TR" sz="2800" b="1" dirty="0" smtClean="0">
                <a:solidFill>
                  <a:srgbClr val="FF0000"/>
                </a:solidFill>
              </a:rPr>
              <a:t>solu </a:t>
            </a:r>
            <a:r>
              <a:rPr lang="nn-NO" sz="2800" dirty="0" smtClean="0"/>
              <a:t>fikrini </a:t>
            </a:r>
            <a:r>
              <a:rPr lang="nn-NO" sz="2800" dirty="0"/>
              <a:t>ideoloji olarak kabul etti</a:t>
            </a:r>
            <a:r>
              <a:rPr lang="nn-NO" sz="2800" dirty="0" smtClean="0"/>
              <a:t>.</a:t>
            </a:r>
            <a:endParaRPr lang="tr-TR" sz="2800" dirty="0" smtClean="0"/>
          </a:p>
          <a:p>
            <a:r>
              <a:rPr lang="tr-TR" sz="2800" dirty="0"/>
              <a:t>Sol partilerin </a:t>
            </a:r>
            <a:r>
              <a:rPr lang="tr-TR" sz="2800" b="1" dirty="0"/>
              <a:t>1969 seçimlerinde </a:t>
            </a:r>
            <a:r>
              <a:rPr lang="tr-TR" sz="2800" b="1" dirty="0">
                <a:solidFill>
                  <a:srgbClr val="FF0000"/>
                </a:solidFill>
              </a:rPr>
              <a:t>aldığı başarısız sonuçlar</a:t>
            </a:r>
            <a:r>
              <a:rPr lang="tr-TR" sz="2800" dirty="0"/>
              <a:t>, </a:t>
            </a:r>
            <a:r>
              <a:rPr lang="tr-TR" sz="2800" dirty="0" smtClean="0"/>
              <a:t>Türkiye’de   </a:t>
            </a:r>
            <a:r>
              <a:rPr lang="tr-TR" sz="2800" b="1" dirty="0" smtClean="0">
                <a:solidFill>
                  <a:srgbClr val="FF0000"/>
                </a:solidFill>
              </a:rPr>
              <a:t>sosyalizmin </a:t>
            </a:r>
            <a:r>
              <a:rPr lang="tr-TR" sz="2800" b="1" dirty="0">
                <a:solidFill>
                  <a:srgbClr val="FF0000"/>
                </a:solidFill>
              </a:rPr>
              <a:t>inşasının </a:t>
            </a:r>
            <a:r>
              <a:rPr lang="tr-TR" sz="2800" b="1" dirty="0"/>
              <a:t>seçimle değil </a:t>
            </a:r>
            <a:r>
              <a:rPr lang="tr-TR" sz="2800" b="1" dirty="0">
                <a:solidFill>
                  <a:srgbClr val="FF0000"/>
                </a:solidFill>
              </a:rPr>
              <a:t>devrimle </a:t>
            </a:r>
            <a:r>
              <a:rPr lang="tr-TR" sz="2800" dirty="0"/>
              <a:t>olabileceği yönündeki inancı güçlendirdi</a:t>
            </a:r>
            <a:r>
              <a:rPr lang="tr-TR" sz="2800" dirty="0" smtClean="0"/>
              <a:t>.</a:t>
            </a:r>
          </a:p>
          <a:p>
            <a:r>
              <a:rPr lang="tr-TR" sz="2800" dirty="0"/>
              <a:t>“</a:t>
            </a:r>
            <a:r>
              <a:rPr lang="tr-TR" sz="2800" b="1" dirty="0"/>
              <a:t>Ekonomik değişimler ve toplumsal göç</a:t>
            </a:r>
            <a:r>
              <a:rPr lang="tr-TR" sz="2800" dirty="0"/>
              <a:t>, yeni uyum ve gelir dağılımı sorunlarını doğurdu. Bu </a:t>
            </a:r>
            <a:r>
              <a:rPr lang="tr-TR" sz="2800" dirty="0" smtClean="0"/>
              <a:t>ise başta </a:t>
            </a:r>
            <a:r>
              <a:rPr lang="tr-TR" sz="2800" b="1" dirty="0">
                <a:solidFill>
                  <a:srgbClr val="FF0000"/>
                </a:solidFill>
              </a:rPr>
              <a:t>Marksizm</a:t>
            </a:r>
            <a:r>
              <a:rPr lang="tr-TR" sz="2800" b="1" dirty="0"/>
              <a:t> olmak üzere </a:t>
            </a:r>
            <a:r>
              <a:rPr lang="tr-TR" sz="2800" b="1" dirty="0">
                <a:solidFill>
                  <a:srgbClr val="FF0000"/>
                </a:solidFill>
              </a:rPr>
              <a:t>sol ideolojilerin </a:t>
            </a:r>
            <a:r>
              <a:rPr lang="tr-TR" sz="2800" b="1" dirty="0"/>
              <a:t>güçlenmesine yol açtı.”</a:t>
            </a:r>
            <a:endParaRPr lang="tr-TR" sz="2800" b="1" dirty="0" smtClean="0"/>
          </a:p>
          <a:p>
            <a:pPr>
              <a:buNone/>
            </a:pPr>
            <a:endParaRPr lang="tr-TR" sz="23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237312"/>
          </a:xfrm>
        </p:spPr>
        <p:txBody>
          <a:bodyPr>
            <a:normAutofit/>
          </a:bodyPr>
          <a:lstStyle/>
          <a:p>
            <a:r>
              <a:rPr lang="tr-TR" sz="2400" dirty="0" smtClean="0"/>
              <a:t>Siyasi hayattaki dalgalanmaların </a:t>
            </a:r>
            <a:r>
              <a:rPr lang="tr-TR" sz="2400" b="1" dirty="0" smtClean="0"/>
              <a:t>temel nedeni </a:t>
            </a:r>
            <a:r>
              <a:rPr lang="tr-TR" sz="2400" b="1" dirty="0" smtClean="0">
                <a:solidFill>
                  <a:srgbClr val="FF0000"/>
                </a:solidFill>
              </a:rPr>
              <a:t>istikrarsızlıktır. </a:t>
            </a:r>
          </a:p>
          <a:p>
            <a:r>
              <a:rPr lang="tr-TR" sz="2400" dirty="0" smtClean="0"/>
              <a:t>İsmet İnönü’nün söylediği şu söz durumun vahametini anlatması bakımından önemlidir. “Sizin bildiğiniz iki darbe girişimi var ancak biz on beş darbe girişimini, daha hazırlık aşamasında iken engelledik.” </a:t>
            </a:r>
          </a:p>
          <a:p>
            <a:r>
              <a:rPr lang="tr-TR" sz="2400" b="1" dirty="0" smtClean="0"/>
              <a:t>12 Mart Muhtırası </a:t>
            </a:r>
            <a:r>
              <a:rPr lang="tr-TR" sz="2400" b="1" dirty="0" smtClean="0">
                <a:solidFill>
                  <a:srgbClr val="FF0000"/>
                </a:solidFill>
              </a:rPr>
              <a:t>öncesindeki olumsuzluklar </a:t>
            </a:r>
            <a:r>
              <a:rPr lang="tr-TR" sz="2400" dirty="0" smtClean="0"/>
              <a:t>âdeta muhtıraya davetiye çıkarır mahiyettedir. </a:t>
            </a:r>
          </a:p>
          <a:p>
            <a:r>
              <a:rPr lang="es-ES" b="1" dirty="0" smtClean="0">
                <a:solidFill>
                  <a:srgbClr val="FF0000"/>
                </a:solidFill>
              </a:rPr>
              <a:t>Siyasi alanda yaşanan olaylar</a:t>
            </a:r>
            <a:r>
              <a:rPr lang="tr-TR" b="1" dirty="0" smtClean="0">
                <a:solidFill>
                  <a:srgbClr val="FF0000"/>
                </a:solidFill>
              </a:rPr>
              <a:t>;</a:t>
            </a:r>
          </a:p>
          <a:p>
            <a:r>
              <a:rPr lang="tr-TR" sz="2400" b="1" dirty="0" smtClean="0"/>
              <a:t>1968 senato yenileme seçimlerinde </a:t>
            </a:r>
            <a:r>
              <a:rPr lang="tr-TR" sz="2400" dirty="0" smtClean="0"/>
              <a:t>yaklaşık 20 ilde AP ve CHP’liler arasında çıkan çatışmalarda </a:t>
            </a:r>
            <a:r>
              <a:rPr lang="tr-TR" sz="2400" b="1" dirty="0" smtClean="0">
                <a:solidFill>
                  <a:srgbClr val="FF0000"/>
                </a:solidFill>
              </a:rPr>
              <a:t>15 kişi ölmüş, 47 kişi yaralanmıştır.</a:t>
            </a:r>
          </a:p>
          <a:p>
            <a:r>
              <a:rPr lang="tr-TR" sz="2400" b="1" dirty="0" smtClean="0"/>
              <a:t>1969 seçimlerinde </a:t>
            </a:r>
            <a:r>
              <a:rPr lang="tr-TR" sz="2400" dirty="0" smtClean="0"/>
              <a:t>bir kez daha tek başına iktidar olan </a:t>
            </a:r>
            <a:r>
              <a:rPr lang="tr-TR" sz="2400" dirty="0" err="1" smtClean="0"/>
              <a:t>AP’nin</a:t>
            </a:r>
            <a:r>
              <a:rPr lang="tr-TR" sz="2400" dirty="0" smtClean="0"/>
              <a:t> içerisindeki eski </a:t>
            </a:r>
            <a:r>
              <a:rPr lang="tr-TR" sz="2400" b="1" dirty="0" smtClean="0">
                <a:solidFill>
                  <a:srgbClr val="FF0000"/>
                </a:solidFill>
              </a:rPr>
              <a:t>DP’liler</a:t>
            </a:r>
            <a:r>
              <a:rPr lang="tr-TR" sz="2400" dirty="0" smtClean="0"/>
              <a:t> </a:t>
            </a:r>
            <a:r>
              <a:rPr lang="tr-TR" sz="2400" b="1" dirty="0" smtClean="0"/>
              <a:t>41’ler Grubu </a:t>
            </a:r>
            <a:r>
              <a:rPr lang="tr-TR" sz="2400" dirty="0" smtClean="0"/>
              <a:t>olarak örgütlenerek parti içi muhalefete başladı.</a:t>
            </a:r>
          </a:p>
          <a:p>
            <a:r>
              <a:rPr lang="tr-TR" sz="2400" dirty="0" smtClean="0"/>
              <a:t>1970 </a:t>
            </a:r>
            <a:r>
              <a:rPr lang="tr-TR" sz="2400" b="1" dirty="0" smtClean="0">
                <a:solidFill>
                  <a:srgbClr val="FF0000"/>
                </a:solidFill>
              </a:rPr>
              <a:t>bütçesinin meclisten geçmemesi </a:t>
            </a:r>
            <a:r>
              <a:rPr lang="tr-TR" sz="2400" b="1" dirty="0" smtClean="0"/>
              <a:t>Süleyman Demirel’i </a:t>
            </a:r>
            <a:r>
              <a:rPr lang="tr-TR" sz="2400" b="1" dirty="0" smtClean="0">
                <a:solidFill>
                  <a:srgbClr val="FF0000"/>
                </a:solidFill>
              </a:rPr>
              <a:t>istifaya </a:t>
            </a:r>
            <a:r>
              <a:rPr lang="tr-TR" sz="2400" dirty="0" smtClean="0"/>
              <a:t>mecbur bıraktı.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763688" y="188640"/>
            <a:ext cx="5904656" cy="40011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Yumuşama Dönemi İçerisindeki Muhtıra ve Darbeler</a:t>
            </a:r>
            <a:endParaRPr lang="tr-TR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12 mart 1971 muhtÄ±rasÄ± Ã¶zet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4008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12 Mart askeri muhtÄ±rasÄ± neden verildi?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0"/>
            <a:ext cx="4499992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4715000" y="1772816"/>
            <a:ext cx="4429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smtClean="0">
                <a:solidFill>
                  <a:schemeClr val="bg1"/>
                </a:solidFill>
              </a:rPr>
              <a:t>Genelkurmay Başkanı Memduh </a:t>
            </a:r>
            <a:r>
              <a:rPr lang="tr-TR" sz="1400" dirty="0" err="1" smtClean="0">
                <a:solidFill>
                  <a:schemeClr val="bg1"/>
                </a:solidFill>
              </a:rPr>
              <a:t>Tağmaç</a:t>
            </a:r>
            <a:r>
              <a:rPr lang="tr-TR" sz="1400" dirty="0" smtClean="0">
                <a:solidFill>
                  <a:schemeClr val="bg1"/>
                </a:solidFill>
              </a:rPr>
              <a:t>, Kara Kuvvetleri Komutanı Faruk Güler, Hava Kuvvetleri Komutanı Muhsin Batur, Deniz Kuvvetleri Komutanı Celal </a:t>
            </a:r>
            <a:r>
              <a:rPr lang="tr-TR" sz="1400" dirty="0" err="1" smtClean="0">
                <a:solidFill>
                  <a:schemeClr val="bg1"/>
                </a:solidFill>
              </a:rPr>
              <a:t>Eyicioğlu</a:t>
            </a:r>
            <a:r>
              <a:rPr lang="tr-TR" sz="1400" dirty="0" smtClean="0">
                <a:solidFill>
                  <a:schemeClr val="bg1"/>
                </a:solidFill>
              </a:rPr>
              <a:t>, </a:t>
            </a:r>
            <a:endParaRPr lang="tr-TR" sz="1400" dirty="0">
              <a:solidFill>
                <a:schemeClr val="bg1"/>
              </a:solidFill>
            </a:endParaRPr>
          </a:p>
        </p:txBody>
      </p:sp>
      <p:pic>
        <p:nvPicPr>
          <p:cNvPr id="7" name="6 Resim" descr="Ä°lgili resi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2492897"/>
            <a:ext cx="4644007" cy="23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Resim" descr="12 mart 1971 muhtÄ±rasÄ± ile ilgili gÃ¶rsel sonucu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2492897"/>
            <a:ext cx="449999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Resim" descr="12 mart 1971 muhtÄ±rasÄ± ile ilgili gÃ¶rsel sonucu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869161"/>
            <a:ext cx="4572000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Resim" descr="12 mart 1971 muhtÄ±rasÄ± Ã¼niversite olaylarÄ± ile ilgili gÃ¶rsel sonucu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4869160"/>
            <a:ext cx="4572000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1756</Words>
  <PresentationFormat>Ekran Gösterisi (4:3)</PresentationFormat>
  <Paragraphs>129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4.5. YUMUŞAMA DÖNEMİ’NDE TÜRKİYE’DE MEYDANA GELEN SİYASİ, SOSYOKÜLTÜREL VE EKONOMİK GELIŞMELER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2019-03-04T20:35:40Z</dcterms:created>
  <dcterms:modified xsi:type="dcterms:W3CDTF">2019-03-05T15:42:54Z</dcterms:modified>
  <cp:category>https://www.sorubak.com</cp:category>
</cp:coreProperties>
</file>