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2" r:id="rId19"/>
    <p:sldId id="273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32846B-D7B0-430B-A0E0-37E4D085A463}" type="datetimeFigureOut">
              <a:rPr lang="tr-TR" smtClean="0"/>
              <a:pPr/>
              <a:t>27/02/2019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4A33D-A60F-4864-97C5-26F6824F1ED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31335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F4A33D-A60F-4864-97C5-26F6824F1ED4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86747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321B4-4677-4BA4-98F0-9F5BD75E1D88}" type="datetime1">
              <a:rPr lang="tr-TR" smtClean="0"/>
              <a:pPr/>
              <a:t>27/02/2019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5F91-0992-464E-BC18-E819E6818BB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52449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A9F26-54C5-41B0-8E27-F4FA1C7B47BA}" type="datetime1">
              <a:rPr lang="tr-TR" smtClean="0"/>
              <a:pPr/>
              <a:t>27/02/2019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5F91-0992-464E-BC18-E819E6818BB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6046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5D392-7619-4DBD-A81B-F94BCA367B5B}" type="datetime1">
              <a:rPr lang="tr-TR" smtClean="0"/>
              <a:pPr/>
              <a:t>27/02/2019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5F91-0992-464E-BC18-E819E6818BB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1902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59AAD-E9BB-4C35-A265-F6E31C1DA73B}" type="datetime1">
              <a:rPr lang="tr-TR" smtClean="0"/>
              <a:pPr/>
              <a:t>27/02/2019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5F91-0992-464E-BC18-E819E6818BB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3551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7A013-96A3-448D-B616-BE76390D8168}" type="datetime1">
              <a:rPr lang="tr-TR" smtClean="0"/>
              <a:pPr/>
              <a:t>27/02/2019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5F91-0992-464E-BC18-E819E6818BB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43251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2B81E-12BB-4D96-B2C1-E9530F12D8BD}" type="datetime1">
              <a:rPr lang="tr-TR" smtClean="0"/>
              <a:pPr/>
              <a:t>27/02/2019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5F91-0992-464E-BC18-E819E6818BB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250597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969B1-DDFB-4838-8E86-A57C09DE6C99}" type="datetime1">
              <a:rPr lang="tr-TR" smtClean="0"/>
              <a:pPr/>
              <a:t>27/02/2019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5F91-0992-464E-BC18-E819E6818BB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99455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5BA49-DF49-4F73-BFE1-F96A2E372ECA}" type="datetime1">
              <a:rPr lang="tr-TR" smtClean="0"/>
              <a:pPr/>
              <a:t>27/02/2019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5F91-0992-464E-BC18-E819E6818BB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0302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6165-004E-4EAD-B26F-B915AC70340A}" type="datetime1">
              <a:rPr lang="tr-TR" smtClean="0"/>
              <a:pPr/>
              <a:t>27/02/2019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5F91-0992-464E-BC18-E819E6818BB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30737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1C228-C678-435C-817F-6CC39E4C933B}" type="datetime1">
              <a:rPr lang="tr-TR" smtClean="0"/>
              <a:pPr/>
              <a:t>27/02/2019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5F91-0992-464E-BC18-E819E6818BB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29946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AB813-5615-49E1-9102-39E1602626F0}" type="datetime1">
              <a:rPr lang="tr-TR" smtClean="0"/>
              <a:pPr/>
              <a:t>27/02/2019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4D5F91-0992-464E-BC18-E819E6818BB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57862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F7ACD-5F67-488C-B06D-4853E6FF2E4E}" type="datetime1">
              <a:rPr lang="tr-TR" smtClean="0"/>
              <a:pPr/>
              <a:t>27/02/2019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D5F91-0992-464E-BC18-E819E6818BB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29148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hyperlink" Target="https://www.sorubak.com/" TargetMode="Externa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12968" cy="576063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YUMUŞAMA DÖNEMİ TÜRK DIŞ POLİTİKASINI ETKİLEYEN GELİŞMELER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-11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6037" cy="580526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5648" y="764704"/>
            <a:ext cx="9138351" cy="6093296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2200" dirty="0" smtClean="0">
                <a:solidFill>
                  <a:schemeClr val="tx1"/>
                </a:solidFill>
              </a:rPr>
              <a:t>1960-1980 arası dönemde Türk dış politikasının temelini Kıbrıs Meselesi </a:t>
            </a:r>
          </a:p>
          <a:p>
            <a:pPr algn="l"/>
            <a:r>
              <a:rPr lang="tr-TR" sz="2200" dirty="0" smtClean="0">
                <a:solidFill>
                  <a:schemeClr val="tx1"/>
                </a:solidFill>
              </a:rPr>
              <a:t>      oluşturmuştur. </a:t>
            </a:r>
            <a:r>
              <a:rPr lang="tr-TR" sz="2400" b="1" i="1" dirty="0" smtClean="0">
                <a:hlinkClick r:id="rId5"/>
              </a:rPr>
              <a:t>https://</a:t>
            </a:r>
            <a:r>
              <a:rPr lang="tr-TR" sz="2400" b="1" i="1" dirty="0" smtClean="0">
                <a:hlinkClick r:id="rId5"/>
              </a:rPr>
              <a:t>www.sorubak.com</a:t>
            </a:r>
            <a:r>
              <a:rPr lang="tr-TR" sz="2400" b="1" i="1" dirty="0" smtClean="0"/>
              <a:t> </a:t>
            </a:r>
            <a:endParaRPr lang="tr-TR" sz="2200" dirty="0" smtClean="0">
              <a:solidFill>
                <a:schemeClr val="tx1"/>
              </a:solidFill>
            </a:endParaRPr>
          </a:p>
          <a:p>
            <a:pPr algn="l"/>
            <a:endParaRPr lang="tr-TR" sz="2200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tr-TR" sz="2200" i="1" dirty="0" smtClean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2200" i="1" dirty="0" smtClean="0">
                <a:solidFill>
                  <a:schemeClr val="tx1"/>
                </a:solidFill>
              </a:rPr>
              <a:t>Yumuşama Dönemi Türk-Amerikan ilişkilerinde; </a:t>
            </a:r>
            <a:r>
              <a:rPr lang="tr-TR" sz="2200" b="1" dirty="0" smtClean="0">
                <a:solidFill>
                  <a:srgbClr val="FF0000"/>
                </a:solidFill>
              </a:rPr>
              <a:t>Küba Füze Krizi</a:t>
            </a:r>
            <a:r>
              <a:rPr lang="tr-TR" sz="2200" i="1" dirty="0" smtClean="0">
                <a:solidFill>
                  <a:schemeClr val="tx1"/>
                </a:solidFill>
              </a:rPr>
              <a:t>, </a:t>
            </a:r>
            <a:r>
              <a:rPr lang="tr-TR" sz="2200" b="1" dirty="0" smtClean="0">
                <a:solidFill>
                  <a:srgbClr val="FF0000"/>
                </a:solidFill>
              </a:rPr>
              <a:t>Johnson Mektubu</a:t>
            </a:r>
            <a:r>
              <a:rPr lang="tr-TR" sz="2200" dirty="0" smtClean="0">
                <a:solidFill>
                  <a:schemeClr val="tx1"/>
                </a:solidFill>
              </a:rPr>
              <a:t> ve </a:t>
            </a:r>
            <a:r>
              <a:rPr lang="tr-TR" sz="2200" b="1" dirty="0" smtClean="0">
                <a:solidFill>
                  <a:srgbClr val="FF0000"/>
                </a:solidFill>
              </a:rPr>
              <a:t>Kıbrıs Barış Harekâtı </a:t>
            </a:r>
            <a:r>
              <a:rPr lang="tr-TR" sz="2200" i="1" dirty="0" smtClean="0">
                <a:solidFill>
                  <a:schemeClr val="tx1"/>
                </a:solidFill>
              </a:rPr>
              <a:t>belirleyici olmuştur.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2200" b="1" i="1" dirty="0" smtClean="0">
                <a:solidFill>
                  <a:schemeClr val="tx1"/>
                </a:solidFill>
              </a:rPr>
              <a:t>1962 </a:t>
            </a:r>
            <a:r>
              <a:rPr lang="tr-TR" sz="2200" b="1" i="1" dirty="0" err="1" smtClean="0">
                <a:solidFill>
                  <a:schemeClr val="tx1"/>
                </a:solidFill>
              </a:rPr>
              <a:t>yılıda</a:t>
            </a:r>
            <a:r>
              <a:rPr lang="tr-TR" sz="2200" b="1" i="1" dirty="0" smtClean="0">
                <a:solidFill>
                  <a:schemeClr val="tx1"/>
                </a:solidFill>
              </a:rPr>
              <a:t> Küba krizi </a:t>
            </a:r>
            <a:r>
              <a:rPr lang="tr-TR" sz="2200" i="1" dirty="0" smtClean="0">
                <a:solidFill>
                  <a:schemeClr val="tx1"/>
                </a:solidFill>
              </a:rPr>
              <a:t>sırasında Türkiye’nin bir pazarlık unsuru yapılmaktan öte değerlendirilmemesi ve ABD’nin </a:t>
            </a:r>
            <a:r>
              <a:rPr lang="tr-TR" sz="2200" b="1" i="1" dirty="0" smtClean="0">
                <a:solidFill>
                  <a:schemeClr val="tx1"/>
                </a:solidFill>
              </a:rPr>
              <a:t>Jüpiter füzelerini Türkiye’den sökme </a:t>
            </a:r>
            <a:r>
              <a:rPr lang="tr-TR" sz="2200" i="1" dirty="0" smtClean="0">
                <a:solidFill>
                  <a:schemeClr val="tx1"/>
                </a:solidFill>
              </a:rPr>
              <a:t>kararı alması.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2200" i="1" dirty="0" smtClean="0">
                <a:solidFill>
                  <a:schemeClr val="tx1"/>
                </a:solidFill>
              </a:rPr>
              <a:t>1963-1964 Kıbrıs olayları esnasında ABD’nin </a:t>
            </a:r>
            <a:r>
              <a:rPr lang="tr-TR" sz="2200" b="1" i="1" dirty="0" smtClean="0">
                <a:solidFill>
                  <a:schemeClr val="tx1"/>
                </a:solidFill>
              </a:rPr>
              <a:t>Yunanistan’dan yana tavır </a:t>
            </a:r>
            <a:r>
              <a:rPr lang="tr-TR" sz="2200" i="1" dirty="0" smtClean="0">
                <a:solidFill>
                  <a:schemeClr val="tx1"/>
                </a:solidFill>
              </a:rPr>
              <a:t>alarak, bu olaylar sırasında ABD Başkanı </a:t>
            </a:r>
            <a:r>
              <a:rPr lang="tr-TR" sz="2200" b="1" dirty="0" smtClean="0">
                <a:solidFill>
                  <a:srgbClr val="FF0000"/>
                </a:solidFill>
              </a:rPr>
              <a:t>Johnson’un başbakan </a:t>
            </a:r>
            <a:r>
              <a:rPr lang="tr-TR" sz="2200" b="1" dirty="0">
                <a:solidFill>
                  <a:srgbClr val="FF0000"/>
                </a:solidFill>
              </a:rPr>
              <a:t>İ</a:t>
            </a:r>
            <a:r>
              <a:rPr lang="tr-TR" sz="2200" b="1" dirty="0" smtClean="0">
                <a:solidFill>
                  <a:srgbClr val="FF0000"/>
                </a:solidFill>
              </a:rPr>
              <a:t>nönü’ye yazdığı mektupta</a:t>
            </a:r>
            <a:r>
              <a:rPr lang="tr-TR" sz="2200" i="1" dirty="0" smtClean="0">
                <a:solidFill>
                  <a:schemeClr val="tx1"/>
                </a:solidFill>
              </a:rPr>
              <a:t> </a:t>
            </a:r>
            <a:r>
              <a:rPr lang="tr-TR" sz="2200" b="1" dirty="0" smtClean="0">
                <a:solidFill>
                  <a:schemeClr val="tx1"/>
                </a:solidFill>
              </a:rPr>
              <a:t>Amerikan silahlarının Kıbrıs’ta kullanılmasını men etmesi   </a:t>
            </a:r>
            <a:r>
              <a:rPr lang="tr-TR" sz="2200" i="1" dirty="0" smtClean="0">
                <a:solidFill>
                  <a:schemeClr val="tx1"/>
                </a:solidFill>
              </a:rPr>
              <a:t>ve bir Sovyet saldırısı sırasında </a:t>
            </a:r>
            <a:r>
              <a:rPr lang="tr-TR" sz="2200" b="1" i="1" dirty="0" smtClean="0">
                <a:solidFill>
                  <a:schemeClr val="tx1"/>
                </a:solidFill>
              </a:rPr>
              <a:t>NATO anlaşmasının işlemeyeceğini </a:t>
            </a:r>
            <a:r>
              <a:rPr lang="tr-TR" sz="2200" i="1" dirty="0" smtClean="0">
                <a:solidFill>
                  <a:schemeClr val="tx1"/>
                </a:solidFill>
              </a:rPr>
              <a:t>bildiren mektubu Türkiye’yi yeni arayışlara itmiştir ve Moskova ilişkileri gelişmeye başlamıştır. 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tr-TR" sz="2200" i="1" dirty="0" smtClean="0">
                <a:solidFill>
                  <a:schemeClr val="tx1"/>
                </a:solidFill>
              </a:rPr>
              <a:t>Bu olay, Türk dış politikasının </a:t>
            </a:r>
            <a:r>
              <a:rPr lang="tr-TR" sz="2200" b="1" i="1" dirty="0" smtClean="0">
                <a:solidFill>
                  <a:srgbClr val="FF0000"/>
                </a:solidFill>
              </a:rPr>
              <a:t>çok yönlü bir boyut </a:t>
            </a:r>
            <a:r>
              <a:rPr lang="tr-TR" sz="2200" i="1" dirty="0" smtClean="0">
                <a:solidFill>
                  <a:schemeClr val="tx1"/>
                </a:solidFill>
              </a:rPr>
              <a:t>kazanmasında da önemli bir kırılma noktası oldu.</a:t>
            </a:r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1568185" y="1484784"/>
            <a:ext cx="5680248" cy="727966"/>
          </a:xfrm>
          <a:prstGeom prst="rect">
            <a:avLst/>
          </a:prstGeom>
          <a:blipFill>
            <a:blip r:embed="rId6" cstate="print"/>
            <a:tile tx="0" ty="0" sx="100000" sy="100000" flip="none" algn="tl"/>
          </a:blipFill>
          <a:ln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2400" b="1" dirty="0" smtClean="0">
                <a:solidFill>
                  <a:srgbClr val="FF0000"/>
                </a:solidFill>
              </a:rPr>
              <a:t>4.4.1. Türkiye’nin ABD ve SSCB ile İlişkileri </a:t>
            </a:r>
          </a:p>
          <a:p>
            <a:pPr algn="l"/>
            <a:r>
              <a:rPr lang="tr-TR" sz="2400" b="1" dirty="0" smtClean="0">
                <a:solidFill>
                  <a:schemeClr val="accent1"/>
                </a:solidFill>
              </a:rPr>
              <a:t>a) Türkiye-ABD İlişkileri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8680367" y="6206052"/>
            <a:ext cx="442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1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223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996" y="620688"/>
            <a:ext cx="9117004" cy="6237312"/>
          </a:xfrm>
        </p:spPr>
        <p:txBody>
          <a:bodyPr>
            <a:noAutofit/>
          </a:bodyPr>
          <a:lstStyle/>
          <a:p>
            <a:r>
              <a:rPr lang="tr-TR" sz="1800" dirty="0" smtClean="0"/>
              <a:t>Kıbrıs Avrupa’dan Orta Doğu’ya orandan da Süveyş Kanalı ile Çin, Hindistan Uzak Doğu ve diğer ülkelere uzanan ticaret yollarına yakın olması bakımından stratejik bir öneme sahiptir. </a:t>
            </a:r>
          </a:p>
          <a:p>
            <a:r>
              <a:rPr lang="tr-TR" sz="1800" b="1" dirty="0" smtClean="0">
                <a:solidFill>
                  <a:srgbClr val="FF0000"/>
                </a:solidFill>
              </a:rPr>
              <a:t>1878 yılında </a:t>
            </a:r>
            <a:r>
              <a:rPr lang="tr-TR" sz="1800" dirty="0" smtClean="0"/>
              <a:t>Osmanlı Devleti ile İngiltere arasında yapılan bir savunma anlaşması uyarınca ada </a:t>
            </a:r>
            <a:r>
              <a:rPr lang="tr-TR" sz="1800" b="1" dirty="0" smtClean="0">
                <a:solidFill>
                  <a:srgbClr val="FF0000"/>
                </a:solidFill>
              </a:rPr>
              <a:t>İngiltere’ye kiralanmış </a:t>
            </a:r>
            <a:r>
              <a:rPr lang="tr-TR" sz="1800" dirty="0" smtClean="0"/>
              <a:t>Birinci Dünya Savaşı’ndan sonra Kıbrıs adası İngilizler tarafından ilhak edilmiştir. Böylece ada bir İngiliz kolonisi haline gelmiştir.</a:t>
            </a:r>
          </a:p>
          <a:p>
            <a:r>
              <a:rPr lang="tr-TR" sz="1800" dirty="0" smtClean="0"/>
              <a:t>İngiltere’nin 1950’li yıllarda Kıbrıs’tan çekilmeye karar vermesi ile Kıbrıs Meselesi gündeme geldi. </a:t>
            </a:r>
          </a:p>
        </p:txBody>
      </p:sp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2411760" y="116632"/>
            <a:ext cx="3168352" cy="490066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Kıbrıs Meselesi </a:t>
            </a:r>
            <a:endParaRPr lang="tr-TR" sz="3200" b="1" dirty="0">
              <a:solidFill>
                <a:srgbClr val="FF0000"/>
              </a:solidFill>
            </a:endParaRPr>
          </a:p>
        </p:txBody>
      </p:sp>
      <p:pic>
        <p:nvPicPr>
          <p:cNvPr id="5" name="Resim 4" descr="Ä°lgili resim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08920"/>
            <a:ext cx="3514725" cy="2116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 descr="fazÄ±l kÃ¼Ã§Ã¼k ile ilgili gÃ¶rsel sonucu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492896"/>
            <a:ext cx="4446662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 descr="makarios ile ilgili gÃ¶rsel sonucu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78" y="5013176"/>
            <a:ext cx="2266950" cy="169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eoka ile ilgili gÃ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013175"/>
            <a:ext cx="3267075" cy="17865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kÄ±brÄ±s mÃ¼cahitleri ile ilgili gÃ¶rsel sonucu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867" y="4489078"/>
            <a:ext cx="3069629" cy="23022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8316417" y="620605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10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446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-8772"/>
            <a:ext cx="9144000" cy="6866772"/>
          </a:xfrm>
        </p:spPr>
        <p:txBody>
          <a:bodyPr>
            <a:normAutofit fontScale="77500" lnSpcReduction="20000"/>
          </a:bodyPr>
          <a:lstStyle/>
          <a:p>
            <a:endParaRPr lang="tr-TR" sz="3100" dirty="0" smtClean="0"/>
          </a:p>
          <a:p>
            <a:r>
              <a:rPr lang="tr-TR" sz="3100" dirty="0" smtClean="0"/>
              <a:t>Kıbrıs Rumları adanın </a:t>
            </a:r>
            <a:r>
              <a:rPr lang="tr-TR" sz="3100" b="1" dirty="0" smtClean="0">
                <a:solidFill>
                  <a:srgbClr val="FF0000"/>
                </a:solidFill>
              </a:rPr>
              <a:t>Yunanistan’a bağlanması (</a:t>
            </a:r>
            <a:r>
              <a:rPr lang="tr-TR" sz="3100" b="1" dirty="0" err="1" smtClean="0">
                <a:solidFill>
                  <a:srgbClr val="FF0000"/>
                </a:solidFill>
              </a:rPr>
              <a:t>Enosis</a:t>
            </a:r>
            <a:r>
              <a:rPr lang="tr-TR" sz="3100" b="1" dirty="0" smtClean="0">
                <a:solidFill>
                  <a:srgbClr val="FF0000"/>
                </a:solidFill>
              </a:rPr>
              <a:t>) </a:t>
            </a:r>
            <a:r>
              <a:rPr lang="tr-TR" sz="3100" dirty="0" smtClean="0"/>
              <a:t>için eylem yapmaya başladılar.</a:t>
            </a:r>
          </a:p>
          <a:p>
            <a:r>
              <a:rPr lang="tr-TR" sz="3100" dirty="0" smtClean="0"/>
              <a:t>Kıbrıs Sorununda Türkiye’nin iddiası başlangıçta “</a:t>
            </a:r>
            <a:r>
              <a:rPr lang="tr-TR" sz="3100" b="1" dirty="0" smtClean="0">
                <a:solidFill>
                  <a:srgbClr val="FF0000"/>
                </a:solidFill>
              </a:rPr>
              <a:t>Kıbrıs </a:t>
            </a:r>
            <a:r>
              <a:rPr lang="tr-TR" sz="3100" b="1" dirty="0" err="1" smtClean="0">
                <a:solidFill>
                  <a:srgbClr val="FF0000"/>
                </a:solidFill>
              </a:rPr>
              <a:t>Türktür</a:t>
            </a:r>
            <a:r>
              <a:rPr lang="tr-TR" sz="3100" b="1" dirty="0" smtClean="0">
                <a:solidFill>
                  <a:srgbClr val="FF0000"/>
                </a:solidFill>
              </a:rPr>
              <a:t>, Türk kalacaktır”</a:t>
            </a:r>
            <a:r>
              <a:rPr lang="tr-TR" sz="3100" dirty="0" smtClean="0"/>
              <a:t> anlayışı daha sonra yerini paylaşılmayı esas alan </a:t>
            </a:r>
            <a:r>
              <a:rPr lang="tr-TR" sz="3100" b="1" dirty="0" smtClean="0">
                <a:solidFill>
                  <a:srgbClr val="FF0000"/>
                </a:solidFill>
              </a:rPr>
              <a:t>“ya taksim ya ölüm” </a:t>
            </a:r>
            <a:r>
              <a:rPr lang="tr-TR" sz="3100" dirty="0" smtClean="0"/>
              <a:t>anlayışına bırakmıştır. Sonuçta 13 ve 19 Şubat   1959 yılında </a:t>
            </a:r>
            <a:r>
              <a:rPr lang="tr-TR" sz="3100" b="1" dirty="0" smtClean="0">
                <a:solidFill>
                  <a:srgbClr val="FF0000"/>
                </a:solidFill>
              </a:rPr>
              <a:t>Zürih ve Londra Antlaşmalarıyla </a:t>
            </a:r>
            <a:r>
              <a:rPr lang="tr-TR" sz="3100" b="1" dirty="0" smtClean="0"/>
              <a:t>Kıbrıs’ın bağımsız olması </a:t>
            </a:r>
            <a:r>
              <a:rPr lang="tr-TR" sz="3100" dirty="0" smtClean="0"/>
              <a:t>yanında Türkiye ve Yunanistan’ın adada özel haklarının bulunması kararlaştırıldı. </a:t>
            </a:r>
          </a:p>
          <a:p>
            <a:r>
              <a:rPr lang="tr-TR" sz="3100" dirty="0" smtClean="0"/>
              <a:t>Buna göre: </a:t>
            </a:r>
          </a:p>
          <a:p>
            <a:r>
              <a:rPr lang="tr-TR" sz="3100" dirty="0" smtClean="0"/>
              <a:t>★ İngiltere adadaki büyük hava üslerini muhafaza edecek </a:t>
            </a:r>
          </a:p>
          <a:p>
            <a:r>
              <a:rPr lang="tr-TR" sz="3100" dirty="0" smtClean="0"/>
              <a:t>★ Türkiye ve Yunanistan adada birer </a:t>
            </a:r>
            <a:r>
              <a:rPr lang="tr-TR" sz="3100" b="1" dirty="0" smtClean="0"/>
              <a:t>askeri garnizon </a:t>
            </a:r>
            <a:r>
              <a:rPr lang="tr-TR" sz="3100" dirty="0" smtClean="0"/>
              <a:t>bulunduracaklar </a:t>
            </a:r>
          </a:p>
          <a:p>
            <a:r>
              <a:rPr lang="tr-TR" sz="3100" dirty="0" smtClean="0"/>
              <a:t>★ Her üç devletin </a:t>
            </a:r>
            <a:r>
              <a:rPr lang="tr-TR" sz="3100" b="1" dirty="0" err="1" smtClean="0">
                <a:solidFill>
                  <a:srgbClr val="FF0000"/>
                </a:solidFill>
              </a:rPr>
              <a:t>müdahele</a:t>
            </a:r>
            <a:r>
              <a:rPr lang="tr-TR" sz="3100" b="1" dirty="0" smtClean="0">
                <a:solidFill>
                  <a:srgbClr val="FF0000"/>
                </a:solidFill>
              </a:rPr>
              <a:t> hakkı </a:t>
            </a:r>
            <a:r>
              <a:rPr lang="tr-TR" sz="3100" dirty="0" smtClean="0"/>
              <a:t>bulunacak </a:t>
            </a:r>
          </a:p>
          <a:p>
            <a:r>
              <a:rPr lang="tr-TR" sz="3100" dirty="0" smtClean="0"/>
              <a:t>★ Kıbrıs Anayasa’sı hükümet ve </a:t>
            </a:r>
            <a:r>
              <a:rPr lang="tr-TR" sz="3100" dirty="0" err="1" smtClean="0"/>
              <a:t>parlamento’da</a:t>
            </a:r>
            <a:r>
              <a:rPr lang="tr-TR" sz="3100" dirty="0" smtClean="0"/>
              <a:t> </a:t>
            </a:r>
            <a:r>
              <a:rPr lang="tr-TR" sz="3100" dirty="0" err="1" smtClean="0"/>
              <a:t>Türkler’e</a:t>
            </a:r>
            <a:r>
              <a:rPr lang="tr-TR" sz="3100" dirty="0" smtClean="0"/>
              <a:t> bazı </a:t>
            </a:r>
            <a:r>
              <a:rPr lang="tr-TR" sz="3100" b="1" dirty="0" smtClean="0">
                <a:solidFill>
                  <a:srgbClr val="FF0000"/>
                </a:solidFill>
              </a:rPr>
              <a:t>özel haklar </a:t>
            </a:r>
            <a:r>
              <a:rPr lang="tr-TR" sz="3100" dirty="0" err="1" smtClean="0"/>
              <a:t>tanınancak</a:t>
            </a:r>
            <a:r>
              <a:rPr lang="tr-TR" sz="3100" dirty="0" smtClean="0"/>
              <a:t> </a:t>
            </a:r>
          </a:p>
          <a:p>
            <a:r>
              <a:rPr lang="tr-TR" sz="3100" dirty="0" smtClean="0"/>
              <a:t>★ </a:t>
            </a:r>
            <a:r>
              <a:rPr lang="tr-TR" sz="3100" b="1" dirty="0" err="1" smtClean="0"/>
              <a:t>Makarios</a:t>
            </a:r>
            <a:r>
              <a:rPr lang="tr-TR" sz="3100" b="1" dirty="0" smtClean="0"/>
              <a:t> </a:t>
            </a:r>
            <a:r>
              <a:rPr lang="tr-TR" sz="3100" dirty="0" smtClean="0"/>
              <a:t>Kıbrıs Cumhurbaşkanı, </a:t>
            </a:r>
            <a:r>
              <a:rPr lang="tr-TR" sz="3100" b="1" dirty="0" smtClean="0">
                <a:solidFill>
                  <a:srgbClr val="FF0000"/>
                </a:solidFill>
              </a:rPr>
              <a:t>Dr. Fazıl Küçük </a:t>
            </a:r>
            <a:r>
              <a:rPr lang="tr-TR" sz="3100" dirty="0" smtClean="0"/>
              <a:t>ise yardımcısı oldu. </a:t>
            </a:r>
          </a:p>
          <a:p>
            <a:r>
              <a:rPr lang="tr-TR" sz="3100" dirty="0" smtClean="0"/>
              <a:t>★ Böylece çözümlenmiş gibi görünen Kıbrıs meselesi bir süre sonra </a:t>
            </a:r>
            <a:r>
              <a:rPr lang="tr-TR" sz="3100" dirty="0" err="1" smtClean="0"/>
              <a:t>Rumlar’ın</a:t>
            </a:r>
            <a:r>
              <a:rPr lang="tr-TR" sz="3100" dirty="0" smtClean="0"/>
              <a:t> Zürih ve Londra anlaşmalarını </a:t>
            </a:r>
            <a:r>
              <a:rPr lang="tr-TR" sz="3100" b="1" dirty="0" smtClean="0">
                <a:solidFill>
                  <a:srgbClr val="FF0000"/>
                </a:solidFill>
              </a:rPr>
              <a:t>ihlal edince </a:t>
            </a:r>
            <a:r>
              <a:rPr lang="tr-TR" sz="3100" dirty="0" smtClean="0"/>
              <a:t>yeniden gündeme gelecektir.</a:t>
            </a:r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8316417" y="620605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11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176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r>
              <a:rPr lang="tr-TR" sz="2200" dirty="0" smtClean="0"/>
              <a:t>Kıbrıslı Rumlar, İngiltere’ye kendi isteklerini kabul ettirmek için </a:t>
            </a:r>
            <a:r>
              <a:rPr lang="tr-TR" sz="2200" dirty="0" err="1" smtClean="0"/>
              <a:t>Grivas</a:t>
            </a:r>
            <a:r>
              <a:rPr lang="tr-TR" sz="2200" dirty="0" smtClean="0"/>
              <a:t> liderliğinde </a:t>
            </a:r>
            <a:r>
              <a:rPr lang="tr-TR" sz="2200" b="1" dirty="0" err="1" smtClean="0">
                <a:solidFill>
                  <a:srgbClr val="FF0000"/>
                </a:solidFill>
              </a:rPr>
              <a:t>EOKA’yı</a:t>
            </a:r>
            <a:r>
              <a:rPr lang="tr-TR" sz="2200" b="1" dirty="0" smtClean="0">
                <a:solidFill>
                  <a:srgbClr val="FF0000"/>
                </a:solidFill>
              </a:rPr>
              <a:t> (Kıbrıs Mücadelesi Ulusal Örgütü</a:t>
            </a:r>
            <a:r>
              <a:rPr lang="tr-TR" sz="2200" dirty="0" smtClean="0"/>
              <a:t>)  kurarak adada İngiliz ve Türkleri hedef alan terör faaliyetlerine başladı. </a:t>
            </a:r>
          </a:p>
          <a:p>
            <a:r>
              <a:rPr lang="tr-TR" sz="2200" dirty="0" smtClean="0"/>
              <a:t>Kıbrıslı Türkler </a:t>
            </a:r>
            <a:r>
              <a:rPr lang="tr-TR" sz="2200" dirty="0" err="1" smtClean="0"/>
              <a:t>EOKA’ya</a:t>
            </a:r>
            <a:r>
              <a:rPr lang="tr-TR" sz="2200" dirty="0" smtClean="0"/>
              <a:t> karşı korunma amacıyla </a:t>
            </a:r>
            <a:r>
              <a:rPr lang="tr-TR" sz="2200" b="1" dirty="0" smtClean="0"/>
              <a:t>ilk Türk direniş örgütü olan </a:t>
            </a:r>
            <a:r>
              <a:rPr lang="tr-TR" sz="2200" b="1" dirty="0" smtClean="0">
                <a:solidFill>
                  <a:srgbClr val="FF0000"/>
                </a:solidFill>
              </a:rPr>
              <a:t>Volkan’ı </a:t>
            </a:r>
            <a:r>
              <a:rPr lang="tr-TR" sz="2200" b="1" dirty="0" smtClean="0"/>
              <a:t>kurdu. </a:t>
            </a:r>
          </a:p>
          <a:p>
            <a:r>
              <a:rPr lang="tr-TR" sz="2200" dirty="0" smtClean="0"/>
              <a:t>Kıbrıs </a:t>
            </a:r>
            <a:r>
              <a:rPr lang="tr-TR" sz="2200" dirty="0" err="1" smtClean="0"/>
              <a:t>Meselesi’nin</a:t>
            </a:r>
            <a:r>
              <a:rPr lang="tr-TR" sz="2200" dirty="0" smtClean="0"/>
              <a:t> çözülememesi </a:t>
            </a:r>
            <a:r>
              <a:rPr lang="tr-TR" sz="2200" dirty="0" err="1" smtClean="0"/>
              <a:t>EOKA’nın</a:t>
            </a:r>
            <a:r>
              <a:rPr lang="tr-TR" sz="2200" dirty="0" smtClean="0"/>
              <a:t> saldırılarını artırırken bu saldırılara karşılık vermek için </a:t>
            </a:r>
            <a:r>
              <a:rPr lang="tr-TR" sz="2200" b="1" dirty="0" smtClean="0"/>
              <a:t>1 Ağustos 1958’de </a:t>
            </a:r>
            <a:r>
              <a:rPr lang="tr-TR" sz="2200" b="1" dirty="0" smtClean="0">
                <a:solidFill>
                  <a:srgbClr val="FF0000"/>
                </a:solidFill>
              </a:rPr>
              <a:t>Türk Mukavemet Teşkilatı  (TMT) </a:t>
            </a:r>
            <a:r>
              <a:rPr lang="tr-TR" sz="2200" dirty="0" smtClean="0"/>
              <a:t>kuruldu.</a:t>
            </a:r>
          </a:p>
          <a:p>
            <a:r>
              <a:rPr lang="tr-TR" sz="2200" b="1" dirty="0" err="1" smtClean="0"/>
              <a:t>Makarios’un</a:t>
            </a:r>
            <a:r>
              <a:rPr lang="tr-TR" sz="2200" b="1" dirty="0" smtClean="0"/>
              <a:t> </a:t>
            </a:r>
            <a:r>
              <a:rPr lang="tr-TR" sz="2200" dirty="0" smtClean="0"/>
              <a:t>Kıbrıs Anayasası’nda yapılmasını istediği değişikliklerin reddinden sonra Rumlar, 24 Aralık 1963’te </a:t>
            </a:r>
            <a:r>
              <a:rPr lang="tr-TR" sz="2200" b="1" dirty="0" smtClean="0">
                <a:solidFill>
                  <a:srgbClr val="FF0000"/>
                </a:solidFill>
              </a:rPr>
              <a:t>24 Türk’ü şehit ederken </a:t>
            </a:r>
            <a:r>
              <a:rPr lang="tr-TR" sz="2200" dirty="0" smtClean="0"/>
              <a:t>40’ını da yaraladı. Kıbrıs Türk tarihine </a:t>
            </a:r>
            <a:r>
              <a:rPr lang="tr-TR" sz="2400" b="1" dirty="0" smtClean="0">
                <a:solidFill>
                  <a:srgbClr val="FF0000"/>
                </a:solidFill>
              </a:rPr>
              <a:t>Kanlı Noel </a:t>
            </a:r>
            <a:r>
              <a:rPr lang="tr-TR" sz="2200" dirty="0" smtClean="0"/>
              <a:t>adıyla geçen bu olaylar, önceden hazırlanmış olan </a:t>
            </a:r>
            <a:r>
              <a:rPr lang="tr-TR" sz="2200" b="1" dirty="0" err="1" smtClean="0">
                <a:solidFill>
                  <a:srgbClr val="FF0000"/>
                </a:solidFill>
              </a:rPr>
              <a:t>Akritas</a:t>
            </a:r>
            <a:r>
              <a:rPr lang="tr-TR" sz="2200" b="1" dirty="0" smtClean="0">
                <a:solidFill>
                  <a:srgbClr val="FF0000"/>
                </a:solidFill>
              </a:rPr>
              <a:t> Planı’na </a:t>
            </a:r>
            <a:r>
              <a:rPr lang="tr-TR" sz="2200" dirty="0" smtClean="0"/>
              <a:t>dayandırılmıştır. </a:t>
            </a:r>
          </a:p>
          <a:p>
            <a:r>
              <a:rPr lang="tr-TR" sz="2200" b="1" dirty="0" err="1" smtClean="0">
                <a:solidFill>
                  <a:srgbClr val="FF0000"/>
                </a:solidFill>
              </a:rPr>
              <a:t>Akritas</a:t>
            </a:r>
            <a:r>
              <a:rPr lang="tr-TR" sz="2200" b="1" dirty="0" smtClean="0">
                <a:solidFill>
                  <a:srgbClr val="FF0000"/>
                </a:solidFill>
              </a:rPr>
              <a:t> Planı: </a:t>
            </a:r>
            <a:r>
              <a:rPr lang="tr-TR" sz="2200" dirty="0" smtClean="0"/>
              <a:t>Türklerin imhası veya adadan atılmasını öngören </a:t>
            </a:r>
            <a:r>
              <a:rPr lang="tr-TR" sz="2200" dirty="0" err="1" smtClean="0"/>
              <a:t>Akritas</a:t>
            </a:r>
            <a:r>
              <a:rPr lang="tr-TR" sz="2200" dirty="0" smtClean="0"/>
              <a:t> Planı, basit bir örgütün eylem planı olmayıp Rum yetkililer tarafından hazırlanan bir etnik temizlik girişimiydi.</a:t>
            </a:r>
          </a:p>
          <a:p>
            <a:r>
              <a:rPr lang="tr-TR" sz="2200" dirty="0" smtClean="0"/>
              <a:t>Kıbrıs’ta Kanlı Noel olaylarından sonra 27 Aralık 1963’te, </a:t>
            </a:r>
            <a:r>
              <a:rPr lang="tr-TR" sz="2200" b="1" dirty="0" smtClean="0">
                <a:solidFill>
                  <a:srgbClr val="FF0000"/>
                </a:solidFill>
              </a:rPr>
              <a:t>üç garantör </a:t>
            </a:r>
            <a:r>
              <a:rPr lang="tr-TR" sz="2200" dirty="0" smtClean="0"/>
              <a:t>(</a:t>
            </a:r>
            <a:r>
              <a:rPr lang="tr-TR" sz="2200" b="1" dirty="0" smtClean="0"/>
              <a:t>Türkiye, İngiltere ve Yunanistan) </a:t>
            </a:r>
            <a:r>
              <a:rPr lang="tr-TR" sz="2200" dirty="0" smtClean="0"/>
              <a:t>ülkenin askerlerinden oluşan </a:t>
            </a:r>
            <a:r>
              <a:rPr lang="tr-TR" sz="2200" b="1" dirty="0" smtClean="0">
                <a:solidFill>
                  <a:srgbClr val="FF0000"/>
                </a:solidFill>
              </a:rPr>
              <a:t>Barışı Koruma Kuvveti </a:t>
            </a:r>
            <a:r>
              <a:rPr lang="tr-TR" sz="2200" dirty="0" smtClean="0"/>
              <a:t>oluşturuldu. İngiliz generalin harita üzerinde </a:t>
            </a:r>
            <a:r>
              <a:rPr lang="tr-TR" sz="2200" b="1" dirty="0" smtClean="0">
                <a:solidFill>
                  <a:srgbClr val="00B050"/>
                </a:solidFill>
              </a:rPr>
              <a:t>yeşil bir kalemle çizdiği çizgiyle </a:t>
            </a:r>
            <a:r>
              <a:rPr lang="tr-TR" sz="2200" dirty="0" smtClean="0"/>
              <a:t>Lefkoşe 30 Aralık 1963’te ikiye ayrıldı. Bu tarihten itibaren bu sınır </a:t>
            </a:r>
            <a:r>
              <a:rPr lang="tr-TR" sz="2200" b="1" u="sng" dirty="0" smtClean="0">
                <a:solidFill>
                  <a:srgbClr val="FF0000"/>
                </a:solidFill>
              </a:rPr>
              <a:t>Yeşil Hat </a:t>
            </a:r>
            <a:r>
              <a:rPr lang="tr-TR" sz="2200" dirty="0" smtClean="0"/>
              <a:t>olarak adlandırıldı.</a:t>
            </a:r>
          </a:p>
          <a:p>
            <a:pPr marL="0" indent="0">
              <a:buNone/>
            </a:pPr>
            <a:endParaRPr lang="tr-TR" sz="22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8316417" y="620605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12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623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/>
          </a:bodyPr>
          <a:lstStyle/>
          <a:p>
            <a:r>
              <a:rPr lang="tr-TR" sz="2200" b="1" dirty="0" smtClean="0"/>
              <a:t>5 Haziran’da 1964 </a:t>
            </a:r>
            <a:r>
              <a:rPr lang="tr-TR" sz="2200" dirty="0" smtClean="0"/>
              <a:t>ABD Başkanı </a:t>
            </a:r>
            <a:r>
              <a:rPr lang="tr-TR" sz="2200" b="1" dirty="0" smtClean="0"/>
              <a:t>Johnson </a:t>
            </a:r>
            <a:r>
              <a:rPr lang="tr-TR" sz="2200" dirty="0" smtClean="0"/>
              <a:t>tarafından yazılan </a:t>
            </a:r>
            <a:r>
              <a:rPr lang="tr-TR" sz="2200" b="1" dirty="0" smtClean="0"/>
              <a:t>mektup </a:t>
            </a:r>
            <a:r>
              <a:rPr lang="tr-TR" sz="2200" dirty="0" smtClean="0"/>
              <a:t>hem Türk-Amerikan ilişkilerini hem de Türkiye’nin Kıbrıs politikasını olumsuz etkiledi. Amerika’nın Akdeniz’deki </a:t>
            </a:r>
            <a:r>
              <a:rPr lang="tr-TR" sz="2200" b="1" dirty="0" smtClean="0"/>
              <a:t>6. Filo’ya</a:t>
            </a:r>
            <a:r>
              <a:rPr lang="tr-TR" sz="2200" dirty="0" smtClean="0"/>
              <a:t>; Türk donanması harekete geçtiği takdirde </a:t>
            </a:r>
            <a:r>
              <a:rPr lang="tr-TR" sz="2200" b="1" dirty="0" smtClean="0"/>
              <a:t>müdahaleyi önleme görevi </a:t>
            </a:r>
            <a:r>
              <a:rPr lang="tr-TR" sz="2200" dirty="0" smtClean="0"/>
              <a:t>verdiğini belirten İnönü, Kıbrıs’a harekât fikrinden vazgeçtiklerini bildirdi.</a:t>
            </a:r>
          </a:p>
          <a:p>
            <a:r>
              <a:rPr lang="tr-TR" sz="2200" b="1" dirty="0" smtClean="0"/>
              <a:t>28 Aralık 1967’de </a:t>
            </a:r>
            <a:r>
              <a:rPr lang="tr-TR" sz="2200" dirty="0" smtClean="0"/>
              <a:t>başkanlığını </a:t>
            </a:r>
            <a:r>
              <a:rPr lang="tr-TR" sz="2200" b="1" dirty="0" smtClean="0"/>
              <a:t>Fazıl Küçük</a:t>
            </a:r>
            <a:r>
              <a:rPr lang="tr-TR" sz="2200" dirty="0" smtClean="0"/>
              <a:t>, yardımcılığını da </a:t>
            </a:r>
            <a:r>
              <a:rPr lang="tr-TR" sz="2200" b="1" dirty="0" smtClean="0"/>
              <a:t>Rauf Denktaş</a:t>
            </a:r>
            <a:r>
              <a:rPr lang="tr-TR" sz="2200" dirty="0" smtClean="0"/>
              <a:t>’ın yaptığı </a:t>
            </a:r>
            <a:r>
              <a:rPr lang="tr-TR" sz="2200" b="1" dirty="0" smtClean="0">
                <a:solidFill>
                  <a:srgbClr val="FF0000"/>
                </a:solidFill>
              </a:rPr>
              <a:t>Kıbrıs Geçici Türk Yönetimi </a:t>
            </a:r>
            <a:r>
              <a:rPr lang="tr-TR" sz="2200" dirty="0" smtClean="0"/>
              <a:t>ilan edildi.</a:t>
            </a:r>
          </a:p>
          <a:p>
            <a:r>
              <a:rPr lang="tr-TR" sz="2400" dirty="0"/>
              <a:t>Cengiz Topel, Türk pilot yüzbaşı. 1964'te Türk Hava Kuvvetleri'nin Kıbrıs'ta gerçekleştirdiği uyarı uçuşunda, uçağı Rum uçaksavarlar tarafından vurulunca paraşütle atladı ve esir </a:t>
            </a:r>
            <a:r>
              <a:rPr lang="tr-TR" sz="2400" dirty="0" smtClean="0"/>
              <a:t>düştü ve şehit edildi.</a:t>
            </a:r>
          </a:p>
          <a:p>
            <a:r>
              <a:rPr lang="tr-TR" sz="2400" dirty="0" smtClean="0"/>
              <a:t>Türkiye 1959 ve 1960 Antlaşmalarının verdiği yetkiye dayanarak </a:t>
            </a:r>
            <a:r>
              <a:rPr lang="tr-TR" sz="2400" b="1" dirty="0" smtClean="0">
                <a:solidFill>
                  <a:srgbClr val="FF0000"/>
                </a:solidFill>
              </a:rPr>
              <a:t>20 Temmuz 1974’te I. Kıbrıs Barış </a:t>
            </a:r>
            <a:r>
              <a:rPr lang="tr-TR" sz="2400" b="1" dirty="0" err="1" smtClean="0">
                <a:solidFill>
                  <a:srgbClr val="FF0000"/>
                </a:solidFill>
              </a:rPr>
              <a:t>Harekâtı’nı</a:t>
            </a:r>
            <a:r>
              <a:rPr lang="tr-TR" sz="2400" b="1" dirty="0" smtClean="0">
                <a:solidFill>
                  <a:srgbClr val="FF0000"/>
                </a:solidFill>
              </a:rPr>
              <a:t>,</a:t>
            </a:r>
            <a:r>
              <a:rPr lang="tr-TR" sz="2400" dirty="0" smtClean="0"/>
              <a:t> </a:t>
            </a:r>
            <a:r>
              <a:rPr lang="tr-TR" sz="2400" b="1" dirty="0" smtClean="0">
                <a:solidFill>
                  <a:srgbClr val="FF0000"/>
                </a:solidFill>
              </a:rPr>
              <a:t>14 Ağustos’ta da II. Kıbrıs Barış </a:t>
            </a:r>
            <a:r>
              <a:rPr lang="tr-TR" sz="2400" b="1" dirty="0" err="1" smtClean="0">
                <a:solidFill>
                  <a:srgbClr val="FF0000"/>
                </a:solidFill>
              </a:rPr>
              <a:t>Harekâtı’nı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düzenledi.</a:t>
            </a:r>
            <a:endParaRPr lang="tr-TR" sz="2400" dirty="0"/>
          </a:p>
          <a:p>
            <a:r>
              <a:rPr lang="tr-TR" sz="2200" dirty="0" smtClean="0"/>
              <a:t>Kıbrıs Barış </a:t>
            </a:r>
            <a:r>
              <a:rPr lang="tr-TR" sz="2200" dirty="0" err="1" smtClean="0"/>
              <a:t>Harekâtı’na</a:t>
            </a:r>
            <a:r>
              <a:rPr lang="tr-TR" sz="2200" dirty="0" smtClean="0"/>
              <a:t> Yunanistan haricinde </a:t>
            </a:r>
            <a:r>
              <a:rPr lang="tr-TR" sz="2200" b="1" dirty="0" smtClean="0"/>
              <a:t>en büyük tepki Amerika ve SSCB’den </a:t>
            </a:r>
            <a:r>
              <a:rPr lang="tr-TR" sz="2200" dirty="0" smtClean="0"/>
              <a:t>geldi. Sovyet Rusya, harekâta karşı çıkarak Türkiye’nin kuvvetlerini çekmesini istedi.</a:t>
            </a:r>
          </a:p>
          <a:p>
            <a:r>
              <a:rPr lang="tr-TR" sz="2200" b="1" dirty="0" smtClean="0"/>
              <a:t>ABD</a:t>
            </a:r>
            <a:r>
              <a:rPr lang="tr-TR" sz="2200" dirty="0" smtClean="0"/>
              <a:t> Türkiye’ye </a:t>
            </a:r>
            <a:r>
              <a:rPr lang="tr-TR" sz="2200" b="1" dirty="0" smtClean="0">
                <a:solidFill>
                  <a:srgbClr val="FF0000"/>
                </a:solidFill>
              </a:rPr>
              <a:t>silah ambargosu </a:t>
            </a:r>
            <a:r>
              <a:rPr lang="tr-TR" sz="2200" dirty="0" smtClean="0"/>
              <a:t>uygulamasının yanı sıra yapılacak olan </a:t>
            </a:r>
            <a:r>
              <a:rPr lang="tr-TR" sz="2200" b="1" dirty="0" smtClean="0"/>
              <a:t>200 milyon dolarlık yardımı </a:t>
            </a:r>
            <a:r>
              <a:rPr lang="tr-TR" sz="2200" dirty="0" smtClean="0"/>
              <a:t>da </a:t>
            </a:r>
            <a:r>
              <a:rPr lang="tr-TR" sz="2200" b="1" dirty="0" smtClean="0">
                <a:solidFill>
                  <a:srgbClr val="FF0000"/>
                </a:solidFill>
              </a:rPr>
              <a:t>askıya</a:t>
            </a:r>
            <a:r>
              <a:rPr lang="tr-TR" sz="2200" dirty="0" smtClean="0"/>
              <a:t> aldı.</a:t>
            </a:r>
            <a:endParaRPr lang="tr-TR" sz="22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8316417" y="620605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13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651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597352"/>
          </a:xfrm>
        </p:spPr>
        <p:txBody>
          <a:bodyPr>
            <a:normAutofit/>
          </a:bodyPr>
          <a:lstStyle/>
          <a:p>
            <a:r>
              <a:rPr lang="tr-TR" sz="2200" b="1" dirty="0" smtClean="0">
                <a:solidFill>
                  <a:srgbClr val="FF0000"/>
                </a:solidFill>
              </a:rPr>
              <a:t>Kıbrıs </a:t>
            </a:r>
            <a:r>
              <a:rPr lang="tr-TR" sz="2200" b="1" dirty="0" err="1" smtClean="0">
                <a:solidFill>
                  <a:srgbClr val="FF0000"/>
                </a:solidFill>
              </a:rPr>
              <a:t>Harekâtı’ndan</a:t>
            </a:r>
            <a:r>
              <a:rPr lang="tr-TR" sz="2200" b="1" dirty="0" smtClean="0">
                <a:solidFill>
                  <a:srgbClr val="FF0000"/>
                </a:solidFill>
              </a:rPr>
              <a:t> sonra: </a:t>
            </a:r>
          </a:p>
          <a:p>
            <a:r>
              <a:rPr lang="tr-TR" sz="2200" b="1" dirty="0" smtClean="0"/>
              <a:t>Yunanistan; </a:t>
            </a:r>
            <a:r>
              <a:rPr lang="tr-TR" sz="2200" dirty="0" smtClean="0"/>
              <a:t>Ege Denizi’ndeki adaları silahlandırmaya ve buralarda havaalanları inşa etmeye başladı, </a:t>
            </a:r>
            <a:r>
              <a:rPr lang="tr-TR" sz="2200" b="1" dirty="0" smtClean="0"/>
              <a:t>NATO’nun askerî kanadından çekildi. </a:t>
            </a:r>
          </a:p>
          <a:p>
            <a:r>
              <a:rPr lang="tr-TR" sz="2200" dirty="0" smtClean="0"/>
              <a:t>Türkiye ise 20 Temmuz 1975’te İzmir merkezli </a:t>
            </a:r>
            <a:r>
              <a:rPr lang="tr-TR" sz="2200" b="1" dirty="0" smtClean="0"/>
              <a:t>dördüncü bir ordu (Ege Ordusu) kurdu.</a:t>
            </a:r>
            <a:r>
              <a:rPr lang="tr-TR" sz="2200" dirty="0" smtClean="0"/>
              <a:t> Bu ordu Amerikan ambargosuna tepki olarak NATO ordusu sayılmayacak biçimde, NATO envanteri dışında teşkil edildi.</a:t>
            </a:r>
          </a:p>
          <a:p>
            <a:r>
              <a:rPr lang="tr-TR" sz="2200" b="1" dirty="0" smtClean="0"/>
              <a:t>BM</a:t>
            </a:r>
            <a:r>
              <a:rPr lang="tr-TR" sz="2200" dirty="0" smtClean="0"/>
              <a:t> Genel Kurulu, 1983’te Kıbrıs Rumlarını Kıbrıs Hükûmeti olarak </a:t>
            </a:r>
            <a:r>
              <a:rPr lang="tr-TR" sz="2200" b="1" dirty="0" smtClean="0"/>
              <a:t>tanıma </a:t>
            </a:r>
            <a:r>
              <a:rPr lang="tr-TR" sz="2200" dirty="0" smtClean="0"/>
              <a:t>kararı aldı. Bunun üzerine Türk tarafı </a:t>
            </a:r>
            <a:r>
              <a:rPr lang="tr-TR" sz="2200" b="1" dirty="0" smtClean="0">
                <a:solidFill>
                  <a:srgbClr val="FF0000"/>
                </a:solidFill>
              </a:rPr>
              <a:t>15 Kasım 1983’te Kuzey Kıbrıs Türk Cumhuriyeti’ni </a:t>
            </a:r>
            <a:r>
              <a:rPr lang="tr-TR" sz="2200" dirty="0" smtClean="0"/>
              <a:t>kurdu. Türkiye Cumhuriyeti, Kuzey Kıbrıs Türk Cumhuriyeti’ni kurulduğu gün </a:t>
            </a:r>
            <a:r>
              <a:rPr lang="tr-TR" sz="2200" b="1" dirty="0" smtClean="0"/>
              <a:t>tanıdı.</a:t>
            </a:r>
          </a:p>
          <a:p>
            <a:r>
              <a:rPr lang="tr-TR" sz="2200" b="1" dirty="0" smtClean="0">
                <a:solidFill>
                  <a:srgbClr val="FF0000"/>
                </a:solidFill>
              </a:rPr>
              <a:t>Türkiye’de Ekonomik Kriz;</a:t>
            </a:r>
          </a:p>
          <a:p>
            <a:r>
              <a:rPr lang="tr-TR" sz="2200" dirty="0" smtClean="0"/>
              <a:t>Kıbrıs Barış </a:t>
            </a:r>
            <a:r>
              <a:rPr lang="tr-TR" sz="2200" dirty="0" err="1" smtClean="0"/>
              <a:t>Harekâtı’nın</a:t>
            </a:r>
            <a:r>
              <a:rPr lang="tr-TR" sz="2200" dirty="0" smtClean="0"/>
              <a:t> </a:t>
            </a:r>
            <a:r>
              <a:rPr lang="tr-TR" sz="2200" b="1" dirty="0" smtClean="0"/>
              <a:t>askerî harcamaları artırması, </a:t>
            </a:r>
          </a:p>
          <a:p>
            <a:r>
              <a:rPr lang="tr-TR" sz="2200" b="1" dirty="0" smtClean="0"/>
              <a:t>AET’nin kotaları </a:t>
            </a:r>
            <a:r>
              <a:rPr lang="tr-TR" sz="2200" dirty="0" smtClean="0"/>
              <a:t>nedeniyle ihracatın artırılamaması, düşük katma değerli tarım ürünlerinin ihracat içinde ağırlıkta olması,</a:t>
            </a:r>
          </a:p>
          <a:p>
            <a:r>
              <a:rPr lang="tr-TR" sz="2200" b="1" dirty="0" smtClean="0"/>
              <a:t>Petrol fiyatlarının devamlı artması </a:t>
            </a:r>
          </a:p>
          <a:p>
            <a:r>
              <a:rPr lang="tr-TR" sz="2200" b="1" dirty="0" smtClean="0"/>
              <a:t>Amerikan ambargosu </a:t>
            </a:r>
            <a:r>
              <a:rPr lang="tr-TR" sz="2200" dirty="0" smtClean="0"/>
              <a:t>ülkede ciddi ekonomik bunalımlara yol açtı.</a:t>
            </a:r>
            <a:endParaRPr lang="tr-TR" sz="22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8316417" y="620605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14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195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 descr="cengiz topel ne zaman Ã¶ldÃ¼ ile ilgili gÃ¶rsel sonucu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3563888" cy="3428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Dikdörtgen 4"/>
          <p:cNvSpPr/>
          <p:nvPr/>
        </p:nvSpPr>
        <p:spPr>
          <a:xfrm>
            <a:off x="1187624" y="2348880"/>
            <a:ext cx="1355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Cengiz Topel</a:t>
            </a:r>
          </a:p>
        </p:txBody>
      </p:sp>
      <p:pic>
        <p:nvPicPr>
          <p:cNvPr id="3074" name="Picture 2" descr="kÄ±brÄ±s haitasÄ± yeÅil hat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-33390"/>
            <a:ext cx="5580112" cy="33903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kÄ±brÄ±s savaÅÄ±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3995936" cy="35010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kÄ±brÄ±s savaÅÄ±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356992"/>
            <a:ext cx="5148064" cy="34869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etin kutusu 8"/>
          <p:cNvSpPr txBox="1"/>
          <p:nvPr/>
        </p:nvSpPr>
        <p:spPr>
          <a:xfrm>
            <a:off x="8316417" y="620605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15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990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032" y="534334"/>
            <a:ext cx="9129967" cy="6323666"/>
          </a:xfrm>
        </p:spPr>
        <p:txBody>
          <a:bodyPr>
            <a:normAutofit lnSpcReduction="10000"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Diaspora</a:t>
            </a:r>
            <a:r>
              <a:rPr lang="tr-TR" sz="2200" dirty="0" smtClean="0"/>
              <a:t> kavramı 20. yüzyılda değişik sorunlar sebebiyle ülkesinden ayrılarak farklı bir ülkeye giden ve azınlık şeklinde hayatlarını sürdüren fakat kültürel bağlarını koparmayan topluluklar için kullanılmıştır.</a:t>
            </a:r>
          </a:p>
          <a:p>
            <a:r>
              <a:rPr lang="tr-TR" sz="2200" dirty="0" smtClean="0"/>
              <a:t>Farklı ülkelerde </a:t>
            </a:r>
            <a:r>
              <a:rPr lang="tr-TR" sz="2200" b="1" dirty="0" smtClean="0">
                <a:solidFill>
                  <a:srgbClr val="FF0000"/>
                </a:solidFill>
              </a:rPr>
              <a:t>Türkiye’yi zor duruma düşürmek </a:t>
            </a:r>
            <a:r>
              <a:rPr lang="tr-TR" sz="2200" dirty="0" smtClean="0"/>
              <a:t>için konferanslar düzenleyen, bu yolda </a:t>
            </a:r>
            <a:r>
              <a:rPr lang="tr-TR" sz="2200" b="1" dirty="0" smtClean="0"/>
              <a:t>basın ve tiyatroyu da kullanan </a:t>
            </a:r>
            <a:r>
              <a:rPr lang="tr-TR" sz="2200" dirty="0" smtClean="0"/>
              <a:t>bir yapıya bürünmüştür. </a:t>
            </a:r>
          </a:p>
          <a:p>
            <a:r>
              <a:rPr lang="tr-TR" sz="2200" dirty="0" smtClean="0"/>
              <a:t>Ermeni diasporası, </a:t>
            </a:r>
            <a:r>
              <a:rPr lang="tr-TR" sz="2200" b="1" dirty="0" smtClean="0"/>
              <a:t>1965’te</a:t>
            </a:r>
            <a:r>
              <a:rPr lang="tr-TR" sz="2200" dirty="0" smtClean="0"/>
              <a:t> sözde </a:t>
            </a:r>
            <a:r>
              <a:rPr lang="tr-TR" sz="2200" b="1" dirty="0" smtClean="0">
                <a:solidFill>
                  <a:srgbClr val="FF0000"/>
                </a:solidFill>
              </a:rPr>
              <a:t>Ermeni soykırımının 50. yıldönümünde </a:t>
            </a:r>
            <a:r>
              <a:rPr lang="tr-TR" sz="2200" dirty="0" smtClean="0"/>
              <a:t>Büyük Ermenistan ve sözde soykırımın tanınması yönünde taleplerde bulunmuş ve çalışmalarını bu yönde devam ettirmiştir.</a:t>
            </a:r>
          </a:p>
          <a:p>
            <a:r>
              <a:rPr lang="tr-TR" sz="2200" b="1" dirty="0" smtClean="0"/>
              <a:t>1970’li</a:t>
            </a:r>
            <a:r>
              <a:rPr lang="tr-TR" sz="2200" dirty="0" smtClean="0"/>
              <a:t> yıllarda </a:t>
            </a:r>
            <a:r>
              <a:rPr lang="tr-TR" sz="2200" b="1" dirty="0" smtClean="0"/>
              <a:t>Ermenistan’ın Kurtuluşu </a:t>
            </a:r>
            <a:r>
              <a:rPr lang="tr-TR" sz="2200" dirty="0" smtClean="0"/>
              <a:t>İçin </a:t>
            </a:r>
            <a:r>
              <a:rPr lang="tr-TR" sz="2200" b="1" dirty="0" smtClean="0"/>
              <a:t>Gizli Ermeni Ordusu </a:t>
            </a:r>
            <a:r>
              <a:rPr lang="tr-TR" sz="2200" dirty="0" smtClean="0"/>
              <a:t>anlamına gelen ve kısa adı </a:t>
            </a:r>
            <a:r>
              <a:rPr lang="tr-TR" sz="2200" b="1" dirty="0" smtClean="0">
                <a:solidFill>
                  <a:srgbClr val="FF0000"/>
                </a:solidFill>
              </a:rPr>
              <a:t>ASALA</a:t>
            </a:r>
            <a:r>
              <a:rPr lang="tr-TR" sz="2200" dirty="0" smtClean="0"/>
              <a:t> olan terör örgütü ile sesini dünyaya duyurmaya çalışmıştır. Örgüt, </a:t>
            </a:r>
            <a:r>
              <a:rPr lang="tr-TR" sz="2200" b="1" dirty="0" smtClean="0"/>
              <a:t>Türkiye ile müttefiklerini düşman olarak görmüş </a:t>
            </a:r>
            <a:r>
              <a:rPr lang="tr-TR" sz="2200" dirty="0" smtClean="0"/>
              <a:t>ve Ermeni davasının ancak </a:t>
            </a:r>
            <a:r>
              <a:rPr lang="tr-TR" sz="2200" b="1" dirty="0" smtClean="0"/>
              <a:t>silahlı mücadeleyle </a:t>
            </a:r>
            <a:r>
              <a:rPr lang="tr-TR" sz="2200" dirty="0" smtClean="0"/>
              <a:t>çözülebileceği görüşünü savunmuştur.</a:t>
            </a:r>
          </a:p>
          <a:p>
            <a:r>
              <a:rPr lang="tr-TR" sz="2200" dirty="0" smtClean="0"/>
              <a:t>1974’ten sonra </a:t>
            </a:r>
            <a:r>
              <a:rPr lang="tr-TR" sz="2200" b="1" dirty="0" smtClean="0"/>
              <a:t>Türk diplomatları </a:t>
            </a:r>
            <a:r>
              <a:rPr lang="tr-TR" sz="2200" dirty="0" smtClean="0"/>
              <a:t>ve </a:t>
            </a:r>
            <a:r>
              <a:rPr lang="tr-TR" sz="2200" b="1" dirty="0" smtClean="0"/>
              <a:t>temsilciliklerine</a:t>
            </a:r>
            <a:r>
              <a:rPr lang="tr-TR" sz="2200" dirty="0" smtClean="0"/>
              <a:t> yönelik </a:t>
            </a:r>
            <a:r>
              <a:rPr lang="tr-TR" sz="2200" b="1" dirty="0" smtClean="0">
                <a:solidFill>
                  <a:srgbClr val="FF0000"/>
                </a:solidFill>
              </a:rPr>
              <a:t>sabotaj, suikast ve saldırı </a:t>
            </a:r>
            <a:r>
              <a:rPr lang="tr-TR" sz="2200" dirty="0" smtClean="0"/>
              <a:t>biçimindeki terör faaliyetlerinin çoğu, Ermeni diasporasının etkin olduğu ülkelerde gerçekleştirildi. </a:t>
            </a:r>
            <a:r>
              <a:rPr lang="tr-TR" sz="2200" b="1" dirty="0" smtClean="0">
                <a:solidFill>
                  <a:srgbClr val="FF0000"/>
                </a:solidFill>
              </a:rPr>
              <a:t>1983’teki </a:t>
            </a:r>
            <a:r>
              <a:rPr lang="tr-TR" sz="2200" b="1" dirty="0" err="1" smtClean="0">
                <a:solidFill>
                  <a:srgbClr val="FF0000"/>
                </a:solidFill>
              </a:rPr>
              <a:t>Orly</a:t>
            </a:r>
            <a:r>
              <a:rPr lang="tr-TR" sz="2200" b="1" dirty="0" smtClean="0">
                <a:solidFill>
                  <a:srgbClr val="FF0000"/>
                </a:solidFill>
              </a:rPr>
              <a:t> Olayı</a:t>
            </a:r>
            <a:r>
              <a:rPr lang="tr-TR" sz="2200" dirty="0" smtClean="0"/>
              <a:t>, ASALA terör örgütünün gerçekleştirdiği </a:t>
            </a:r>
            <a:r>
              <a:rPr lang="tr-TR" sz="2200" b="1" dirty="0" smtClean="0">
                <a:solidFill>
                  <a:srgbClr val="FF0000"/>
                </a:solidFill>
              </a:rPr>
              <a:t>son suikastı </a:t>
            </a:r>
            <a:r>
              <a:rPr lang="tr-TR" sz="2200" dirty="0" smtClean="0"/>
              <a:t>oldu. </a:t>
            </a:r>
            <a:r>
              <a:rPr lang="tr-TR" sz="2400" b="1" i="1" smtClean="0">
                <a:hlinkClick r:id="rId2"/>
              </a:rPr>
              <a:t>https</a:t>
            </a:r>
            <a:r>
              <a:rPr lang="tr-TR" sz="2400" b="1" i="1" smtClean="0">
                <a:hlinkClick r:id="rId2"/>
              </a:rPr>
              <a:t>://</a:t>
            </a:r>
            <a:r>
              <a:rPr lang="tr-TR" sz="2400" b="1" i="1" smtClean="0">
                <a:hlinkClick r:id="rId2"/>
              </a:rPr>
              <a:t>www.sorubak.com</a:t>
            </a:r>
            <a:r>
              <a:rPr lang="tr-TR" sz="2400" b="1" i="1" smtClean="0"/>
              <a:t> </a:t>
            </a:r>
            <a:endParaRPr lang="tr-TR" sz="2200" dirty="0"/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2195736" y="44268"/>
            <a:ext cx="4680520" cy="490066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b="1" dirty="0" smtClean="0">
                <a:solidFill>
                  <a:srgbClr val="FF0000"/>
                </a:solidFill>
              </a:rPr>
              <a:t>4.4.3. Ermeni Diasporası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879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260648"/>
            <a:ext cx="9036496" cy="6597352"/>
          </a:xfrm>
        </p:spPr>
        <p:txBody>
          <a:bodyPr>
            <a:normAutofit fontScale="92500" lnSpcReduction="10000"/>
          </a:bodyPr>
          <a:lstStyle/>
          <a:p>
            <a:r>
              <a:rPr lang="tr-TR" dirty="0" smtClean="0"/>
              <a:t> </a:t>
            </a:r>
            <a:r>
              <a:rPr lang="tr-TR" sz="2200" dirty="0" smtClean="0"/>
              <a:t>Ermenistan’ın 1993’te Azerbaycan’ın Dağlık Karabağ bölgesini işgal etmesi, diaspora Ermenilerini güçlendirmiştir.</a:t>
            </a:r>
          </a:p>
          <a:p>
            <a:r>
              <a:rPr lang="tr-TR" sz="2200" b="1" dirty="0" smtClean="0"/>
              <a:t>Diaspora Ermenileri</a:t>
            </a:r>
            <a:r>
              <a:rPr lang="tr-TR" sz="2200" dirty="0" smtClean="0"/>
              <a:t>, Ermenistan’la ilişkilerini geliştirerek </a:t>
            </a:r>
            <a:r>
              <a:rPr lang="tr-TR" sz="2200" b="1" dirty="0" smtClean="0">
                <a:solidFill>
                  <a:srgbClr val="FF0000"/>
                </a:solidFill>
              </a:rPr>
              <a:t>“Büyük Ermenistan”</a:t>
            </a:r>
            <a:r>
              <a:rPr lang="tr-TR" sz="2200" dirty="0" smtClean="0"/>
              <a:t> ideali çerçevesinde Türkiye’den toprak talebinde bulunmuştur.</a:t>
            </a:r>
          </a:p>
          <a:p>
            <a:r>
              <a:rPr lang="tr-TR" sz="2200" dirty="0" smtClean="0"/>
              <a:t>Ermeni diasporasının </a:t>
            </a:r>
            <a:r>
              <a:rPr lang="tr-TR" sz="2200" b="1" dirty="0" smtClean="0"/>
              <a:t>2000’den sonra sözde soykırımla ilgili kampanyaları </a:t>
            </a:r>
            <a:r>
              <a:rPr lang="tr-TR" sz="2200" dirty="0" smtClean="0"/>
              <a:t>bulundukları ülkelerin siyasetlerine dâhil etmesi, </a:t>
            </a:r>
            <a:r>
              <a:rPr lang="tr-TR" sz="2200" b="1" dirty="0" smtClean="0"/>
              <a:t>Türkiye’nin dış politikasında yaşadığı en büyük sorunlardan biri olmuştur.</a:t>
            </a:r>
          </a:p>
          <a:p>
            <a:r>
              <a:rPr lang="tr-TR" sz="2200" dirty="0" smtClean="0"/>
              <a:t>1965-2000 yılları arasında sözde soykırımı </a:t>
            </a:r>
            <a:r>
              <a:rPr lang="tr-TR" sz="2200" b="1" dirty="0" smtClean="0">
                <a:solidFill>
                  <a:srgbClr val="FF0000"/>
                </a:solidFill>
              </a:rPr>
              <a:t>Uruguay, Güney Kıbrıs Rum Cumhuriyeti, Arjantin, Rusya, Kanada, Yunanistan, Lübnan, Belçika, Vatikan ve İtalya</a:t>
            </a:r>
            <a:r>
              <a:rPr lang="tr-TR" sz="2200" dirty="0" smtClean="0"/>
              <a:t> gibi ülkeler tanımıştır.</a:t>
            </a:r>
          </a:p>
          <a:p>
            <a:r>
              <a:rPr lang="tr-TR" sz="2200" b="1" dirty="0" smtClean="0">
                <a:solidFill>
                  <a:srgbClr val="FF0000"/>
                </a:solidFill>
              </a:rPr>
              <a:t>2000 yılında Fransa </a:t>
            </a:r>
            <a:r>
              <a:rPr lang="tr-TR" sz="2200" dirty="0" smtClean="0"/>
              <a:t>da iddialara ilişkin yasayı kabul etmiştir. Bununla birlikte 1987’de sözde soykırımı tanımış olan </a:t>
            </a:r>
            <a:r>
              <a:rPr lang="tr-TR" sz="2200" b="1" dirty="0" smtClean="0">
                <a:solidFill>
                  <a:srgbClr val="FF0000"/>
                </a:solidFill>
              </a:rPr>
              <a:t>Avrupa Parlamentosu, 2004 </a:t>
            </a:r>
            <a:r>
              <a:rPr lang="tr-TR" sz="2200" dirty="0" smtClean="0"/>
              <a:t>yılına gelindiğinde zirve öncesi aldığı kararla Türkiye’nin Avrupa Birliği’ne üyeliğini </a:t>
            </a:r>
            <a:r>
              <a:rPr lang="tr-TR" sz="2200" b="1" dirty="0" smtClean="0"/>
              <a:t>sözde soykırımı tanıması şartına </a:t>
            </a:r>
            <a:r>
              <a:rPr lang="tr-TR" sz="2200" dirty="0" smtClean="0"/>
              <a:t>bağlamıştır. </a:t>
            </a:r>
          </a:p>
          <a:p>
            <a:r>
              <a:rPr lang="tr-TR" sz="2200" dirty="0" smtClean="0"/>
              <a:t>21 Eylül 1991’de bağımsızlığını ilan eden Ermenistan’ı </a:t>
            </a:r>
            <a:r>
              <a:rPr lang="tr-TR" sz="2200" b="1" dirty="0" smtClean="0">
                <a:solidFill>
                  <a:srgbClr val="FF0000"/>
                </a:solidFill>
              </a:rPr>
              <a:t>ilk tanıyan ülkelerden biri Türkiye </a:t>
            </a:r>
            <a:r>
              <a:rPr lang="tr-TR" sz="2200" dirty="0" smtClean="0"/>
              <a:t>olmuştur.</a:t>
            </a:r>
          </a:p>
          <a:p>
            <a:r>
              <a:rPr lang="tr-TR" sz="2200" dirty="0" smtClean="0"/>
              <a:t>Viyana Ermeni-Türk Platformu ve Türk-Ermeni Barışma Komisyonu gibi pek çok girişim başlatmıştır. </a:t>
            </a:r>
          </a:p>
          <a:p>
            <a:r>
              <a:rPr lang="tr-TR" sz="2200" b="1" dirty="0" smtClean="0"/>
              <a:t>2008</a:t>
            </a:r>
            <a:r>
              <a:rPr lang="tr-TR" sz="2200" dirty="0" smtClean="0"/>
              <a:t> yılında ilişkileri normalleştirmek için </a:t>
            </a:r>
            <a:r>
              <a:rPr lang="tr-TR" sz="2200" b="1" dirty="0" smtClean="0">
                <a:solidFill>
                  <a:srgbClr val="FF0000"/>
                </a:solidFill>
              </a:rPr>
              <a:t>“Peynir Diplomasisi”  ve “Futbol Diplomasisi”</a:t>
            </a:r>
            <a:r>
              <a:rPr lang="tr-TR" sz="2200" dirty="0" smtClean="0"/>
              <a:t> olarak adlandırılan süreçler yaşanmıştır. </a:t>
            </a:r>
            <a:endParaRPr lang="tr-TR" sz="2200" dirty="0"/>
          </a:p>
        </p:txBody>
      </p:sp>
    </p:spTree>
    <p:extLst>
      <p:ext uri="{BB962C8B-B14F-4D97-AF65-F5344CB8AC3E}">
        <p14:creationId xmlns="" xmlns:p14="http://schemas.microsoft.com/office/powerpoint/2010/main" val="169495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5418" y="270163"/>
            <a:ext cx="9088582" cy="6587837"/>
          </a:xfrm>
        </p:spPr>
        <p:txBody>
          <a:bodyPr>
            <a:normAutofit/>
          </a:bodyPr>
          <a:lstStyle/>
          <a:p>
            <a:r>
              <a:rPr lang="tr-TR" sz="2000" dirty="0"/>
              <a:t>Ermenistan’ın Kurtuluşu İçin Ermeni Gizli Ordusu </a:t>
            </a:r>
            <a:endParaRPr lang="tr-TR" sz="2000" dirty="0" smtClean="0"/>
          </a:p>
          <a:p>
            <a:pPr marL="0" indent="0">
              <a:buNone/>
            </a:pPr>
            <a:r>
              <a:rPr lang="tr-TR" sz="2000" dirty="0" smtClean="0"/>
              <a:t>ASALA </a:t>
            </a:r>
            <a:r>
              <a:rPr lang="tr-TR" sz="2000" dirty="0"/>
              <a:t>(</a:t>
            </a:r>
            <a:r>
              <a:rPr lang="tr-TR" sz="2000" dirty="0" err="1"/>
              <a:t>Armenian</a:t>
            </a:r>
            <a:r>
              <a:rPr lang="tr-TR" sz="2000" dirty="0"/>
              <a:t> </a:t>
            </a:r>
            <a:r>
              <a:rPr lang="tr-TR" sz="2000" dirty="0" err="1"/>
              <a:t>Secret</a:t>
            </a:r>
            <a:r>
              <a:rPr lang="tr-TR" sz="2000" dirty="0"/>
              <a:t> </a:t>
            </a:r>
            <a:r>
              <a:rPr lang="tr-TR" sz="2000" dirty="0" err="1"/>
              <a:t>ArmyfortheLiberation</a:t>
            </a:r>
            <a:r>
              <a:rPr lang="tr-TR" sz="2000" dirty="0"/>
              <a:t> of </a:t>
            </a:r>
            <a:r>
              <a:rPr lang="tr-TR" sz="2000" dirty="0" err="1"/>
              <a:t>Armenia</a:t>
            </a:r>
            <a:r>
              <a:rPr lang="tr-TR" sz="2000" dirty="0"/>
              <a:t>, </a:t>
            </a:r>
            <a:endParaRPr lang="tr-TR" sz="2000" dirty="0" smtClean="0"/>
          </a:p>
          <a:p>
            <a:pPr marL="0" indent="0">
              <a:buNone/>
            </a:pPr>
            <a:r>
              <a:rPr lang="tr-TR" sz="2000" dirty="0" smtClean="0"/>
              <a:t>Ermenice</a:t>
            </a:r>
            <a:r>
              <a:rPr lang="tr-TR" sz="2000" dirty="0"/>
              <a:t>: </a:t>
            </a:r>
            <a:r>
              <a:rPr lang="tr-TR" sz="2000" dirty="0" err="1"/>
              <a:t>Hayastani</a:t>
            </a:r>
            <a:r>
              <a:rPr lang="tr-TR" sz="2000" dirty="0"/>
              <a:t> </a:t>
            </a:r>
            <a:r>
              <a:rPr lang="tr-TR" sz="2000" dirty="0" err="1"/>
              <a:t>Azatagrut’yan</a:t>
            </a:r>
            <a:r>
              <a:rPr lang="tr-TR" sz="2000" dirty="0"/>
              <a:t> Hay </a:t>
            </a:r>
            <a:r>
              <a:rPr lang="tr-TR" sz="2000" dirty="0" err="1"/>
              <a:t>Gaghtni</a:t>
            </a:r>
            <a:r>
              <a:rPr lang="tr-TR" sz="2000" dirty="0"/>
              <a:t> Banak 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188" y="0"/>
            <a:ext cx="2843808" cy="2035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://www.tarihakli.com/wp-content/uploads/2017/10/F3-220x30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697" y="4030913"/>
            <a:ext cx="3898179" cy="2857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628800"/>
            <a:ext cx="5108344" cy="517064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/>
              <a:t>ERMENİ TERÖRİZMİ: KRONOLOJİK BİR SIRALAMA</a:t>
            </a:r>
            <a:endParaRPr lang="tr-TR" dirty="0"/>
          </a:p>
          <a:p>
            <a:r>
              <a:rPr lang="tr-TR" sz="2400" dirty="0"/>
              <a:t>1973’de başlayıp 1986’ya kadar süren </a:t>
            </a:r>
            <a:endParaRPr lang="tr-TR" sz="2400" dirty="0" smtClean="0"/>
          </a:p>
          <a:p>
            <a:r>
              <a:rPr lang="tr-TR" sz="2400" dirty="0" smtClean="0"/>
              <a:t>13 </a:t>
            </a:r>
            <a:r>
              <a:rPr lang="tr-TR" sz="2400" dirty="0"/>
              <a:t>yıllık bir dönem süresince muhtelif Ermeni terörist örgütleri Türk diplomatik ve diplomatik olmayan kuruluşlara yönelik olarak yapılan aşağı yukarı </a:t>
            </a:r>
            <a:r>
              <a:rPr lang="tr-TR" sz="2400" b="1" dirty="0">
                <a:solidFill>
                  <a:srgbClr val="FF0000"/>
                </a:solidFill>
              </a:rPr>
              <a:t>200 saldırının </a:t>
            </a:r>
            <a:r>
              <a:rPr lang="tr-TR" sz="2400" dirty="0"/>
              <a:t>sorumluluğunu üstlenmiş, </a:t>
            </a:r>
            <a:r>
              <a:rPr lang="tr-TR" sz="2400" b="1" dirty="0"/>
              <a:t>34’ü diplomat olmak üzere 58 Türk ile, 16 başka uyruklu kişiyi öldürmüş, </a:t>
            </a:r>
            <a:r>
              <a:rPr lang="tr-TR" sz="2400" dirty="0"/>
              <a:t>yüzlerce kişiyi yaralamıştır. Bu Ermeni örgütleri ayrıca Ermeni terörüne mali katkıda bulunmayı reddeden kendi halkından kişileri de hedef seçmiştir.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1916832"/>
            <a:ext cx="3939805" cy="2540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5088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01"/>
            <a:ext cx="9144000" cy="620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1"/>
          <p:cNvSpPr txBox="1">
            <a:spLocks/>
          </p:cNvSpPr>
          <p:nvPr/>
        </p:nvSpPr>
        <p:spPr>
          <a:xfrm>
            <a:off x="0" y="6237312"/>
            <a:ext cx="9144000" cy="62068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b="1" dirty="0" smtClean="0">
                <a:solidFill>
                  <a:srgbClr val="FF0000"/>
                </a:solidFill>
              </a:rPr>
              <a:t>Emin ÖZÜMAĞI Tarih Öğretmeni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8091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2200" b="1" dirty="0" smtClean="0">
                <a:solidFill>
                  <a:srgbClr val="FF0000"/>
                </a:solidFill>
              </a:rPr>
              <a:t>6 Ocak 1966 </a:t>
            </a:r>
            <a:r>
              <a:rPr lang="tr-TR" sz="2200" dirty="0" smtClean="0"/>
              <a:t>yılında Amerika ile yapılan ikili anlaşmaların yeniden düzenlenmesi,  ABD ile Türkiye arasında </a:t>
            </a:r>
            <a:r>
              <a:rPr lang="tr-TR" sz="2200" b="1" dirty="0" smtClean="0"/>
              <a:t>“karşılıklı egemenlik ve eşitlik” </a:t>
            </a:r>
            <a:r>
              <a:rPr lang="tr-TR" sz="2200" dirty="0" smtClean="0"/>
              <a:t>prensibine bağlı kalarak </a:t>
            </a:r>
            <a:r>
              <a:rPr lang="tr-TR" sz="2200" b="1" dirty="0" smtClean="0">
                <a:solidFill>
                  <a:srgbClr val="FF0000"/>
                </a:solidFill>
              </a:rPr>
              <a:t>1969 yılında savunma işbirliği anlaşması </a:t>
            </a:r>
            <a:r>
              <a:rPr lang="tr-TR" sz="2200" dirty="0" smtClean="0"/>
              <a:t>imzalandı. Böylece </a:t>
            </a:r>
            <a:r>
              <a:rPr lang="tr-TR" sz="2200" b="1" dirty="0" smtClean="0"/>
              <a:t>Türkiye’deki Amerika tesis ve üslerinde </a:t>
            </a:r>
            <a:r>
              <a:rPr lang="tr-TR" sz="2200" dirty="0" smtClean="0"/>
              <a:t>Türkiye’nin egemenliğini zedeleyecek unsurlar giderildi. </a:t>
            </a:r>
          </a:p>
          <a:p>
            <a:r>
              <a:rPr lang="tr-TR" sz="2400" dirty="0" smtClean="0"/>
              <a:t>1974 Kıbrıs harekatından sonra Amerika’nın </a:t>
            </a:r>
            <a:r>
              <a:rPr lang="tr-TR" sz="2400" b="1" dirty="0" smtClean="0"/>
              <a:t>1975 yılında başlattığı </a:t>
            </a:r>
            <a:r>
              <a:rPr lang="tr-TR" sz="2400" b="1" dirty="0" smtClean="0">
                <a:solidFill>
                  <a:srgbClr val="FF0000"/>
                </a:solidFill>
              </a:rPr>
              <a:t>ambargo </a:t>
            </a:r>
            <a:r>
              <a:rPr lang="tr-TR" sz="2400" b="1" dirty="0" smtClean="0"/>
              <a:t>üç yıl devam etti.</a:t>
            </a:r>
            <a:r>
              <a:rPr lang="tr-TR" sz="2400" dirty="0" smtClean="0"/>
              <a:t> Bu olay Türk-Amerika ilişkilerinde ciddi sarsıntılara sebep oldu.</a:t>
            </a:r>
          </a:p>
          <a:p>
            <a:r>
              <a:rPr lang="tr-TR" sz="2400" dirty="0" smtClean="0"/>
              <a:t>Bu gelişme üzerine 1969 Antlaşmasını fesheden Türkiye 25 Temmuz 1975’ten itibaren Amerika’nın Türkiye’deki </a:t>
            </a:r>
            <a:r>
              <a:rPr lang="tr-TR" sz="2400" b="1" dirty="0" smtClean="0">
                <a:solidFill>
                  <a:srgbClr val="FF0000"/>
                </a:solidFill>
              </a:rPr>
              <a:t>bütün üs ve tesislerine İncirlik hariç olmak üzere el koydu. </a:t>
            </a:r>
          </a:p>
          <a:p>
            <a:r>
              <a:rPr lang="tr-TR" sz="2400" dirty="0" smtClean="0"/>
              <a:t>29 Mart 1980 yılında, 1969 ve 1976 anlaşmalarını esas alan ve Türkiye’nin egemenlik haklarını tam gerçekleştiren </a:t>
            </a:r>
            <a:r>
              <a:rPr lang="tr-TR" sz="2400" b="1" dirty="0" smtClean="0">
                <a:solidFill>
                  <a:srgbClr val="FF0000"/>
                </a:solidFill>
              </a:rPr>
              <a:t>“Savunma ve Ekonomik İşbirliği” </a:t>
            </a:r>
            <a:r>
              <a:rPr lang="tr-TR" sz="2400" dirty="0" smtClean="0"/>
              <a:t>anlaşması imzalandı.</a:t>
            </a:r>
          </a:p>
          <a:p>
            <a:r>
              <a:rPr lang="sv-SE" sz="2400" dirty="0" smtClean="0"/>
              <a:t>1978 y</a:t>
            </a:r>
            <a:r>
              <a:rPr lang="tr-TR" sz="2400" dirty="0" smtClean="0"/>
              <a:t>ı</a:t>
            </a:r>
            <a:r>
              <a:rPr lang="sv-SE" sz="2400" dirty="0" smtClean="0"/>
              <a:t>l</a:t>
            </a:r>
            <a:r>
              <a:rPr lang="tr-TR" sz="2400" dirty="0" smtClean="0"/>
              <a:t>ı</a:t>
            </a:r>
            <a:r>
              <a:rPr lang="sv-SE" sz="2400" dirty="0" smtClean="0"/>
              <a:t>nda Türkiye’de </a:t>
            </a:r>
            <a:r>
              <a:rPr lang="sv-SE" sz="2400" b="1" dirty="0" smtClean="0"/>
              <a:t>Amerikan ambargosu kalkm</a:t>
            </a:r>
            <a:r>
              <a:rPr lang="tr-TR" sz="2400" b="1" dirty="0" err="1" smtClean="0"/>
              <a:t>ıştı</a:t>
            </a:r>
            <a:r>
              <a:rPr lang="tr-TR" sz="2400" b="1" dirty="0" smtClean="0"/>
              <a:t>. </a:t>
            </a:r>
            <a:r>
              <a:rPr lang="tr-TR" sz="2400" dirty="0" smtClean="0"/>
              <a:t>İran’daki Humeyni devrimi ve SSCB’nin Afganistan işgali sebebiyle </a:t>
            </a:r>
            <a:r>
              <a:rPr lang="tr-TR" sz="2400" b="1" dirty="0" smtClean="0">
                <a:solidFill>
                  <a:srgbClr val="FF0000"/>
                </a:solidFill>
              </a:rPr>
              <a:t>12 Eylül 1980 darbesi </a:t>
            </a:r>
            <a:r>
              <a:rPr lang="tr-TR" sz="2400" dirty="0" smtClean="0"/>
              <a:t>Amerika tarafından memnuniyetle karşılandı.</a:t>
            </a:r>
          </a:p>
          <a:p>
            <a:pPr marL="0" indent="0" algn="r">
              <a:buNone/>
            </a:pPr>
            <a:endParaRPr lang="tr-TR" sz="2000" dirty="0" smtClean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8680367" y="6206052"/>
            <a:ext cx="442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2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779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 descr="abd kÄ±brÄ±s savaÅÄ± krizi ile ilgili gÃ¶rsel sonucu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0"/>
            <a:ext cx="4932040" cy="2852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 descr="Ä°lgili resim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4" y="2924944"/>
            <a:ext cx="4403010" cy="3933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 descr="12 eylÃ¼l kenan evren ile ilgili gÃ¶rsel sonucu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924944"/>
            <a:ext cx="4716015" cy="3933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Resim 7" descr="kÄ±brÄ±s savaÅÄ± ile ilgili gÃ¶rsel sonucu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58" y="0"/>
            <a:ext cx="4792782" cy="285293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Metin kutusu 9"/>
          <p:cNvSpPr txBox="1"/>
          <p:nvPr/>
        </p:nvSpPr>
        <p:spPr>
          <a:xfrm>
            <a:off x="8680367" y="6206052"/>
            <a:ext cx="442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3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6056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339752" y="116632"/>
            <a:ext cx="4752528" cy="706090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b) Türkiye-SSCB İlişkileri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5418" y="768928"/>
            <a:ext cx="9088582" cy="6089072"/>
          </a:xfrm>
        </p:spPr>
        <p:txBody>
          <a:bodyPr>
            <a:normAutofit lnSpcReduction="10000"/>
          </a:bodyPr>
          <a:lstStyle/>
          <a:p>
            <a:r>
              <a:rPr lang="tr-TR" sz="2200" b="1" dirty="0" smtClean="0"/>
              <a:t>Kurtuluş savaşı yıllarında Sovyet Rusya ile diplomatik ilişkiler geliştirilmiş.</a:t>
            </a:r>
          </a:p>
          <a:p>
            <a:r>
              <a:rPr lang="tr-TR" sz="2400" dirty="0" smtClean="0"/>
              <a:t>Türkiye’nin 1952 yılında </a:t>
            </a:r>
            <a:r>
              <a:rPr lang="tr-TR" sz="2400" b="1" dirty="0" smtClean="0"/>
              <a:t>NATO’ya girmesi </a:t>
            </a:r>
            <a:r>
              <a:rPr lang="tr-TR" sz="2400" b="1" dirty="0" smtClean="0">
                <a:solidFill>
                  <a:srgbClr val="FF0000"/>
                </a:solidFill>
              </a:rPr>
              <a:t>ilişkiler gerildi.</a:t>
            </a:r>
          </a:p>
          <a:p>
            <a:r>
              <a:rPr lang="tr-TR" sz="2400" dirty="0" smtClean="0"/>
              <a:t> Johnson mektubu meselesi Türkiye-SSCB ilişkilerinde </a:t>
            </a:r>
            <a:r>
              <a:rPr lang="tr-TR" sz="2400" b="1" dirty="0" smtClean="0"/>
              <a:t>olumlu bir dönem </a:t>
            </a:r>
            <a:r>
              <a:rPr lang="tr-TR" sz="2400" dirty="0" smtClean="0"/>
              <a:t>başlattı.</a:t>
            </a:r>
          </a:p>
          <a:p>
            <a:r>
              <a:rPr lang="tr-TR" sz="2400" dirty="0" smtClean="0"/>
              <a:t>1965- 1969 arası </a:t>
            </a:r>
            <a:r>
              <a:rPr lang="tr-TR" sz="2400" b="1" dirty="0" smtClean="0">
                <a:solidFill>
                  <a:srgbClr val="FF0000"/>
                </a:solidFill>
              </a:rPr>
              <a:t>karşılıklı ziyaretler </a:t>
            </a:r>
            <a:r>
              <a:rPr lang="tr-TR" sz="2400" dirty="0" smtClean="0"/>
              <a:t>yapıldı.</a:t>
            </a:r>
          </a:p>
          <a:p>
            <a:r>
              <a:rPr lang="tr-TR" sz="2400" b="1" dirty="0" smtClean="0"/>
              <a:t>1968</a:t>
            </a:r>
            <a:r>
              <a:rPr lang="tr-TR" sz="2400" dirty="0" smtClean="0"/>
              <a:t> yılından itibaren Türkiye’de başlayan anarşi, </a:t>
            </a:r>
            <a:r>
              <a:rPr lang="tr-TR" sz="2400" b="1" dirty="0" smtClean="0">
                <a:solidFill>
                  <a:srgbClr val="FF0000"/>
                </a:solidFill>
              </a:rPr>
              <a:t>terör ve bu terörün </a:t>
            </a:r>
            <a:r>
              <a:rPr lang="tr-TR" sz="2400" b="1" dirty="0" err="1" smtClean="0">
                <a:solidFill>
                  <a:srgbClr val="FF0000"/>
                </a:solidFill>
              </a:rPr>
              <a:t>marksist</a:t>
            </a:r>
            <a:r>
              <a:rPr lang="tr-TR" sz="2400" b="1" dirty="0" smtClean="0">
                <a:solidFill>
                  <a:srgbClr val="FF0000"/>
                </a:solidFill>
              </a:rPr>
              <a:t> karakterde olması </a:t>
            </a:r>
            <a:r>
              <a:rPr lang="tr-TR" sz="2400" dirty="0" smtClean="0"/>
              <a:t>Sovyet Rusya halkında bir </a:t>
            </a:r>
            <a:r>
              <a:rPr lang="tr-TR" sz="2400" b="1" dirty="0" smtClean="0"/>
              <a:t>güvensizlik </a:t>
            </a:r>
            <a:r>
              <a:rPr lang="tr-TR" sz="2400" dirty="0" smtClean="0"/>
              <a:t>doğurmuştur.</a:t>
            </a:r>
            <a:endParaRPr lang="tr-TR" sz="2200" dirty="0" smtClean="0"/>
          </a:p>
          <a:p>
            <a:r>
              <a:rPr lang="tr-TR" sz="2200" dirty="0" smtClean="0"/>
              <a:t> SSCB, Kıbrıs Cumhuriyeti’nde </a:t>
            </a:r>
            <a:r>
              <a:rPr lang="tr-TR" sz="2200" dirty="0" err="1" smtClean="0"/>
              <a:t>Makarios’un</a:t>
            </a:r>
            <a:r>
              <a:rPr lang="tr-TR" sz="2200" dirty="0" smtClean="0"/>
              <a:t> takip ettiği bağlantısızlık politikası ve adanın stratejik öneminden dolayı </a:t>
            </a:r>
            <a:r>
              <a:rPr lang="tr-TR" sz="2200" b="1" dirty="0" err="1" smtClean="0">
                <a:solidFill>
                  <a:srgbClr val="FF0000"/>
                </a:solidFill>
              </a:rPr>
              <a:t>Makarios’u</a:t>
            </a:r>
            <a:r>
              <a:rPr lang="tr-TR" sz="2200" b="1" dirty="0" smtClean="0">
                <a:solidFill>
                  <a:srgbClr val="FF0000"/>
                </a:solidFill>
              </a:rPr>
              <a:t> desteklemekteydi.</a:t>
            </a:r>
          </a:p>
          <a:p>
            <a:r>
              <a:rPr lang="tr-TR" sz="2400" dirty="0" smtClean="0"/>
              <a:t>Yunanistan’da Karamanlis hükümetinin başa gelmesi ve </a:t>
            </a:r>
            <a:r>
              <a:rPr lang="tr-TR" sz="2400" b="1" dirty="0" smtClean="0">
                <a:solidFill>
                  <a:srgbClr val="FF0000"/>
                </a:solidFill>
              </a:rPr>
              <a:t>Yunanistan’ın NATO’dan çıkması</a:t>
            </a:r>
            <a:r>
              <a:rPr lang="tr-TR" sz="2400" dirty="0" smtClean="0"/>
              <a:t>, </a:t>
            </a:r>
            <a:r>
              <a:rPr lang="tr-TR" sz="2400" b="1" dirty="0" smtClean="0"/>
              <a:t>Sovyetleri Yunanistan’a yaklaştırmıştır.</a:t>
            </a:r>
          </a:p>
          <a:p>
            <a:r>
              <a:rPr lang="tr-TR" sz="2400" dirty="0" smtClean="0"/>
              <a:t>Türkiye, Amerika ile ilişkilerini kuvvetlendirirken </a:t>
            </a:r>
            <a:r>
              <a:rPr lang="tr-TR" sz="2400" b="1" u="sng" dirty="0" err="1" smtClean="0"/>
              <a:t>Sovyetler’e</a:t>
            </a:r>
            <a:r>
              <a:rPr lang="tr-TR" sz="2400" b="1" u="sng" dirty="0" smtClean="0"/>
              <a:t> tamamen sırt çevirme gibi bir yola başvurmamıştır. </a:t>
            </a:r>
            <a:endParaRPr lang="tr-TR" sz="2200" b="1" u="sng" dirty="0" smtClean="0"/>
          </a:p>
          <a:p>
            <a:endParaRPr lang="tr-TR" sz="2200" b="1" dirty="0" smtClean="0"/>
          </a:p>
          <a:p>
            <a:endParaRPr lang="tr-TR" sz="22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8680367" y="6206052"/>
            <a:ext cx="442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4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865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835696" y="116632"/>
            <a:ext cx="4824536" cy="562074"/>
          </a:xfrm>
        </p:spPr>
        <p:txBody>
          <a:bodyPr>
            <a:norm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4.4.2. Türk-Yunan İlişkileri </a:t>
            </a:r>
            <a:endParaRPr lang="tr-TR" sz="2800" b="1" dirty="0">
              <a:solidFill>
                <a:srgbClr val="FF0000"/>
              </a:solidFill>
            </a:endParaRPr>
          </a:p>
        </p:txBody>
      </p:sp>
      <p:pic>
        <p:nvPicPr>
          <p:cNvPr id="4" name="İçerik Yer Tutucusu 3" descr="TÃ¼rkiye-Yunanistan sorunlarÄ± haritasÄ± ile ilgili gÃ¶rsel sonucu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5" y="692696"/>
            <a:ext cx="9144535" cy="616530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Metin kutusu 4"/>
          <p:cNvSpPr txBox="1"/>
          <p:nvPr/>
        </p:nvSpPr>
        <p:spPr>
          <a:xfrm>
            <a:off x="8680367" y="6206052"/>
            <a:ext cx="442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5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527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768" y="0"/>
            <a:ext cx="9127232" cy="6858000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 </a:t>
            </a:r>
            <a:r>
              <a:rPr lang="tr-TR" sz="2200" dirty="0" smtClean="0"/>
              <a:t>1970’lerin ikinci yarısında Türk dış politikasının en önemli konularından biri Yunanistan ile yaşanan </a:t>
            </a:r>
            <a:r>
              <a:rPr lang="tr-TR" sz="2200" b="1" dirty="0" smtClean="0">
                <a:solidFill>
                  <a:srgbClr val="FF0000"/>
                </a:solidFill>
              </a:rPr>
              <a:t>Ege sorunları</a:t>
            </a:r>
            <a:r>
              <a:rPr lang="tr-TR" sz="2200" dirty="0" smtClean="0"/>
              <a:t> olmuştur.</a:t>
            </a:r>
          </a:p>
          <a:p>
            <a:r>
              <a:rPr lang="tr-TR" sz="2200" dirty="0" smtClean="0"/>
              <a:t>Ege Denizi’nde yaşanan </a:t>
            </a:r>
            <a:r>
              <a:rPr lang="tr-TR" sz="2200" b="1" dirty="0" smtClean="0">
                <a:solidFill>
                  <a:srgbClr val="FF0000"/>
                </a:solidFill>
              </a:rPr>
              <a:t>Türk-Yunan</a:t>
            </a:r>
            <a:r>
              <a:rPr lang="tr-TR" sz="2200" dirty="0" smtClean="0"/>
              <a:t> gerginliğindeki </a:t>
            </a:r>
            <a:r>
              <a:rPr lang="tr-TR" sz="2200" b="1" dirty="0" smtClean="0">
                <a:solidFill>
                  <a:srgbClr val="FF0000"/>
                </a:solidFill>
              </a:rPr>
              <a:t>temel sorunlar</a:t>
            </a:r>
            <a:r>
              <a:rPr lang="tr-TR" sz="2200" dirty="0" smtClean="0"/>
              <a:t>; </a:t>
            </a:r>
            <a:r>
              <a:rPr lang="tr-TR" sz="2200" b="1" dirty="0" smtClean="0"/>
              <a:t>kıta sahanlığı, FIR hattı, adaların silahlandırılmasıdır. </a:t>
            </a:r>
          </a:p>
          <a:p>
            <a:r>
              <a:rPr lang="tr-TR" sz="2200" b="1" dirty="0" smtClean="0"/>
              <a:t> </a:t>
            </a:r>
          </a:p>
          <a:p>
            <a:endParaRPr lang="tr-TR" sz="2200" b="1" dirty="0"/>
          </a:p>
          <a:p>
            <a:r>
              <a:rPr lang="tr-TR" sz="2400" b="1" dirty="0" smtClean="0">
                <a:solidFill>
                  <a:srgbClr val="FF0000"/>
                </a:solidFill>
              </a:rPr>
              <a:t>Kıta sahanlığı: </a:t>
            </a:r>
            <a:r>
              <a:rPr lang="tr-TR" sz="2400" dirty="0" smtClean="0"/>
              <a:t>Kıyı ülkenin kara sınırlarının denizin altında devam eden doğal uzantısı kıta sahanlığı olarak adlandırılır</a:t>
            </a:r>
          </a:p>
          <a:p>
            <a:r>
              <a:rPr lang="tr-TR" sz="2400" dirty="0" smtClean="0"/>
              <a:t>Yunanistan, 1961’den itibaren Ege Denizi’nde petrol aramak isteyen şirketlere arama ruhsatı verdi. TPAO da </a:t>
            </a:r>
            <a:r>
              <a:rPr lang="tr-TR" sz="2400" b="1" dirty="0" smtClean="0"/>
              <a:t>Ege Denizi’nin ortasından geçen bir çizgiyi esas alarak</a:t>
            </a:r>
            <a:r>
              <a:rPr lang="tr-TR" sz="2400" dirty="0" smtClean="0"/>
              <a:t> yirmi yedi ruhsat verdi.</a:t>
            </a:r>
          </a:p>
          <a:p>
            <a:r>
              <a:rPr lang="tr-TR" sz="2400" dirty="0" smtClean="0"/>
              <a:t>Yunanistan, kıta sahanlığı konusundaki tezini 1958’de Cenevre’de imzalanmış Kıta Sahanlığı Konvansiyonu’na dayandırdı.</a:t>
            </a:r>
          </a:p>
          <a:p>
            <a:r>
              <a:rPr lang="tr-TR" sz="2400" dirty="0" smtClean="0"/>
              <a:t>Yunanistan’ın Anadolu’ya yakın adalara da kıta sahanlığı tanınması gerektiğini iddia etmesinden ve bu iddianın sonunda Türkiye’nin sadece </a:t>
            </a:r>
            <a:r>
              <a:rPr lang="tr-TR" sz="2400" b="1" dirty="0" smtClean="0"/>
              <a:t>6 millik kara suyuna </a:t>
            </a:r>
            <a:r>
              <a:rPr lang="tr-TR" sz="2400" dirty="0" smtClean="0"/>
              <a:t>dayanan dar bir şeride sıkışması yattığından bu soruna bugüne kadar bir çözüm bulunamamıştır.</a:t>
            </a:r>
          </a:p>
          <a:p>
            <a:r>
              <a:rPr lang="tr-TR" sz="2400" dirty="0" smtClean="0"/>
              <a:t>Türkiye bu sorunun ikili görüşmelerle çözümlenmesinden yana olurken, Yunanistan sorunu uluslararası forumlara ve yargı organlarına götürmeye çalışmaktadır. Nitekim sorun Yunanistan’ın gayretleri sonucu </a:t>
            </a:r>
            <a:r>
              <a:rPr lang="tr-TR" sz="2400" b="1" dirty="0" smtClean="0">
                <a:solidFill>
                  <a:srgbClr val="FF0000"/>
                </a:solidFill>
              </a:rPr>
              <a:t>uluslararası Adalet Divanına</a:t>
            </a:r>
            <a:r>
              <a:rPr lang="tr-TR" sz="2400" dirty="0" smtClean="0"/>
              <a:t> götürülebilmiştir. Ancak, Divan vereceği kararın harbe sebep olabileceği endişesi ile 1978 yılında </a:t>
            </a:r>
            <a:r>
              <a:rPr lang="tr-TR" sz="2400" b="1" dirty="0" smtClean="0">
                <a:solidFill>
                  <a:srgbClr val="FF0000"/>
                </a:solidFill>
              </a:rPr>
              <a:t>yetersizlik kararı almıştır.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2555776" y="1196752"/>
            <a:ext cx="3096344" cy="504056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Kıta Sahanlığı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8680367" y="6206052"/>
            <a:ext cx="442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6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36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771800" y="116632"/>
            <a:ext cx="3672408" cy="490066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4000" b="1" dirty="0" smtClean="0">
                <a:solidFill>
                  <a:srgbClr val="FF0000"/>
                </a:solidFill>
              </a:rPr>
              <a:t>FIR Hattı Sorunu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>
            <a:normAutofit fontScale="92500"/>
          </a:bodyPr>
          <a:lstStyle/>
          <a:p>
            <a:r>
              <a:rPr lang="tr-TR" sz="2200" dirty="0" smtClean="0"/>
              <a:t> </a:t>
            </a:r>
            <a:r>
              <a:rPr lang="tr-TR" sz="2200" b="1" dirty="0" smtClean="0">
                <a:solidFill>
                  <a:srgbClr val="FF0000"/>
                </a:solidFill>
              </a:rPr>
              <a:t>FIR hattı, </a:t>
            </a:r>
            <a:r>
              <a:rPr lang="tr-TR" sz="2200" dirty="0" smtClean="0"/>
              <a:t>uluslararası uçuş güvenliğini sağlamak üzere oluşturulmuş </a:t>
            </a:r>
            <a:r>
              <a:rPr lang="tr-TR" sz="2200" b="1" dirty="0" smtClean="0">
                <a:solidFill>
                  <a:srgbClr val="FF0000"/>
                </a:solidFill>
              </a:rPr>
              <a:t>uçuş haber alma bölgesidir.</a:t>
            </a:r>
            <a:r>
              <a:rPr lang="tr-TR" sz="2200" dirty="0" smtClean="0"/>
              <a:t> Uluslararası Sivil Havacılık Örgütü, </a:t>
            </a:r>
            <a:r>
              <a:rPr lang="tr-TR" sz="2200" b="1" dirty="0" smtClean="0"/>
              <a:t>sivil ve askerî uçakların güvenliğini</a:t>
            </a:r>
            <a:r>
              <a:rPr lang="tr-TR" sz="2200" dirty="0" smtClean="0"/>
              <a:t> sağlamak üzere birtakım </a:t>
            </a:r>
            <a:r>
              <a:rPr lang="tr-TR" sz="2200" b="1" dirty="0" smtClean="0">
                <a:solidFill>
                  <a:srgbClr val="FF0000"/>
                </a:solidFill>
              </a:rPr>
              <a:t>uçuş bilgi bölgeleri </a:t>
            </a:r>
            <a:r>
              <a:rPr lang="tr-TR" sz="2200" dirty="0" smtClean="0"/>
              <a:t>oluşturmuş ve bu bölgelere giren uçakları bölgeden sorumlu olan merkeze bilgi vermekle yükümlü kılmıştır.</a:t>
            </a:r>
          </a:p>
          <a:p>
            <a:r>
              <a:rPr lang="tr-TR" sz="2200" dirty="0" smtClean="0"/>
              <a:t>1944’te Chicago Sözleşmesi ile Uluslararası Sivil Havacılık Örgütü (ICAO) kuruldu. Bu sözleşme ile sivil havacılığın güven içerisinde sürdürülmesi için FIR (</a:t>
            </a:r>
            <a:r>
              <a:rPr lang="tr-TR" sz="2200" dirty="0" err="1" smtClean="0"/>
              <a:t>şight</a:t>
            </a:r>
            <a:r>
              <a:rPr lang="tr-TR" sz="2200" dirty="0" smtClean="0"/>
              <a:t> Information </a:t>
            </a:r>
            <a:r>
              <a:rPr lang="tr-TR" sz="2200" dirty="0" err="1" smtClean="0"/>
              <a:t>Region</a:t>
            </a:r>
            <a:r>
              <a:rPr lang="tr-TR" sz="2200" dirty="0" smtClean="0"/>
              <a:t>, Uçuş Bildirim Bölgesi) olarak isimlendirilen denetim alanları oluşturuldu.</a:t>
            </a:r>
          </a:p>
          <a:p>
            <a:r>
              <a:rPr lang="tr-TR" sz="2200" dirty="0" smtClean="0"/>
              <a:t> Ege’deki FIR sorumluluğu Yunanistan’a verildi. </a:t>
            </a:r>
          </a:p>
          <a:p>
            <a:r>
              <a:rPr lang="tr-TR" sz="2200" dirty="0" smtClean="0"/>
              <a:t>Ege’deki mevcut durumun Türkiye’nin güvenliğini tehdit etmesi üzerine Türkiye, yayımladığı NOTAM [</a:t>
            </a:r>
            <a:r>
              <a:rPr lang="tr-TR" sz="2200" dirty="0" err="1" smtClean="0"/>
              <a:t>Notice</a:t>
            </a:r>
            <a:r>
              <a:rPr lang="tr-TR" sz="2200" dirty="0" smtClean="0"/>
              <a:t> </a:t>
            </a:r>
            <a:r>
              <a:rPr lang="tr-TR" sz="2200" dirty="0" err="1" smtClean="0"/>
              <a:t>to</a:t>
            </a:r>
            <a:r>
              <a:rPr lang="tr-TR" sz="2200" dirty="0" smtClean="0"/>
              <a:t> </a:t>
            </a:r>
            <a:r>
              <a:rPr lang="tr-TR" sz="2200" dirty="0" err="1" smtClean="0"/>
              <a:t>Airman</a:t>
            </a:r>
            <a:r>
              <a:rPr lang="tr-TR" sz="2200" dirty="0" smtClean="0"/>
              <a:t> (havacılara ilan)] ile Ege Denizi’nde kuzeyden güneye doğru bir çizgi çekerek bu çizginin doğusundan geçen hava ulaşım araçlarının (askerî uçaklar dâhil) bilgilendirme yapmasını istedi.</a:t>
            </a:r>
          </a:p>
          <a:p>
            <a:r>
              <a:rPr lang="tr-TR" sz="2200" b="1" dirty="0" smtClean="0"/>
              <a:t>Yunanistan</a:t>
            </a:r>
            <a:r>
              <a:rPr lang="tr-TR" sz="2200" dirty="0" smtClean="0"/>
              <a:t> da karşılık olarak Ege Denizi hava sahasını yabancı, sivil ve askerî uçuşlara kapatarak bölgeyi </a:t>
            </a:r>
            <a:r>
              <a:rPr lang="tr-TR" sz="2200" b="1" dirty="0" smtClean="0">
                <a:solidFill>
                  <a:srgbClr val="FF0000"/>
                </a:solidFill>
              </a:rPr>
              <a:t>tehlikeli bölg</a:t>
            </a:r>
            <a:r>
              <a:rPr lang="tr-TR" sz="2200" dirty="0" smtClean="0"/>
              <a:t>e ilan etti. Konuya ilişkin görüşmelerde </a:t>
            </a:r>
            <a:r>
              <a:rPr lang="tr-TR" sz="2200" b="1" dirty="0" smtClean="0"/>
              <a:t>1980 </a:t>
            </a:r>
            <a:r>
              <a:rPr lang="tr-TR" sz="2200" dirty="0" smtClean="0"/>
              <a:t>yılına kadar herhangi bir sonuç alınmazken 1980’de Türkiye, 714 sayılı </a:t>
            </a:r>
            <a:r>
              <a:rPr lang="tr-TR" sz="2200" b="1" dirty="0" smtClean="0"/>
              <a:t>NOTAM’a son verdiğini açıkladı</a:t>
            </a:r>
            <a:r>
              <a:rPr lang="tr-TR" sz="2200" dirty="0" smtClean="0"/>
              <a:t>. Yunanistan da NOTAM’larını geri çekti ve </a:t>
            </a:r>
            <a:r>
              <a:rPr lang="tr-TR" sz="2200" b="1" dirty="0" smtClean="0">
                <a:solidFill>
                  <a:srgbClr val="FF0000"/>
                </a:solidFill>
              </a:rPr>
              <a:t>bölge, hava trafiğine yeniden açıldı.</a:t>
            </a:r>
          </a:p>
          <a:p>
            <a:endParaRPr lang="tr-TR" sz="2200" dirty="0" smtClean="0"/>
          </a:p>
        </p:txBody>
      </p:sp>
      <p:sp>
        <p:nvSpPr>
          <p:cNvPr id="4" name="Metin kutusu 3"/>
          <p:cNvSpPr txBox="1"/>
          <p:nvPr/>
        </p:nvSpPr>
        <p:spPr>
          <a:xfrm>
            <a:off x="8680367" y="6206052"/>
            <a:ext cx="442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7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179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59832" y="116632"/>
            <a:ext cx="2736304" cy="490066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Ege Adaları 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6" y="620688"/>
            <a:ext cx="9143644" cy="6237312"/>
          </a:xfrm>
        </p:spPr>
        <p:txBody>
          <a:bodyPr>
            <a:normAutofit/>
          </a:bodyPr>
          <a:lstStyle/>
          <a:p>
            <a:r>
              <a:rPr lang="tr-TR" sz="2200" dirty="0" smtClean="0"/>
              <a:t>Yunanistan’ın 1970’li yıllarda kara sularını </a:t>
            </a:r>
            <a:r>
              <a:rPr lang="tr-TR" sz="2200" b="1" dirty="0" smtClean="0">
                <a:solidFill>
                  <a:srgbClr val="FF0000"/>
                </a:solidFill>
              </a:rPr>
              <a:t>6 milden 12 mile çıkarma isteği</a:t>
            </a:r>
            <a:r>
              <a:rPr lang="tr-TR" sz="2200" dirty="0" smtClean="0"/>
              <a:t>, Türkiye tarafından kabul görmemiştir. Türkiye böyle bir adımı savaş nedeni sayacağını ve “casus belli” kararını uygulamak zorunda kalacağını açıklamıştır. </a:t>
            </a:r>
          </a:p>
          <a:p>
            <a:r>
              <a:rPr lang="tr-TR" sz="2200" dirty="0" smtClean="0"/>
              <a:t>Yunanistan Ege’nin en az yüzde 70’ine sahip olacak, açık deniz alanları önemli ölçüde daraltılmış olacağından Ege tam bir Yunan denizi hâline gelecektir.</a:t>
            </a:r>
          </a:p>
          <a:p>
            <a:r>
              <a:rPr lang="tr-TR" sz="2400" dirty="0" smtClean="0"/>
              <a:t>10 Şubat 1947 tarihli Paris Barış Antlaşması’na </a:t>
            </a:r>
            <a:r>
              <a:rPr lang="sv-SE" sz="2400" dirty="0" smtClean="0"/>
              <a:t>ra</a:t>
            </a:r>
            <a:r>
              <a:rPr lang="tr-TR" sz="2400" dirty="0" smtClean="0"/>
              <a:t>ğ</a:t>
            </a:r>
            <a:r>
              <a:rPr lang="sv-SE" sz="2400" dirty="0" smtClean="0"/>
              <a:t>men Yunanl</a:t>
            </a:r>
            <a:r>
              <a:rPr lang="tr-TR" sz="2400" dirty="0" smtClean="0"/>
              <a:t>ı</a:t>
            </a:r>
            <a:r>
              <a:rPr lang="sv-SE" sz="2400" dirty="0" smtClean="0"/>
              <a:t>lar Oniki Ada’n</a:t>
            </a:r>
            <a:r>
              <a:rPr lang="tr-TR" sz="2400" dirty="0" smtClean="0"/>
              <a:t>ı</a:t>
            </a:r>
            <a:r>
              <a:rPr lang="sv-SE" sz="2400" dirty="0" smtClean="0"/>
              <a:t>n baz</a:t>
            </a:r>
            <a:r>
              <a:rPr lang="tr-TR" sz="2400" dirty="0" smtClean="0"/>
              <a:t>ı</a:t>
            </a:r>
            <a:r>
              <a:rPr lang="sv-SE" sz="2400" dirty="0" smtClean="0"/>
              <a:t>lar</a:t>
            </a:r>
            <a:r>
              <a:rPr lang="tr-TR" sz="2400" dirty="0" smtClean="0"/>
              <a:t>ı</a:t>
            </a:r>
            <a:r>
              <a:rPr lang="sv-SE" sz="2400" dirty="0" smtClean="0"/>
              <a:t>n</a:t>
            </a:r>
            <a:r>
              <a:rPr lang="tr-TR" sz="2400" dirty="0" smtClean="0"/>
              <a:t>ı</a:t>
            </a:r>
            <a:r>
              <a:rPr lang="sv-SE" sz="2400" dirty="0" smtClean="0"/>
              <a:t> silahland</a:t>
            </a:r>
            <a:r>
              <a:rPr lang="tr-TR" sz="2400" dirty="0" smtClean="0"/>
              <a:t>ı</a:t>
            </a:r>
            <a:r>
              <a:rPr lang="sv-SE" sz="2400" dirty="0" smtClean="0"/>
              <a:t>rm</a:t>
            </a:r>
            <a:r>
              <a:rPr lang="tr-TR" sz="2400" dirty="0" err="1" smtClean="0"/>
              <a:t>ışl</a:t>
            </a:r>
            <a:r>
              <a:rPr lang="sv-SE" sz="2400" dirty="0" smtClean="0"/>
              <a:t>ard</a:t>
            </a:r>
            <a:r>
              <a:rPr lang="tr-TR" sz="2400" dirty="0" smtClean="0"/>
              <a:t>ı</a:t>
            </a:r>
            <a:r>
              <a:rPr lang="sv-SE" sz="2400" dirty="0" smtClean="0"/>
              <a:t>r.</a:t>
            </a:r>
            <a:endParaRPr lang="tr-TR" sz="2400" dirty="0" smtClean="0"/>
          </a:p>
          <a:p>
            <a:r>
              <a:rPr lang="tr-TR" sz="2200" dirty="0" smtClean="0"/>
              <a:t> Yunanistan, 1974’ten itibaren Ege adalarının silahlandırılması hakkına sahip olduğunu ifade etti.</a:t>
            </a:r>
          </a:p>
          <a:p>
            <a:endParaRPr lang="tr-TR" sz="22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8680367" y="6206052"/>
            <a:ext cx="442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8</a:t>
            </a:r>
            <a:endParaRPr lang="tr-TR" sz="3600" b="1" dirty="0">
              <a:solidFill>
                <a:srgbClr val="FF0000"/>
              </a:solidFill>
            </a:endParaRPr>
          </a:p>
        </p:txBody>
      </p:sp>
      <p:pic>
        <p:nvPicPr>
          <p:cNvPr id="5" name="Resim 4" descr="12 adalar ile ilgili gÃ¶rsel sonucu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653136"/>
            <a:ext cx="4176464" cy="20200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92931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4402" y="692696"/>
            <a:ext cx="9148401" cy="6165304"/>
          </a:xfrm>
        </p:spPr>
        <p:txBody>
          <a:bodyPr>
            <a:normAutofit fontScale="92500" lnSpcReduction="10000"/>
          </a:bodyPr>
          <a:lstStyle/>
          <a:p>
            <a:r>
              <a:rPr lang="tr-TR" sz="2200" dirty="0" smtClean="0"/>
              <a:t>Türkiye, Yunanistan’ı ülkedeki Türk azınlığın haklarını ihlal etmekle suçlamış, Yunanistan ise benzer şikayetleri Türkiye’ye yöneltmiştir.</a:t>
            </a:r>
          </a:p>
          <a:p>
            <a:r>
              <a:rPr lang="tr-TR" sz="2200" b="1" dirty="0" smtClean="0"/>
              <a:t>Batı Trakya Türk azınlığının </a:t>
            </a:r>
            <a:r>
              <a:rPr lang="tr-TR" sz="2200" dirty="0" smtClean="0"/>
              <a:t>zor yılları, Kıbrıs </a:t>
            </a:r>
            <a:r>
              <a:rPr lang="tr-TR" sz="2200" dirty="0" err="1" smtClean="0"/>
              <a:t>Meselesi’nin</a:t>
            </a:r>
            <a:r>
              <a:rPr lang="tr-TR" sz="2200" dirty="0" smtClean="0"/>
              <a:t> yaşanmasıyla başladı. Yunan yönetimi kısa </a:t>
            </a:r>
          </a:p>
          <a:p>
            <a:r>
              <a:rPr lang="tr-TR" sz="2200" dirty="0" smtClean="0"/>
              <a:t> Batı Trakya Türk azınlığının zor yılları, Kıbrıs </a:t>
            </a:r>
            <a:r>
              <a:rPr lang="tr-TR" sz="2200" dirty="0" err="1" smtClean="0"/>
              <a:t>Meselesi’nin</a:t>
            </a:r>
            <a:r>
              <a:rPr lang="tr-TR" sz="2200" dirty="0" smtClean="0"/>
              <a:t> yaşanmasıyla başladı. </a:t>
            </a:r>
            <a:r>
              <a:rPr lang="tr-TR" sz="2200" dirty="0"/>
              <a:t>B</a:t>
            </a:r>
            <a:r>
              <a:rPr lang="tr-TR" sz="2200" dirty="0" smtClean="0"/>
              <a:t>ir süre için ülkeden ayrılan bazı Türklerin </a:t>
            </a:r>
            <a:r>
              <a:rPr lang="tr-TR" sz="2200" b="1" dirty="0" smtClean="0">
                <a:solidFill>
                  <a:srgbClr val="FF0000"/>
                </a:solidFill>
              </a:rPr>
              <a:t>vatandaşlıklarını iptal </a:t>
            </a:r>
            <a:r>
              <a:rPr lang="tr-TR" sz="2200" dirty="0" smtClean="0"/>
              <a:t>etti.1965’te </a:t>
            </a:r>
            <a:r>
              <a:rPr lang="tr-TR" sz="2200" b="1" dirty="0" smtClean="0"/>
              <a:t>Batı Trakya Türklerinin ev, dükkân, tarla gibi taşınmaz mal satın almaları ve kiralamaları yasaklandı.</a:t>
            </a:r>
          </a:p>
          <a:p>
            <a:r>
              <a:rPr lang="tr-TR" sz="2200" dirty="0" smtClean="0"/>
              <a:t>1967’de Yunanistan’da yönetime hâkim olan </a:t>
            </a:r>
            <a:r>
              <a:rPr lang="tr-TR" sz="2200" b="1" dirty="0" smtClean="0">
                <a:solidFill>
                  <a:srgbClr val="FF0000"/>
                </a:solidFill>
              </a:rPr>
              <a:t>Albaylar Cuntası, </a:t>
            </a:r>
            <a:r>
              <a:rPr lang="tr-TR" sz="2200" dirty="0" smtClean="0"/>
              <a:t>bir dizi yeni yasa ve uygulama ile </a:t>
            </a:r>
            <a:r>
              <a:rPr lang="tr-TR" sz="2200" b="1" dirty="0" smtClean="0"/>
              <a:t>Türk azınlığı zor durumda bıraktı</a:t>
            </a:r>
            <a:r>
              <a:rPr lang="tr-TR" sz="2200" dirty="0" smtClean="0"/>
              <a:t>.</a:t>
            </a:r>
          </a:p>
          <a:p>
            <a:r>
              <a:rPr lang="tr-TR" sz="2200" dirty="0" smtClean="0"/>
              <a:t>Yunan Anayasası’na eklenen bir madde ile Hristiyan olmayanların devlet memuru olamayacağı hükme bağlandı. Sivil toplum örgütlerinin ve azınlık </a:t>
            </a:r>
            <a:r>
              <a:rPr lang="tr-TR" sz="2200" b="1" dirty="0" smtClean="0"/>
              <a:t>okullarının tabelasındaki </a:t>
            </a:r>
            <a:r>
              <a:rPr lang="tr-TR" sz="2200" b="1" dirty="0" smtClean="0">
                <a:solidFill>
                  <a:srgbClr val="FF0000"/>
                </a:solidFill>
              </a:rPr>
              <a:t>Türk ifadeleri kaldırıldı. </a:t>
            </a:r>
          </a:p>
          <a:p>
            <a:r>
              <a:rPr lang="tr-TR" sz="2200" dirty="0" smtClean="0"/>
              <a:t>1260 sayılı yasa ile haberleşme, yazışma, basın kuruluşları ve sivil toplum örgütlerinde </a:t>
            </a:r>
            <a:r>
              <a:rPr lang="tr-TR" sz="2200" b="1" dirty="0" smtClean="0"/>
              <a:t>Türkçe yer isimlerinin kullanılması </a:t>
            </a:r>
            <a:r>
              <a:rPr lang="tr-TR" sz="2200" b="1" dirty="0" smtClean="0">
                <a:solidFill>
                  <a:srgbClr val="FF0000"/>
                </a:solidFill>
              </a:rPr>
              <a:t>yasaklandı. </a:t>
            </a:r>
          </a:p>
          <a:p>
            <a:r>
              <a:rPr lang="tr-TR" sz="2200" dirty="0" smtClean="0"/>
              <a:t>Türk </a:t>
            </a:r>
            <a:r>
              <a:rPr lang="tr-TR" sz="2200" dirty="0" err="1" smtClean="0"/>
              <a:t>esnaşara</a:t>
            </a:r>
            <a:r>
              <a:rPr lang="tr-TR" sz="2200" dirty="0" smtClean="0"/>
              <a:t> ait dükkân ve malların yağmalanması, </a:t>
            </a:r>
          </a:p>
          <a:p>
            <a:r>
              <a:rPr lang="tr-TR" sz="2200" b="1" dirty="0" smtClean="0"/>
              <a:t>Esnafa ödeyemeyeceği miktarda ağır para cezaları verilmesi, </a:t>
            </a:r>
          </a:p>
          <a:p>
            <a:r>
              <a:rPr lang="tr-TR" sz="2200" dirty="0" smtClean="0"/>
              <a:t>Türk gençlerinin toplatılarak kamplarda tutulması, </a:t>
            </a:r>
          </a:p>
          <a:p>
            <a:r>
              <a:rPr lang="tr-TR" sz="2200" b="1" dirty="0" smtClean="0"/>
              <a:t>Türklere ait 3280 dönüm toprağın kamulaştırma gerekçesi ile ellerinden alınması,</a:t>
            </a:r>
            <a:r>
              <a:rPr lang="tr-TR" sz="2200" dirty="0" smtClean="0"/>
              <a:t> </a:t>
            </a:r>
            <a:endParaRPr lang="tr-TR" sz="2200" b="1" dirty="0">
              <a:solidFill>
                <a:srgbClr val="FF0000"/>
              </a:solidFill>
            </a:endParaRPr>
          </a:p>
        </p:txBody>
      </p:sp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3491880" y="116632"/>
            <a:ext cx="2088232" cy="490066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Azınlıklar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8701889" y="6309320"/>
            <a:ext cx="442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FF0000"/>
                </a:solidFill>
              </a:rPr>
              <a:t>9</a:t>
            </a:r>
            <a:endParaRPr lang="tr-TR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532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2166</Words>
  <PresentationFormat>Ekran Gösterisi (4:3)</PresentationFormat>
  <Paragraphs>131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YUMUŞAMA DÖNEMİ TÜRK DIŞ POLİTİKASINI ETKİLEYEN GELİŞMELER</vt:lpstr>
      <vt:lpstr>Slayt 2</vt:lpstr>
      <vt:lpstr>Slayt 3</vt:lpstr>
      <vt:lpstr>b) Türkiye-SSCB İlişkileri</vt:lpstr>
      <vt:lpstr>4.4.2. Türk-Yunan İlişkileri </vt:lpstr>
      <vt:lpstr>Kıta Sahanlığı</vt:lpstr>
      <vt:lpstr> FIR Hattı Sorunu</vt:lpstr>
      <vt:lpstr>Ege Adaları </vt:lpstr>
      <vt:lpstr>Azınlıklar</vt:lpstr>
      <vt:lpstr>Kıbrıs Meselesi 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2019-02-26T07:07:12Z</dcterms:created>
  <dcterms:modified xsi:type="dcterms:W3CDTF">2019-02-27T11:02:16Z</dcterms:modified>
  <cp:category>https://www.sorubak.com</cp:category>
</cp:coreProperties>
</file>