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94" y="-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9D961-CDE8-4E03-92DA-8D3A5CD0E6F9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3AD52-246F-41A4-AB8C-7DA971B17D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4068" y="35342"/>
            <a:ext cx="7272808" cy="432048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4.5.3. Televizyon Yayınları ve Türk Toplumuna Etkileri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4068" y="555525"/>
            <a:ext cx="7236296" cy="4532889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   </a:t>
            </a:r>
            <a:r>
              <a:rPr lang="tr-TR" sz="2000" dirty="0" smtClean="0">
                <a:solidFill>
                  <a:schemeClr val="tx1"/>
                </a:solidFill>
              </a:rPr>
              <a:t>Televizyon </a:t>
            </a:r>
            <a:r>
              <a:rPr lang="tr-TR" sz="2000" b="1" dirty="0" smtClean="0">
                <a:solidFill>
                  <a:schemeClr val="tx1"/>
                </a:solidFill>
              </a:rPr>
              <a:t>1950’li yıllardan itibaren </a:t>
            </a:r>
            <a:r>
              <a:rPr lang="tr-TR" sz="2000" dirty="0" smtClean="0">
                <a:solidFill>
                  <a:schemeClr val="tx1"/>
                </a:solidFill>
              </a:rPr>
              <a:t>dünya genelinde önemli bir kitle iletişim aracı olarak kullanılmaya başlandı.</a:t>
            </a:r>
          </a:p>
          <a:p>
            <a:pPr algn="l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1"/>
                </a:solidFill>
              </a:rPr>
              <a:t>     Televizyon yayını </a:t>
            </a:r>
            <a:r>
              <a:rPr lang="tr-TR" sz="2000" b="1" dirty="0" smtClean="0">
                <a:solidFill>
                  <a:schemeClr val="tx1"/>
                </a:solidFill>
              </a:rPr>
              <a:t>Türkiye’de</a:t>
            </a:r>
            <a:r>
              <a:rPr lang="tr-TR" sz="2000" dirty="0" smtClean="0">
                <a:solidFill>
                  <a:schemeClr val="tx1"/>
                </a:solidFill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</a:rPr>
              <a:t>ilk olarak 1952’de İstanbul Teknik Üniversitesinde başladı </a:t>
            </a:r>
            <a:r>
              <a:rPr lang="tr-TR" sz="2000" dirty="0" smtClean="0">
                <a:solidFill>
                  <a:schemeClr val="tx1"/>
                </a:solidFill>
              </a:rPr>
              <a:t>ve haftada bir gün yayın yapıldı.</a:t>
            </a:r>
          </a:p>
          <a:p>
            <a:pPr algn="l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1"/>
                </a:solidFill>
              </a:rPr>
              <a:t>    </a:t>
            </a:r>
            <a:r>
              <a:rPr lang="nn-NO" sz="2000" dirty="0" smtClean="0">
                <a:solidFill>
                  <a:schemeClr val="tx1"/>
                </a:solidFill>
              </a:rPr>
              <a:t>Devlet kurumu olan </a:t>
            </a:r>
            <a:r>
              <a:rPr lang="nn-NO" sz="2000" b="1" dirty="0" smtClean="0">
                <a:solidFill>
                  <a:schemeClr val="tx1"/>
                </a:solidFill>
              </a:rPr>
              <a:t>TRT’nin ilk deneme yayını </a:t>
            </a:r>
            <a:r>
              <a:rPr lang="nn-NO" sz="2000" dirty="0" smtClean="0">
                <a:solidFill>
                  <a:srgbClr val="FF0000"/>
                </a:solidFill>
              </a:rPr>
              <a:t>1968’de</a:t>
            </a:r>
            <a:r>
              <a:rPr lang="nn-NO" sz="2000" dirty="0" smtClean="0">
                <a:solidFill>
                  <a:schemeClr val="tx1"/>
                </a:solidFill>
              </a:rPr>
              <a:t> yapıldı.</a:t>
            </a:r>
          </a:p>
          <a:p>
            <a:pPr algn="l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1"/>
                </a:solidFill>
              </a:rPr>
              <a:t>     Türkiye’de </a:t>
            </a:r>
            <a:r>
              <a:rPr lang="tr-TR" sz="2000" b="1" dirty="0" smtClean="0">
                <a:solidFill>
                  <a:schemeClr val="tx1"/>
                </a:solidFill>
              </a:rPr>
              <a:t>ilk uzun süreli canlı yayın</a:t>
            </a:r>
            <a:r>
              <a:rPr lang="tr-TR" sz="2000" dirty="0" smtClean="0">
                <a:solidFill>
                  <a:schemeClr val="tx1"/>
                </a:solidFill>
              </a:rPr>
              <a:t>, </a:t>
            </a:r>
            <a:r>
              <a:rPr lang="tr-TR" sz="2000" b="1" dirty="0" smtClean="0">
                <a:solidFill>
                  <a:srgbClr val="FF0000"/>
                </a:solidFill>
              </a:rPr>
              <a:t>1971 Akdeniz Oyunları’nın naklen yayımlanmasıyla</a:t>
            </a:r>
            <a:r>
              <a:rPr lang="tr-TR" sz="2000" dirty="0" smtClean="0">
                <a:solidFill>
                  <a:schemeClr val="tx1"/>
                </a:solidFill>
              </a:rPr>
              <a:t> gerçekleştirildi.</a:t>
            </a:r>
          </a:p>
          <a:p>
            <a:pPr algn="l"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    1984’te </a:t>
            </a:r>
            <a:r>
              <a:rPr lang="tr-TR" sz="2000" b="1" dirty="0" smtClean="0">
                <a:solidFill>
                  <a:srgbClr val="FF0000"/>
                </a:solidFill>
              </a:rPr>
              <a:t>renkli televizyon </a:t>
            </a:r>
            <a:r>
              <a:rPr lang="tr-TR" sz="2000" dirty="0" smtClean="0">
                <a:solidFill>
                  <a:schemeClr val="tx1"/>
                </a:solidFill>
              </a:rPr>
              <a:t>yayınına geçildi.</a:t>
            </a:r>
          </a:p>
          <a:p>
            <a:pPr algn="l">
              <a:buFont typeface="Arial" pitchFamily="34" charset="0"/>
              <a:buChar char="•"/>
            </a:pPr>
            <a:r>
              <a:rPr lang="tr-TR" sz="2000" dirty="0" smtClean="0"/>
              <a:t>     </a:t>
            </a:r>
            <a:r>
              <a:rPr lang="tr-TR" sz="2000" dirty="0" smtClean="0">
                <a:solidFill>
                  <a:schemeClr val="tx1"/>
                </a:solidFill>
              </a:rPr>
              <a:t>1970’lerde </a:t>
            </a:r>
            <a:r>
              <a:rPr lang="tr-TR" sz="2000" b="1" dirty="0" smtClean="0">
                <a:solidFill>
                  <a:schemeClr val="tx1"/>
                </a:solidFill>
              </a:rPr>
              <a:t>televizyonun hızla yaygınlaşması </a:t>
            </a:r>
            <a:r>
              <a:rPr lang="tr-TR" sz="2000" b="1" dirty="0" smtClean="0">
                <a:solidFill>
                  <a:srgbClr val="FF0000"/>
                </a:solidFill>
              </a:rPr>
              <a:t>toplumsal yaşama etki eden önemli bir unsur </a:t>
            </a:r>
            <a:r>
              <a:rPr lang="tr-TR" sz="2000" dirty="0" smtClean="0">
                <a:solidFill>
                  <a:schemeClr val="tx1"/>
                </a:solidFill>
              </a:rPr>
              <a:t>oldu. </a:t>
            </a:r>
          </a:p>
          <a:p>
            <a:pPr algn="l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1"/>
                </a:solidFill>
              </a:rPr>
              <a:t>      Televizyonun toplumsal hayata katılmasının </a:t>
            </a:r>
            <a:r>
              <a:rPr lang="tr-TR" sz="2000" b="1" dirty="0" smtClean="0">
                <a:solidFill>
                  <a:srgbClr val="FF0000"/>
                </a:solidFill>
              </a:rPr>
              <a:t>en önemli etkisi, </a:t>
            </a:r>
            <a:r>
              <a:rPr lang="tr-TR" sz="2000" dirty="0" smtClean="0">
                <a:solidFill>
                  <a:schemeClr val="tx1"/>
                </a:solidFill>
              </a:rPr>
              <a:t>iletişim imkanlarının artarak </a:t>
            </a:r>
            <a:r>
              <a:rPr lang="tr-TR" sz="2000" b="1" dirty="0" smtClean="0">
                <a:solidFill>
                  <a:schemeClr val="tx1"/>
                </a:solidFill>
              </a:rPr>
              <a:t>devletin kültür politikasının topluma en hızlı şekilde ulaştırılması</a:t>
            </a:r>
            <a:r>
              <a:rPr lang="tr-TR" sz="2000" dirty="0" smtClean="0">
                <a:solidFill>
                  <a:schemeClr val="tx1"/>
                </a:solidFill>
              </a:rPr>
              <a:t> oldu</a:t>
            </a:r>
            <a:r>
              <a:rPr lang="tr-TR" sz="2000" dirty="0" smtClean="0">
                <a:solidFill>
                  <a:schemeClr val="tx1"/>
                </a:solidFill>
              </a:rPr>
              <a:t>.</a:t>
            </a:r>
            <a:r>
              <a:rPr lang="tr-TR" sz="2000" dirty="0" smtClean="0"/>
              <a:t> </a:t>
            </a:r>
            <a:r>
              <a:rPr lang="tr-TR" sz="2000" dirty="0" smtClean="0">
                <a:hlinkClick r:id="rId2"/>
              </a:rPr>
              <a:t>https://</a:t>
            </a:r>
            <a:r>
              <a:rPr lang="tr-TR" sz="2000" dirty="0" smtClean="0">
                <a:hlinkClick r:id="rId2"/>
              </a:rPr>
              <a:t>www.sorubak.com</a:t>
            </a:r>
            <a:r>
              <a:rPr lang="tr-TR" sz="2000" dirty="0" smtClean="0"/>
              <a:t> </a:t>
            </a:r>
            <a:endParaRPr lang="tr-TR" sz="2000" dirty="0" smtClean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tr-TR" sz="2000" dirty="0" smtClean="0"/>
              <a:t>   </a:t>
            </a:r>
            <a:r>
              <a:rPr lang="tr-TR" sz="2000" dirty="0" smtClean="0">
                <a:solidFill>
                  <a:schemeClr val="tx1"/>
                </a:solidFill>
              </a:rPr>
              <a:t>Televizyon, öncelikle </a:t>
            </a:r>
            <a:r>
              <a:rPr lang="tr-TR" sz="2000" b="1" dirty="0" smtClean="0">
                <a:solidFill>
                  <a:schemeClr val="tx1"/>
                </a:solidFill>
              </a:rPr>
              <a:t>toplumun eğitilmesinde bir araç</a:t>
            </a:r>
            <a:r>
              <a:rPr lang="tr-TR" sz="2000" dirty="0" smtClean="0">
                <a:solidFill>
                  <a:schemeClr val="tx1"/>
                </a:solidFill>
              </a:rPr>
              <a:t> olarak görüldü.</a:t>
            </a:r>
            <a:endParaRPr lang="tr-TR" sz="2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5564" y="0"/>
            <a:ext cx="199843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347615"/>
            <a:ext cx="1979712" cy="22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1968 televizyon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859782"/>
            <a:ext cx="20517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3928101"/>
            <a:ext cx="1979712" cy="121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4420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turgut Ã¶zal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0"/>
            <a:ext cx="2843808" cy="1728154"/>
          </a:xfrm>
          <a:prstGeom prst="rect">
            <a:avLst/>
          </a:prstGeom>
          <a:noFill/>
        </p:spPr>
      </p:pic>
      <p:pic>
        <p:nvPicPr>
          <p:cNvPr id="22534" name="Picture 6" descr="turgut Ã¶zal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6025" y="1707654"/>
            <a:ext cx="2847975" cy="1600200"/>
          </a:xfrm>
          <a:prstGeom prst="rect">
            <a:avLst/>
          </a:prstGeom>
          <a:noFill/>
        </p:spPr>
      </p:pic>
      <p:pic>
        <p:nvPicPr>
          <p:cNvPr id="22536" name="Picture 8" descr="turgut Ã¶zal ailesi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291830"/>
            <a:ext cx="2843808" cy="1851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0"/>
            <a:ext cx="4104456" cy="33950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4.6.1. Siyasi Yaşamın Liberalleşmesi</a:t>
            </a:r>
            <a:endParaRPr lang="tr-TR" sz="2000" dirty="0">
              <a:solidFill>
                <a:srgbClr val="FF0000"/>
              </a:solidFill>
            </a:endParaRPr>
          </a:p>
        </p:txBody>
      </p:sp>
      <p:pic>
        <p:nvPicPr>
          <p:cNvPr id="5" name="4 Resim" descr="cumhurbaÅkanÄ± kenan evren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8166" y="0"/>
            <a:ext cx="1575834" cy="192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shp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995686"/>
            <a:ext cx="1691680" cy="1584176"/>
          </a:xfrm>
          <a:prstGeom prst="rect">
            <a:avLst/>
          </a:prstGeom>
          <a:noFill/>
        </p:spPr>
      </p:pic>
      <p:pic>
        <p:nvPicPr>
          <p:cNvPr id="7" name="6 Resim" descr="erdal inÃ¶nÃ¼ shp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1923679"/>
            <a:ext cx="169168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BÃ¼lent Ecevitâin eÅi RahÅan Ecevit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3579863"/>
            <a:ext cx="1835696" cy="15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Resim" descr="dsp ile ilgili gÃ¶rsel sonucu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3579862"/>
            <a:ext cx="760061" cy="15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39502"/>
            <a:ext cx="7668344" cy="4803998"/>
          </a:xfrm>
        </p:spPr>
        <p:txBody>
          <a:bodyPr>
            <a:noAutofit/>
          </a:bodyPr>
          <a:lstStyle/>
          <a:p>
            <a:r>
              <a:rPr lang="tr-TR" sz="1900" dirty="0" smtClean="0"/>
              <a:t>Özal döneminin ilk yıllarında </a:t>
            </a:r>
            <a:r>
              <a:rPr lang="tr-TR" sz="1900" b="1" dirty="0" smtClean="0"/>
              <a:t>Cumhurbaşkanı Evren’in </a:t>
            </a:r>
            <a:r>
              <a:rPr lang="tr-TR" sz="1900" b="1" dirty="0" smtClean="0">
                <a:solidFill>
                  <a:srgbClr val="FF0000"/>
                </a:solidFill>
              </a:rPr>
              <a:t>siyaset </a:t>
            </a:r>
          </a:p>
          <a:p>
            <a:pPr>
              <a:buNone/>
            </a:pPr>
            <a:r>
              <a:rPr lang="tr-TR" sz="1900" b="1" dirty="0" smtClean="0">
                <a:solidFill>
                  <a:srgbClr val="FF0000"/>
                </a:solidFill>
              </a:rPr>
              <a:t>üzerindeki  etkisi sürdü. </a:t>
            </a:r>
            <a:r>
              <a:rPr lang="tr-TR" sz="1900" u="sng" dirty="0" smtClean="0"/>
              <a:t>Cumhurbaşkanının</a:t>
            </a:r>
            <a:r>
              <a:rPr lang="tr-TR" sz="1900" dirty="0" smtClean="0"/>
              <a:t> aynı zamanda </a:t>
            </a:r>
            <a:r>
              <a:rPr lang="tr-TR" sz="1900" b="1" dirty="0" smtClean="0"/>
              <a:t>Millî  Güvenlik </a:t>
            </a:r>
          </a:p>
          <a:p>
            <a:pPr>
              <a:buNone/>
            </a:pPr>
            <a:r>
              <a:rPr lang="tr-TR" sz="1900" b="1" dirty="0" smtClean="0"/>
              <a:t>Kurulunun  başkanı olması </a:t>
            </a:r>
            <a:r>
              <a:rPr lang="tr-TR" sz="1900" dirty="0" smtClean="0"/>
              <a:t>gibi sebepler </a:t>
            </a:r>
            <a:r>
              <a:rPr lang="tr-TR" sz="1900" b="1" dirty="0" smtClean="0">
                <a:solidFill>
                  <a:srgbClr val="FF0000"/>
                </a:solidFill>
              </a:rPr>
              <a:t>tam anlamıyla demokratik ve sivil bir iktidarın  gelişmesini engelledi</a:t>
            </a:r>
            <a:r>
              <a:rPr lang="tr-TR" sz="1900" dirty="0" smtClean="0"/>
              <a:t>.</a:t>
            </a:r>
          </a:p>
          <a:p>
            <a:r>
              <a:rPr lang="tr-TR" sz="1900" dirty="0" smtClean="0"/>
              <a:t>Turgut Özal’ın iktidardaki </a:t>
            </a:r>
            <a:r>
              <a:rPr lang="tr-TR" sz="1900" b="1" dirty="0" smtClean="0">
                <a:solidFill>
                  <a:srgbClr val="FF0000"/>
                </a:solidFill>
              </a:rPr>
              <a:t>ilk icraatlarından biri </a:t>
            </a:r>
            <a:r>
              <a:rPr lang="tr-TR" sz="1900" b="1" dirty="0" smtClean="0"/>
              <a:t>askerî yönetim </a:t>
            </a:r>
          </a:p>
          <a:p>
            <a:pPr>
              <a:buNone/>
            </a:pPr>
            <a:r>
              <a:rPr lang="tr-TR" sz="1900" b="1" dirty="0" smtClean="0"/>
              <a:t> tarafından atanmış olan valileri görevlerinden alarak </a:t>
            </a:r>
            <a:r>
              <a:rPr lang="tr-TR" sz="1900" dirty="0" smtClean="0"/>
              <a:t>yerine yenilerini </a:t>
            </a:r>
          </a:p>
          <a:p>
            <a:pPr>
              <a:buNone/>
            </a:pPr>
            <a:r>
              <a:rPr lang="tr-TR" sz="1900" dirty="0" smtClean="0"/>
              <a:t>atamak oldu.</a:t>
            </a:r>
          </a:p>
          <a:p>
            <a:r>
              <a:rPr lang="tr-TR" sz="1900" dirty="0" smtClean="0"/>
              <a:t>Sosyal demokrat söyleme sahip </a:t>
            </a:r>
            <a:r>
              <a:rPr lang="tr-TR" sz="1900" b="1" dirty="0" smtClean="0"/>
              <a:t>SODEP ile </a:t>
            </a:r>
            <a:r>
              <a:rPr lang="tr-TR" sz="1900" b="1" dirty="0" err="1" smtClean="0"/>
              <a:t>HP’nin</a:t>
            </a:r>
            <a:r>
              <a:rPr lang="tr-TR" sz="1900" dirty="0" smtClean="0"/>
              <a:t>, </a:t>
            </a:r>
            <a:r>
              <a:rPr lang="tr-TR" sz="1900" b="1" dirty="0" smtClean="0">
                <a:solidFill>
                  <a:srgbClr val="FF0000"/>
                </a:solidFill>
              </a:rPr>
              <a:t>Sosyal  Demokrat </a:t>
            </a:r>
          </a:p>
          <a:p>
            <a:pPr>
              <a:buNone/>
            </a:pPr>
            <a:r>
              <a:rPr lang="tr-TR" sz="1900" b="1" dirty="0" smtClean="0">
                <a:solidFill>
                  <a:srgbClr val="FF0000"/>
                </a:solidFill>
              </a:rPr>
              <a:t>Halkçı Parti (SHP) </a:t>
            </a:r>
            <a:r>
              <a:rPr lang="tr-TR" sz="1900" dirty="0" smtClean="0"/>
              <a:t>ismi altında birleşmesi… 1983</a:t>
            </a:r>
          </a:p>
          <a:p>
            <a:r>
              <a:rPr lang="tr-TR" sz="1900" dirty="0" smtClean="0"/>
              <a:t>Bülent Ecevit’in eşi Rahşan Ecevit’in başkanlığında Demokratik Sol </a:t>
            </a:r>
          </a:p>
          <a:p>
            <a:pPr>
              <a:buNone/>
            </a:pPr>
            <a:r>
              <a:rPr lang="tr-TR" sz="1900" dirty="0" smtClean="0"/>
              <a:t>Parti kuruldu.</a:t>
            </a:r>
          </a:p>
          <a:p>
            <a:r>
              <a:rPr lang="tr-TR" sz="1900" dirty="0" smtClean="0"/>
              <a:t>ANAP iktidarı; bir yandan askerî müdahalenin ortaya çıkardığı </a:t>
            </a:r>
            <a:r>
              <a:rPr lang="tr-TR" sz="1900" b="1" dirty="0" smtClean="0"/>
              <a:t>siyasi, </a:t>
            </a:r>
          </a:p>
          <a:p>
            <a:pPr>
              <a:buNone/>
            </a:pPr>
            <a:r>
              <a:rPr lang="tr-TR" sz="1900" b="1" dirty="0" smtClean="0"/>
              <a:t>ekonomik, toplumsal, hukuki ve dış politikadaki olumsuzlukları ortadan </a:t>
            </a:r>
          </a:p>
          <a:p>
            <a:pPr>
              <a:buNone/>
            </a:pPr>
            <a:r>
              <a:rPr lang="tr-TR" sz="1900" b="1" dirty="0" smtClean="0"/>
              <a:t>kaldırmaya çalışmış </a:t>
            </a:r>
            <a:r>
              <a:rPr lang="tr-TR" sz="1900" dirty="0" smtClean="0"/>
              <a:t>diğer yandan darbe döneminin güçleri ile mücadele etti</a:t>
            </a:r>
            <a:r>
              <a:rPr lang="tr-TR" sz="1800" dirty="0" smtClean="0"/>
              <a:t>.</a:t>
            </a:r>
            <a:endParaRPr lang="tr-TR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7092280" cy="5143500"/>
          </a:xfrm>
        </p:spPr>
        <p:txBody>
          <a:bodyPr>
            <a:normAutofit/>
          </a:bodyPr>
          <a:lstStyle/>
          <a:p>
            <a:r>
              <a:rPr lang="tr-TR" sz="2000" dirty="0" smtClean="0"/>
              <a:t>Bu dönemde hayata geçirilen </a:t>
            </a:r>
            <a:r>
              <a:rPr lang="tr-TR" sz="2000" b="1" dirty="0" smtClean="0"/>
              <a:t>ekonomide liberalleşme</a:t>
            </a:r>
            <a:r>
              <a:rPr lang="tr-TR" sz="2000" dirty="0" smtClean="0"/>
              <a:t>, </a:t>
            </a:r>
            <a:r>
              <a:rPr lang="tr-TR" sz="2000" b="1" dirty="0" smtClean="0"/>
              <a:t>dünya ekonomisi ile yeniden bütünleşme </a:t>
            </a:r>
            <a:r>
              <a:rPr lang="tr-TR" sz="2000" dirty="0" smtClean="0"/>
              <a:t>faaliyetleri, </a:t>
            </a:r>
            <a:r>
              <a:rPr lang="tr-TR" sz="2000" b="1" dirty="0" smtClean="0"/>
              <a:t>telefon, renkli televizyon, özel televizyonlar</a:t>
            </a:r>
            <a:r>
              <a:rPr lang="tr-TR" sz="2000" dirty="0" smtClean="0"/>
              <a:t> ve </a:t>
            </a:r>
            <a:r>
              <a:rPr lang="tr-TR" sz="2000" b="1" dirty="0" smtClean="0"/>
              <a:t>otoyolların</a:t>
            </a:r>
            <a:r>
              <a:rPr lang="tr-TR" sz="2000" dirty="0" smtClean="0"/>
              <a:t> halkın hizmetine sunulması kamuoyunda karşılık bulmuştu.</a:t>
            </a:r>
          </a:p>
          <a:p>
            <a:r>
              <a:rPr lang="tr-TR" sz="2000" dirty="0" smtClean="0"/>
              <a:t>1987’de eski siyasetçilerin </a:t>
            </a:r>
            <a:r>
              <a:rPr lang="tr-TR" sz="2000" b="1" dirty="0" smtClean="0">
                <a:solidFill>
                  <a:srgbClr val="FF0000"/>
                </a:solidFill>
              </a:rPr>
              <a:t>siyasi yasaklarının kaldırılmasına </a:t>
            </a:r>
            <a:r>
              <a:rPr lang="tr-TR" sz="2000" dirty="0" smtClean="0"/>
              <a:t>dair anayasa değişikliği gündeme geldi ve </a:t>
            </a:r>
            <a:r>
              <a:rPr lang="tr-TR" sz="2000" b="1" dirty="0" smtClean="0"/>
              <a:t>halk oylaması yapıldı</a:t>
            </a:r>
            <a:r>
              <a:rPr lang="tr-TR" sz="2000" dirty="0" smtClean="0"/>
              <a:t>. </a:t>
            </a:r>
            <a:r>
              <a:rPr lang="tr-TR" sz="2000" b="1" dirty="0" smtClean="0">
                <a:solidFill>
                  <a:srgbClr val="FF0000"/>
                </a:solidFill>
              </a:rPr>
              <a:t>Özal, “hayır” </a:t>
            </a:r>
            <a:r>
              <a:rPr lang="tr-TR" sz="2000" dirty="0" smtClean="0"/>
              <a:t>için çalışma yaparken karşısındaki </a:t>
            </a:r>
            <a:r>
              <a:rPr lang="tr-TR" sz="2000" b="1" dirty="0" smtClean="0"/>
              <a:t>eski siyasetçiler “evet” </a:t>
            </a:r>
            <a:r>
              <a:rPr lang="tr-TR" sz="2000" dirty="0" smtClean="0"/>
              <a:t>için mücadele etti. Halkın </a:t>
            </a:r>
            <a:r>
              <a:rPr lang="tr-TR" sz="2000" b="1" dirty="0" smtClean="0">
                <a:solidFill>
                  <a:srgbClr val="FF0000"/>
                </a:solidFill>
              </a:rPr>
              <a:t>%50,16’sı evet </a:t>
            </a:r>
            <a:r>
              <a:rPr lang="tr-TR" sz="2000" dirty="0" smtClean="0"/>
              <a:t>oyu kullandı ve </a:t>
            </a:r>
            <a:r>
              <a:rPr lang="tr-TR" sz="2000" b="1" dirty="0" smtClean="0"/>
              <a:t>siyasi yasaklar kaldırıldı.</a:t>
            </a:r>
          </a:p>
          <a:p>
            <a:r>
              <a:rPr lang="tr-TR" sz="2000" b="1" dirty="0" smtClean="0"/>
              <a:t>DYP’de (Doğru Yol Partisi) </a:t>
            </a:r>
            <a:r>
              <a:rPr lang="tr-TR" sz="2000" b="1" dirty="0" smtClean="0">
                <a:solidFill>
                  <a:srgbClr val="FF0000"/>
                </a:solidFill>
              </a:rPr>
              <a:t>Süleyman Demirel, </a:t>
            </a:r>
          </a:p>
          <a:p>
            <a:r>
              <a:rPr lang="tr-TR" sz="2000" b="1" dirty="0" smtClean="0"/>
              <a:t>DSP’de (Demokratik Sol Parti) </a:t>
            </a:r>
            <a:r>
              <a:rPr lang="tr-TR" sz="2000" b="1" dirty="0" smtClean="0">
                <a:solidFill>
                  <a:srgbClr val="FF0000"/>
                </a:solidFill>
              </a:rPr>
              <a:t>Bülent Ecevit, </a:t>
            </a:r>
          </a:p>
          <a:p>
            <a:r>
              <a:rPr lang="tr-TR" sz="2000" b="1" dirty="0" smtClean="0"/>
              <a:t>RP’de (Refah Partisi) </a:t>
            </a:r>
            <a:r>
              <a:rPr lang="tr-TR" sz="2000" b="1" dirty="0" smtClean="0">
                <a:solidFill>
                  <a:srgbClr val="FF0000"/>
                </a:solidFill>
              </a:rPr>
              <a:t>Necmettin Erbakan </a:t>
            </a:r>
            <a:r>
              <a:rPr lang="tr-TR" sz="2000" dirty="0" smtClean="0"/>
              <a:t> </a:t>
            </a:r>
          </a:p>
          <a:p>
            <a:r>
              <a:rPr lang="tr-TR" sz="2000" dirty="0" smtClean="0"/>
              <a:t> </a:t>
            </a:r>
            <a:r>
              <a:rPr lang="tr-TR" sz="2000" b="1" dirty="0" err="1" smtClean="0"/>
              <a:t>MÇP’de</a:t>
            </a:r>
            <a:r>
              <a:rPr lang="tr-TR" sz="2000" b="1" dirty="0" smtClean="0"/>
              <a:t> (Milliyetçi Çalışma Partisi) </a:t>
            </a:r>
            <a:r>
              <a:rPr lang="tr-TR" sz="2000" b="1" dirty="0" smtClean="0">
                <a:solidFill>
                  <a:srgbClr val="FF0000"/>
                </a:solidFill>
              </a:rPr>
              <a:t>Alparslan Türkeş </a:t>
            </a:r>
            <a:r>
              <a:rPr lang="tr-TR" sz="2000" dirty="0" smtClean="0"/>
              <a:t>başkanlığına geldi.</a:t>
            </a:r>
            <a:endParaRPr lang="tr-TR" sz="2000" b="1" dirty="0"/>
          </a:p>
        </p:txBody>
      </p:sp>
      <p:pic>
        <p:nvPicPr>
          <p:cNvPr id="4" name="3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0"/>
            <a:ext cx="2195736" cy="17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doÄru yol partisi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779663"/>
            <a:ext cx="2051719" cy="1224135"/>
          </a:xfrm>
          <a:prstGeom prst="rect">
            <a:avLst/>
          </a:prstGeom>
          <a:noFill/>
        </p:spPr>
      </p:pic>
      <p:pic>
        <p:nvPicPr>
          <p:cNvPr id="6" name="5 Resim" descr="refah partisi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3003798"/>
            <a:ext cx="133164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mÃ§p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3003798"/>
            <a:ext cx="1207021" cy="1152128"/>
          </a:xfrm>
          <a:prstGeom prst="rect">
            <a:avLst/>
          </a:prstGeom>
          <a:noFill/>
        </p:spPr>
      </p:pic>
      <p:pic>
        <p:nvPicPr>
          <p:cNvPr id="24584" name="Picture 8" descr="dsp ile ilgili gÃ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4083918"/>
            <a:ext cx="1979712" cy="1059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7812360" cy="4948014"/>
          </a:xfrm>
        </p:spPr>
        <p:txBody>
          <a:bodyPr>
            <a:normAutofit/>
          </a:bodyPr>
          <a:lstStyle/>
          <a:p>
            <a:r>
              <a:rPr lang="tr-TR" sz="2000" dirty="0" smtClean="0"/>
              <a:t>1987’deki seçimlerden önce Genelkurmay Başkanı </a:t>
            </a:r>
            <a:r>
              <a:rPr lang="tr-TR" sz="2000" b="1" dirty="0" smtClean="0"/>
              <a:t>Necdet </a:t>
            </a:r>
            <a:r>
              <a:rPr lang="tr-TR" sz="2000" b="1" dirty="0" err="1" smtClean="0"/>
              <a:t>Öztorun’un</a:t>
            </a:r>
            <a:r>
              <a:rPr lang="tr-TR" sz="2000" b="1" dirty="0" smtClean="0"/>
              <a:t> </a:t>
            </a:r>
            <a:r>
              <a:rPr lang="tr-TR" sz="2000" dirty="0" smtClean="0"/>
              <a:t>Genelkurmay Başkanı olması beklenirken </a:t>
            </a:r>
            <a:r>
              <a:rPr lang="tr-TR" sz="2000" b="1" dirty="0" smtClean="0">
                <a:solidFill>
                  <a:srgbClr val="FF0000"/>
                </a:solidFill>
              </a:rPr>
              <a:t>Özal’ın ikinci komutan Necip </a:t>
            </a:r>
            <a:r>
              <a:rPr lang="tr-TR" sz="2000" b="1" dirty="0" err="1" smtClean="0">
                <a:solidFill>
                  <a:srgbClr val="FF0000"/>
                </a:solidFill>
              </a:rPr>
              <a:t>Torumtay’ı</a:t>
            </a:r>
            <a:r>
              <a:rPr lang="tr-TR" sz="2000" b="1" dirty="0" smtClean="0">
                <a:solidFill>
                  <a:srgbClr val="FF0000"/>
                </a:solidFill>
              </a:rPr>
              <a:t> ataması</a:t>
            </a:r>
            <a:r>
              <a:rPr lang="tr-TR" sz="2000" dirty="0" smtClean="0"/>
              <a:t> tartışmaları beraberinde getirdi. Özal, diğer bürokratik makamlarda olduğu gibi Genelkurmay Başkanlığı için de </a:t>
            </a:r>
            <a:r>
              <a:rPr lang="tr-TR" sz="2000" b="1" dirty="0" smtClean="0"/>
              <a:t>tasarrufta bulunmuş oldu.</a:t>
            </a:r>
          </a:p>
          <a:p>
            <a:r>
              <a:rPr lang="tr-TR" sz="1900" b="1" dirty="0" smtClean="0"/>
              <a:t>1979’da İran-İslam devrimi </a:t>
            </a:r>
            <a:r>
              <a:rPr lang="tr-TR" sz="1900" dirty="0" smtClean="0"/>
              <a:t>ve </a:t>
            </a:r>
            <a:r>
              <a:rPr lang="tr-TR" sz="1900" b="1" dirty="0" smtClean="0"/>
              <a:t>SSCB’nin Afganistan’ı işgali</a:t>
            </a:r>
            <a:r>
              <a:rPr lang="tr-TR" sz="1900" dirty="0" smtClean="0"/>
              <a:t>, Türkiye’nin stratejik önemini artırırken </a:t>
            </a:r>
            <a:r>
              <a:rPr lang="tr-TR" sz="1900" b="1" dirty="0" smtClean="0">
                <a:solidFill>
                  <a:srgbClr val="FF0000"/>
                </a:solidFill>
              </a:rPr>
              <a:t>Türk-Amerikan ilişkilerinin gelişmesini sağladı</a:t>
            </a:r>
            <a:r>
              <a:rPr lang="tr-TR" sz="1900" dirty="0" smtClean="0"/>
              <a:t>.</a:t>
            </a:r>
          </a:p>
          <a:p>
            <a:r>
              <a:rPr lang="tr-TR" sz="2000" dirty="0" smtClean="0"/>
              <a:t>Özal, </a:t>
            </a:r>
            <a:r>
              <a:rPr lang="tr-TR" sz="2000" b="1" dirty="0" smtClean="0"/>
              <a:t>sözde Ermeni soykırımı yasa tasarısı </a:t>
            </a:r>
            <a:r>
              <a:rPr lang="tr-TR" sz="2000" dirty="0" smtClean="0"/>
              <a:t>ve </a:t>
            </a:r>
            <a:r>
              <a:rPr lang="tr-TR" sz="2000" b="1" dirty="0" smtClean="0"/>
              <a:t>Rumların Kıbrıs’a dair taleplerinden</a:t>
            </a:r>
            <a:r>
              <a:rPr lang="tr-TR" sz="2000" dirty="0" smtClean="0"/>
              <a:t> dolayı </a:t>
            </a:r>
            <a:r>
              <a:rPr lang="tr-TR" sz="2000" b="1" dirty="0" smtClean="0">
                <a:solidFill>
                  <a:srgbClr val="FF0000"/>
                </a:solidFill>
              </a:rPr>
              <a:t>Amerika ile ters düşmemeye özen gösterdi </a:t>
            </a:r>
            <a:r>
              <a:rPr lang="tr-TR" sz="2000" dirty="0" smtClean="0"/>
              <a:t>fakat Türk-Amerikan ilişkilerinin iyi gitmesi sadece dış politikadaki bu gelişmelere bağlı değildi.</a:t>
            </a:r>
          </a:p>
          <a:p>
            <a:r>
              <a:rPr lang="tr-TR" sz="2000" dirty="0" smtClean="0"/>
              <a:t>Türkiye’nin hem </a:t>
            </a:r>
            <a:r>
              <a:rPr lang="tr-TR" sz="2000" b="1" dirty="0" smtClean="0"/>
              <a:t>Orta Doğu ve Kafkaslarda hem de Balkanlar </a:t>
            </a:r>
          </a:p>
          <a:p>
            <a:pPr>
              <a:buNone/>
            </a:pPr>
            <a:r>
              <a:rPr lang="tr-TR" sz="2000" b="1" dirty="0" smtClean="0"/>
              <a:t>ve Orta Asya’daki</a:t>
            </a:r>
            <a:r>
              <a:rPr lang="tr-TR" sz="2000" dirty="0" smtClean="0"/>
              <a:t> çıkarlarının </a:t>
            </a:r>
            <a:r>
              <a:rPr lang="tr-TR" sz="2000" b="1" dirty="0" smtClean="0"/>
              <a:t>Amerika ile uyuştuğunu </a:t>
            </a:r>
            <a:r>
              <a:rPr lang="tr-TR" sz="2000" dirty="0" smtClean="0"/>
              <a:t>düşünen </a:t>
            </a:r>
          </a:p>
          <a:p>
            <a:pPr>
              <a:buNone/>
            </a:pPr>
            <a:r>
              <a:rPr lang="tr-TR" sz="2000" dirty="0" smtClean="0"/>
              <a:t>Özal, </a:t>
            </a:r>
            <a:r>
              <a:rPr lang="tr-TR" sz="2000" b="1" dirty="0" smtClean="0">
                <a:solidFill>
                  <a:srgbClr val="FF0000"/>
                </a:solidFill>
              </a:rPr>
              <a:t>iki ülke arasındaki ilişkileri geliştirmeye çalışmıştır.</a:t>
            </a:r>
          </a:p>
          <a:p>
            <a:endParaRPr lang="tr-TR" sz="2000" b="1" dirty="0" smtClean="0">
              <a:solidFill>
                <a:srgbClr val="FF0000"/>
              </a:solidFill>
            </a:endParaRPr>
          </a:p>
          <a:p>
            <a:endParaRPr lang="tr-TR" sz="1900" b="1" dirty="0">
              <a:solidFill>
                <a:srgbClr val="FF0000"/>
              </a:solidFill>
            </a:endParaRPr>
          </a:p>
        </p:txBody>
      </p:sp>
      <p:pic>
        <p:nvPicPr>
          <p:cNvPr id="25602" name="Picture 2" descr="Necip Torumtay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0"/>
            <a:ext cx="1403648" cy="1249958"/>
          </a:xfrm>
          <a:prstGeom prst="rect">
            <a:avLst/>
          </a:prstGeom>
          <a:noFill/>
        </p:spPr>
      </p:pic>
      <p:pic>
        <p:nvPicPr>
          <p:cNvPr id="6" name="5 Resim" descr="Necdet Ãztorunâun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1450" y="1275606"/>
            <a:ext cx="1352550" cy="1292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7812360" y="987574"/>
            <a:ext cx="11651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dirty="0" smtClean="0"/>
              <a:t>Necip </a:t>
            </a:r>
            <a:r>
              <a:rPr lang="tr-TR" sz="1200" dirty="0" err="1" smtClean="0"/>
              <a:t>Torumtay</a:t>
            </a:r>
            <a:endParaRPr lang="tr-TR" sz="1200" dirty="0"/>
          </a:p>
        </p:txBody>
      </p:sp>
      <p:sp>
        <p:nvSpPr>
          <p:cNvPr id="8" name="7 Dikdörtgen"/>
          <p:cNvSpPr/>
          <p:nvPr/>
        </p:nvSpPr>
        <p:spPr>
          <a:xfrm>
            <a:off x="7884368" y="2283718"/>
            <a:ext cx="109517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100" dirty="0" smtClean="0"/>
              <a:t>Necdet </a:t>
            </a:r>
            <a:r>
              <a:rPr lang="tr-TR" sz="1100" dirty="0" err="1" smtClean="0"/>
              <a:t>Öztorun</a:t>
            </a:r>
            <a:endParaRPr lang="tr-TR" sz="1100" dirty="0"/>
          </a:p>
        </p:txBody>
      </p:sp>
      <p:pic>
        <p:nvPicPr>
          <p:cNvPr id="9" name="8 Resim" descr="Ã¶zal ve reagan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3219822"/>
            <a:ext cx="2411760" cy="192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6096" y="471302"/>
            <a:ext cx="9107904" cy="4672198"/>
          </a:xfrm>
        </p:spPr>
        <p:txBody>
          <a:bodyPr>
            <a:normAutofit fontScale="92500" lnSpcReduction="10000"/>
          </a:bodyPr>
          <a:lstStyle/>
          <a:p>
            <a:r>
              <a:rPr lang="tr-TR" sz="2000" dirty="0" smtClean="0"/>
              <a:t>1980’li yıllarda Özal’ın uyguladığı </a:t>
            </a:r>
            <a:r>
              <a:rPr lang="tr-TR" sz="2000" b="1" dirty="0" smtClean="0"/>
              <a:t>liberalleşme politikaları </a:t>
            </a:r>
            <a:r>
              <a:rPr lang="tr-TR" sz="2000" dirty="0" smtClean="0"/>
              <a:t>ile Türkiye, dünya </a:t>
            </a:r>
          </a:p>
          <a:p>
            <a:pPr>
              <a:buNone/>
            </a:pPr>
            <a:r>
              <a:rPr lang="tr-TR" sz="2000" dirty="0" smtClean="0"/>
              <a:t>kapitalizmine ve </a:t>
            </a:r>
            <a:r>
              <a:rPr lang="tr-TR" sz="2000" b="1" dirty="0" smtClean="0">
                <a:solidFill>
                  <a:srgbClr val="FF0000"/>
                </a:solidFill>
              </a:rPr>
              <a:t>gelişen pazar ekonomisine </a:t>
            </a:r>
            <a:r>
              <a:rPr lang="tr-TR" sz="2000" dirty="0" smtClean="0"/>
              <a:t>dâhil olmaya başlamıştır. </a:t>
            </a:r>
          </a:p>
          <a:p>
            <a:r>
              <a:rPr lang="tr-TR" sz="2000" b="1" dirty="0" smtClean="0"/>
              <a:t>İthal ikameci sanayileşme yerine </a:t>
            </a:r>
            <a:r>
              <a:rPr lang="tr-TR" sz="2000" b="1" dirty="0" smtClean="0">
                <a:solidFill>
                  <a:srgbClr val="FF0000"/>
                </a:solidFill>
              </a:rPr>
              <a:t>ihracata dayalı sanayileşmeye ve ekonomik </a:t>
            </a:r>
          </a:p>
          <a:p>
            <a:pPr>
              <a:buNone/>
            </a:pPr>
            <a:r>
              <a:rPr lang="tr-TR" sz="2000" b="1" dirty="0" smtClean="0">
                <a:solidFill>
                  <a:srgbClr val="FF0000"/>
                </a:solidFill>
              </a:rPr>
              <a:t>büyümeye</a:t>
            </a:r>
            <a:r>
              <a:rPr lang="tr-TR" sz="2000" dirty="0" smtClean="0"/>
              <a:t> </a:t>
            </a:r>
            <a:r>
              <a:rPr lang="tr-TR" sz="2000" b="1" dirty="0" smtClean="0"/>
              <a:t>ağırlık verilmiştir</a:t>
            </a:r>
            <a:r>
              <a:rPr lang="tr-TR" sz="2000" dirty="0" smtClean="0"/>
              <a:t>.</a:t>
            </a:r>
          </a:p>
          <a:p>
            <a:r>
              <a:rPr lang="tr-TR" sz="2000" dirty="0" smtClean="0"/>
              <a:t>Ö</a:t>
            </a:r>
            <a:r>
              <a:rPr lang="nn-NO" sz="2000" dirty="0" smtClean="0"/>
              <a:t>zal, </a:t>
            </a:r>
            <a:r>
              <a:rPr lang="nn-NO" sz="2000" b="1" dirty="0" smtClean="0"/>
              <a:t>devletçilik politikasından vazgeçerek </a:t>
            </a:r>
            <a:r>
              <a:rPr lang="nn-NO" sz="2000" dirty="0" smtClean="0"/>
              <a:t>devletin</a:t>
            </a:r>
            <a:r>
              <a:rPr lang="tr-TR" sz="2000" dirty="0" smtClean="0"/>
              <a:t> ekonomik faaliyetlerini </a:t>
            </a:r>
            <a:r>
              <a:rPr lang="tr-TR" sz="2000" b="1" dirty="0" smtClean="0"/>
              <a:t>özel </a:t>
            </a:r>
          </a:p>
          <a:p>
            <a:pPr>
              <a:buNone/>
            </a:pPr>
            <a:r>
              <a:rPr lang="tr-TR" sz="2000" b="1" dirty="0" smtClean="0"/>
              <a:t>sektöre bırakması </a:t>
            </a:r>
            <a:r>
              <a:rPr lang="tr-TR" sz="2000" dirty="0" smtClean="0"/>
              <a:t>ve ekonominin kendi kurallarıyla  işlemesi gerektiğini ifade etmiştir.</a:t>
            </a:r>
          </a:p>
          <a:p>
            <a:r>
              <a:rPr lang="tr-TR" sz="2000" dirty="0" smtClean="0"/>
              <a:t>“Memleketin en önemli meselesi ekonomidir.” Özal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24 Ocak Kararları</a:t>
            </a:r>
          </a:p>
          <a:p>
            <a:r>
              <a:rPr lang="tr-TR" sz="2000" dirty="0" smtClean="0"/>
              <a:t>Türkiye’de yeni bir dönemi başlatan ve ülkeyi küresel ekonomik sisteme dâhil eden önemli bir adımdı. Türkiye’nin dış dünyadan soyutlanması ekonomik ve siyasi sorunlara yol açmıştı.</a:t>
            </a:r>
          </a:p>
          <a:p>
            <a:r>
              <a:rPr lang="tr-TR" sz="2000" dirty="0" smtClean="0"/>
              <a:t>Örneğin üzerinde döviz veya yabancı sigara bulunanlar, kaçakçılıktan yakalanıp cezaya çarptırılıyor, elektrik kesintileri yüzünden fabrikalar çalışamıyordu. </a:t>
            </a:r>
          </a:p>
          <a:p>
            <a:r>
              <a:rPr lang="tr-TR" sz="2000" dirty="0" smtClean="0"/>
              <a:t>Kaçakçılık ve rüşvetin yanında tüp gaz, benzin, şeker, ilaç kuyrukları da yaşanıyordu.</a:t>
            </a:r>
            <a:endParaRPr lang="tr-TR" sz="2000" b="1" dirty="0" smtClean="0">
              <a:solidFill>
                <a:srgbClr val="FF0000"/>
              </a:solidFill>
            </a:endParaRPr>
          </a:p>
          <a:p>
            <a:endParaRPr lang="tr-TR" sz="2000" b="1" dirty="0" smtClean="0">
              <a:solidFill>
                <a:srgbClr val="FF0000"/>
              </a:solidFill>
            </a:endParaRPr>
          </a:p>
          <a:p>
            <a:endParaRPr lang="tr-TR" sz="2000" dirty="0" smtClean="0"/>
          </a:p>
          <a:p>
            <a:pPr>
              <a:buNone/>
            </a:pPr>
            <a:endParaRPr lang="tr-TR" sz="20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67480" y="12032"/>
            <a:ext cx="5472608" cy="43204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4.6.2. Ekonomik Yaşamda Liberalleşme Politikaları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8128" y="48128"/>
            <a:ext cx="9144000" cy="5143500"/>
          </a:xfrm>
        </p:spPr>
        <p:txBody>
          <a:bodyPr>
            <a:norm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24 Ocak Kararları </a:t>
            </a:r>
            <a:r>
              <a:rPr lang="tr-TR" sz="2000" b="1" dirty="0" smtClean="0"/>
              <a:t>ekonomik istikrar </a:t>
            </a:r>
            <a:r>
              <a:rPr lang="tr-TR" sz="2000" dirty="0" smtClean="0"/>
              <a:t>olarak adlandırılırken </a:t>
            </a:r>
          </a:p>
          <a:p>
            <a:r>
              <a:rPr lang="tr-TR" sz="2000" b="1" dirty="0" smtClean="0"/>
              <a:t>Yüksek oranda zamlara, </a:t>
            </a:r>
          </a:p>
          <a:p>
            <a:r>
              <a:rPr lang="tr-TR" sz="2000" b="1" dirty="0" smtClean="0"/>
              <a:t>Sıkı bir mali disipline, </a:t>
            </a:r>
          </a:p>
          <a:p>
            <a:r>
              <a:rPr lang="tr-TR" sz="2000" b="1" dirty="0" smtClean="0"/>
              <a:t>Kamu harcamalarında tasarruf yapılmasına, </a:t>
            </a:r>
          </a:p>
          <a:p>
            <a:r>
              <a:rPr lang="tr-TR" sz="2000" b="1" dirty="0" smtClean="0"/>
              <a:t>Altyapı çalışmalarının durdurulmasına ve </a:t>
            </a:r>
          </a:p>
          <a:p>
            <a:r>
              <a:rPr lang="tr-TR" sz="2000" b="1" dirty="0" smtClean="0"/>
              <a:t>Çalışanların ücretlerinin dondurulmasına yol açtı</a:t>
            </a:r>
            <a:r>
              <a:rPr lang="tr-TR" sz="2000" dirty="0" smtClean="0"/>
              <a:t>. </a:t>
            </a:r>
          </a:p>
          <a:p>
            <a:r>
              <a:rPr lang="tr-TR" sz="2000" dirty="0" smtClean="0"/>
              <a:t>Özal’a göre bu kararların hedefi, </a:t>
            </a:r>
            <a:r>
              <a:rPr lang="tr-TR" sz="2000" b="1" dirty="0" smtClean="0">
                <a:solidFill>
                  <a:srgbClr val="FF0000"/>
                </a:solidFill>
              </a:rPr>
              <a:t>Türkiye’yi içine düştüğü ekonomik çıkmazdan kurtarmak ve istikrarı sağlamaktı.</a:t>
            </a:r>
          </a:p>
          <a:p>
            <a:r>
              <a:rPr lang="tr-TR" sz="2000" dirty="0" smtClean="0"/>
              <a:t>Geleneksel Türk iktisat anlayışını değiştiren bu kararlar, üç önemli alanda </a:t>
            </a:r>
          </a:p>
          <a:p>
            <a:r>
              <a:rPr lang="tr-TR" sz="2000" b="1" dirty="0" smtClean="0"/>
              <a:t>(döviz kuru politikası, </a:t>
            </a:r>
          </a:p>
          <a:p>
            <a:r>
              <a:rPr lang="tr-TR" sz="2000" b="1" dirty="0" smtClean="0"/>
              <a:t>yurt içi fiyat politikası ve</a:t>
            </a:r>
          </a:p>
          <a:p>
            <a:r>
              <a:rPr lang="tr-TR" sz="2000" b="1" dirty="0" smtClean="0"/>
              <a:t> kurumsal reformlar)</a:t>
            </a:r>
            <a:r>
              <a:rPr lang="tr-TR" sz="2000" dirty="0" smtClean="0"/>
              <a:t> değişikliklere yol açtı.</a:t>
            </a:r>
          </a:p>
          <a:p>
            <a:r>
              <a:rPr lang="tr-TR" sz="2000" dirty="0" smtClean="0"/>
              <a:t>24 Ocak Kararları Türkiye’nin dünya ile barışmasına da </a:t>
            </a:r>
          </a:p>
          <a:p>
            <a:r>
              <a:rPr lang="tr-TR" sz="2000" dirty="0" smtClean="0"/>
              <a:t>vesile oldu.</a:t>
            </a:r>
            <a:endParaRPr lang="tr-TR" sz="2000" b="1" dirty="0" smtClean="0">
              <a:solidFill>
                <a:srgbClr val="FF0000"/>
              </a:solidFill>
            </a:endParaRPr>
          </a:p>
          <a:p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4" name="3 Resim" descr="Ã¶zal 24 ocak kararlarÄ±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411510"/>
            <a:ext cx="3244268" cy="1860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Ã¶zal icraatÄ±n iÃ§inden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291830"/>
            <a:ext cx="3059832" cy="185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3256" y="459454"/>
            <a:ext cx="9060744" cy="4659982"/>
          </a:xfrm>
        </p:spPr>
        <p:txBody>
          <a:bodyPr>
            <a:normAutofit lnSpcReduction="10000"/>
          </a:bodyPr>
          <a:lstStyle/>
          <a:p>
            <a:r>
              <a:rPr lang="tr-TR" sz="2000" dirty="0" smtClean="0"/>
              <a:t>Turgut Özal döneminde karma ekonomi yerine </a:t>
            </a:r>
            <a:r>
              <a:rPr lang="sv-SE" sz="2000" dirty="0" smtClean="0"/>
              <a:t>liberal ekonomi ön plana çıktı.</a:t>
            </a:r>
            <a:endParaRPr lang="tr-TR" sz="2000" dirty="0" smtClean="0"/>
          </a:p>
          <a:p>
            <a:r>
              <a:rPr lang="tr-TR" sz="2000" b="1" dirty="0" smtClean="0"/>
              <a:t>Devletin sınırlandırılması, </a:t>
            </a:r>
          </a:p>
          <a:p>
            <a:r>
              <a:rPr lang="tr-TR" sz="2000" b="1" dirty="0" smtClean="0"/>
              <a:t>ticaretin serbestleştirilmesi, i</a:t>
            </a:r>
          </a:p>
          <a:p>
            <a:r>
              <a:rPr lang="tr-TR" sz="2000" b="1" dirty="0" err="1" smtClean="0"/>
              <a:t>ktisadi</a:t>
            </a:r>
            <a:r>
              <a:rPr lang="tr-TR" sz="2000" b="1" dirty="0" smtClean="0"/>
              <a:t> hayatta bireysel girişimciliğin özendirilmesi, </a:t>
            </a:r>
          </a:p>
          <a:p>
            <a:r>
              <a:rPr lang="tr-TR" sz="2000" b="1" dirty="0" smtClean="0"/>
              <a:t>kamu iktisadi teşekküllerinin özelleştirilmesi ve rekabet koşullarının sağlanması </a:t>
            </a:r>
            <a:r>
              <a:rPr lang="tr-TR" sz="2000" dirty="0" smtClean="0"/>
              <a:t>yolunda önemli adımlar atıldı.</a:t>
            </a:r>
          </a:p>
          <a:p>
            <a:r>
              <a:rPr lang="tr-TR" sz="1800" dirty="0" smtClean="0"/>
              <a:t>Özal, 1930’larda yürürlüğe giren </a:t>
            </a:r>
            <a:r>
              <a:rPr lang="tr-TR" sz="1800" b="1" dirty="0" smtClean="0">
                <a:solidFill>
                  <a:srgbClr val="FF0000"/>
                </a:solidFill>
              </a:rPr>
              <a:t>Türk Parası Kıymetini Koruma Kanunu’nu </a:t>
            </a:r>
            <a:r>
              <a:rPr lang="tr-TR" sz="1800" dirty="0" smtClean="0"/>
              <a:t>değiştirmekle işe başlayarak </a:t>
            </a:r>
            <a:r>
              <a:rPr lang="tr-TR" sz="1800" b="1" dirty="0" smtClean="0"/>
              <a:t>serbest piyasa koşullarını oluşturmak için devletin ekonomideki ağırlığını azaltmaya çalıştı.</a:t>
            </a:r>
          </a:p>
          <a:p>
            <a:r>
              <a:rPr lang="tr-TR" sz="1800" b="1" dirty="0" smtClean="0"/>
              <a:t>Döviz ve fiyat politikalarında </a:t>
            </a:r>
            <a:r>
              <a:rPr lang="tr-TR" sz="1800" dirty="0" smtClean="0"/>
              <a:t>olduğu gibi </a:t>
            </a:r>
            <a:r>
              <a:rPr lang="tr-TR" sz="1800" b="1" dirty="0" smtClean="0"/>
              <a:t>Türk lirasını da serbest piyasa koşullarına bıraktı.</a:t>
            </a:r>
          </a:p>
          <a:p>
            <a:r>
              <a:rPr lang="tr-TR" sz="1800" b="1" dirty="0" smtClean="0">
                <a:solidFill>
                  <a:srgbClr val="FF0000"/>
                </a:solidFill>
              </a:rPr>
              <a:t>Sermaye  Piyasası Kurulu </a:t>
            </a:r>
            <a:r>
              <a:rPr lang="tr-TR" sz="1800" dirty="0" smtClean="0"/>
              <a:t>ve </a:t>
            </a:r>
            <a:r>
              <a:rPr lang="tr-TR" sz="1800" b="1" dirty="0" smtClean="0">
                <a:solidFill>
                  <a:srgbClr val="FF0000"/>
                </a:solidFill>
              </a:rPr>
              <a:t>İstanbul Menkul Kıymetler Borsasının </a:t>
            </a:r>
            <a:r>
              <a:rPr lang="tr-TR" sz="1800" dirty="0" smtClean="0"/>
              <a:t>kurulmasını sağladı.</a:t>
            </a:r>
            <a:endParaRPr lang="tr-TR" sz="1800" b="1" dirty="0" smtClean="0"/>
          </a:p>
          <a:p>
            <a:r>
              <a:rPr lang="tr-TR" sz="2000" b="1" dirty="0" smtClean="0"/>
              <a:t>İthalatın önündeki engelleri kaldırarak </a:t>
            </a:r>
            <a:r>
              <a:rPr lang="tr-TR" sz="2000" dirty="0" smtClean="0"/>
              <a:t>her türlü malın ithaline izin verdi. </a:t>
            </a:r>
          </a:p>
          <a:p>
            <a:r>
              <a:rPr lang="tr-TR" sz="2000" dirty="0" smtClean="0"/>
              <a:t>Özal’ın ekonomiye dair bu yaklaşımlarıyla 1979’da </a:t>
            </a:r>
            <a:r>
              <a:rPr lang="tr-TR" sz="2000" b="1" dirty="0" smtClean="0"/>
              <a:t>2,3 milyar dolar olan ihracat </a:t>
            </a:r>
            <a:r>
              <a:rPr lang="tr-TR" sz="2000" b="1" dirty="0" smtClean="0">
                <a:solidFill>
                  <a:srgbClr val="FF0000"/>
                </a:solidFill>
              </a:rPr>
              <a:t>1988’de 11,7 milyar dolara çıktı.</a:t>
            </a:r>
          </a:p>
          <a:p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67480" y="12032"/>
            <a:ext cx="4836568" cy="43204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Serbest Piyasa Ekonomisi Politikası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83518"/>
            <a:ext cx="9144000" cy="4659982"/>
          </a:xfrm>
        </p:spPr>
        <p:txBody>
          <a:bodyPr>
            <a:normAutofit lnSpcReduction="10000"/>
          </a:bodyPr>
          <a:lstStyle/>
          <a:p>
            <a:r>
              <a:rPr lang="tr-TR" sz="2000" dirty="0" smtClean="0"/>
              <a:t>Özal iktidarı döneminde </a:t>
            </a:r>
            <a:r>
              <a:rPr lang="tr-TR" sz="2000" b="1" dirty="0" smtClean="0"/>
              <a:t>dış ödemeler açığı kapatılmış</a:t>
            </a:r>
            <a:r>
              <a:rPr lang="tr-TR" sz="2000" dirty="0" smtClean="0"/>
              <a:t>, </a:t>
            </a:r>
            <a:r>
              <a:rPr lang="tr-TR" sz="2000" b="1" dirty="0" smtClean="0">
                <a:solidFill>
                  <a:srgbClr val="FF0000"/>
                </a:solidFill>
              </a:rPr>
              <a:t>dünya ekonomisiyle bütünleşme sağlanmış</a:t>
            </a:r>
            <a:r>
              <a:rPr lang="tr-TR" sz="2000" dirty="0" smtClean="0"/>
              <a:t>, </a:t>
            </a:r>
            <a:r>
              <a:rPr lang="tr-TR" sz="2000" b="1" dirty="0" smtClean="0"/>
              <a:t>dışa açılma politikası ile sanayileşmeye dayalı ihracat artmıştı.</a:t>
            </a:r>
          </a:p>
          <a:p>
            <a:r>
              <a:rPr lang="tr-TR" sz="2000" b="1" dirty="0" smtClean="0"/>
              <a:t>Özal iktidarının bu başarısı</a:t>
            </a:r>
            <a:r>
              <a:rPr lang="tr-TR" sz="2000" dirty="0" smtClean="0"/>
              <a:t>, </a:t>
            </a:r>
            <a:r>
              <a:rPr lang="tr-TR" sz="2000" b="1" dirty="0" smtClean="0"/>
              <a:t>halkın refahını artırmaya yönelik üretim </a:t>
            </a:r>
            <a:r>
              <a:rPr lang="tr-TR" sz="2000" dirty="0" smtClean="0"/>
              <a:t>ve </a:t>
            </a:r>
            <a:r>
              <a:rPr lang="tr-TR" sz="2000" b="1" dirty="0" smtClean="0"/>
              <a:t>ihracat yapısının uygulanmasına</a:t>
            </a:r>
            <a:r>
              <a:rPr lang="tr-TR" sz="2000" dirty="0" smtClean="0"/>
              <a:t> dayanmaktaydı.</a:t>
            </a:r>
          </a:p>
          <a:p>
            <a:r>
              <a:rPr lang="tr-TR" sz="2000" dirty="0" smtClean="0"/>
              <a:t>Özal, </a:t>
            </a:r>
            <a:r>
              <a:rPr lang="tr-TR" sz="2000" b="1" dirty="0" smtClean="0">
                <a:solidFill>
                  <a:srgbClr val="FF0000"/>
                </a:solidFill>
              </a:rPr>
              <a:t>IMF ve Dünya Bankası </a:t>
            </a:r>
            <a:r>
              <a:rPr lang="tr-TR" sz="2000" dirty="0" smtClean="0"/>
              <a:t>ile yaptığı antlaşmalarla s</a:t>
            </a:r>
            <a:r>
              <a:rPr lang="tr-TR" sz="2000" b="1" dirty="0" smtClean="0"/>
              <a:t>ağladığı kredileri ekonomik yatırımlar için kullandı.</a:t>
            </a:r>
          </a:p>
          <a:p>
            <a:r>
              <a:rPr lang="tr-TR" sz="2000" dirty="0" smtClean="0"/>
              <a:t>Özal’ın ihracatı geliştirmeye yönelik politikalarının yanında</a:t>
            </a:r>
          </a:p>
          <a:p>
            <a:pPr>
              <a:buNone/>
            </a:pPr>
            <a:r>
              <a:rPr lang="tr-TR" sz="2000" b="1" dirty="0" smtClean="0">
                <a:solidFill>
                  <a:srgbClr val="FF0000"/>
                </a:solidFill>
              </a:rPr>
              <a:t>ithalata da serbestlik tanıması</a:t>
            </a:r>
            <a:r>
              <a:rPr lang="tr-TR" sz="2000" dirty="0" smtClean="0"/>
              <a:t>, </a:t>
            </a:r>
            <a:r>
              <a:rPr lang="tr-TR" sz="2000" b="1" dirty="0" smtClean="0"/>
              <a:t>spekülasyon ve stokçuluğu</a:t>
            </a:r>
          </a:p>
          <a:p>
            <a:pPr>
              <a:buNone/>
            </a:pPr>
            <a:r>
              <a:rPr lang="tr-TR" sz="2000" b="1" dirty="0" smtClean="0"/>
              <a:t>önleyerek</a:t>
            </a:r>
            <a:r>
              <a:rPr lang="tr-TR" sz="2000" dirty="0" smtClean="0"/>
              <a:t> piyasada her türlü malın rahatça bulunmasını </a:t>
            </a:r>
          </a:p>
          <a:p>
            <a:pPr>
              <a:buNone/>
            </a:pPr>
            <a:r>
              <a:rPr lang="tr-TR" sz="2000" dirty="0" smtClean="0"/>
              <a:t>sağlamıştır.</a:t>
            </a:r>
          </a:p>
          <a:p>
            <a:r>
              <a:rPr lang="tr-TR" sz="2000" dirty="0" smtClean="0"/>
              <a:t>Türkiye’nin gelişmesinde ihracata daha çok ağırlık veren </a:t>
            </a:r>
          </a:p>
          <a:p>
            <a:pPr>
              <a:buNone/>
            </a:pPr>
            <a:r>
              <a:rPr lang="tr-TR" sz="2000" dirty="0" smtClean="0"/>
              <a:t>Turgut Özal</a:t>
            </a:r>
            <a:r>
              <a:rPr lang="tr-TR" sz="2000" b="1" dirty="0" smtClean="0">
                <a:solidFill>
                  <a:srgbClr val="FF0000"/>
                </a:solidFill>
              </a:rPr>
              <a:t>, ülkeye yabancı sermayenin girişine izin vererek</a:t>
            </a:r>
            <a:r>
              <a:rPr lang="tr-TR" sz="2000" dirty="0" smtClean="0"/>
              <a:t> </a:t>
            </a:r>
          </a:p>
          <a:p>
            <a:pPr>
              <a:buNone/>
            </a:pPr>
            <a:r>
              <a:rPr lang="tr-TR" sz="2000" b="1" dirty="0" smtClean="0"/>
              <a:t>istihdam oluşturmaya çalışmıştır.</a:t>
            </a:r>
            <a:endParaRPr lang="tr-TR" sz="2000" b="1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323528" y="0"/>
            <a:ext cx="3384376" cy="43204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İhracat-İthalat Politikası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9" y="2427734"/>
            <a:ext cx="2699792" cy="271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11510"/>
            <a:ext cx="9144000" cy="4731990"/>
          </a:xfrm>
        </p:spPr>
        <p:txBody>
          <a:bodyPr>
            <a:noAutofit/>
          </a:bodyPr>
          <a:lstStyle/>
          <a:p>
            <a:r>
              <a:rPr lang="tr-TR" sz="1800" b="1" dirty="0" smtClean="0">
                <a:solidFill>
                  <a:srgbClr val="FF0000"/>
                </a:solidFill>
              </a:rPr>
              <a:t>Serbest piyasa ekonomisi </a:t>
            </a:r>
            <a:r>
              <a:rPr lang="tr-TR" sz="1800" dirty="0" smtClean="0"/>
              <a:t>gereği </a:t>
            </a:r>
            <a:r>
              <a:rPr lang="tr-TR" sz="1800" b="1" dirty="0" smtClean="0"/>
              <a:t>devletin küçülmesini </a:t>
            </a:r>
            <a:r>
              <a:rPr lang="tr-TR" sz="1800" dirty="0" smtClean="0"/>
              <a:t>ve </a:t>
            </a:r>
            <a:r>
              <a:rPr lang="tr-TR" sz="1800" b="1" dirty="0" smtClean="0"/>
              <a:t>devlet tekelindeki işletmelerin özel sektöre devredilmesini </a:t>
            </a:r>
            <a:r>
              <a:rPr lang="tr-TR" sz="1800" dirty="0" smtClean="0"/>
              <a:t>savunan Özal, </a:t>
            </a:r>
            <a:r>
              <a:rPr lang="tr-TR" sz="1800" b="1" dirty="0" smtClean="0">
                <a:solidFill>
                  <a:srgbClr val="FF0000"/>
                </a:solidFill>
              </a:rPr>
              <a:t>özelleştirmeyi resmî politika hâline getirmiştir</a:t>
            </a:r>
            <a:r>
              <a:rPr lang="tr-TR" sz="1800" dirty="0" smtClean="0"/>
              <a:t>.</a:t>
            </a:r>
          </a:p>
          <a:p>
            <a:r>
              <a:rPr lang="tr-TR" sz="1800" dirty="0" smtClean="0"/>
              <a:t>Özal, özelleştirme politikaları ile şunları hedeflemiştir:</a:t>
            </a:r>
          </a:p>
          <a:p>
            <a:r>
              <a:rPr lang="tr-TR" sz="1800" b="1" dirty="0" smtClean="0"/>
              <a:t>Ekonomik kararların piyasa tarafından verilmesini sağlamak</a:t>
            </a:r>
          </a:p>
          <a:p>
            <a:r>
              <a:rPr lang="tr-TR" sz="1800" b="1" dirty="0" smtClean="0"/>
              <a:t>Halkın altın ve gayrimenkule dair pasif yatırımlarını doğrudan ekonomiye kaydırmak</a:t>
            </a:r>
          </a:p>
          <a:p>
            <a:r>
              <a:rPr lang="tr-TR" sz="1800" b="1" dirty="0" smtClean="0"/>
              <a:t> Devletin kaynaklarını KİT yatırımları yerine, halkın öncelikli ihtiyaçlarını karşılayacak altyapı yatırımlarına ayırmak</a:t>
            </a:r>
          </a:p>
          <a:p>
            <a:r>
              <a:rPr lang="tr-TR" sz="1800" b="1" dirty="0" smtClean="0"/>
              <a:t>KİT’leri anonim şirketler hâline getirerek ekonomiye dair katkılarını artırmak</a:t>
            </a:r>
          </a:p>
          <a:p>
            <a:r>
              <a:rPr lang="tr-TR" sz="1800" dirty="0" smtClean="0"/>
              <a:t>Devletin elinde bulunan ve tekel konumunda olan birçok </a:t>
            </a:r>
            <a:r>
              <a:rPr lang="tr-TR" sz="1800" b="1" dirty="0" smtClean="0">
                <a:solidFill>
                  <a:srgbClr val="FF0000"/>
                </a:solidFill>
              </a:rPr>
              <a:t>Kamu İktisadi Teşekkülünü elden çıkarmaya çalıştı. </a:t>
            </a:r>
          </a:p>
          <a:p>
            <a:r>
              <a:rPr lang="tr-TR" sz="1800" dirty="0" smtClean="0"/>
              <a:t>Ayrıca özelleştirme ile personel açısından </a:t>
            </a:r>
            <a:r>
              <a:rPr lang="tr-TR" sz="1800" b="1" dirty="0" smtClean="0">
                <a:solidFill>
                  <a:srgbClr val="FF0000"/>
                </a:solidFill>
              </a:rPr>
              <a:t>sözleşmeli personel uygulaması getirildi. </a:t>
            </a:r>
          </a:p>
          <a:p>
            <a:r>
              <a:rPr lang="tr-TR" sz="1800" dirty="0" smtClean="0"/>
              <a:t>Yine özelleştirme kapsamında gelir ortaklığı, </a:t>
            </a:r>
            <a:r>
              <a:rPr lang="tr-TR" sz="1800" b="1" dirty="0" smtClean="0">
                <a:solidFill>
                  <a:srgbClr val="FF0000"/>
                </a:solidFill>
              </a:rPr>
              <a:t>yap-işlet-devret gibi </a:t>
            </a:r>
            <a:r>
              <a:rPr lang="tr-TR" sz="1800" dirty="0" smtClean="0"/>
              <a:t>uygulamalara gidildi.</a:t>
            </a:r>
          </a:p>
          <a:p>
            <a:r>
              <a:rPr lang="tr-TR" sz="1800" dirty="0" smtClean="0"/>
              <a:t>Özal döneminin en mühim uygulamalarından biri </a:t>
            </a:r>
            <a:r>
              <a:rPr lang="tr-TR" sz="1800" b="1" dirty="0" smtClean="0">
                <a:solidFill>
                  <a:srgbClr val="FF0000"/>
                </a:solidFill>
              </a:rPr>
              <a:t>Katma Değer Vergisi’nin (KDV) </a:t>
            </a:r>
            <a:r>
              <a:rPr lang="tr-TR" sz="1800" dirty="0" smtClean="0"/>
              <a:t>1985’te hayata geçirilmesidir.</a:t>
            </a:r>
            <a:endParaRPr lang="tr-TR" sz="1800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339752" y="0"/>
            <a:ext cx="3384376" cy="43204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Özelleştirme Politikası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003232" cy="349547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4.6.3. Ertuğrul </a:t>
            </a:r>
            <a:r>
              <a:rPr lang="tr-TR" sz="2000" b="1" dirty="0" err="1" smtClean="0">
                <a:solidFill>
                  <a:srgbClr val="FF0000"/>
                </a:solidFill>
              </a:rPr>
              <a:t>Fırkateyni</a:t>
            </a:r>
            <a:r>
              <a:rPr lang="tr-TR" sz="2000" b="1" dirty="0" smtClean="0">
                <a:solidFill>
                  <a:srgbClr val="FF0000"/>
                </a:solidFill>
              </a:rPr>
              <a:t> Olayından Günümüze Türk-Japon İlişkileri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39502"/>
            <a:ext cx="7020272" cy="4803998"/>
          </a:xfrm>
        </p:spPr>
        <p:txBody>
          <a:bodyPr>
            <a:normAutofit/>
          </a:bodyPr>
          <a:lstStyle/>
          <a:p>
            <a:r>
              <a:rPr lang="tr-TR" sz="1800" dirty="0" smtClean="0"/>
              <a:t>Türkiye Cumhuriyeti ile Japonya arasındaki dostluk ve ilişkilerin gelişmesi amacıyla </a:t>
            </a:r>
            <a:r>
              <a:rPr lang="tr-TR" sz="1800" b="1" dirty="0" smtClean="0"/>
              <a:t>1925 Kasım’ında Osaka’da Türk-Japon Tecim Kurumu kuruldu.</a:t>
            </a:r>
          </a:p>
          <a:p>
            <a:r>
              <a:rPr lang="tr-TR" sz="1800" dirty="0" smtClean="0"/>
              <a:t>1930’da Türk-Japon Ticaret ve Denizcilik Antlaşması imzalandı.</a:t>
            </a:r>
          </a:p>
          <a:p>
            <a:r>
              <a:rPr lang="tr-TR" sz="1800" dirty="0" smtClean="0"/>
              <a:t>Japonya’nın </a:t>
            </a:r>
            <a:r>
              <a:rPr lang="tr-TR" sz="1800" b="1" dirty="0" smtClean="0"/>
              <a:t>1956’da BM’ye üye olmasında Türkiye’nin büyük desteği oldu</a:t>
            </a:r>
            <a:r>
              <a:rPr lang="tr-TR" sz="1800" dirty="0" smtClean="0"/>
              <a:t>. 1962’de </a:t>
            </a:r>
            <a:r>
              <a:rPr lang="tr-TR" sz="1800" b="1" dirty="0" smtClean="0"/>
              <a:t>Türk-Japon Parlamento Dostluk Birliği </a:t>
            </a:r>
            <a:r>
              <a:rPr lang="tr-TR" sz="1800" dirty="0" smtClean="0"/>
              <a:t>kuruldu.</a:t>
            </a:r>
          </a:p>
          <a:p>
            <a:r>
              <a:rPr lang="tr-TR" sz="1800" dirty="0" smtClean="0"/>
              <a:t>İran-Irak Savaşı sürerken </a:t>
            </a:r>
            <a:r>
              <a:rPr lang="tr-TR" sz="1800" b="1" dirty="0" smtClean="0"/>
              <a:t>1985’te Tahran’da mahsur kalan </a:t>
            </a:r>
            <a:r>
              <a:rPr lang="tr-TR" sz="1800" dirty="0" smtClean="0"/>
              <a:t>çok sayıda </a:t>
            </a:r>
            <a:r>
              <a:rPr lang="tr-TR" sz="1800" b="1" dirty="0" smtClean="0">
                <a:solidFill>
                  <a:srgbClr val="FF0000"/>
                </a:solidFill>
              </a:rPr>
              <a:t>Japon vatandaşının </a:t>
            </a:r>
            <a:r>
              <a:rPr lang="tr-TR" sz="1800" dirty="0" smtClean="0"/>
              <a:t>Japon makamlarının yardım çağrısı üzerine </a:t>
            </a:r>
            <a:r>
              <a:rPr lang="tr-TR" sz="1800" b="1" dirty="0" smtClean="0">
                <a:solidFill>
                  <a:srgbClr val="FF0000"/>
                </a:solidFill>
              </a:rPr>
              <a:t>Türk Hava Yolları</a:t>
            </a:r>
            <a:r>
              <a:rPr lang="tr-TR" sz="1800" b="1" dirty="0" smtClean="0"/>
              <a:t> tarafından Japonya’ya götürülmesi Türk-Japon ilişkilerindeki dönüm noktalarından biri oldu.</a:t>
            </a:r>
          </a:p>
          <a:p>
            <a:r>
              <a:rPr lang="tr-TR" sz="1800" dirty="0" smtClean="0"/>
              <a:t>2003 yılı </a:t>
            </a:r>
            <a:r>
              <a:rPr lang="tr-TR" sz="1800" b="1" dirty="0" smtClean="0"/>
              <a:t>Japonya'da Türkiye Yılı, 2010 yılı da Türkiye’de Japon</a:t>
            </a:r>
          </a:p>
          <a:p>
            <a:pPr>
              <a:buNone/>
            </a:pPr>
            <a:r>
              <a:rPr lang="tr-TR" sz="1800" b="1" dirty="0" smtClean="0"/>
              <a:t>      Yılı olarak kutlandı.</a:t>
            </a:r>
          </a:p>
          <a:p>
            <a:r>
              <a:rPr lang="tr-TR" sz="1800" b="1" dirty="0" smtClean="0"/>
              <a:t>'Yuvaya Dönüş‘ filmi 1985 tahranda</a:t>
            </a:r>
          </a:p>
          <a:p>
            <a:pPr>
              <a:buNone/>
            </a:pPr>
            <a:r>
              <a:rPr lang="tr-TR" sz="1800" b="1" dirty="0" smtClean="0"/>
              <a:t>mahsur kalan Japonları kurtarma…</a:t>
            </a:r>
          </a:p>
          <a:p>
            <a:endParaRPr lang="tr-TR" sz="1800" b="1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339502"/>
            <a:ext cx="2267744" cy="176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ertuÄrul fÄ±rkateyni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1161" y="1995686"/>
            <a:ext cx="2312839" cy="1541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thy tahran japonlarÄ± kurtarma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612411"/>
            <a:ext cx="2339752" cy="1531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'Yuvaya DÃ¶nÃ¼Å'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651870"/>
            <a:ext cx="2871606" cy="1491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Başlık"/>
          <p:cNvSpPr txBox="1">
            <a:spLocks/>
          </p:cNvSpPr>
          <p:nvPr/>
        </p:nvSpPr>
        <p:spPr>
          <a:xfrm>
            <a:off x="0" y="4675356"/>
            <a:ext cx="3851920" cy="43204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Emin ÖZÜMAĞI Tarih Öğretmeni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6851" y="100359"/>
            <a:ext cx="7179445" cy="4919663"/>
          </a:xfrm>
        </p:spPr>
        <p:txBody>
          <a:bodyPr>
            <a:normAutofit fontScale="92500" lnSpcReduction="20000"/>
          </a:bodyPr>
          <a:lstStyle/>
          <a:p>
            <a:r>
              <a:rPr lang="tr-TR" sz="2000" dirty="0"/>
              <a:t>Özellikle </a:t>
            </a:r>
            <a:r>
              <a:rPr lang="tr-TR" sz="2000" b="1" dirty="0" smtClean="0"/>
              <a:t>köylülerin bilgi </a:t>
            </a:r>
            <a:r>
              <a:rPr lang="tr-TR" sz="2000" b="1" dirty="0"/>
              <a:t>ve görgü ufuklarını artırması </a:t>
            </a:r>
            <a:r>
              <a:rPr lang="tr-TR" sz="2000" dirty="0" smtClean="0"/>
              <a:t>için </a:t>
            </a:r>
          </a:p>
          <a:p>
            <a:pPr>
              <a:buNone/>
            </a:pPr>
            <a:r>
              <a:rPr lang="tr-TR" sz="2000" b="1" dirty="0" smtClean="0"/>
              <a:t>      televizyon  alıcılarının </a:t>
            </a:r>
            <a:r>
              <a:rPr lang="tr-TR" sz="2000" dirty="0"/>
              <a:t>ülkenin her köşesinde </a:t>
            </a:r>
            <a:r>
              <a:rPr lang="tr-TR" sz="2000" dirty="0" smtClean="0"/>
              <a:t>yaygınlaştırılması</a:t>
            </a:r>
          </a:p>
          <a:p>
            <a:pPr>
              <a:buNone/>
            </a:pPr>
            <a:r>
              <a:rPr lang="tr-TR" sz="2000" dirty="0" smtClean="0"/>
              <a:t>       amaçlandı.</a:t>
            </a:r>
          </a:p>
          <a:p>
            <a:r>
              <a:rPr lang="tr-TR" sz="2000" dirty="0" smtClean="0"/>
              <a:t>Televizyonun </a:t>
            </a:r>
            <a:r>
              <a:rPr lang="tr-TR" sz="2000" b="1" dirty="0"/>
              <a:t>radyodan daha etkin olmasında </a:t>
            </a:r>
            <a:endParaRPr lang="tr-TR" sz="2000" b="1" dirty="0" smtClean="0"/>
          </a:p>
          <a:p>
            <a:r>
              <a:rPr lang="tr-TR" sz="2000" dirty="0" smtClean="0"/>
              <a:t>“</a:t>
            </a:r>
            <a:r>
              <a:rPr lang="tr-TR" sz="2000" b="1" dirty="0">
                <a:solidFill>
                  <a:srgbClr val="FF0000"/>
                </a:solidFill>
              </a:rPr>
              <a:t>Halk gördüğüne inanır</a:t>
            </a:r>
            <a:r>
              <a:rPr lang="tr-TR" sz="2000" b="1" dirty="0" smtClean="0">
                <a:solidFill>
                  <a:srgbClr val="FF0000"/>
                </a:solidFill>
              </a:rPr>
              <a:t>.” </a:t>
            </a:r>
            <a:r>
              <a:rPr lang="tr-TR" sz="2000" dirty="0" smtClean="0"/>
              <a:t>düşüncesi hâkim </a:t>
            </a:r>
            <a:r>
              <a:rPr lang="tr-TR" sz="2000" dirty="0"/>
              <a:t>oldu</a:t>
            </a:r>
            <a:r>
              <a:rPr lang="tr-TR" sz="2000" dirty="0" smtClean="0"/>
              <a:t>.</a:t>
            </a:r>
          </a:p>
          <a:p>
            <a:r>
              <a:rPr lang="tr-TR" sz="2000" dirty="0"/>
              <a:t>Televizyon, </a:t>
            </a:r>
            <a:r>
              <a:rPr lang="tr-TR" sz="2000" b="1" dirty="0"/>
              <a:t>toplumun eğlence hayatını, yaşam tarzını ve dünyaya bakışını </a:t>
            </a:r>
            <a:r>
              <a:rPr lang="tr-TR" sz="2000" b="1" dirty="0">
                <a:solidFill>
                  <a:srgbClr val="FF0000"/>
                </a:solidFill>
              </a:rPr>
              <a:t>etkiledi</a:t>
            </a:r>
            <a:r>
              <a:rPr lang="tr-TR" sz="20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tr-TR" sz="2000" dirty="0" smtClean="0"/>
              <a:t>Çoğu </a:t>
            </a:r>
            <a:r>
              <a:rPr lang="tr-TR" sz="2000" b="1" dirty="0"/>
              <a:t>Amerikan yapımı diziler</a:t>
            </a:r>
            <a:r>
              <a:rPr lang="tr-TR" sz="2000" dirty="0"/>
              <a:t>, </a:t>
            </a:r>
            <a:r>
              <a:rPr lang="tr-TR" sz="2000" b="1" dirty="0">
                <a:solidFill>
                  <a:srgbClr val="FF0000"/>
                </a:solidFill>
              </a:rPr>
              <a:t>komşuların beraber olduğu </a:t>
            </a:r>
            <a:endParaRPr lang="tr-TR" sz="20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2000" b="1" dirty="0" smtClean="0">
                <a:solidFill>
                  <a:srgbClr val="FF0000"/>
                </a:solidFill>
              </a:rPr>
              <a:t>       sosyal </a:t>
            </a:r>
            <a:r>
              <a:rPr lang="tr-TR" sz="2000" b="1" dirty="0">
                <a:solidFill>
                  <a:srgbClr val="FF0000"/>
                </a:solidFill>
              </a:rPr>
              <a:t>ortamlar</a:t>
            </a:r>
            <a:r>
              <a:rPr lang="tr-TR" sz="2000" dirty="0"/>
              <a:t> meydana getirdi</a:t>
            </a:r>
            <a:r>
              <a:rPr lang="tr-TR" sz="2000" dirty="0" smtClean="0"/>
              <a:t>.</a:t>
            </a:r>
          </a:p>
          <a:p>
            <a:r>
              <a:rPr lang="tr-TR" sz="2000" dirty="0"/>
              <a:t>Bu diziler vasıtasıyla </a:t>
            </a:r>
            <a:r>
              <a:rPr lang="tr-TR" sz="2000" b="1" dirty="0"/>
              <a:t>farklı dünyalar, farklı yaşam </a:t>
            </a:r>
            <a:r>
              <a:rPr lang="tr-TR" sz="2000" b="1" dirty="0" smtClean="0"/>
              <a:t>biçimleri</a:t>
            </a:r>
          </a:p>
          <a:p>
            <a:pPr>
              <a:buNone/>
            </a:pPr>
            <a:r>
              <a:rPr lang="tr-TR" sz="2000" b="1" dirty="0" smtClean="0"/>
              <a:t>       </a:t>
            </a:r>
            <a:r>
              <a:rPr lang="tr-TR" sz="2000" b="1" dirty="0" smtClean="0">
                <a:solidFill>
                  <a:srgbClr val="FF0000"/>
                </a:solidFill>
              </a:rPr>
              <a:t>evlere </a:t>
            </a:r>
            <a:r>
              <a:rPr lang="tr-TR" sz="2000" b="1" dirty="0">
                <a:solidFill>
                  <a:srgbClr val="FF0000"/>
                </a:solidFill>
              </a:rPr>
              <a:t>kadar girdi</a:t>
            </a:r>
            <a:r>
              <a:rPr lang="tr-TR" sz="20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Reklam </a:t>
            </a:r>
            <a:r>
              <a:rPr lang="tr-TR" sz="2000" b="1" dirty="0" err="1">
                <a:solidFill>
                  <a:srgbClr val="FF0000"/>
                </a:solidFill>
              </a:rPr>
              <a:t>ögeleri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televizyon aracılığıyla </a:t>
            </a:r>
            <a:r>
              <a:rPr lang="tr-TR" sz="2000" dirty="0"/>
              <a:t>daha </a:t>
            </a:r>
            <a:r>
              <a:rPr lang="tr-TR" sz="2000" b="1" dirty="0"/>
              <a:t>hızlı bir şekilde toplumu etkilemeye</a:t>
            </a:r>
            <a:r>
              <a:rPr lang="tr-TR" sz="2000" dirty="0"/>
              <a:t> başladı</a:t>
            </a:r>
            <a:r>
              <a:rPr lang="tr-TR" sz="2000" dirty="0" smtClean="0"/>
              <a:t>.</a:t>
            </a:r>
          </a:p>
          <a:p>
            <a:r>
              <a:rPr lang="tr-TR" sz="2000" dirty="0"/>
              <a:t>Devlet, kendi ideolojisine uygun olarak </a:t>
            </a:r>
            <a:r>
              <a:rPr lang="tr-TR" sz="2000" b="1" dirty="0" smtClean="0"/>
              <a:t>televizyonu </a:t>
            </a:r>
            <a:r>
              <a:rPr lang="tr-TR" sz="2000" b="1" dirty="0" smtClean="0">
                <a:solidFill>
                  <a:srgbClr val="FF0000"/>
                </a:solidFill>
              </a:rPr>
              <a:t>halka yönelik </a:t>
            </a:r>
            <a:r>
              <a:rPr lang="tr-TR" sz="2000" b="1" dirty="0">
                <a:solidFill>
                  <a:srgbClr val="FF0000"/>
                </a:solidFill>
              </a:rPr>
              <a:t>eğitim aracı </a:t>
            </a:r>
            <a:r>
              <a:rPr lang="tr-TR" sz="2000" dirty="0"/>
              <a:t>olarak kullandı</a:t>
            </a:r>
            <a:r>
              <a:rPr lang="tr-TR" sz="2000" dirty="0" smtClean="0"/>
              <a:t>.</a:t>
            </a:r>
          </a:p>
          <a:p>
            <a:r>
              <a:rPr lang="tr-TR" sz="2000" dirty="0"/>
              <a:t>1970-73 arasında yayımlanan </a:t>
            </a:r>
            <a:r>
              <a:rPr lang="tr-TR" sz="2000" b="1" dirty="0"/>
              <a:t>“Okul Televizyonu”, </a:t>
            </a:r>
            <a:r>
              <a:rPr lang="tr-TR" sz="2000" dirty="0"/>
              <a:t>1976-78 arasında</a:t>
            </a:r>
          </a:p>
          <a:p>
            <a:r>
              <a:rPr lang="tr-TR" sz="2000" dirty="0"/>
              <a:t>yayımlanan </a:t>
            </a:r>
            <a:r>
              <a:rPr lang="tr-TR" sz="2000" b="1" dirty="0"/>
              <a:t>“YAY-KUR” </a:t>
            </a:r>
            <a:r>
              <a:rPr lang="tr-TR" sz="2000" dirty="0"/>
              <a:t>yayınları bu amaçla hazırlanan yayınlardı</a:t>
            </a:r>
            <a:r>
              <a:rPr lang="tr-TR" sz="2000" dirty="0" smtClean="0"/>
              <a:t>.</a:t>
            </a:r>
            <a:endParaRPr lang="tr-TR" sz="20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0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4" name="3 Resim" descr="anten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79" y="0"/>
            <a:ext cx="2051721" cy="105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trt 1970 dizileri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131590"/>
            <a:ext cx="1907705" cy="129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Ä°lgili resi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2283718"/>
            <a:ext cx="190770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5" y="3795885"/>
            <a:ext cx="1907705" cy="1347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44068" y="35342"/>
            <a:ext cx="6400140" cy="43204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tr-TR" sz="2000" b="1" dirty="0">
                <a:solidFill>
                  <a:srgbClr val="FF0000"/>
                </a:solidFill>
              </a:rPr>
              <a:t>4.5.4. 1970-80 Yılları Arasında Türkiye’de Kültür ve Sanat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4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0"/>
            <a:ext cx="2627784" cy="174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1970âte YÃ¼cel ÃakmaklÄ±ânÄ±n Ã§ektiÄi âBirleÅen Yollarâ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7776" y="1635646"/>
            <a:ext cx="201622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1970âte YÃ¼cel ÃakmaklÄ±ânÄ±n Ã§ektiÄi âBirleÅen Yollarâ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563638"/>
            <a:ext cx="140364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83518"/>
            <a:ext cx="6804248" cy="4659982"/>
          </a:xfrm>
        </p:spPr>
        <p:txBody>
          <a:bodyPr>
            <a:normAutofit fontScale="92500" lnSpcReduction="10000"/>
          </a:bodyPr>
          <a:lstStyle/>
          <a:p>
            <a:r>
              <a:rPr lang="tr-TR" sz="2000" dirty="0"/>
              <a:t>1970’lerin ortalarında </a:t>
            </a:r>
            <a:r>
              <a:rPr lang="tr-TR" sz="2000" b="1" dirty="0">
                <a:solidFill>
                  <a:srgbClr val="FF0000"/>
                </a:solidFill>
              </a:rPr>
              <a:t>terör olaylarının artması </a:t>
            </a:r>
            <a:r>
              <a:rPr lang="tr-TR" sz="2000" dirty="0"/>
              <a:t>ve </a:t>
            </a:r>
            <a:r>
              <a:rPr lang="tr-TR" sz="2000" b="1" dirty="0">
                <a:solidFill>
                  <a:srgbClr val="FF0000"/>
                </a:solidFill>
              </a:rPr>
              <a:t>yaşanan toplumsal karışıklıklar</a:t>
            </a:r>
            <a:r>
              <a:rPr lang="tr-TR" sz="2000" dirty="0"/>
              <a:t> </a:t>
            </a:r>
            <a:r>
              <a:rPr lang="tr-TR" sz="2000" b="1" dirty="0"/>
              <a:t>sinema, </a:t>
            </a:r>
            <a:r>
              <a:rPr lang="tr-TR" sz="2000" b="1" dirty="0" smtClean="0"/>
              <a:t>edebiyat ve </a:t>
            </a:r>
            <a:r>
              <a:rPr lang="tr-TR" sz="2000" b="1" dirty="0"/>
              <a:t>diğer </a:t>
            </a:r>
            <a:r>
              <a:rPr lang="tr-TR" sz="2000" b="1" dirty="0" smtClean="0"/>
              <a:t>sanat</a:t>
            </a:r>
          </a:p>
          <a:p>
            <a:pPr>
              <a:buNone/>
            </a:pPr>
            <a:r>
              <a:rPr lang="tr-TR" sz="2000" b="1" dirty="0"/>
              <a:t> </a:t>
            </a:r>
            <a:r>
              <a:rPr lang="tr-TR" sz="2000" b="1" dirty="0" smtClean="0"/>
              <a:t>     </a:t>
            </a:r>
            <a:r>
              <a:rPr lang="tr-TR" sz="2000" b="1" dirty="0"/>
              <a:t>alanlarında </a:t>
            </a:r>
            <a:r>
              <a:rPr lang="tr-TR" sz="2000" b="1" dirty="0">
                <a:solidFill>
                  <a:srgbClr val="FF0000"/>
                </a:solidFill>
              </a:rPr>
              <a:t>politik söylemin öne çıkmasında </a:t>
            </a:r>
            <a:r>
              <a:rPr lang="tr-TR" sz="2000" dirty="0" smtClean="0"/>
              <a:t>etkili </a:t>
            </a:r>
            <a:r>
              <a:rPr lang="tr-TR" sz="2000" dirty="0"/>
              <a:t>oldu</a:t>
            </a:r>
            <a:r>
              <a:rPr lang="tr-TR" sz="2000" dirty="0" smtClean="0"/>
              <a:t>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“</a:t>
            </a:r>
            <a:r>
              <a:rPr lang="tr-TR" sz="2000" b="1" dirty="0">
                <a:solidFill>
                  <a:srgbClr val="FF0000"/>
                </a:solidFill>
              </a:rPr>
              <a:t>Umut” </a:t>
            </a:r>
            <a:r>
              <a:rPr lang="tr-TR" sz="2000" dirty="0" smtClean="0"/>
              <a:t>filmiyle çıkış </a:t>
            </a:r>
            <a:r>
              <a:rPr lang="tr-TR" sz="2000" dirty="0"/>
              <a:t>yapan, 1971’deki </a:t>
            </a:r>
            <a:r>
              <a:rPr lang="tr-TR" sz="2000" b="1" dirty="0"/>
              <a:t>Adana Altın Koza </a:t>
            </a:r>
            <a:endParaRPr lang="tr-TR" sz="2000" b="1" dirty="0" smtClean="0"/>
          </a:p>
          <a:p>
            <a:pPr>
              <a:buNone/>
            </a:pPr>
            <a:r>
              <a:rPr lang="tr-TR" sz="2000" b="1" dirty="0"/>
              <a:t> </a:t>
            </a:r>
            <a:r>
              <a:rPr lang="tr-TR" sz="2000" b="1" dirty="0" smtClean="0"/>
              <a:t>       Şenliği’nde </a:t>
            </a:r>
            <a:r>
              <a:rPr lang="tr-TR" sz="2000" dirty="0"/>
              <a:t>her üç filmi de ödül alan </a:t>
            </a:r>
            <a:r>
              <a:rPr lang="tr-TR" sz="2000" b="1" dirty="0">
                <a:solidFill>
                  <a:srgbClr val="FF0000"/>
                </a:solidFill>
              </a:rPr>
              <a:t>Yılmaz Güney</a:t>
            </a:r>
            <a:r>
              <a:rPr lang="tr-TR" sz="2000" dirty="0"/>
              <a:t>, </a:t>
            </a:r>
            <a:endParaRPr lang="tr-TR" sz="2000" dirty="0" smtClean="0"/>
          </a:p>
          <a:p>
            <a:pPr>
              <a:buNone/>
            </a:pPr>
            <a:r>
              <a:rPr lang="tr-TR" sz="2000" b="1" dirty="0"/>
              <a:t> </a:t>
            </a:r>
            <a:r>
              <a:rPr lang="tr-TR" sz="2000" b="1" dirty="0" smtClean="0"/>
              <a:t>      politik sinema </a:t>
            </a:r>
            <a:r>
              <a:rPr lang="tr-TR" sz="2000" dirty="0" smtClean="0"/>
              <a:t>adına </a:t>
            </a:r>
            <a:r>
              <a:rPr lang="tr-TR" sz="2000" dirty="0"/>
              <a:t>bu döneme damgasını vurdu</a:t>
            </a:r>
            <a:r>
              <a:rPr lang="tr-TR" sz="2000" dirty="0" smtClean="0"/>
              <a:t>.</a:t>
            </a:r>
          </a:p>
          <a:p>
            <a:r>
              <a:rPr lang="tr-TR" sz="2000" dirty="0"/>
              <a:t>1970’te </a:t>
            </a:r>
            <a:r>
              <a:rPr lang="tr-TR" sz="2000" b="1" dirty="0"/>
              <a:t>Yücel </a:t>
            </a:r>
            <a:r>
              <a:rPr lang="tr-TR" sz="2000" b="1" dirty="0" err="1"/>
              <a:t>Çakmaklı’nın</a:t>
            </a:r>
            <a:r>
              <a:rPr lang="tr-TR" sz="2000" b="1" dirty="0"/>
              <a:t> </a:t>
            </a:r>
            <a:r>
              <a:rPr lang="tr-TR" sz="2000" dirty="0"/>
              <a:t>çektiği </a:t>
            </a:r>
            <a:r>
              <a:rPr lang="tr-TR" sz="2000" b="1" dirty="0"/>
              <a:t>“Birleşen Yollar” </a:t>
            </a:r>
            <a:r>
              <a:rPr lang="tr-TR" sz="2000" dirty="0"/>
              <a:t>adlı </a:t>
            </a:r>
            <a:r>
              <a:rPr lang="tr-TR" sz="2000" dirty="0" smtClean="0"/>
              <a:t>film </a:t>
            </a:r>
            <a:r>
              <a:rPr lang="tr-TR" sz="2000" b="1" dirty="0" smtClean="0">
                <a:solidFill>
                  <a:srgbClr val="FF0000"/>
                </a:solidFill>
              </a:rPr>
              <a:t>“İslamcı </a:t>
            </a:r>
            <a:r>
              <a:rPr lang="tr-TR" sz="2000" b="1" dirty="0">
                <a:solidFill>
                  <a:srgbClr val="FF0000"/>
                </a:solidFill>
              </a:rPr>
              <a:t>sinema” </a:t>
            </a:r>
            <a:r>
              <a:rPr lang="tr-TR" sz="2000" dirty="0"/>
              <a:t>olarak adlandırılan akımın ilk örneği </a:t>
            </a:r>
            <a:r>
              <a:rPr lang="tr-TR" sz="2000" dirty="0" smtClean="0"/>
              <a:t>oldu.</a:t>
            </a:r>
          </a:p>
          <a:p>
            <a:r>
              <a:rPr lang="tr-TR" sz="2000" b="1" dirty="0"/>
              <a:t>Lütfi </a:t>
            </a:r>
            <a:r>
              <a:rPr lang="tr-TR" sz="2000" b="1" dirty="0" err="1"/>
              <a:t>Akad’ın</a:t>
            </a:r>
            <a:r>
              <a:rPr lang="tr-TR" sz="2000" b="1" dirty="0"/>
              <a:t> </a:t>
            </a:r>
            <a:r>
              <a:rPr lang="tr-TR" sz="2000" dirty="0"/>
              <a:t>1971’de çektiği</a:t>
            </a:r>
            <a:r>
              <a:rPr lang="tr-TR" sz="2000" dirty="0" smtClean="0"/>
              <a:t>, </a:t>
            </a:r>
            <a:r>
              <a:rPr lang="tr-TR" sz="2000" b="1" dirty="0" smtClean="0">
                <a:solidFill>
                  <a:srgbClr val="FF0000"/>
                </a:solidFill>
              </a:rPr>
              <a:t>Orhan </a:t>
            </a:r>
            <a:r>
              <a:rPr lang="tr-TR" sz="2000" b="1" dirty="0" err="1">
                <a:solidFill>
                  <a:srgbClr val="FF0000"/>
                </a:solidFill>
              </a:rPr>
              <a:t>Gencebay’ın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dirty="0"/>
              <a:t>başrolünü oynadığı </a:t>
            </a:r>
            <a:r>
              <a:rPr lang="tr-TR" sz="2000" b="1" dirty="0">
                <a:solidFill>
                  <a:srgbClr val="FF0000"/>
                </a:solidFill>
              </a:rPr>
              <a:t>“Bir Teselli Ver” </a:t>
            </a:r>
            <a:r>
              <a:rPr lang="tr-TR" sz="2000" dirty="0"/>
              <a:t>adlı </a:t>
            </a:r>
            <a:r>
              <a:rPr lang="tr-TR" sz="2000" dirty="0" smtClean="0"/>
              <a:t>filmi; </a:t>
            </a:r>
          </a:p>
          <a:p>
            <a:r>
              <a:rPr lang="tr-TR" sz="2000" b="1" dirty="0" smtClean="0"/>
              <a:t>“Büyük </a:t>
            </a:r>
            <a:r>
              <a:rPr lang="tr-TR" sz="2000" b="1" dirty="0"/>
              <a:t>kentlerde yaşayan, siyasi ve </a:t>
            </a:r>
            <a:r>
              <a:rPr lang="tr-TR" sz="2000" b="1" dirty="0" smtClean="0"/>
              <a:t>ekonomik bunalımların </a:t>
            </a:r>
            <a:r>
              <a:rPr lang="tr-TR" sz="2000" b="1" dirty="0"/>
              <a:t>etkisiyle isyan eden </a:t>
            </a:r>
            <a:r>
              <a:rPr lang="tr-TR" sz="2000" b="1" dirty="0" smtClean="0"/>
              <a:t>toplulukların”  </a:t>
            </a:r>
            <a:r>
              <a:rPr lang="tr-TR" sz="2000" dirty="0"/>
              <a:t>kendilerini ifade etmelerinin bir yolu oldu. </a:t>
            </a:r>
            <a:endParaRPr lang="tr-TR" sz="2000" dirty="0" smtClean="0"/>
          </a:p>
          <a:p>
            <a:r>
              <a:rPr lang="tr-TR" sz="2000" dirty="0" smtClean="0"/>
              <a:t>Böylece müzikte </a:t>
            </a:r>
            <a:r>
              <a:rPr lang="tr-TR" sz="2000" dirty="0"/>
              <a:t>ortaya çıkan </a:t>
            </a:r>
            <a:r>
              <a:rPr lang="tr-TR" sz="2000" b="1" dirty="0">
                <a:solidFill>
                  <a:srgbClr val="FF0000"/>
                </a:solidFill>
              </a:rPr>
              <a:t>arabesk olgusu</a:t>
            </a:r>
            <a:r>
              <a:rPr lang="tr-TR" sz="2000" b="1" dirty="0"/>
              <a:t>, sinemada da ilgi görmeye başladı.</a:t>
            </a:r>
          </a:p>
        </p:txBody>
      </p:sp>
      <p:pic>
        <p:nvPicPr>
          <p:cNvPr id="8" name="7 Resim" descr="âBir Teselli Verâ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3435846"/>
            <a:ext cx="2339752" cy="170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6906" y="33453"/>
            <a:ext cx="8964488" cy="5143500"/>
          </a:xfrm>
        </p:spPr>
        <p:txBody>
          <a:bodyPr>
            <a:normAutofit fontScale="92500" lnSpcReduction="10000"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1970’lerin edebiyatında </a:t>
            </a:r>
            <a:r>
              <a:rPr lang="tr-TR" sz="2000" dirty="0"/>
              <a:t>1971 askerî müdahalesi sonrası </a:t>
            </a:r>
            <a:r>
              <a:rPr lang="tr-TR" sz="2000" b="1" dirty="0"/>
              <a:t>toplumdaki politikleşmenin artması, </a:t>
            </a:r>
            <a:r>
              <a:rPr lang="tr-TR" sz="2000" b="1" dirty="0" smtClean="0"/>
              <a:t>kentlere göç</a:t>
            </a:r>
            <a:r>
              <a:rPr lang="tr-TR" sz="2000" b="1" dirty="0"/>
              <a:t>, çarpık kentleşme ve dış göç </a:t>
            </a:r>
            <a:r>
              <a:rPr lang="tr-TR" sz="2000" b="1" dirty="0">
                <a:solidFill>
                  <a:srgbClr val="FF0000"/>
                </a:solidFill>
              </a:rPr>
              <a:t>temel konular </a:t>
            </a:r>
            <a:r>
              <a:rPr lang="tr-TR" sz="2000" dirty="0"/>
              <a:t>hâline geldi</a:t>
            </a:r>
            <a:r>
              <a:rPr lang="tr-TR" sz="2000" dirty="0" smtClean="0"/>
              <a:t>.</a:t>
            </a:r>
          </a:p>
          <a:p>
            <a:r>
              <a:rPr lang="tr-TR" sz="2000" dirty="0"/>
              <a:t>Bu yıllara ait </a:t>
            </a:r>
            <a:r>
              <a:rPr lang="tr-TR" sz="2000" b="1" dirty="0">
                <a:solidFill>
                  <a:srgbClr val="FF0000"/>
                </a:solidFill>
              </a:rPr>
              <a:t>romanlarda</a:t>
            </a:r>
            <a:r>
              <a:rPr lang="tr-TR" sz="2000" dirty="0"/>
              <a:t> </a:t>
            </a:r>
            <a:r>
              <a:rPr lang="tr-TR" sz="2000" b="1" dirty="0"/>
              <a:t>köy, </a:t>
            </a:r>
            <a:r>
              <a:rPr lang="tr-TR" sz="2000" b="1" dirty="0" smtClean="0"/>
              <a:t>köylünün durumu</a:t>
            </a:r>
            <a:r>
              <a:rPr lang="tr-TR" sz="2000" b="1" dirty="0"/>
              <a:t>, kentleşme, burjuvazi, işçi sınıfı ve aydınların sorunları</a:t>
            </a:r>
            <a:r>
              <a:rPr lang="tr-TR" sz="2000" dirty="0"/>
              <a:t> ele alındı</a:t>
            </a:r>
            <a:r>
              <a:rPr lang="tr-TR" sz="2000" dirty="0" smtClean="0"/>
              <a:t>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Yaşar </a:t>
            </a:r>
            <a:r>
              <a:rPr lang="tr-TR" sz="2000" b="1" dirty="0">
                <a:solidFill>
                  <a:srgbClr val="FF0000"/>
                </a:solidFill>
              </a:rPr>
              <a:t>Kemal’in </a:t>
            </a:r>
            <a:r>
              <a:rPr lang="tr-TR" sz="2000" b="1" dirty="0"/>
              <a:t>“</a:t>
            </a:r>
            <a:r>
              <a:rPr lang="tr-TR" sz="2000" b="1" dirty="0" smtClean="0"/>
              <a:t>Demirciler Çarşısı </a:t>
            </a:r>
            <a:r>
              <a:rPr lang="tr-TR" sz="2000" b="1" dirty="0"/>
              <a:t>Cinayeti” </a:t>
            </a:r>
            <a:r>
              <a:rPr lang="tr-TR" sz="2000" dirty="0"/>
              <a:t>(1973) ve </a:t>
            </a:r>
            <a:r>
              <a:rPr lang="tr-TR" sz="2000" b="1" dirty="0"/>
              <a:t>“Yusufçuk Yusuf” </a:t>
            </a:r>
            <a:r>
              <a:rPr lang="tr-TR" sz="2000" dirty="0"/>
              <a:t>(1975</a:t>
            </a:r>
            <a:r>
              <a:rPr lang="tr-TR" sz="2000" dirty="0" smtClean="0"/>
              <a:t>),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Fakir </a:t>
            </a:r>
            <a:r>
              <a:rPr lang="tr-TR" sz="2000" b="1" dirty="0" err="1">
                <a:solidFill>
                  <a:srgbClr val="FF0000"/>
                </a:solidFill>
              </a:rPr>
              <a:t>Baykurt’un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/>
              <a:t>“Köygöçüren” </a:t>
            </a:r>
            <a:r>
              <a:rPr lang="tr-TR" sz="2000" dirty="0"/>
              <a:t>(1973) ve </a:t>
            </a:r>
            <a:r>
              <a:rPr lang="tr-TR" sz="2000" b="1" dirty="0"/>
              <a:t>“Keklik</a:t>
            </a:r>
            <a:r>
              <a:rPr lang="tr-TR" sz="2000" b="1" dirty="0" smtClean="0"/>
              <a:t>” </a:t>
            </a:r>
            <a:r>
              <a:rPr lang="tr-TR" sz="2000" dirty="0" smtClean="0"/>
              <a:t>(</a:t>
            </a:r>
            <a:r>
              <a:rPr lang="tr-TR" sz="2000" dirty="0"/>
              <a:t>1975) adlı romanları; </a:t>
            </a:r>
            <a:r>
              <a:rPr lang="tr-TR" sz="2000" b="1" dirty="0"/>
              <a:t>ağalık düzenini, toprak kavgalarını, köyden kente göç olgusunu </a:t>
            </a:r>
            <a:r>
              <a:rPr lang="tr-TR" sz="2000" b="1" dirty="0" smtClean="0"/>
              <a:t>işledi.</a:t>
            </a:r>
          </a:p>
          <a:p>
            <a:r>
              <a:rPr lang="tr-TR" sz="2000" b="1" dirty="0" smtClean="0"/>
              <a:t>Dönemin bunalımlı </a:t>
            </a:r>
            <a:r>
              <a:rPr lang="tr-TR" sz="2000" b="1" dirty="0"/>
              <a:t>yapısını, politik çatışmaları, sınıf kavgalarını ve işçi hareketini </a:t>
            </a:r>
            <a:r>
              <a:rPr lang="tr-TR" sz="2000" b="1" dirty="0" smtClean="0"/>
              <a:t>anlatan;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Erdal </a:t>
            </a:r>
            <a:r>
              <a:rPr lang="tr-TR" sz="2000" b="1" dirty="0">
                <a:solidFill>
                  <a:srgbClr val="FF0000"/>
                </a:solidFill>
              </a:rPr>
              <a:t>Öz’ün </a:t>
            </a:r>
            <a:r>
              <a:rPr lang="tr-TR" sz="2000" b="1" dirty="0"/>
              <a:t>“Yaralısın</a:t>
            </a:r>
            <a:r>
              <a:rPr lang="tr-TR" sz="2000" b="1" dirty="0" smtClean="0"/>
              <a:t>”</a:t>
            </a:r>
            <a:r>
              <a:rPr lang="tr-TR" sz="2000" dirty="0" smtClean="0"/>
              <a:t> (</a:t>
            </a:r>
            <a:r>
              <a:rPr lang="tr-TR" sz="2000" dirty="0"/>
              <a:t>1974), </a:t>
            </a:r>
            <a:endParaRPr lang="tr-TR" sz="2000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Adalet </a:t>
            </a:r>
            <a:r>
              <a:rPr lang="tr-TR" sz="2000" b="1" dirty="0">
                <a:solidFill>
                  <a:srgbClr val="FF0000"/>
                </a:solidFill>
              </a:rPr>
              <a:t>Ağaoğlu’nun</a:t>
            </a:r>
            <a:r>
              <a:rPr lang="tr-TR" sz="2000" b="1" dirty="0"/>
              <a:t> “Bir Düğün Gecesi” (1979), </a:t>
            </a:r>
            <a:endParaRPr lang="tr-TR" sz="2000" b="1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Samim </a:t>
            </a:r>
            <a:r>
              <a:rPr lang="tr-TR" sz="2000" b="1" dirty="0" err="1">
                <a:solidFill>
                  <a:srgbClr val="FF0000"/>
                </a:solidFill>
              </a:rPr>
              <a:t>Kocagöz’ün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/>
              <a:t>“Tartışma” (1974), </a:t>
            </a:r>
            <a:r>
              <a:rPr lang="tr-TR" sz="2000" b="1" dirty="0" smtClean="0"/>
              <a:t>Füruzan’ın “</a:t>
            </a:r>
            <a:r>
              <a:rPr lang="tr-TR" sz="2000" b="1" dirty="0"/>
              <a:t>47’liler” </a:t>
            </a:r>
            <a:r>
              <a:rPr lang="tr-TR" sz="2000" dirty="0"/>
              <a:t>(1974) gibi romanları, </a:t>
            </a:r>
            <a:endParaRPr lang="tr-TR" sz="2000" dirty="0" smtClean="0"/>
          </a:p>
          <a:p>
            <a:pPr>
              <a:buNone/>
            </a:pPr>
            <a:r>
              <a:rPr lang="tr-TR" sz="2000" b="1" dirty="0"/>
              <a:t> </a:t>
            </a:r>
            <a:r>
              <a:rPr lang="tr-TR" sz="2000" b="1" dirty="0" smtClean="0"/>
              <a:t>     12 </a:t>
            </a:r>
            <a:r>
              <a:rPr lang="tr-TR" sz="2000" b="1" dirty="0"/>
              <a:t>Mart romanları olarak değerlendirildi</a:t>
            </a:r>
            <a:r>
              <a:rPr lang="tr-TR" sz="2000" b="1" dirty="0" smtClean="0"/>
              <a:t>.</a:t>
            </a:r>
          </a:p>
          <a:p>
            <a:r>
              <a:rPr lang="tr-TR" sz="2000" dirty="0" smtClean="0"/>
              <a:t>Burjuva </a:t>
            </a:r>
            <a:r>
              <a:rPr lang="tr-TR" sz="2000" dirty="0"/>
              <a:t>yaşam tarzını </a:t>
            </a:r>
            <a:r>
              <a:rPr lang="tr-TR" sz="2000" dirty="0" smtClean="0"/>
              <a:t>alaycı </a:t>
            </a:r>
            <a:r>
              <a:rPr lang="de-DE" sz="2000" dirty="0" err="1" smtClean="0"/>
              <a:t>bir</a:t>
            </a:r>
            <a:r>
              <a:rPr lang="de-DE" sz="2000" dirty="0" smtClean="0"/>
              <a:t> </a:t>
            </a:r>
            <a:r>
              <a:rPr lang="de-DE" sz="2000" dirty="0" err="1"/>
              <a:t>dille</a:t>
            </a:r>
            <a:r>
              <a:rPr lang="de-DE" sz="2000" dirty="0"/>
              <a:t> </a:t>
            </a:r>
            <a:r>
              <a:rPr lang="de-DE" sz="2000" dirty="0" err="1"/>
              <a:t>ele</a:t>
            </a:r>
            <a:r>
              <a:rPr lang="de-DE" sz="2000" dirty="0"/>
              <a:t> </a:t>
            </a:r>
            <a:r>
              <a:rPr lang="de-DE" sz="2000" dirty="0" err="1"/>
              <a:t>alan</a:t>
            </a:r>
            <a:r>
              <a:rPr lang="de-DE" sz="2000" dirty="0"/>
              <a:t> </a:t>
            </a:r>
            <a:r>
              <a:rPr lang="de-DE" sz="2000" dirty="0" err="1"/>
              <a:t>romanlar</a:t>
            </a:r>
            <a:r>
              <a:rPr lang="de-DE" sz="2000" dirty="0"/>
              <a:t> da </a:t>
            </a:r>
            <a:r>
              <a:rPr lang="de-DE" sz="2000" dirty="0" err="1"/>
              <a:t>gündeme</a:t>
            </a:r>
            <a:r>
              <a:rPr lang="de-DE" sz="2000" dirty="0"/>
              <a:t> </a:t>
            </a:r>
            <a:r>
              <a:rPr lang="de-DE" sz="2000" dirty="0" err="1"/>
              <a:t>geldi</a:t>
            </a:r>
            <a:r>
              <a:rPr lang="de-DE" sz="2000" dirty="0"/>
              <a:t>. </a:t>
            </a:r>
            <a:endParaRPr lang="tr-TR" sz="2000" dirty="0" smtClean="0"/>
          </a:p>
          <a:p>
            <a:r>
              <a:rPr lang="de-DE" sz="2000" b="1" dirty="0" err="1" smtClean="0">
                <a:solidFill>
                  <a:srgbClr val="FF0000"/>
                </a:solidFill>
              </a:rPr>
              <a:t>Oğuz</a:t>
            </a:r>
            <a:r>
              <a:rPr lang="de-DE" sz="2000" b="1" dirty="0" smtClean="0">
                <a:solidFill>
                  <a:srgbClr val="FF0000"/>
                </a:solidFill>
              </a:rPr>
              <a:t> </a:t>
            </a:r>
            <a:r>
              <a:rPr lang="de-DE" sz="2000" b="1" dirty="0" err="1">
                <a:solidFill>
                  <a:srgbClr val="FF0000"/>
                </a:solidFill>
              </a:rPr>
              <a:t>Atay’ın</a:t>
            </a:r>
            <a:r>
              <a:rPr lang="de-DE" sz="2000" b="1" dirty="0">
                <a:solidFill>
                  <a:srgbClr val="FF0000"/>
                </a:solidFill>
              </a:rPr>
              <a:t> </a:t>
            </a:r>
            <a:r>
              <a:rPr lang="de-DE" sz="2000" b="1" dirty="0"/>
              <a:t>“</a:t>
            </a:r>
            <a:r>
              <a:rPr lang="de-DE" sz="2000" b="1" dirty="0" err="1"/>
              <a:t>Tutunamayanlar</a:t>
            </a:r>
            <a:r>
              <a:rPr lang="de-DE" sz="2000" dirty="0" smtClean="0"/>
              <a:t>”</a:t>
            </a:r>
            <a:r>
              <a:rPr lang="tr-TR" sz="2000" dirty="0" smtClean="0"/>
              <a:t> </a:t>
            </a:r>
            <a:r>
              <a:rPr lang="tr-TR" sz="2000" b="1" dirty="0">
                <a:solidFill>
                  <a:srgbClr val="FF0000"/>
                </a:solidFill>
              </a:rPr>
              <a:t>Çetin Altan’ın </a:t>
            </a:r>
            <a:r>
              <a:rPr lang="tr-TR" sz="2000" b="1" dirty="0"/>
              <a:t>“Büyük Gözaltı”</a:t>
            </a:r>
            <a:r>
              <a:rPr lang="tr-TR" sz="2000" dirty="0"/>
              <a:t> (1972), “Bir </a:t>
            </a:r>
            <a:r>
              <a:rPr lang="tr-TR" sz="2000" dirty="0" smtClean="0"/>
              <a:t>Avuç Gökyüzü</a:t>
            </a:r>
            <a:r>
              <a:rPr lang="tr-TR" sz="2000" dirty="0"/>
              <a:t>” (1974) kitapları bu anlayışta yazılmış romanlar </a:t>
            </a:r>
            <a:r>
              <a:rPr lang="tr-TR" sz="2000" dirty="0" smtClean="0"/>
              <a:t>oldu.</a:t>
            </a:r>
            <a:endParaRPr lang="tr-TR" sz="2000" b="1" dirty="0" smtClean="0"/>
          </a:p>
          <a:p>
            <a:pPr>
              <a:buNone/>
            </a:pPr>
            <a:endParaRPr lang="tr-TR" sz="2000" b="1" dirty="0" smtClean="0"/>
          </a:p>
          <a:p>
            <a:endParaRPr lang="tr-TR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YaÅar Kemalâin âDemirciler ÃarÅÄ±sÄ± Cinayetiâ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19672" cy="271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Fakir Baykurtâun âKÃ¶ygÃ¶Ã§Ã¼renâ ile ilgili gÃ¶rsel sonuc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0"/>
            <a:ext cx="1728192" cy="2787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adalet aÄaoÄlu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715766"/>
            <a:ext cx="1656184" cy="2427734"/>
          </a:xfrm>
          <a:prstGeom prst="rect">
            <a:avLst/>
          </a:prstGeom>
          <a:noFill/>
        </p:spPr>
      </p:pic>
      <p:pic>
        <p:nvPicPr>
          <p:cNvPr id="2052" name="Picture 4" descr="yaÅar kemalâin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15766"/>
            <a:ext cx="1547664" cy="2427734"/>
          </a:xfrm>
          <a:prstGeom prst="rect">
            <a:avLst/>
          </a:prstGeom>
          <a:noFill/>
        </p:spPr>
      </p:pic>
      <p:pic>
        <p:nvPicPr>
          <p:cNvPr id="2054" name="Picture 6" descr="fakir baykurtâun ile ilgili gÃ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2715766"/>
            <a:ext cx="1656184" cy="2427734"/>
          </a:xfrm>
          <a:prstGeom prst="rect">
            <a:avLst/>
          </a:prstGeom>
          <a:noFill/>
        </p:spPr>
      </p:pic>
      <p:pic>
        <p:nvPicPr>
          <p:cNvPr id="9" name="8 Resim" descr="adalet aÄaoÄlu âBir DÃ¼ÄÃ¼n Gecesiâ ile ilgili gÃ¶rsel sonucu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0"/>
            <a:ext cx="1656184" cy="271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erdal Ã¶z yaralÄ±sÄ±n ile ilgili gÃ¶rsel sonuc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2715766"/>
            <a:ext cx="1656184" cy="2427734"/>
          </a:xfrm>
          <a:prstGeom prst="rect">
            <a:avLst/>
          </a:prstGeom>
          <a:noFill/>
        </p:spPr>
      </p:pic>
      <p:pic>
        <p:nvPicPr>
          <p:cNvPr id="2058" name="Picture 10" descr="Ä°lgili resi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8024" y="0"/>
            <a:ext cx="1512168" cy="2715766"/>
          </a:xfrm>
          <a:prstGeom prst="rect">
            <a:avLst/>
          </a:prstGeom>
          <a:noFill/>
        </p:spPr>
      </p:pic>
      <p:pic>
        <p:nvPicPr>
          <p:cNvPr id="2060" name="Picture 12" descr="Samim KocagÃ¶zâÃ¼n â ile ilgili gÃ¶rsel sonucu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72201" y="2715766"/>
            <a:ext cx="1368152" cy="2427734"/>
          </a:xfrm>
          <a:prstGeom prst="rect">
            <a:avLst/>
          </a:prstGeom>
          <a:noFill/>
        </p:spPr>
      </p:pic>
      <p:pic>
        <p:nvPicPr>
          <p:cNvPr id="2062" name="Picture 14" descr="Samim KocagÃ¶zâÃ¼n â âTartÄ±Åmaâ ile ilgili gÃ¶rsel sonucu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00192" y="0"/>
            <a:ext cx="1368152" cy="2717801"/>
          </a:xfrm>
          <a:prstGeom prst="rect">
            <a:avLst/>
          </a:prstGeom>
          <a:noFill/>
        </p:spPr>
      </p:pic>
      <p:pic>
        <p:nvPicPr>
          <p:cNvPr id="2064" name="Picture 16" descr="Ä°lgili resim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96336" y="0"/>
            <a:ext cx="1547664" cy="2787774"/>
          </a:xfrm>
          <a:prstGeom prst="rect">
            <a:avLst/>
          </a:prstGeom>
          <a:noFill/>
        </p:spPr>
      </p:pic>
      <p:pic>
        <p:nvPicPr>
          <p:cNvPr id="2066" name="Picture 18" descr="Ä°lgili resi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31832" y="2787774"/>
            <a:ext cx="1512168" cy="2355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1"/>
            <a:ext cx="2051720" cy="141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7857" y="3778027"/>
            <a:ext cx="1986143" cy="136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67494"/>
            <a:ext cx="9144000" cy="4876006"/>
          </a:xfrm>
        </p:spPr>
        <p:txBody>
          <a:bodyPr>
            <a:normAutofit/>
          </a:bodyPr>
          <a:lstStyle/>
          <a:p>
            <a:r>
              <a:rPr lang="tr-TR" sz="2000" dirty="0"/>
              <a:t>1970’li yılların müziğinde ise dönemin ruhuna uygun </a:t>
            </a:r>
            <a:r>
              <a:rPr lang="tr-TR" sz="2000" b="1" dirty="0"/>
              <a:t>çok</a:t>
            </a:r>
          </a:p>
          <a:p>
            <a:pPr>
              <a:buNone/>
            </a:pPr>
            <a:r>
              <a:rPr lang="tr-TR" sz="2000" b="1" dirty="0"/>
              <a:t>seslilik</a:t>
            </a:r>
            <a:r>
              <a:rPr lang="tr-TR" sz="2000" dirty="0"/>
              <a:t> hâkimdi. 1970’lerde </a:t>
            </a:r>
            <a:r>
              <a:rPr lang="tr-TR" sz="2000" b="1" dirty="0">
                <a:solidFill>
                  <a:srgbClr val="FF0000"/>
                </a:solidFill>
              </a:rPr>
              <a:t>Anadolu pop yapmak ve dinlemek</a:t>
            </a:r>
          </a:p>
          <a:p>
            <a:pPr>
              <a:buNone/>
            </a:pPr>
            <a:r>
              <a:rPr lang="tr-TR" sz="2000" dirty="0"/>
              <a:t>moda hâline geldi</a:t>
            </a:r>
            <a:r>
              <a:rPr lang="tr-TR" sz="2000" dirty="0" smtClean="0"/>
              <a:t>.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Anadolu folkloru</a:t>
            </a:r>
            <a:r>
              <a:rPr lang="tr-TR" sz="2000" dirty="0"/>
              <a:t>, yerel deyişler ve </a:t>
            </a:r>
            <a:r>
              <a:rPr lang="tr-TR" sz="2000" dirty="0" smtClean="0"/>
              <a:t>atasözlerinden beslenen </a:t>
            </a:r>
            <a:r>
              <a:rPr lang="tr-TR" sz="2000" dirty="0"/>
              <a:t>bu müzik türü; </a:t>
            </a:r>
            <a:r>
              <a:rPr lang="tr-TR" sz="2000" b="1" dirty="0"/>
              <a:t>Moğollar, Üç </a:t>
            </a:r>
            <a:r>
              <a:rPr lang="tr-TR" sz="2000" b="1" dirty="0" err="1"/>
              <a:t>Hürel</a:t>
            </a:r>
            <a:r>
              <a:rPr lang="tr-TR" sz="2000" b="1" dirty="0"/>
              <a:t> ve </a:t>
            </a:r>
            <a:r>
              <a:rPr lang="tr-TR" sz="2000" b="1" dirty="0" smtClean="0"/>
              <a:t>Modern Folk </a:t>
            </a:r>
            <a:r>
              <a:rPr lang="tr-TR" sz="2000" b="1" dirty="0"/>
              <a:t>Üçlüsü </a:t>
            </a:r>
            <a:r>
              <a:rPr lang="tr-TR" sz="2000" dirty="0"/>
              <a:t>gibi gruplarca da benimsendi. 1975’te </a:t>
            </a:r>
            <a:r>
              <a:rPr lang="tr-TR" sz="2000" dirty="0" err="1" smtClean="0"/>
              <a:t>Eurovizyon</a:t>
            </a:r>
            <a:r>
              <a:rPr lang="tr-TR" sz="2000" dirty="0" smtClean="0"/>
              <a:t> Şarkı </a:t>
            </a:r>
            <a:r>
              <a:rPr lang="tr-TR" sz="2000" dirty="0" err="1" smtClean="0"/>
              <a:t>yarışması’na</a:t>
            </a:r>
            <a:r>
              <a:rPr lang="tr-TR" sz="2000" dirty="0" smtClean="0"/>
              <a:t> </a:t>
            </a:r>
            <a:r>
              <a:rPr lang="tr-TR" sz="2000" dirty="0"/>
              <a:t>ilk kez katılan Türkiye, </a:t>
            </a:r>
            <a:r>
              <a:rPr lang="tr-TR" sz="2000" b="1" dirty="0"/>
              <a:t>Semiha Yankı </a:t>
            </a:r>
            <a:r>
              <a:rPr lang="tr-TR" sz="2000" dirty="0" smtClean="0"/>
              <a:t>ile temsil </a:t>
            </a:r>
            <a:r>
              <a:rPr lang="tr-TR" sz="2000" dirty="0"/>
              <a:t>edildi. </a:t>
            </a:r>
            <a:r>
              <a:rPr lang="tr-TR" sz="2000" dirty="0">
                <a:solidFill>
                  <a:srgbClr val="FF0000"/>
                </a:solidFill>
              </a:rPr>
              <a:t>Popüler müzikte </a:t>
            </a:r>
            <a:r>
              <a:rPr lang="tr-TR" sz="2000" b="1" dirty="0"/>
              <a:t>Erol </a:t>
            </a:r>
            <a:r>
              <a:rPr lang="tr-TR" sz="2000" b="1" dirty="0" err="1"/>
              <a:t>Büyükburç</a:t>
            </a:r>
            <a:r>
              <a:rPr lang="tr-TR" sz="2000" b="1" dirty="0"/>
              <a:t>, Füsun Önal, </a:t>
            </a:r>
            <a:r>
              <a:rPr lang="tr-TR" sz="2000" b="1" dirty="0" smtClean="0"/>
              <a:t>İlhan İrem</a:t>
            </a:r>
            <a:r>
              <a:rPr lang="tr-TR" sz="2000" b="1" dirty="0"/>
              <a:t>, Nilüfer, Yeliz, Sezen Aksu </a:t>
            </a:r>
            <a:r>
              <a:rPr lang="tr-TR" sz="2000" dirty="0"/>
              <a:t>gibi isimler öne çıktı</a:t>
            </a:r>
            <a:r>
              <a:rPr lang="tr-TR" sz="2000" dirty="0" smtClean="0"/>
              <a:t>.</a:t>
            </a:r>
          </a:p>
          <a:p>
            <a:r>
              <a:rPr lang="tr-TR" sz="2000" dirty="0"/>
              <a:t>Hayat pahalılığından bunalmış, köyden kente göç etmiş, </a:t>
            </a:r>
            <a:r>
              <a:rPr lang="tr-TR" sz="2000" dirty="0" smtClean="0"/>
              <a:t>kente uyum </a:t>
            </a:r>
            <a:r>
              <a:rPr lang="tr-TR" sz="2000" dirty="0"/>
              <a:t>sağlayamamış yoksul kitleler </a:t>
            </a:r>
            <a:r>
              <a:rPr lang="tr-TR" sz="2000" b="1" dirty="0"/>
              <a:t>arabesk müziğin </a:t>
            </a:r>
            <a:r>
              <a:rPr lang="tr-TR" sz="2000" b="1" dirty="0" smtClean="0"/>
              <a:t>önemli </a:t>
            </a:r>
            <a:r>
              <a:rPr lang="tr-TR" sz="2000" dirty="0" smtClean="0"/>
              <a:t>temsilcilerinden </a:t>
            </a:r>
            <a:r>
              <a:rPr lang="tr-TR" sz="2000" b="1" dirty="0"/>
              <a:t>Orhan </a:t>
            </a:r>
            <a:r>
              <a:rPr lang="tr-TR" sz="2000" b="1" dirty="0" err="1"/>
              <a:t>Gencebay</a:t>
            </a:r>
            <a:r>
              <a:rPr lang="tr-TR" sz="2000" b="1" dirty="0"/>
              <a:t> ve Ferdi Tayfur’un</a:t>
            </a:r>
            <a:r>
              <a:rPr lang="tr-TR" sz="2000" dirty="0"/>
              <a:t> </a:t>
            </a:r>
            <a:r>
              <a:rPr lang="tr-TR" sz="2000" dirty="0" smtClean="0"/>
              <a:t>şarkılarını dinlediler</a:t>
            </a:r>
            <a:r>
              <a:rPr lang="tr-TR" sz="2000" dirty="0"/>
              <a:t>. </a:t>
            </a:r>
            <a:endParaRPr lang="tr-TR" sz="2000" dirty="0" smtClean="0"/>
          </a:p>
          <a:p>
            <a:r>
              <a:rPr lang="tr-TR" sz="2000" dirty="0" smtClean="0"/>
              <a:t>Bu </a:t>
            </a:r>
            <a:r>
              <a:rPr lang="tr-TR" sz="2000" dirty="0"/>
              <a:t>dönemde </a:t>
            </a:r>
            <a:r>
              <a:rPr lang="tr-TR" sz="2000" b="1" dirty="0">
                <a:solidFill>
                  <a:srgbClr val="FF0000"/>
                </a:solidFill>
              </a:rPr>
              <a:t>halk müziği </a:t>
            </a:r>
            <a:r>
              <a:rPr lang="tr-TR" sz="2000" dirty="0"/>
              <a:t>ilgi görmekte, </a:t>
            </a:r>
            <a:r>
              <a:rPr lang="tr-TR" sz="2000" b="1" dirty="0"/>
              <a:t>Aşık </a:t>
            </a:r>
            <a:r>
              <a:rPr lang="tr-TR" sz="2000" b="1" dirty="0" err="1"/>
              <a:t>İhsani</a:t>
            </a:r>
            <a:r>
              <a:rPr lang="tr-TR" sz="2000" b="1" dirty="0"/>
              <a:t>, </a:t>
            </a:r>
            <a:r>
              <a:rPr lang="tr-TR" sz="2000" b="1" dirty="0" smtClean="0"/>
              <a:t>Aşık </a:t>
            </a:r>
          </a:p>
          <a:p>
            <a:r>
              <a:rPr lang="tr-TR" sz="2000" b="1" dirty="0" err="1" smtClean="0"/>
              <a:t>Mahzuni</a:t>
            </a:r>
            <a:r>
              <a:rPr lang="tr-TR" sz="2000" b="1" dirty="0" smtClean="0"/>
              <a:t> Şerif, Neşet </a:t>
            </a:r>
            <a:r>
              <a:rPr lang="tr-TR" sz="2000" b="1" dirty="0" err="1" smtClean="0"/>
              <a:t>Ertaş</a:t>
            </a:r>
            <a:r>
              <a:rPr lang="tr-TR" sz="2000" dirty="0" smtClean="0"/>
              <a:t> gibi </a:t>
            </a:r>
            <a:r>
              <a:rPr lang="tr-TR" sz="2000" dirty="0"/>
              <a:t>halk müziği </a:t>
            </a:r>
            <a:r>
              <a:rPr lang="tr-TR" sz="2000" dirty="0" smtClean="0"/>
              <a:t>sanatçıları kitlelerce</a:t>
            </a:r>
          </a:p>
          <a:p>
            <a:r>
              <a:rPr lang="tr-TR" sz="2000" dirty="0" smtClean="0"/>
              <a:t> </a:t>
            </a:r>
            <a:r>
              <a:rPr lang="tr-TR" sz="2000" dirty="0"/>
              <a:t>tanınmakta ve takip </a:t>
            </a:r>
            <a:r>
              <a:rPr lang="tr-TR" sz="2000" dirty="0" smtClean="0"/>
              <a:t> edilmekteydi</a:t>
            </a:r>
            <a:r>
              <a:rPr lang="tr-TR" sz="2000" dirty="0"/>
              <a:t>. </a:t>
            </a:r>
            <a:r>
              <a:rPr lang="tr-TR" sz="2000" dirty="0" smtClean="0"/>
              <a:t>şarkılarıyla </a:t>
            </a:r>
            <a:r>
              <a:rPr lang="tr-TR" sz="2000" dirty="0"/>
              <a:t>benimsendi.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MoÄollar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31840" cy="2643758"/>
          </a:xfrm>
          <a:prstGeom prst="rect">
            <a:avLst/>
          </a:prstGeom>
          <a:noFill/>
        </p:spPr>
      </p:pic>
      <p:pic>
        <p:nvPicPr>
          <p:cNvPr id="19460" name="Picture 4" descr="ÃÃ§ HÃ¼rel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0"/>
            <a:ext cx="2808312" cy="2643758"/>
          </a:xfrm>
          <a:prstGeom prst="rect">
            <a:avLst/>
          </a:prstGeom>
          <a:noFill/>
        </p:spPr>
      </p:pic>
      <p:pic>
        <p:nvPicPr>
          <p:cNvPr id="19462" name="Picture 6" descr="Modern Folk ÃÃ§lÃ¼sÃ¼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0"/>
            <a:ext cx="3203848" cy="264375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6732240" y="2283718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Modern Folk </a:t>
            </a:r>
            <a:r>
              <a:rPr lang="tr-TR" b="1" dirty="0">
                <a:solidFill>
                  <a:srgbClr val="FF0000"/>
                </a:solidFill>
              </a:rPr>
              <a:t>Üçlüsü</a:t>
            </a:r>
          </a:p>
        </p:txBody>
      </p:sp>
      <p:sp>
        <p:nvSpPr>
          <p:cNvPr id="8" name="7 Dikdörtgen"/>
          <p:cNvSpPr/>
          <p:nvPr/>
        </p:nvSpPr>
        <p:spPr>
          <a:xfrm>
            <a:off x="4067944" y="2283718"/>
            <a:ext cx="994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Üç </a:t>
            </a:r>
            <a:r>
              <a:rPr lang="tr-TR" dirty="0" err="1">
                <a:solidFill>
                  <a:srgbClr val="FF0000"/>
                </a:solidFill>
              </a:rPr>
              <a:t>Hürel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043608" y="2283718"/>
            <a:ext cx="1105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Moğollar</a:t>
            </a:r>
            <a:r>
              <a:rPr lang="tr-TR" dirty="0"/>
              <a:t>,</a:t>
            </a:r>
          </a:p>
        </p:txBody>
      </p:sp>
      <p:pic>
        <p:nvPicPr>
          <p:cNvPr id="19464" name="Picture 8" descr="Semiha YankÄ±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643758"/>
            <a:ext cx="1619672" cy="2499742"/>
          </a:xfrm>
          <a:prstGeom prst="rect">
            <a:avLst/>
          </a:prstGeom>
          <a:noFill/>
        </p:spPr>
      </p:pic>
      <p:pic>
        <p:nvPicPr>
          <p:cNvPr id="19466" name="Picture 10" descr="Erol BÃ¼yÃ¼kburÃ§, FÃ¼sun Ãnal, Ä°lhan Ä°rem, NilÃ¼fer, Yeliz, Sezen Aksu ile ilgili gÃ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2636385"/>
            <a:ext cx="1584176" cy="2507115"/>
          </a:xfrm>
          <a:prstGeom prst="rect">
            <a:avLst/>
          </a:prstGeom>
          <a:noFill/>
        </p:spPr>
      </p:pic>
      <p:pic>
        <p:nvPicPr>
          <p:cNvPr id="19468" name="Picture 12" descr="Erol BÃ¼yÃ¼kburÃ§, ile ilgili gÃ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2643758"/>
            <a:ext cx="1800200" cy="2499742"/>
          </a:xfrm>
          <a:prstGeom prst="rect">
            <a:avLst/>
          </a:prstGeom>
          <a:noFill/>
        </p:spPr>
      </p:pic>
      <p:pic>
        <p:nvPicPr>
          <p:cNvPr id="19470" name="Picture 14" descr="FÃ¼sun Ãnal, Ä°lhan Ä°rem, NilÃ¼fer, Yeliz, ile ilgili gÃ¶rsel sonuc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2643758"/>
            <a:ext cx="1547826" cy="2499742"/>
          </a:xfrm>
          <a:prstGeom prst="rect">
            <a:avLst/>
          </a:prstGeom>
          <a:noFill/>
        </p:spPr>
      </p:pic>
      <p:pic>
        <p:nvPicPr>
          <p:cNvPr id="19476" name="Picture 20" descr="Ä°lhan Ä°rem, ile ilgili gÃ¶rsel sonucu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217" y="2643758"/>
            <a:ext cx="1584176" cy="24997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9137675" cy="5143500"/>
          </a:xfrm>
          <a:prstGeom prst="rect">
            <a:avLst/>
          </a:prstGeom>
          <a:noFill/>
        </p:spPr>
      </p:pic>
      <p:pic>
        <p:nvPicPr>
          <p:cNvPr id="20482" name="Picture 2" descr="arabesk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95936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79512" y="0"/>
            <a:ext cx="3879860" cy="43204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4.6 1980’Lİ YILLARDA TÜRKİYE</a:t>
            </a:r>
            <a:endParaRPr lang="tr-TR" sz="2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anap turgut Ã¶zal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1"/>
            <a:ext cx="2123727" cy="1851670"/>
          </a:xfrm>
          <a:prstGeom prst="rect">
            <a:avLst/>
          </a:prstGeom>
          <a:noFill/>
        </p:spPr>
      </p:pic>
      <p:pic>
        <p:nvPicPr>
          <p:cNvPr id="1028" name="Picture 4" descr="MilliyetÃ§i Demokrasi Partisi (MDP) kurucusu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1635647"/>
            <a:ext cx="1705196" cy="1663266"/>
          </a:xfrm>
          <a:prstGeom prst="rect">
            <a:avLst/>
          </a:prstGeom>
          <a:noFill/>
        </p:spPr>
      </p:pic>
      <p:pic>
        <p:nvPicPr>
          <p:cNvPr id="1030" name="Picture 6" descr="MilliyetÃ§i Demokrasi Partisi (MDP) kurucusu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4408" y="1635646"/>
            <a:ext cx="899592" cy="1397918"/>
          </a:xfrm>
          <a:prstGeom prst="rect">
            <a:avLst/>
          </a:prstGeom>
          <a:noFill/>
        </p:spPr>
      </p:pic>
      <p:pic>
        <p:nvPicPr>
          <p:cNvPr id="1032" name="Picture 8" descr="HalkÃ§Ä± Parti (HP)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3219822"/>
            <a:ext cx="1386403" cy="1728192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83518"/>
            <a:ext cx="7596336" cy="4659982"/>
          </a:xfrm>
        </p:spPr>
        <p:txBody>
          <a:bodyPr/>
          <a:lstStyle/>
          <a:p>
            <a:r>
              <a:rPr lang="tr-TR" sz="2000" dirty="0" smtClean="0"/>
              <a:t>12 Eylül Askerî Darbesi’nden sonra </a:t>
            </a:r>
            <a:r>
              <a:rPr lang="tr-TR" sz="2000" b="1" dirty="0" smtClean="0">
                <a:solidFill>
                  <a:srgbClr val="FF0000"/>
                </a:solidFill>
              </a:rPr>
              <a:t>tüm siyasi partiler kapatılmıştı</a:t>
            </a:r>
            <a:r>
              <a:rPr lang="tr-TR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tr-TR" sz="2000" b="1" dirty="0" smtClean="0"/>
              <a:t>Millî Güvenlik Konseyinin  24 Nisan 1983 </a:t>
            </a:r>
            <a:r>
              <a:rPr lang="tr-TR" sz="2000" dirty="0" smtClean="0"/>
              <a:t>tarihli Resmî Gazete’de yayımlanan kararı ile </a:t>
            </a:r>
            <a:r>
              <a:rPr lang="tr-TR" sz="2000" b="1" dirty="0" smtClean="0">
                <a:solidFill>
                  <a:srgbClr val="FF0000"/>
                </a:solidFill>
              </a:rPr>
              <a:t>siyasi partilerin kurulmasına izin verildi.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MGK; </a:t>
            </a:r>
            <a:r>
              <a:rPr lang="tr-TR" sz="2000" b="1" dirty="0" smtClean="0"/>
              <a:t>Milliyetçi Demokrasi Partisi (MDP</a:t>
            </a:r>
            <a:r>
              <a:rPr lang="tr-TR" sz="2000" dirty="0" smtClean="0"/>
              <a:t>), </a:t>
            </a:r>
            <a:r>
              <a:rPr lang="tr-TR" sz="2000" b="1" dirty="0" smtClean="0"/>
              <a:t>Halkçı Parti </a:t>
            </a:r>
            <a:r>
              <a:rPr lang="fi-FI" sz="2000" b="1" dirty="0" smtClean="0"/>
              <a:t>(HP) </a:t>
            </a:r>
            <a:r>
              <a:rPr lang="fi-FI" sz="2000" dirty="0" smtClean="0"/>
              <a:t>ve </a:t>
            </a:r>
            <a:r>
              <a:rPr lang="fi-FI" sz="2000" b="1" dirty="0" smtClean="0"/>
              <a:t>Anavatan Partisinin (ANAP)</a:t>
            </a:r>
            <a:r>
              <a:rPr lang="tr-TR" sz="2000" b="1" dirty="0" smtClean="0"/>
              <a:t> </a:t>
            </a:r>
            <a:r>
              <a:rPr lang="tr-TR" sz="2000" b="1" dirty="0" smtClean="0">
                <a:solidFill>
                  <a:srgbClr val="FF0000"/>
                </a:solidFill>
              </a:rPr>
              <a:t>seçimlere katılmasına izin verdi.</a:t>
            </a:r>
          </a:p>
          <a:p>
            <a:r>
              <a:rPr lang="tr-TR" sz="2000" dirty="0" smtClean="0"/>
              <a:t>Seçimleri ANAP kazandı ve </a:t>
            </a:r>
          </a:p>
          <a:p>
            <a:r>
              <a:rPr lang="tr-TR" sz="2000" dirty="0" smtClean="0"/>
              <a:t>Turgut Özal, </a:t>
            </a:r>
            <a:r>
              <a:rPr lang="tr-TR" sz="2000" dirty="0" err="1" smtClean="0"/>
              <a:t>hükûmeti</a:t>
            </a:r>
            <a:r>
              <a:rPr lang="tr-TR" sz="2000" dirty="0" smtClean="0"/>
              <a:t> kurmakla görevlendirildi.</a:t>
            </a:r>
          </a:p>
          <a:p>
            <a:r>
              <a:rPr lang="tr-TR" sz="2000" dirty="0" smtClean="0"/>
              <a:t>Özal’ın kurduğu kabine güvenoyu alarak 24 Aralık 1983’te göreve başladı.Uzun süredir özlemi çekilen tek partili </a:t>
            </a:r>
            <a:r>
              <a:rPr lang="tr-TR" sz="2000" dirty="0" err="1" smtClean="0"/>
              <a:t>hükûmet</a:t>
            </a:r>
            <a:r>
              <a:rPr lang="tr-TR" sz="2000" dirty="0" smtClean="0"/>
              <a:t> böylece hayata geçti.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1034" name="Picture 10" descr="Erdal Ä°nÃ¶nÃ¼ ile ilgili gÃ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16416" y="3219822"/>
            <a:ext cx="827584" cy="1728192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8028384" y="2931790"/>
            <a:ext cx="11156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 smtClean="0"/>
              <a:t>Turgut </a:t>
            </a:r>
            <a:r>
              <a:rPr lang="tr-TR" sz="1200" dirty="0" err="1" smtClean="0"/>
              <a:t>Sunalp</a:t>
            </a:r>
            <a:endParaRPr lang="tr-TR" sz="1200" dirty="0"/>
          </a:p>
        </p:txBody>
      </p:sp>
      <p:sp>
        <p:nvSpPr>
          <p:cNvPr id="10" name="9 Dikdörtgen"/>
          <p:cNvSpPr/>
          <p:nvPr/>
        </p:nvSpPr>
        <p:spPr>
          <a:xfrm>
            <a:off x="7956376" y="4866501"/>
            <a:ext cx="8958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dirty="0" smtClean="0"/>
              <a:t>Erdal İnönü</a:t>
            </a:r>
            <a:endParaRPr lang="tr-TR" sz="1200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4083918"/>
            <a:ext cx="6926188" cy="1059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1824</Words>
  <PresentationFormat>Ekran Gösterisi (16:9)</PresentationFormat>
  <Paragraphs>161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4.5.3. Televizyon Yayınları ve Türk Toplumuna Etkileri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4.6.3. Ertuğrul Fırkateyni Olayından Günümüze Türk-Japon İlişkileri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2019-03-12T06:16:10Z</dcterms:created>
  <dcterms:modified xsi:type="dcterms:W3CDTF">2019-04-03T10:15:12Z</dcterms:modified>
  <cp:category>https://www.sorubak.com</cp:category>
</cp:coreProperties>
</file>