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D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D01E4-1418-46CA-A800-CAE20F09EDB3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81ED-964A-4118-BBE5-F4EF82A1A4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D01E4-1418-46CA-A800-CAE20F09EDB3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81ED-964A-4118-BBE5-F4EF82A1A4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D01E4-1418-46CA-A800-CAE20F09EDB3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81ED-964A-4118-BBE5-F4EF82A1A4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D01E4-1418-46CA-A800-CAE20F09EDB3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81ED-964A-4118-BBE5-F4EF82A1A4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D01E4-1418-46CA-A800-CAE20F09EDB3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81ED-964A-4118-BBE5-F4EF82A1A4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D01E4-1418-46CA-A800-CAE20F09EDB3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81ED-964A-4118-BBE5-F4EF82A1A4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D01E4-1418-46CA-A800-CAE20F09EDB3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81ED-964A-4118-BBE5-F4EF82A1A4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D01E4-1418-46CA-A800-CAE20F09EDB3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81ED-964A-4118-BBE5-F4EF82A1A4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D01E4-1418-46CA-A800-CAE20F09EDB3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81ED-964A-4118-BBE5-F4EF82A1A4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D01E4-1418-46CA-A800-CAE20F09EDB3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81ED-964A-4118-BBE5-F4EF82A1A4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D01E4-1418-46CA-A800-CAE20F09EDB3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81ED-964A-4118-BBE5-F4EF82A1A4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D01E4-1418-46CA-A800-CAE20F09EDB3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781ED-964A-4118-BBE5-F4EF82A1A49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792087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SSCB’NİN DAĞILMASI VE TÜRK CUMHURİYETLERİ’NİN</a:t>
            </a:r>
            <a:br>
              <a:rPr lang="tr-TR" sz="2400" b="1" dirty="0">
                <a:solidFill>
                  <a:srgbClr val="FF0000"/>
                </a:solidFill>
              </a:rPr>
            </a:br>
            <a:r>
              <a:rPr lang="tr-TR" sz="2400" b="1" dirty="0">
                <a:solidFill>
                  <a:srgbClr val="FF0000"/>
                </a:solidFill>
              </a:rPr>
              <a:t>BAĞIMSIZLIKLARINI KAZANMALARI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7504" y="908720"/>
            <a:ext cx="8640960" cy="594928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tr-TR" sz="2000" b="1" dirty="0" smtClean="0">
                <a:solidFill>
                  <a:srgbClr val="FF0000"/>
                </a:solidFill>
              </a:rPr>
              <a:t> Küreselleşme</a:t>
            </a:r>
            <a:r>
              <a:rPr lang="tr-TR" sz="2000" b="1" dirty="0">
                <a:solidFill>
                  <a:srgbClr val="FF0000"/>
                </a:solidFill>
              </a:rPr>
              <a:t>; </a:t>
            </a:r>
            <a:r>
              <a:rPr lang="tr-TR" sz="2000" b="1" dirty="0">
                <a:solidFill>
                  <a:schemeClr val="tx1"/>
                </a:solidFill>
              </a:rPr>
              <a:t>mal, hizmet ve sermayenin artan hareketliliği </a:t>
            </a:r>
            <a:r>
              <a:rPr lang="tr-TR" sz="2000" dirty="0">
                <a:solidFill>
                  <a:schemeClr val="tx1"/>
                </a:solidFill>
              </a:rPr>
              <a:t>sonucunda </a:t>
            </a:r>
            <a:endParaRPr lang="tr-TR" sz="2000" dirty="0" smtClean="0">
              <a:solidFill>
                <a:schemeClr val="tx1"/>
              </a:solidFill>
            </a:endParaRPr>
          </a:p>
          <a:p>
            <a:pPr algn="l"/>
            <a:r>
              <a:rPr lang="tr-TR" sz="2000" dirty="0" smtClean="0">
                <a:solidFill>
                  <a:schemeClr val="tx1"/>
                </a:solidFill>
              </a:rPr>
              <a:t>dünyadaki ekonomik bütünleşmenin</a:t>
            </a:r>
            <a:r>
              <a:rPr lang="tr-TR" sz="2000" dirty="0">
                <a:solidFill>
                  <a:schemeClr val="tx1"/>
                </a:solidFill>
              </a:rPr>
              <a:t>, toplumlar arasındaki iletişim ve etkileşimin </a:t>
            </a:r>
            <a:endParaRPr lang="tr-TR" sz="2000" dirty="0" smtClean="0">
              <a:solidFill>
                <a:schemeClr val="tx1"/>
              </a:solidFill>
            </a:endParaRPr>
          </a:p>
          <a:p>
            <a:pPr algn="l"/>
            <a:r>
              <a:rPr lang="tr-TR" sz="2000" dirty="0" smtClean="0">
                <a:solidFill>
                  <a:schemeClr val="tx1"/>
                </a:solidFill>
              </a:rPr>
              <a:t>ve </a:t>
            </a:r>
            <a:r>
              <a:rPr lang="tr-TR" sz="2000" dirty="0">
                <a:solidFill>
                  <a:schemeClr val="tx1"/>
                </a:solidFill>
              </a:rPr>
              <a:t>bunlara bağlı olarak da </a:t>
            </a:r>
            <a:r>
              <a:rPr lang="tr-TR" sz="2000" b="1" dirty="0" smtClean="0">
                <a:solidFill>
                  <a:schemeClr val="tx1"/>
                </a:solidFill>
              </a:rPr>
              <a:t>karşılıklı bağımlılığın </a:t>
            </a:r>
            <a:r>
              <a:rPr lang="tr-TR" sz="2000" b="1" dirty="0">
                <a:solidFill>
                  <a:schemeClr val="tx1"/>
                </a:solidFill>
              </a:rPr>
              <a:t>artmasıdır</a:t>
            </a:r>
            <a:r>
              <a:rPr lang="tr-TR" sz="2000" b="1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tr-TR" sz="2000" dirty="0">
                <a:solidFill>
                  <a:schemeClr val="tx1"/>
                </a:solidFill>
              </a:rPr>
              <a:t>Küreselleşme</a:t>
            </a:r>
            <a:r>
              <a:rPr lang="tr-TR" sz="2000" dirty="0" smtClean="0">
                <a:solidFill>
                  <a:schemeClr val="tx1"/>
                </a:solidFill>
              </a:rPr>
              <a:t>, </a:t>
            </a:r>
            <a:r>
              <a:rPr lang="tr-TR" sz="2000" b="1" dirty="0" smtClean="0">
                <a:solidFill>
                  <a:srgbClr val="FF0000"/>
                </a:solidFill>
              </a:rPr>
              <a:t>1980’li </a:t>
            </a:r>
            <a:r>
              <a:rPr lang="tr-TR" sz="2000" b="1" dirty="0">
                <a:solidFill>
                  <a:srgbClr val="FF0000"/>
                </a:solidFill>
              </a:rPr>
              <a:t>yıllarda etkisini artırıp en üst seviyeye ulaşmıştır</a:t>
            </a:r>
            <a:r>
              <a:rPr lang="tr-TR" sz="2000" dirty="0">
                <a:solidFill>
                  <a:schemeClr val="tx1"/>
                </a:solidFill>
              </a:rPr>
              <a:t>. Bu </a:t>
            </a:r>
            <a:endParaRPr lang="tr-TR" sz="2000" dirty="0" smtClean="0">
              <a:solidFill>
                <a:schemeClr val="tx1"/>
              </a:solidFill>
            </a:endParaRPr>
          </a:p>
          <a:p>
            <a:pPr algn="l"/>
            <a:r>
              <a:rPr lang="tr-TR" sz="2000" dirty="0" smtClean="0">
                <a:solidFill>
                  <a:schemeClr val="tx1"/>
                </a:solidFill>
              </a:rPr>
              <a:t>durumun yaşanmasında uluslararası </a:t>
            </a:r>
            <a:r>
              <a:rPr lang="tr-TR" sz="2000" dirty="0">
                <a:solidFill>
                  <a:schemeClr val="tx1"/>
                </a:solidFill>
              </a:rPr>
              <a:t>ticaret hacmi, sermaye akımları ve </a:t>
            </a:r>
            <a:r>
              <a:rPr lang="tr-TR" sz="2000" b="1" dirty="0">
                <a:solidFill>
                  <a:schemeClr val="tx1"/>
                </a:solidFill>
              </a:rPr>
              <a:t>küresel üretimdeki artış </a:t>
            </a:r>
            <a:r>
              <a:rPr lang="tr-TR" sz="2000" dirty="0">
                <a:solidFill>
                  <a:schemeClr val="tx1"/>
                </a:solidFill>
              </a:rPr>
              <a:t>etkili olmuştur</a:t>
            </a:r>
            <a:r>
              <a:rPr lang="tr-TR" sz="2000" dirty="0" smtClean="0">
                <a:solidFill>
                  <a:schemeClr val="tx1"/>
                </a:solidFill>
              </a:rPr>
              <a:t>. </a:t>
            </a:r>
            <a:r>
              <a:rPr lang="tr-TR" sz="2000" dirty="0" smtClean="0">
                <a:hlinkClick r:id="rId2"/>
              </a:rPr>
              <a:t>https://</a:t>
            </a:r>
            <a:r>
              <a:rPr lang="tr-TR" sz="2000" dirty="0" smtClean="0">
                <a:hlinkClick r:id="rId2"/>
              </a:rPr>
              <a:t>www.sorubak.com</a:t>
            </a:r>
            <a:r>
              <a:rPr lang="tr-TR" sz="2000" dirty="0" smtClean="0"/>
              <a:t> </a:t>
            </a:r>
            <a:endParaRPr lang="tr-TR" sz="2000" dirty="0" smtClean="0">
              <a:solidFill>
                <a:schemeClr val="tx1"/>
              </a:solidFill>
            </a:endParaRPr>
          </a:p>
          <a:p>
            <a:pPr algn="l"/>
            <a:r>
              <a:rPr lang="tr-TR" sz="2000" b="1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050" name="Picture 2" descr="SSCB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140968"/>
            <a:ext cx="6958590" cy="3717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SSCB’nin Dağılması ve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Türk Cumhuriyetleri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SSCBâNÄ°N DAÄILMASI VE TÃRK CUMHURÄ°YETLERÄ°âNÄ°N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370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5362" name="Picture 2" descr="azerbaycan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1249" y="3356992"/>
            <a:ext cx="2735926" cy="1584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1991’de SSCB’nin dağılması </a:t>
            </a:r>
            <a:r>
              <a:rPr lang="tr-TR" sz="2000" dirty="0" smtClean="0"/>
              <a:t>ile Soğuk Savaş Dönemi sona ermiş, </a:t>
            </a:r>
            <a:r>
              <a:rPr lang="tr-TR" sz="2000" b="1" dirty="0" smtClean="0"/>
              <a:t>Kafkasya ile Orta Asya’da Türk Cumhuriyetleri bağımsızlıklarını kazanmıştır.</a:t>
            </a:r>
            <a:r>
              <a:rPr lang="tr-TR" sz="2000" dirty="0" smtClean="0"/>
              <a:t> </a:t>
            </a:r>
          </a:p>
          <a:p>
            <a:r>
              <a:rPr lang="tr-TR" sz="2000" dirty="0" smtClean="0"/>
              <a:t>Bağımsızlığını kazanan Türk devletleri Azerbaycan, Özbekistan, Kazakistan, Kırgızistan ve Türkmenistan’dır. </a:t>
            </a:r>
          </a:p>
          <a:p>
            <a:r>
              <a:rPr lang="tr-TR" sz="2000" dirty="0" smtClean="0"/>
              <a:t>Türkiye Cumhuriyeti, bu ülkeleri tanıyan ilk devlet olmuştur. Türkiye; köken, dil, din ve kültürel bağları olan bu ülkelerle pek çok ikili ve çok taraflı anlaşma imzalamış, ilk andan itibaren bu ülkelerle ilişkilerini geliştirmiştir.</a:t>
            </a:r>
          </a:p>
          <a:p>
            <a:r>
              <a:rPr lang="tr-TR" sz="2000" dirty="0" smtClean="0"/>
              <a:t>Türkiye, bağımsızlığını kazanan Türk Cumhuriyetleri’yle </a:t>
            </a:r>
            <a:r>
              <a:rPr lang="tr-TR" sz="2000" b="1" dirty="0" smtClean="0">
                <a:solidFill>
                  <a:srgbClr val="FF0000"/>
                </a:solidFill>
              </a:rPr>
              <a:t>enerji, sanayi, bankacılık, teknoloji </a:t>
            </a:r>
            <a:r>
              <a:rPr lang="tr-TR" sz="2000" dirty="0" smtClean="0"/>
              <a:t>alanlarında </a:t>
            </a:r>
            <a:r>
              <a:rPr lang="tr-TR" sz="2000" b="1" dirty="0" smtClean="0"/>
              <a:t>iş birliği içerisinde bulunmuştur. </a:t>
            </a:r>
            <a:r>
              <a:rPr lang="tr-TR" sz="2000" dirty="0" smtClean="0"/>
              <a:t>Önemli bir enerji ithalatçısı, coğrafi bakımdan güvenilir bir güzergâh ve Batı’nın müttefiki olması, </a:t>
            </a:r>
            <a:r>
              <a:rPr lang="tr-TR" sz="2000" b="1" dirty="0" smtClean="0"/>
              <a:t>enerji diplomasisinde </a:t>
            </a:r>
            <a:r>
              <a:rPr lang="tr-TR" sz="2000" dirty="0" smtClean="0"/>
              <a:t>Türkiye’ye önemli fırsatlar sağlamıştır.</a:t>
            </a:r>
          </a:p>
          <a:p>
            <a:r>
              <a:rPr lang="tr-TR" sz="2000" dirty="0" smtClean="0"/>
              <a:t>Türkiye, Türk Cumhuriyetleri’nin sahip olduğu </a:t>
            </a:r>
            <a:r>
              <a:rPr lang="tr-TR" sz="2000" b="1" dirty="0" smtClean="0">
                <a:solidFill>
                  <a:srgbClr val="FF0000"/>
                </a:solidFill>
              </a:rPr>
              <a:t>enerji kaynaklarının Batı’ya ulaştırılmasında </a:t>
            </a:r>
            <a:r>
              <a:rPr lang="tr-TR" sz="2000" b="1" dirty="0" smtClean="0"/>
              <a:t>konumu gereği bazı kazanımlar elde etmiştir.</a:t>
            </a:r>
          </a:p>
          <a:p>
            <a:r>
              <a:rPr lang="tr-TR" sz="2000" dirty="0" smtClean="0"/>
              <a:t>Türkiye’nin Türk Cumhuriyetleri’ne </a:t>
            </a:r>
            <a:r>
              <a:rPr lang="tr-TR" sz="2000" b="1" dirty="0" smtClean="0">
                <a:solidFill>
                  <a:srgbClr val="FF0000"/>
                </a:solidFill>
              </a:rPr>
              <a:t>ihracatında</a:t>
            </a:r>
            <a:r>
              <a:rPr lang="tr-TR" sz="2000" dirty="0" smtClean="0"/>
              <a:t> </a:t>
            </a:r>
            <a:r>
              <a:rPr lang="tr-TR" sz="2000" b="1" dirty="0" smtClean="0"/>
              <a:t>dokuma, makine, demir-çelik, otomotiv ve gıda önemli yer tutmaktadır. 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Bankacılık ve müteahhitlik sektöründe </a:t>
            </a:r>
            <a:r>
              <a:rPr lang="tr-TR" sz="2000" dirty="0" smtClean="0"/>
              <a:t>de Türkiye’nin önemli girişimleri olmuştur.</a:t>
            </a:r>
          </a:p>
          <a:p>
            <a:r>
              <a:rPr lang="tr-TR" sz="2000" dirty="0" smtClean="0"/>
              <a:t>Yine de ekonomik ilişkiler istenilen seviyede olmamıştır. Bu durum çok uluslu sermayelerin bu ülkelerde yatırımlarda bulunmasına sebep olmuştur.</a:t>
            </a:r>
            <a:endParaRPr lang="tr-TR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7056784" cy="3600400"/>
          </a:xfrm>
        </p:spPr>
        <p:txBody>
          <a:bodyPr>
            <a:normAutofit lnSpcReduction="10000"/>
          </a:bodyPr>
          <a:lstStyle/>
          <a:p>
            <a:r>
              <a:rPr lang="tr-TR" sz="2000" dirty="0" smtClean="0"/>
              <a:t>         </a:t>
            </a:r>
            <a:r>
              <a:rPr lang="tr-TR" sz="2000" b="1" dirty="0" smtClean="0"/>
              <a:t>2000’lerde Türkiye’nin Kafkasya ve Orta Asya ile olan ilişkileri artmıştır. 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ABD’nin 1995’ten </a:t>
            </a:r>
            <a:r>
              <a:rPr lang="tr-TR" sz="2000" dirty="0" smtClean="0"/>
              <a:t>itibaren desteklediği </a:t>
            </a:r>
            <a:r>
              <a:rPr lang="tr-TR" sz="2000" b="1" dirty="0" smtClean="0"/>
              <a:t>“bölgeden çıkarılan petrol ve doğal gazın Türkiye üzerinden uluslararası pazarlara taşınması” </a:t>
            </a:r>
            <a:r>
              <a:rPr lang="tr-TR" sz="2000" b="1" dirty="0" smtClean="0">
                <a:solidFill>
                  <a:srgbClr val="FF0000"/>
                </a:solidFill>
              </a:rPr>
              <a:t>politikası.</a:t>
            </a:r>
            <a:endParaRPr lang="tr-TR" sz="2000" dirty="0" smtClean="0"/>
          </a:p>
          <a:p>
            <a:r>
              <a:rPr lang="tr-TR" sz="2000" dirty="0" smtClean="0"/>
              <a:t>Türkiye, </a:t>
            </a:r>
            <a:r>
              <a:rPr lang="tr-TR" sz="2000" b="1" dirty="0" smtClean="0">
                <a:solidFill>
                  <a:srgbClr val="FF0000"/>
                </a:solidFill>
              </a:rPr>
              <a:t>10 Kasım 1991’de </a:t>
            </a:r>
            <a:r>
              <a:rPr lang="tr-TR" sz="2000" dirty="0" smtClean="0"/>
              <a:t>Azerbaycan’ın </a:t>
            </a:r>
            <a:r>
              <a:rPr lang="tr-TR" sz="2000" b="1" dirty="0" smtClean="0">
                <a:solidFill>
                  <a:srgbClr val="FF0000"/>
                </a:solidFill>
              </a:rPr>
              <a:t>bağımsızlığını </a:t>
            </a:r>
          </a:p>
          <a:p>
            <a:pPr>
              <a:buNone/>
            </a:pPr>
            <a:r>
              <a:rPr lang="tr-TR" sz="2000" b="1" dirty="0" smtClean="0">
                <a:solidFill>
                  <a:srgbClr val="FF0000"/>
                </a:solidFill>
              </a:rPr>
              <a:t>  tanıyan ilk devlet </a:t>
            </a:r>
            <a:r>
              <a:rPr lang="tr-TR" sz="2000" dirty="0" smtClean="0"/>
              <a:t>olmuştur. Azerbaycan’a bağımsızlığını</a:t>
            </a:r>
          </a:p>
          <a:p>
            <a:pPr>
              <a:buNone/>
            </a:pPr>
            <a:r>
              <a:rPr lang="tr-TR" sz="2000" dirty="0" smtClean="0"/>
              <a:t> ve toprak bütünlüğünü korumada ve sahip olduğu tabii</a:t>
            </a:r>
          </a:p>
          <a:p>
            <a:pPr>
              <a:buNone/>
            </a:pPr>
            <a:r>
              <a:rPr lang="tr-TR" sz="2000" dirty="0" smtClean="0"/>
              <a:t>kaynakların sunduğu ekonomik potansiyeli etkin bir </a:t>
            </a:r>
          </a:p>
          <a:p>
            <a:pPr>
              <a:buNone/>
            </a:pPr>
            <a:r>
              <a:rPr lang="tr-TR" sz="2000" dirty="0" smtClean="0"/>
              <a:t>şekilde hayata geçirme konusunda sürekli olarak destek </a:t>
            </a:r>
          </a:p>
          <a:p>
            <a:pPr>
              <a:buNone/>
            </a:pPr>
            <a:r>
              <a:rPr lang="tr-TR" sz="2000" dirty="0" smtClean="0"/>
              <a:t>vermiştir. çıkarlarıyla örtüşmüştür.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6882" y="0"/>
            <a:ext cx="2177118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107504" y="3573016"/>
            <a:ext cx="8856984" cy="2031325"/>
          </a:xfrm>
          <a:prstGeom prst="rect">
            <a:avLst/>
          </a:prstGeom>
          <a:solidFill>
            <a:srgbClr val="EFFD99"/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Türkiye, Azerbaycan enerji piyasasına;</a:t>
            </a:r>
          </a:p>
          <a:p>
            <a:pPr>
              <a:buFont typeface="Arial" pitchFamily="34" charset="0"/>
              <a:buChar char="•"/>
            </a:pPr>
            <a:r>
              <a:rPr lang="tr-TR" b="1" dirty="0" smtClean="0">
                <a:solidFill>
                  <a:srgbClr val="FF0000"/>
                </a:solidFill>
              </a:rPr>
              <a:t>BTC (Bakü-Tiflis-Ceyhan) ve </a:t>
            </a:r>
            <a:r>
              <a:rPr lang="tr-TR" b="1" dirty="0" err="1" smtClean="0">
                <a:solidFill>
                  <a:srgbClr val="FF0000"/>
                </a:solidFill>
              </a:rPr>
              <a:t>Şahdeniz</a:t>
            </a:r>
            <a:r>
              <a:rPr lang="tr-TR" b="1" dirty="0" smtClean="0">
                <a:solidFill>
                  <a:srgbClr val="FF0000"/>
                </a:solidFill>
              </a:rPr>
              <a:t> projeleriyle girmiştir. </a:t>
            </a:r>
          </a:p>
          <a:p>
            <a:r>
              <a:rPr lang="tr-TR" dirty="0" smtClean="0"/>
              <a:t>2017’de açılış töreni yapılan </a:t>
            </a:r>
            <a:r>
              <a:rPr lang="tr-TR" b="1" dirty="0" smtClean="0">
                <a:solidFill>
                  <a:srgbClr val="FF0000"/>
                </a:solidFill>
              </a:rPr>
              <a:t>Bakü-Tiflis-Kars demir yolu projesi </a:t>
            </a:r>
          </a:p>
          <a:p>
            <a:r>
              <a:rPr lang="tr-TR" dirty="0" smtClean="0"/>
              <a:t>Avrupa’yı ve Asya’yı birbirine bağlama hedefiyle başlatılan </a:t>
            </a:r>
          </a:p>
          <a:p>
            <a:r>
              <a:rPr lang="tr-TR" b="1" dirty="0" smtClean="0"/>
              <a:t>yeni İpek Yolu girişiminin </a:t>
            </a:r>
            <a:r>
              <a:rPr lang="tr-TR" dirty="0" smtClean="0"/>
              <a:t>halkalarından biri olmuştur. </a:t>
            </a:r>
          </a:p>
          <a:p>
            <a:r>
              <a:rPr lang="tr-TR" dirty="0" smtClean="0"/>
              <a:t>Proje ile Çin’den gelen yükün yaklaşık on beş günde Avrupa </a:t>
            </a:r>
          </a:p>
          <a:p>
            <a:r>
              <a:rPr lang="tr-TR" dirty="0" smtClean="0"/>
              <a:t>ülkelerine ulaşması hesaplanmaktadır.</a:t>
            </a:r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179512" y="5733256"/>
            <a:ext cx="8533456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Dağlık Karabağ Sorunu, </a:t>
            </a:r>
            <a:r>
              <a:rPr lang="tr-TR" dirty="0" smtClean="0"/>
              <a:t>bir milyon Azerbaycan vatandaşını mülteci durumuna düşürmüş ve Azerbaycan topraklarının </a:t>
            </a:r>
            <a:r>
              <a:rPr lang="tr-TR" b="1" dirty="0" smtClean="0"/>
              <a:t>%20’si  Ermeni işgaline uğramıştır. </a:t>
            </a:r>
            <a:r>
              <a:rPr lang="tr-TR" dirty="0" smtClean="0"/>
              <a:t>Türkiye, Dağlık Karabağ ihtilafının çözümü konusunda Azerbaycan’ın yanında yer almıştır.</a:t>
            </a:r>
            <a:endParaRPr lang="tr-TR" dirty="0"/>
          </a:p>
        </p:txBody>
      </p:sp>
      <p:pic>
        <p:nvPicPr>
          <p:cNvPr id="5" name="Picture 2" descr="azerbaycan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789040"/>
            <a:ext cx="2794324" cy="1800200"/>
          </a:xfrm>
          <a:prstGeom prst="rect">
            <a:avLst/>
          </a:prstGeom>
          <a:noFill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484784"/>
            <a:ext cx="291581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6632"/>
            <a:ext cx="7092280" cy="4176464"/>
          </a:xfrm>
        </p:spPr>
        <p:txBody>
          <a:bodyPr>
            <a:normAutofit fontScale="92500" lnSpcReduction="10000"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Semerkant, Buhara </a:t>
            </a:r>
            <a:r>
              <a:rPr lang="tr-TR" sz="2000" dirty="0" smtClean="0"/>
              <a:t>gibi önemli ve tarihî kentlere sahip </a:t>
            </a:r>
          </a:p>
          <a:p>
            <a:pPr>
              <a:buNone/>
            </a:pPr>
            <a:r>
              <a:rPr lang="tr-TR" sz="2000" dirty="0" smtClean="0"/>
              <a:t>olan </a:t>
            </a:r>
            <a:r>
              <a:rPr lang="tr-TR" sz="2000" b="1" dirty="0" smtClean="0"/>
              <a:t>Özbekistan</a:t>
            </a:r>
            <a:r>
              <a:rPr lang="tr-TR" sz="2000" dirty="0" smtClean="0"/>
              <a:t>, </a:t>
            </a:r>
            <a:r>
              <a:rPr lang="tr-TR" sz="2000" dirty="0" smtClean="0">
                <a:solidFill>
                  <a:srgbClr val="FF0000"/>
                </a:solidFill>
              </a:rPr>
              <a:t>yer altı kaynakları açısından da zengindir.</a:t>
            </a:r>
          </a:p>
          <a:p>
            <a:r>
              <a:rPr lang="tr-TR" sz="2000" dirty="0" smtClean="0"/>
              <a:t>Dünyada </a:t>
            </a:r>
            <a:r>
              <a:rPr lang="tr-TR" sz="2000" b="1" dirty="0" smtClean="0">
                <a:solidFill>
                  <a:srgbClr val="FF0000"/>
                </a:solidFill>
              </a:rPr>
              <a:t>altın </a:t>
            </a:r>
            <a:r>
              <a:rPr lang="tr-TR" sz="2000" b="1" dirty="0" smtClean="0"/>
              <a:t>üretiminde sekizinci sırada </a:t>
            </a:r>
            <a:r>
              <a:rPr lang="tr-TR" sz="2000" dirty="0" smtClean="0"/>
              <a:t>olmasının </a:t>
            </a:r>
          </a:p>
          <a:p>
            <a:pPr>
              <a:buNone/>
            </a:pPr>
            <a:r>
              <a:rPr lang="tr-TR" sz="2000" dirty="0" smtClean="0"/>
              <a:t>yanında </a:t>
            </a:r>
            <a:r>
              <a:rPr lang="tr-TR" sz="2000" b="1" dirty="0" smtClean="0">
                <a:solidFill>
                  <a:srgbClr val="FF0000"/>
                </a:solidFill>
              </a:rPr>
              <a:t>kömür, doğal gaz ve petrol </a:t>
            </a:r>
            <a:r>
              <a:rPr lang="tr-TR" sz="2000" dirty="0" smtClean="0"/>
              <a:t>gibi kıymetli enerji </a:t>
            </a:r>
          </a:p>
          <a:p>
            <a:pPr>
              <a:buNone/>
            </a:pPr>
            <a:r>
              <a:rPr lang="tr-TR" sz="2000" dirty="0" smtClean="0"/>
              <a:t>Kaynaklarına sahiptir.</a:t>
            </a:r>
          </a:p>
          <a:p>
            <a:r>
              <a:rPr lang="tr-TR" sz="2000" dirty="0" smtClean="0"/>
              <a:t>Türkiye Cumhuriyeti, </a:t>
            </a:r>
            <a:r>
              <a:rPr lang="tr-TR" sz="2000" b="1" dirty="0" smtClean="0">
                <a:solidFill>
                  <a:srgbClr val="FF0000"/>
                </a:solidFill>
              </a:rPr>
              <a:t>16 Aralık 1991’de </a:t>
            </a:r>
          </a:p>
          <a:p>
            <a:pPr>
              <a:buNone/>
            </a:pPr>
            <a:r>
              <a:rPr lang="tr-TR" sz="2000" dirty="0" smtClean="0"/>
              <a:t>Türkmenistan’ın </a:t>
            </a:r>
            <a:r>
              <a:rPr lang="tr-TR" sz="2000" b="1" dirty="0" smtClean="0"/>
              <a:t>bağımsızlığını tanıyan </a:t>
            </a:r>
            <a:r>
              <a:rPr lang="tr-TR" sz="2000" b="1" dirty="0" smtClean="0">
                <a:solidFill>
                  <a:srgbClr val="FF0000"/>
                </a:solidFill>
              </a:rPr>
              <a:t>ilk ülke </a:t>
            </a:r>
            <a:r>
              <a:rPr lang="tr-TR" sz="2000" b="1" dirty="0" smtClean="0"/>
              <a:t>olmuş</a:t>
            </a:r>
            <a:r>
              <a:rPr lang="tr-TR" sz="2000" dirty="0" smtClean="0"/>
              <a:t>; </a:t>
            </a:r>
          </a:p>
          <a:p>
            <a:pPr>
              <a:buNone/>
            </a:pPr>
            <a:r>
              <a:rPr lang="tr-TR" sz="2000" dirty="0" smtClean="0"/>
              <a:t>29 Şubat 1992’de de     bu ülke ile diplomatik ilişkiler </a:t>
            </a:r>
          </a:p>
          <a:p>
            <a:pPr>
              <a:buNone/>
            </a:pPr>
            <a:r>
              <a:rPr lang="tr-TR" sz="2000" dirty="0" smtClean="0"/>
              <a:t>tesis etmiştir. Türkmenistan’ın tanınması, uluslararası ve </a:t>
            </a:r>
          </a:p>
          <a:p>
            <a:pPr>
              <a:buNone/>
            </a:pPr>
            <a:r>
              <a:rPr lang="tr-TR" sz="2000" dirty="0" smtClean="0"/>
              <a:t>bölgesel kuruluşlara katılması, üçüncü ülkelerin ve </a:t>
            </a:r>
          </a:p>
          <a:p>
            <a:pPr>
              <a:buNone/>
            </a:pPr>
            <a:r>
              <a:rPr lang="tr-TR" sz="2000" dirty="0" smtClean="0"/>
              <a:t>uluslararası kuruluşların  Türkmenistan’a destek ve </a:t>
            </a:r>
          </a:p>
          <a:p>
            <a:pPr>
              <a:buNone/>
            </a:pPr>
            <a:r>
              <a:rPr lang="tr-TR" sz="2000" dirty="0" smtClean="0"/>
              <a:t>Yardımlarının sağlanması gibi konularda girişimlerde   </a:t>
            </a:r>
          </a:p>
          <a:p>
            <a:pPr>
              <a:buNone/>
            </a:pPr>
            <a:r>
              <a:rPr lang="tr-TR" sz="2000" dirty="0" smtClean="0"/>
              <a:t>bulunmuştur.</a:t>
            </a:r>
          </a:p>
          <a:p>
            <a:endParaRPr lang="tr-TR" sz="2900" dirty="0" smtClean="0"/>
          </a:p>
          <a:p>
            <a:pPr>
              <a:buNone/>
            </a:pPr>
            <a:endParaRPr lang="tr-TR" dirty="0"/>
          </a:p>
        </p:txBody>
      </p:sp>
      <p:pic>
        <p:nvPicPr>
          <p:cNvPr id="6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34008"/>
            <a:ext cx="3240360" cy="2523992"/>
          </a:xfrm>
          <a:prstGeom prst="rect">
            <a:avLst/>
          </a:prstGeom>
        </p:spPr>
      </p:pic>
      <p:pic>
        <p:nvPicPr>
          <p:cNvPr id="7" name="Slid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4293096"/>
            <a:ext cx="2856508" cy="2564905"/>
          </a:xfrm>
          <a:prstGeom prst="rect">
            <a:avLst/>
          </a:prstGeom>
        </p:spPr>
      </p:pic>
      <p:pic>
        <p:nvPicPr>
          <p:cNvPr id="8" name="Slide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3284984"/>
            <a:ext cx="3131840" cy="2492896"/>
          </a:xfrm>
          <a:prstGeom prst="rect">
            <a:avLst/>
          </a:prstGeom>
        </p:spPr>
      </p:pic>
      <p:pic>
        <p:nvPicPr>
          <p:cNvPr id="9" name="Slide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0"/>
            <a:ext cx="3131840" cy="3212976"/>
          </a:xfrm>
          <a:prstGeom prst="rect">
            <a:avLst/>
          </a:prstGeom>
        </p:spPr>
      </p:pic>
      <p:sp>
        <p:nvSpPr>
          <p:cNvPr id="10" name="9 Dikdörtgen"/>
          <p:cNvSpPr/>
          <p:nvPr/>
        </p:nvSpPr>
        <p:spPr>
          <a:xfrm>
            <a:off x="6372200" y="6381328"/>
            <a:ext cx="2498070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Emin ÖZÜMAĞI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492</Words>
  <PresentationFormat>Ekran Gösterisi (4:3)</PresentationFormat>
  <Paragraphs>46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SSCB’NİN DAĞILMASI VE TÜRK CUMHURİYETLERİ’NİN BAĞIMSIZLIKLARINI KAZANMALARI</vt:lpstr>
      <vt:lpstr>SSCB’nin Dağılması ve Türk Cumhuriyetleri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2019-03-19T19:51:06Z</dcterms:created>
  <dcterms:modified xsi:type="dcterms:W3CDTF">2019-04-03T10:13:35Z</dcterms:modified>
  <cp:category>https://www.sorubak.com</cp:category>
</cp:coreProperties>
</file>