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72" autoAdjust="0"/>
    <p:restoredTop sz="94643" autoAdjust="0"/>
  </p:normalViewPr>
  <p:slideViewPr>
    <p:cSldViewPr>
      <p:cViewPr varScale="1">
        <p:scale>
          <a:sx n="147" d="100"/>
          <a:sy n="147" d="100"/>
        </p:scale>
        <p:origin x="-594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198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31D45-1687-486B-9566-7B607166B35A}" type="datetimeFigureOut">
              <a:rPr lang="tr-TR" smtClean="0"/>
              <a:pPr/>
              <a:t>17/03/2019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A221D-87C2-423F-8241-9B6EA9A9104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A221D-87C2-423F-8241-9B6EA9A9104E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A221D-87C2-423F-8241-9B6EA9A9104E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A221D-87C2-423F-8241-9B6EA9A9104E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BF847-EEEF-4CAA-B71E-0C1166825B20}" type="datetimeFigureOut">
              <a:rPr lang="tr-TR" smtClean="0"/>
              <a:pPr/>
              <a:t>17/03/2019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0589-9D3E-4959-BC59-B6993BC1D12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BF847-EEEF-4CAA-B71E-0C1166825B20}" type="datetimeFigureOut">
              <a:rPr lang="tr-TR" smtClean="0"/>
              <a:pPr/>
              <a:t>17/03/2019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0589-9D3E-4959-BC59-B6993BC1D12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BF847-EEEF-4CAA-B71E-0C1166825B20}" type="datetimeFigureOut">
              <a:rPr lang="tr-TR" smtClean="0"/>
              <a:pPr/>
              <a:t>17/03/2019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0589-9D3E-4959-BC59-B6993BC1D12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BF847-EEEF-4CAA-B71E-0C1166825B20}" type="datetimeFigureOut">
              <a:rPr lang="tr-TR" smtClean="0"/>
              <a:pPr/>
              <a:t>17/03/2019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0589-9D3E-4959-BC59-B6993BC1D12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BF847-EEEF-4CAA-B71E-0C1166825B20}" type="datetimeFigureOut">
              <a:rPr lang="tr-TR" smtClean="0"/>
              <a:pPr/>
              <a:t>17/03/2019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0589-9D3E-4959-BC59-B6993BC1D12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BF847-EEEF-4CAA-B71E-0C1166825B20}" type="datetimeFigureOut">
              <a:rPr lang="tr-TR" smtClean="0"/>
              <a:pPr/>
              <a:t>17/03/2019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0589-9D3E-4959-BC59-B6993BC1D12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BF847-EEEF-4CAA-B71E-0C1166825B20}" type="datetimeFigureOut">
              <a:rPr lang="tr-TR" smtClean="0"/>
              <a:pPr/>
              <a:t>17/03/2019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0589-9D3E-4959-BC59-B6993BC1D12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BF847-EEEF-4CAA-B71E-0C1166825B20}" type="datetimeFigureOut">
              <a:rPr lang="tr-TR" smtClean="0"/>
              <a:pPr/>
              <a:t>17/03/2019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0589-9D3E-4959-BC59-B6993BC1D12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BF847-EEEF-4CAA-B71E-0C1166825B20}" type="datetimeFigureOut">
              <a:rPr lang="tr-TR" smtClean="0"/>
              <a:pPr/>
              <a:t>17/03/2019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0589-9D3E-4959-BC59-B6993BC1D12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BF847-EEEF-4CAA-B71E-0C1166825B20}" type="datetimeFigureOut">
              <a:rPr lang="tr-TR" smtClean="0"/>
              <a:pPr/>
              <a:t>17/03/2019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0589-9D3E-4959-BC59-B6993BC1D12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BF847-EEEF-4CAA-B71E-0C1166825B20}" type="datetimeFigureOut">
              <a:rPr lang="tr-TR" smtClean="0"/>
              <a:pPr/>
              <a:t>17/03/2019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0589-9D3E-4959-BC59-B6993BC1D12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BF847-EEEF-4CAA-B71E-0C1166825B20}" type="datetimeFigureOut">
              <a:rPr lang="tr-TR" smtClean="0"/>
              <a:pPr/>
              <a:t>17/03/2019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50589-9D3E-4959-BC59-B6993BC1D12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 txBox="1">
            <a:spLocks/>
          </p:cNvSpPr>
          <p:nvPr/>
        </p:nvSpPr>
        <p:spPr>
          <a:xfrm>
            <a:off x="0" y="816"/>
            <a:ext cx="9144000" cy="770733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Tarih 9 4.3. ULUSALLAŞMANIN VE ENDÜSTRİLEŞMENİN SOSYAL ETKİLERİ</a:t>
            </a:r>
            <a:endParaRPr kumimoji="0" lang="tr-TR" sz="2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67544" y="771550"/>
            <a:ext cx="8208912" cy="4247317"/>
          </a:xfrm>
          <a:prstGeom prst="rect">
            <a:avLst/>
          </a:prstGeom>
          <a:ln w="25400" cap="sq" cmpd="thickThin">
            <a:solidFill>
              <a:schemeClr val="tx1"/>
            </a:solidFill>
            <a:prstDash val="sysDot"/>
            <a:miter lim="800000"/>
          </a:ln>
        </p:spPr>
        <p:txBody>
          <a:bodyPr wrap="square">
            <a:spAutoFit/>
          </a:bodyPr>
          <a:lstStyle/>
          <a:p>
            <a:pPr marL="342900" indent="-342900"/>
            <a:r>
              <a:rPr lang="tr-TR" b="1" dirty="0" smtClean="0">
                <a:solidFill>
                  <a:srgbClr val="FF0000"/>
                </a:solidFill>
              </a:rPr>
              <a:t>KONU BAŞLIKLARI;</a:t>
            </a:r>
          </a:p>
          <a:p>
            <a:pPr marL="342900" indent="-342900">
              <a:buFont typeface="+mj-lt"/>
              <a:buAutoNum type="arabicPeriod"/>
            </a:pPr>
            <a:endParaRPr lang="tr-TR" b="1" dirty="0" smtClean="0"/>
          </a:p>
          <a:p>
            <a:pPr marL="342900" indent="-342900">
              <a:buFont typeface="+mj-lt"/>
              <a:buAutoNum type="arabicPeriod"/>
            </a:pPr>
            <a:r>
              <a:rPr lang="da-DK" b="1" dirty="0" smtClean="0"/>
              <a:t>Nüfus Politikası ve Demografik Güç</a:t>
            </a:r>
            <a:endParaRPr lang="tr-TR" b="1" dirty="0" smtClean="0"/>
          </a:p>
          <a:p>
            <a:pPr marL="342900" indent="-342900">
              <a:buFont typeface="+mj-lt"/>
              <a:buAutoNum type="arabicPeriod"/>
            </a:pPr>
            <a:r>
              <a:rPr lang="tr-TR" b="1" dirty="0" smtClean="0"/>
              <a:t>Osmanlı Devleti’nde Haberleşme ve Ulaşım</a:t>
            </a:r>
          </a:p>
          <a:p>
            <a:pPr lvl="1">
              <a:buFont typeface="Arial" pitchFamily="34" charset="0"/>
              <a:buChar char="•"/>
            </a:pPr>
            <a:r>
              <a:rPr lang="tr-TR" b="1" dirty="0" smtClean="0"/>
              <a:t>   Telgraf</a:t>
            </a:r>
          </a:p>
          <a:p>
            <a:pPr lvl="1">
              <a:buFont typeface="Arial" pitchFamily="34" charset="0"/>
              <a:buChar char="•"/>
            </a:pPr>
            <a:r>
              <a:rPr lang="tr-TR" b="1" dirty="0" smtClean="0"/>
              <a:t>   Demir Yolları</a:t>
            </a:r>
          </a:p>
          <a:p>
            <a:pPr marL="342900" indent="-342900">
              <a:buFont typeface="+mj-lt"/>
              <a:buAutoNum type="arabicPeriod"/>
            </a:pPr>
            <a:r>
              <a:rPr lang="tr-TR" b="1" dirty="0" smtClean="0"/>
              <a:t>Ulus Devlette Vatandaş Kimliği</a:t>
            </a:r>
          </a:p>
          <a:p>
            <a:pPr marL="342900" indent="-342900">
              <a:buFont typeface="+mj-lt"/>
              <a:buAutoNum type="arabicPeriod"/>
            </a:pPr>
            <a:r>
              <a:rPr lang="tr-TR" b="1" dirty="0" smtClean="0"/>
              <a:t>Osmanlı Devleti’nde Açılan Modern Askerî ve Sivil Mektepler</a:t>
            </a:r>
          </a:p>
          <a:p>
            <a:pPr marL="342900" indent="-342900">
              <a:buFont typeface="+mj-lt"/>
              <a:buAutoNum type="arabicPeriod"/>
            </a:pPr>
            <a:r>
              <a:rPr lang="tr-TR" b="1" dirty="0" smtClean="0"/>
              <a:t>Osmanlı Devleti’nde Açılan Yabancı ve Misyoner Okullar ile Azınlık Okulları</a:t>
            </a:r>
          </a:p>
          <a:p>
            <a:pPr marL="342900" indent="-342900">
              <a:buFont typeface="+mj-lt"/>
              <a:buAutoNum type="arabicPeriod"/>
            </a:pPr>
            <a:r>
              <a:rPr lang="tr-TR" b="1" dirty="0" smtClean="0"/>
              <a:t>II. Abdülhamit Dönemi Eğitim Politikası</a:t>
            </a:r>
          </a:p>
          <a:p>
            <a:pPr marL="342900" indent="-342900">
              <a:buFont typeface="+mj-lt"/>
              <a:buAutoNum type="arabicPeriod"/>
            </a:pPr>
            <a:r>
              <a:rPr lang="tr-TR" b="1" dirty="0" smtClean="0"/>
              <a:t>II. Abdülhamit Dönemi’nde Açılan Okullar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tr-TR" b="1" dirty="0" smtClean="0"/>
              <a:t>II. Abdülhamit Dönemi’nde Eğitim ile İlgili Yapılan Diğer Çalışmalar</a:t>
            </a:r>
          </a:p>
          <a:p>
            <a:pPr marL="342900" indent="-342900">
              <a:buAutoNum type="arabicPeriod" startAt="8"/>
            </a:pPr>
            <a:r>
              <a:rPr lang="tr-TR" b="1" dirty="0" smtClean="0"/>
              <a:t>II. Abdülhamit Dönemi’nde Açılan Hastaneler</a:t>
            </a:r>
          </a:p>
          <a:p>
            <a:pPr marL="342900" indent="-342900">
              <a:buAutoNum type="arabicPeriod" startAt="8"/>
            </a:pPr>
            <a:r>
              <a:rPr lang="tr-TR" b="1" dirty="0" smtClean="0"/>
              <a:t>Emeklilik Sistemi (Tekaütlük Sistemi)</a:t>
            </a:r>
          </a:p>
          <a:p>
            <a:pPr marL="342900" indent="-342900">
              <a:buAutoNum type="arabicPeriod" startAt="8"/>
            </a:pPr>
            <a:r>
              <a:rPr lang="tr-TR" b="1" dirty="0" smtClean="0"/>
              <a:t>Eğitim ve Sağlıkta Dönüşüm</a:t>
            </a:r>
            <a:endParaRPr lang="tr-TR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yurttaÅlÄ±k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4700" y="0"/>
            <a:ext cx="20193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vatan cumhuriyet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2643758"/>
            <a:ext cx="212372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tarih ve coÄrafya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491631"/>
            <a:ext cx="205172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5755" y="55755"/>
            <a:ext cx="7180542" cy="5143500"/>
          </a:xfrm>
        </p:spPr>
        <p:txBody>
          <a:bodyPr>
            <a:normAutofit lnSpcReduction="10000"/>
          </a:bodyPr>
          <a:lstStyle/>
          <a:p>
            <a:r>
              <a:rPr lang="tr-TR" sz="1800" dirty="0" smtClean="0"/>
              <a:t>Bu dönemde </a:t>
            </a:r>
            <a:r>
              <a:rPr lang="tr-TR" sz="1800" b="1" dirty="0" smtClean="0"/>
              <a:t>din eğitimi yerine </a:t>
            </a:r>
            <a:r>
              <a:rPr lang="tr-TR" sz="1800" b="1" dirty="0" smtClean="0">
                <a:solidFill>
                  <a:srgbClr val="FF0000"/>
                </a:solidFill>
              </a:rPr>
              <a:t>Ahlak ve Yurttaşlık Bilgisi Dersi </a:t>
            </a:r>
            <a:r>
              <a:rPr lang="tr-TR" sz="1800" dirty="0" smtClean="0"/>
              <a:t>getirildi.</a:t>
            </a:r>
          </a:p>
          <a:p>
            <a:r>
              <a:rPr lang="tr-TR" sz="1800" b="1" dirty="0" smtClean="0"/>
              <a:t>Bu dersin amacı </a:t>
            </a:r>
            <a:r>
              <a:rPr lang="tr-TR" sz="1800" b="1" dirty="0" err="1" smtClean="0">
                <a:solidFill>
                  <a:srgbClr val="FF0000"/>
                </a:solidFill>
              </a:rPr>
              <a:t>Hristiyan</a:t>
            </a:r>
            <a:r>
              <a:rPr lang="tr-TR" sz="1800" b="1" dirty="0" smtClean="0">
                <a:solidFill>
                  <a:srgbClr val="FF0000"/>
                </a:solidFill>
              </a:rPr>
              <a:t> ahlakını laiklikle birleştirerek </a:t>
            </a:r>
            <a:r>
              <a:rPr lang="tr-TR" sz="1800" b="1" dirty="0" smtClean="0"/>
              <a:t>yeni bir ahlak </a:t>
            </a:r>
          </a:p>
          <a:p>
            <a:pPr>
              <a:buNone/>
            </a:pPr>
            <a:r>
              <a:rPr lang="tr-TR" sz="1800" b="1" dirty="0" smtClean="0"/>
              <a:t>anlayışını </a:t>
            </a:r>
            <a:r>
              <a:rPr lang="tr-TR" sz="1800" dirty="0" smtClean="0"/>
              <a:t>yeni kuşaklara benimsetmekti.</a:t>
            </a:r>
          </a:p>
          <a:p>
            <a:r>
              <a:rPr lang="tr-TR" sz="1800" b="1" dirty="0" smtClean="0">
                <a:solidFill>
                  <a:srgbClr val="FF0000"/>
                </a:solidFill>
              </a:rPr>
              <a:t>Coğrafya</a:t>
            </a:r>
            <a:r>
              <a:rPr lang="tr-TR" sz="1800" dirty="0" smtClean="0">
                <a:solidFill>
                  <a:srgbClr val="FF0000"/>
                </a:solidFill>
              </a:rPr>
              <a:t> </a:t>
            </a:r>
            <a:r>
              <a:rPr lang="tr-TR" sz="1800" dirty="0" smtClean="0"/>
              <a:t>dersi ile öğrencilere </a:t>
            </a:r>
            <a:r>
              <a:rPr lang="tr-TR" sz="1800" b="1" dirty="0" smtClean="0"/>
              <a:t>vatan topraklarının ne kadar değerli </a:t>
            </a:r>
          </a:p>
          <a:p>
            <a:pPr>
              <a:buNone/>
            </a:pPr>
            <a:r>
              <a:rPr lang="tr-TR" sz="1800" b="1" dirty="0" smtClean="0"/>
              <a:t>olduğu</a:t>
            </a:r>
            <a:r>
              <a:rPr lang="tr-TR" sz="1800" b="1" dirty="0" smtClean="0">
                <a:solidFill>
                  <a:srgbClr val="FF0000"/>
                </a:solidFill>
              </a:rPr>
              <a:t> </a:t>
            </a:r>
            <a:r>
              <a:rPr lang="tr-TR" sz="1800" dirty="0" smtClean="0"/>
              <a:t>öğretildi. </a:t>
            </a:r>
            <a:r>
              <a:rPr lang="tr-TR" sz="1800" b="1" dirty="0" smtClean="0"/>
              <a:t>Tarih</a:t>
            </a:r>
            <a:r>
              <a:rPr lang="tr-TR" sz="1800" dirty="0" smtClean="0"/>
              <a:t> derslerinde de </a:t>
            </a:r>
            <a:r>
              <a:rPr lang="tr-TR" sz="1800" b="1" dirty="0" smtClean="0">
                <a:solidFill>
                  <a:srgbClr val="FF0000"/>
                </a:solidFill>
              </a:rPr>
              <a:t>cumhuriyeti kuran kahramanlara yer</a:t>
            </a:r>
          </a:p>
          <a:p>
            <a:pPr>
              <a:buNone/>
            </a:pPr>
            <a:r>
              <a:rPr lang="tr-TR" sz="1800" b="1" dirty="0" smtClean="0">
                <a:solidFill>
                  <a:srgbClr val="FF0000"/>
                </a:solidFill>
              </a:rPr>
              <a:t> verilerek</a:t>
            </a:r>
            <a:r>
              <a:rPr lang="tr-TR" sz="1800" dirty="0" smtClean="0"/>
              <a:t> cumhuriyetin çok büyük bir değer olduğu anlatıldı.</a:t>
            </a:r>
          </a:p>
          <a:p>
            <a:r>
              <a:rPr lang="tr-TR" sz="1800" dirty="0" smtClean="0"/>
              <a:t>Yapılan bu çalışmalar sonucunda </a:t>
            </a:r>
            <a:r>
              <a:rPr lang="tr-TR" sz="1800" b="1" dirty="0" smtClean="0"/>
              <a:t>ulus devlete sahip çıkan vatandaşlar</a:t>
            </a:r>
          </a:p>
          <a:p>
            <a:pPr>
              <a:buNone/>
            </a:pPr>
            <a:r>
              <a:rPr lang="tr-TR" sz="1800" b="1" dirty="0" smtClean="0"/>
              <a:t> yetiştirilmiş </a:t>
            </a:r>
            <a:r>
              <a:rPr lang="tr-TR" sz="1800" dirty="0" smtClean="0"/>
              <a:t>oldu.</a:t>
            </a:r>
          </a:p>
          <a:p>
            <a:r>
              <a:rPr lang="tr-TR" sz="1800" dirty="0" smtClean="0"/>
              <a:t>Rejimin oluşturmuş olduğu </a:t>
            </a:r>
            <a:r>
              <a:rPr lang="tr-TR" sz="1800" b="1" dirty="0" smtClean="0"/>
              <a:t>temel kurum ve değerlere bağlılığı </a:t>
            </a:r>
            <a:r>
              <a:rPr lang="tr-TR" sz="1800" dirty="0" smtClean="0"/>
              <a:t>da </a:t>
            </a:r>
          </a:p>
          <a:p>
            <a:pPr>
              <a:buNone/>
            </a:pPr>
            <a:r>
              <a:rPr lang="tr-TR" sz="1800" dirty="0" smtClean="0"/>
              <a:t>kapsadı. 1882’de Fransa’da kabul edilen eğitim yasalarıyla ö</a:t>
            </a:r>
            <a:r>
              <a:rPr lang="tr-TR" sz="1800" b="1" dirty="0" smtClean="0"/>
              <a:t>ğretmenlere</a:t>
            </a:r>
          </a:p>
          <a:p>
            <a:pPr>
              <a:buNone/>
            </a:pPr>
            <a:r>
              <a:rPr lang="tr-TR" sz="1800" dirty="0" smtClean="0">
                <a:solidFill>
                  <a:srgbClr val="FF0000"/>
                </a:solidFill>
              </a:rPr>
              <a:t> </a:t>
            </a:r>
            <a:r>
              <a:rPr lang="tr-TR" sz="1800" b="1" dirty="0" smtClean="0">
                <a:solidFill>
                  <a:srgbClr val="FF0000"/>
                </a:solidFill>
              </a:rPr>
              <a:t>vatan, cumhuriyet ve devlet aşkını öğrencilerine aşılamaları </a:t>
            </a:r>
            <a:r>
              <a:rPr lang="tr-TR" sz="1800" dirty="0" smtClean="0"/>
              <a:t>görevi verildi.</a:t>
            </a:r>
          </a:p>
          <a:p>
            <a:r>
              <a:rPr lang="tr-TR" sz="1800" b="1" dirty="0" smtClean="0">
                <a:solidFill>
                  <a:srgbClr val="FF0000"/>
                </a:solidFill>
              </a:rPr>
              <a:t>Ulus devlet yapılanmasında </a:t>
            </a:r>
            <a:r>
              <a:rPr lang="tr-TR" sz="1800" b="1" dirty="0" smtClean="0"/>
              <a:t>vatandaş ordusu, zorunlu askerlik ve</a:t>
            </a:r>
          </a:p>
          <a:p>
            <a:pPr>
              <a:buNone/>
            </a:pPr>
            <a:r>
              <a:rPr lang="tr-TR" sz="1800" b="1" dirty="0" smtClean="0"/>
              <a:t> eğitim  </a:t>
            </a:r>
            <a:r>
              <a:rPr lang="tr-TR" sz="1800" dirty="0" smtClean="0"/>
              <a:t>aşamaları çok önemliydi.</a:t>
            </a:r>
          </a:p>
          <a:p>
            <a:r>
              <a:rPr lang="tr-TR" sz="1800" dirty="0" smtClean="0"/>
              <a:t>Avrupa’da birçok devlet </a:t>
            </a:r>
            <a:r>
              <a:rPr lang="tr-TR" sz="1800" b="1" dirty="0" smtClean="0"/>
              <a:t>zorunlu askerlik uygulaması </a:t>
            </a:r>
            <a:r>
              <a:rPr lang="tr-TR" sz="1800" dirty="0" smtClean="0"/>
              <a:t>başlatarak </a:t>
            </a:r>
            <a:r>
              <a:rPr lang="tr-TR" sz="1800" b="1" dirty="0" smtClean="0"/>
              <a:t>millî </a:t>
            </a:r>
          </a:p>
          <a:p>
            <a:pPr>
              <a:buNone/>
            </a:pPr>
            <a:r>
              <a:rPr lang="tr-TR" sz="1800" b="1" dirty="0" smtClean="0"/>
              <a:t>ordularını</a:t>
            </a:r>
            <a:r>
              <a:rPr lang="tr-TR" sz="1800" dirty="0" smtClean="0"/>
              <a:t> oluşturmaya başladılar. </a:t>
            </a:r>
          </a:p>
          <a:p>
            <a:pPr>
              <a:buNone/>
            </a:pPr>
            <a:r>
              <a:rPr lang="tr-TR" sz="1800" b="1" dirty="0" smtClean="0"/>
              <a:t>Ordu ve eğitim ulusallaşmanın en önemli araçlarıydı.</a:t>
            </a:r>
          </a:p>
          <a:p>
            <a:pPr>
              <a:buNone/>
            </a:pPr>
            <a:endParaRPr lang="tr-TR" sz="1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827584" y="123478"/>
            <a:ext cx="5976664" cy="3693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Osmanlı Devleti’nde Açılan Modern Askerî ve Sivil Mektepler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5" name="4 Resim" descr="MÃ¼hendishane-i Bahr-i HÃ¼mÃ¢yun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1347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MÃ¼hendishane-i Bahr-i HÃ¼mÃ¢yun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3939902"/>
            <a:ext cx="1763688" cy="1203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Ä°lgili resim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1707654"/>
            <a:ext cx="17636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483518"/>
            <a:ext cx="7488832" cy="4536504"/>
          </a:xfrm>
        </p:spPr>
        <p:txBody>
          <a:bodyPr>
            <a:normAutofit fontScale="85000" lnSpcReduction="10000"/>
          </a:bodyPr>
          <a:lstStyle/>
          <a:p>
            <a:r>
              <a:rPr lang="tr-TR" sz="2000" dirty="0" smtClean="0"/>
              <a:t>Osmanlı Devleti, </a:t>
            </a:r>
            <a:r>
              <a:rPr lang="tr-TR" sz="2000" b="1" dirty="0" smtClean="0"/>
              <a:t>eski gücüne tekrar kavuşabilmek için </a:t>
            </a:r>
            <a:r>
              <a:rPr lang="tr-TR" sz="2000" dirty="0" smtClean="0"/>
              <a:t>hemen hemen </a:t>
            </a:r>
            <a:r>
              <a:rPr lang="tr-TR" sz="2000" b="1" dirty="0" smtClean="0">
                <a:solidFill>
                  <a:srgbClr val="FF0000"/>
                </a:solidFill>
              </a:rPr>
              <a:t>her alanda ıslahat yaptı.</a:t>
            </a:r>
            <a:r>
              <a:rPr lang="tr-TR" sz="2000" dirty="0" smtClean="0"/>
              <a:t> XVIII. Yüzyılda girdiği savaşların çoğunda </a:t>
            </a:r>
            <a:r>
              <a:rPr lang="tr-TR" sz="2000" b="1" dirty="0" smtClean="0">
                <a:solidFill>
                  <a:srgbClr val="FF0000"/>
                </a:solidFill>
              </a:rPr>
              <a:t>mağlup</a:t>
            </a:r>
            <a:r>
              <a:rPr lang="tr-TR" sz="2000" dirty="0" smtClean="0"/>
              <a:t> oldu.</a:t>
            </a:r>
          </a:p>
          <a:p>
            <a:r>
              <a:rPr lang="tr-TR" sz="2000" b="1" dirty="0" smtClean="0"/>
              <a:t>Osmanlı idarecileri </a:t>
            </a:r>
            <a:r>
              <a:rPr lang="tr-TR" sz="2000" b="1" dirty="0" smtClean="0">
                <a:solidFill>
                  <a:srgbClr val="FF0000"/>
                </a:solidFill>
              </a:rPr>
              <a:t>yenilgileri</a:t>
            </a:r>
            <a:r>
              <a:rPr lang="tr-TR" sz="2000" dirty="0" smtClean="0"/>
              <a:t>, Avrupalı </a:t>
            </a:r>
            <a:r>
              <a:rPr lang="tr-TR" sz="2000" b="1" dirty="0" smtClean="0">
                <a:solidFill>
                  <a:srgbClr val="FF0000"/>
                </a:solidFill>
              </a:rPr>
              <a:t>subay ve askerlerin iyi eğitim almış </a:t>
            </a:r>
            <a:r>
              <a:rPr lang="tr-TR" sz="2000" dirty="0" smtClean="0"/>
              <a:t>olmalarına ve kendilerinin de </a:t>
            </a:r>
            <a:r>
              <a:rPr lang="tr-TR" sz="2000" b="1" dirty="0" smtClean="0"/>
              <a:t>bu alanda geri kalmalarına bağladılar.</a:t>
            </a:r>
          </a:p>
          <a:p>
            <a:r>
              <a:rPr lang="tr-TR" sz="2000" dirty="0" smtClean="0"/>
              <a:t>Bu yüzden XVIII. yüzyılın ikinci yarısından itibaren </a:t>
            </a:r>
            <a:r>
              <a:rPr lang="tr-TR" sz="2000" b="1" dirty="0" smtClean="0">
                <a:solidFill>
                  <a:srgbClr val="FF0000"/>
                </a:solidFill>
              </a:rPr>
              <a:t>askerî ihtiyaçları karşılamak</a:t>
            </a:r>
          </a:p>
          <a:p>
            <a:pPr>
              <a:buNone/>
            </a:pPr>
            <a:r>
              <a:rPr lang="tr-TR" sz="2000" dirty="0" smtClean="0"/>
              <a:t>için </a:t>
            </a:r>
            <a:r>
              <a:rPr lang="tr-TR" sz="2000" b="1" dirty="0" smtClean="0"/>
              <a:t>Avrupa’nın çağdaş eğitim kurumları örnek alınarak </a:t>
            </a:r>
            <a:r>
              <a:rPr lang="tr-TR" sz="2000" b="1" dirty="0" smtClean="0">
                <a:solidFill>
                  <a:srgbClr val="FF0000"/>
                </a:solidFill>
              </a:rPr>
              <a:t>modern mektepler </a:t>
            </a:r>
            <a:r>
              <a:rPr lang="tr-TR" sz="2000" dirty="0" smtClean="0"/>
              <a:t>açıldı.</a:t>
            </a:r>
          </a:p>
          <a:p>
            <a:r>
              <a:rPr lang="tr-TR" sz="2000" dirty="0" smtClean="0"/>
              <a:t>1734’te askerî okul olarak açılan “</a:t>
            </a:r>
            <a:r>
              <a:rPr lang="tr-TR" sz="2000" dirty="0" err="1" smtClean="0"/>
              <a:t>Hendesehane</a:t>
            </a:r>
            <a:r>
              <a:rPr lang="tr-TR" sz="2000" dirty="0" smtClean="0"/>
              <a:t>” modern mekteptir.</a:t>
            </a:r>
          </a:p>
          <a:p>
            <a:r>
              <a:rPr lang="tr-TR" sz="2000" dirty="0" smtClean="0"/>
              <a:t>III. Mustafa, Osmanlı Devleti’nin 1770 Çeşme Bozgunu’nda kaybettiği deniz gücünü tekrar kazanılabilmesi için deniz subayı ve mühendisleri yetiştirmek amacıyla </a:t>
            </a:r>
            <a:r>
              <a:rPr lang="tr-TR" sz="2000" b="1" dirty="0" smtClean="0">
                <a:solidFill>
                  <a:srgbClr val="FF0000"/>
                </a:solidFill>
              </a:rPr>
              <a:t>“Mühendishane-i Bahri-i </a:t>
            </a:r>
            <a:r>
              <a:rPr lang="tr-TR" sz="2000" b="1" dirty="0" err="1" smtClean="0">
                <a:solidFill>
                  <a:srgbClr val="FF0000"/>
                </a:solidFill>
              </a:rPr>
              <a:t>Hümâyun</a:t>
            </a:r>
            <a:r>
              <a:rPr lang="tr-TR" sz="2000" b="1" dirty="0" smtClean="0">
                <a:solidFill>
                  <a:srgbClr val="FF0000"/>
                </a:solidFill>
              </a:rPr>
              <a:t>” </a:t>
            </a:r>
            <a:r>
              <a:rPr lang="tr-TR" sz="2000" dirty="0" smtClean="0"/>
              <a:t>adındaki askerî okulu açtı (1773).</a:t>
            </a:r>
          </a:p>
          <a:p>
            <a:r>
              <a:rPr lang="tr-TR" sz="2000" b="1" dirty="0" smtClean="0"/>
              <a:t>1773 yılında kurulan Mühendishane-i </a:t>
            </a:r>
            <a:r>
              <a:rPr lang="tr-TR" sz="2000" b="1" dirty="0" err="1" smtClean="0"/>
              <a:t>Bahr</a:t>
            </a:r>
            <a:r>
              <a:rPr lang="tr-TR" sz="2000" b="1" dirty="0" smtClean="0"/>
              <a:t>-i Hümayun İstanbul Teknik Üniversitesi adını aldı.</a:t>
            </a:r>
          </a:p>
          <a:p>
            <a:r>
              <a:rPr lang="tr-TR" sz="2000" dirty="0" smtClean="0"/>
              <a:t>Osmanlı Devleti, kara ordusuna subay ve teknik elemanlar yetiştirmek üzere III. </a:t>
            </a:r>
          </a:p>
          <a:p>
            <a:pPr>
              <a:buNone/>
            </a:pPr>
            <a:r>
              <a:rPr lang="tr-TR" sz="2000" dirty="0" smtClean="0"/>
              <a:t>Selim Dönemi’nde </a:t>
            </a:r>
            <a:r>
              <a:rPr lang="tr-TR" sz="2000" b="1" dirty="0" smtClean="0">
                <a:solidFill>
                  <a:srgbClr val="FF0000"/>
                </a:solidFill>
              </a:rPr>
              <a:t>“Mühendishane-i Berri-i </a:t>
            </a:r>
            <a:r>
              <a:rPr lang="tr-TR" sz="2000" b="1" dirty="0" err="1" smtClean="0">
                <a:solidFill>
                  <a:srgbClr val="FF0000"/>
                </a:solidFill>
              </a:rPr>
              <a:t>Hümâyun</a:t>
            </a:r>
            <a:r>
              <a:rPr lang="tr-TR" sz="2000" b="1" dirty="0" smtClean="0">
                <a:solidFill>
                  <a:srgbClr val="FF0000"/>
                </a:solidFill>
              </a:rPr>
              <a:t>” </a:t>
            </a:r>
            <a:r>
              <a:rPr lang="tr-TR" sz="2000" dirty="0" smtClean="0"/>
              <a:t>adında bir okul açtı(1795).</a:t>
            </a:r>
          </a:p>
          <a:p>
            <a:r>
              <a:rPr lang="tr-TR" sz="2000" dirty="0" smtClean="0"/>
              <a:t>Bu mühendishanenin </a:t>
            </a:r>
            <a:r>
              <a:rPr lang="tr-TR" sz="2000" b="1" dirty="0" smtClean="0"/>
              <a:t>en önemli özelliği </a:t>
            </a:r>
            <a:r>
              <a:rPr lang="tr-TR" sz="2000" u="sng" dirty="0" smtClean="0"/>
              <a:t>medrese tarzı eğitim yerine </a:t>
            </a:r>
            <a:r>
              <a:rPr lang="tr-TR" sz="2000" dirty="0" smtClean="0"/>
              <a:t>tamamen </a:t>
            </a:r>
            <a:r>
              <a:rPr lang="tr-TR" sz="2000" b="1" dirty="0" smtClean="0">
                <a:solidFill>
                  <a:srgbClr val="FF0000"/>
                </a:solidFill>
              </a:rPr>
              <a:t>Batı tarzında ders verilen </a:t>
            </a:r>
            <a:r>
              <a:rPr lang="tr-TR" sz="2000" b="1" dirty="0" smtClean="0"/>
              <a:t>bir yükseköğretim kurumu olmasıydı</a:t>
            </a:r>
            <a:r>
              <a:rPr lang="tr-TR" sz="2000" dirty="0" smtClean="0"/>
              <a:t>.</a:t>
            </a:r>
            <a:endParaRPr lang="tr-TR" sz="20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51470"/>
            <a:ext cx="7380312" cy="5040560"/>
          </a:xfrm>
        </p:spPr>
        <p:txBody>
          <a:bodyPr>
            <a:noAutofit/>
          </a:bodyPr>
          <a:lstStyle/>
          <a:p>
            <a:r>
              <a:rPr lang="tr-TR" sz="1600" dirty="0" smtClean="0"/>
              <a:t>Tıbbın modernleşmesi ve geliştirilmesi için III. Selim Dönemi’nde başlayan çalışmalar II. Mahmut Dönemi’nde de devam etti.</a:t>
            </a:r>
          </a:p>
          <a:p>
            <a:r>
              <a:rPr lang="tr-TR" sz="1600" b="1" dirty="0" smtClean="0"/>
              <a:t>II. Mahmut Dönemi’nde </a:t>
            </a:r>
            <a:r>
              <a:rPr lang="tr-TR" sz="1600" dirty="0" smtClean="0"/>
              <a:t>modern tıp eğitiminin verilmesi amacıyla İstanbul’da </a:t>
            </a:r>
            <a:r>
              <a:rPr lang="tr-TR" sz="1600" b="1" dirty="0" err="1" smtClean="0">
                <a:solidFill>
                  <a:srgbClr val="FF0000"/>
                </a:solidFill>
              </a:rPr>
              <a:t>Mekteb</a:t>
            </a:r>
            <a:r>
              <a:rPr lang="tr-TR" sz="1600" b="1" dirty="0" smtClean="0">
                <a:solidFill>
                  <a:srgbClr val="FF0000"/>
                </a:solidFill>
              </a:rPr>
              <a:t>- i Tıbbiye </a:t>
            </a:r>
            <a:r>
              <a:rPr lang="tr-TR" sz="1600" dirty="0" smtClean="0"/>
              <a:t>adıyla askerî bir mektep açıldı (1827).</a:t>
            </a:r>
          </a:p>
          <a:p>
            <a:r>
              <a:rPr lang="tr-TR" sz="1600" dirty="0" smtClean="0"/>
              <a:t>Tıbbiye, Yeniçeri Ocağının kaldırılması ile kurulan </a:t>
            </a:r>
            <a:r>
              <a:rPr lang="tr-TR" sz="1600" b="1" dirty="0" err="1" smtClean="0">
                <a:solidFill>
                  <a:srgbClr val="FF0000"/>
                </a:solidFill>
              </a:rPr>
              <a:t>Asâkir</a:t>
            </a:r>
            <a:r>
              <a:rPr lang="tr-TR" sz="1600" b="1" dirty="0" smtClean="0">
                <a:solidFill>
                  <a:srgbClr val="FF0000"/>
                </a:solidFill>
              </a:rPr>
              <a:t>-i </a:t>
            </a:r>
            <a:r>
              <a:rPr lang="tr-TR" sz="1600" b="1" dirty="0" err="1" smtClean="0">
                <a:solidFill>
                  <a:srgbClr val="FF0000"/>
                </a:solidFill>
              </a:rPr>
              <a:t>Mansûre</a:t>
            </a:r>
            <a:r>
              <a:rPr lang="tr-TR" sz="1600" b="1" dirty="0" smtClean="0">
                <a:solidFill>
                  <a:srgbClr val="FF0000"/>
                </a:solidFill>
              </a:rPr>
              <a:t>-i </a:t>
            </a:r>
            <a:r>
              <a:rPr lang="tr-TR" sz="1600" b="1" dirty="0" err="1" smtClean="0">
                <a:solidFill>
                  <a:srgbClr val="FF0000"/>
                </a:solidFill>
              </a:rPr>
              <a:t>Muhammediyye’nin</a:t>
            </a:r>
            <a:r>
              <a:rPr lang="tr-TR" sz="1600" dirty="0" smtClean="0"/>
              <a:t> sağlığıyla ilgilenecek </a:t>
            </a:r>
            <a:r>
              <a:rPr lang="tr-TR" sz="1600" b="1" dirty="0" smtClean="0"/>
              <a:t>tabip ve cerrahların yetiştirilmesi için kuruldu.</a:t>
            </a:r>
          </a:p>
          <a:p>
            <a:r>
              <a:rPr lang="tr-TR" sz="1600" dirty="0" smtClean="0"/>
              <a:t>Yine </a:t>
            </a:r>
            <a:r>
              <a:rPr lang="tr-TR" sz="1600" b="1" dirty="0" smtClean="0"/>
              <a:t>II. Mahmut Dönemi’nde </a:t>
            </a:r>
            <a:r>
              <a:rPr lang="tr-TR" sz="1600" dirty="0" smtClean="0"/>
              <a:t>Fransız eğitim sistemi örnek alınarak </a:t>
            </a:r>
            <a:r>
              <a:rPr lang="tr-TR" sz="1600" b="1" dirty="0" smtClean="0"/>
              <a:t>1834’</a:t>
            </a:r>
            <a:r>
              <a:rPr lang="tr-TR" sz="1600" dirty="0" smtClean="0"/>
              <a:t>te askerî eğitim veren </a:t>
            </a:r>
            <a:r>
              <a:rPr lang="tr-TR" sz="1600" b="1" dirty="0" err="1" smtClean="0">
                <a:solidFill>
                  <a:srgbClr val="FF0000"/>
                </a:solidFill>
              </a:rPr>
              <a:t>Mekteb</a:t>
            </a:r>
            <a:r>
              <a:rPr lang="tr-TR" sz="1600" b="1" dirty="0" smtClean="0">
                <a:solidFill>
                  <a:srgbClr val="FF0000"/>
                </a:solidFill>
              </a:rPr>
              <a:t>-i Harbiye </a:t>
            </a:r>
            <a:r>
              <a:rPr lang="tr-TR" sz="1600" dirty="0" smtClean="0"/>
              <a:t>açıldı. Bu okulda genellikle </a:t>
            </a:r>
            <a:r>
              <a:rPr lang="tr-TR" sz="1600" b="1" dirty="0" smtClean="0"/>
              <a:t>Fransızca</a:t>
            </a:r>
            <a:r>
              <a:rPr lang="tr-TR" sz="1600" dirty="0" smtClean="0"/>
              <a:t> olmak üzere </a:t>
            </a:r>
            <a:r>
              <a:rPr lang="tr-TR" sz="1600" b="1" dirty="0" smtClean="0"/>
              <a:t>yabancı bir dil bilmek zorunluydu.</a:t>
            </a:r>
          </a:p>
          <a:p>
            <a:r>
              <a:rPr lang="tr-TR" sz="1600" dirty="0" smtClean="0"/>
              <a:t>Avrupa’dan öğretmenler getirildi. Açılan bu okullar aracılığıyla </a:t>
            </a:r>
            <a:r>
              <a:rPr lang="tr-TR" sz="1600" b="1" dirty="0" smtClean="0"/>
              <a:t>matematik, tabii ilimler ve tıp, </a:t>
            </a:r>
            <a:r>
              <a:rPr lang="tr-TR" sz="1600" dirty="0" smtClean="0"/>
              <a:t>öğrenciler</a:t>
            </a:r>
            <a:r>
              <a:rPr lang="tr-TR" sz="1600" b="1" dirty="0" smtClean="0"/>
              <a:t> </a:t>
            </a:r>
            <a:r>
              <a:rPr lang="tr-TR" sz="1600" dirty="0" smtClean="0"/>
              <a:t>tarafından daha modern bir şekilde öğrenilmeye başlandı.</a:t>
            </a:r>
          </a:p>
          <a:p>
            <a:r>
              <a:rPr lang="tr-TR" sz="1600" dirty="0" smtClean="0"/>
              <a:t>Sultan </a:t>
            </a:r>
            <a:r>
              <a:rPr lang="tr-TR" sz="1600" b="1" dirty="0" err="1" smtClean="0"/>
              <a:t>Abdülmecid</a:t>
            </a:r>
            <a:r>
              <a:rPr lang="tr-TR" sz="1600" b="1" dirty="0" smtClean="0"/>
              <a:t> Dönemi’nde </a:t>
            </a:r>
            <a:r>
              <a:rPr lang="tr-TR" sz="1600" dirty="0" smtClean="0"/>
              <a:t>Maarif Nazırı Sami Paşa tarafından temeli atılan </a:t>
            </a:r>
            <a:r>
              <a:rPr lang="tr-TR" sz="1600" b="1" dirty="0" smtClean="0">
                <a:solidFill>
                  <a:srgbClr val="FF0000"/>
                </a:solidFill>
              </a:rPr>
              <a:t>Mülkiye Mektebi</a:t>
            </a:r>
            <a:r>
              <a:rPr lang="tr-TR" sz="1600" dirty="0" smtClean="0"/>
              <a:t>, </a:t>
            </a:r>
            <a:r>
              <a:rPr lang="tr-TR" sz="1600" b="1" dirty="0" smtClean="0"/>
              <a:t>1859</a:t>
            </a:r>
            <a:r>
              <a:rPr lang="tr-TR" sz="1600" dirty="0" smtClean="0"/>
              <a:t> yılında öğretime başlamıştır. İlk Mülkiye Mektebi, iki yıllık bir ortaöğretim kurumudur.</a:t>
            </a:r>
          </a:p>
          <a:p>
            <a:r>
              <a:rPr lang="tr-TR" sz="1600" dirty="0" err="1" smtClean="0"/>
              <a:t>Mekteb</a:t>
            </a:r>
            <a:r>
              <a:rPr lang="tr-TR" sz="1600" dirty="0" smtClean="0"/>
              <a:t>-i Mülkiye, cumhuriyet devrinde Ankara’ya taşınmıştır ve günümüzde, </a:t>
            </a:r>
            <a:r>
              <a:rPr lang="tr-TR" sz="1600" b="1" dirty="0" smtClean="0">
                <a:solidFill>
                  <a:srgbClr val="FF0000"/>
                </a:solidFill>
              </a:rPr>
              <a:t>Ankara Üniversitesi Siyasal Bilgiler Fakültesi’ne </a:t>
            </a:r>
            <a:r>
              <a:rPr lang="tr-TR" sz="1600" dirty="0" smtClean="0"/>
              <a:t>dönüşmüş olarak eğitimini sürdürmektedir. </a:t>
            </a:r>
            <a:r>
              <a:rPr lang="tr-TR" sz="1600" b="1" dirty="0" smtClean="0"/>
              <a:t>1913’te, </a:t>
            </a:r>
            <a:r>
              <a:rPr lang="tr-TR" sz="1600" b="1" dirty="0" err="1" smtClean="0"/>
              <a:t>Mekteb</a:t>
            </a:r>
            <a:r>
              <a:rPr lang="tr-TR" sz="1600" b="1" dirty="0" smtClean="0"/>
              <a:t>-i Mülkiye</a:t>
            </a:r>
            <a:r>
              <a:rPr lang="tr-TR" sz="1600" dirty="0" smtClean="0"/>
              <a:t>, yeniden örgütlenerek uzmanlaşmayı sağlamak üzere, </a:t>
            </a:r>
            <a:r>
              <a:rPr lang="tr-TR" sz="1600" b="1" dirty="0" smtClean="0"/>
              <a:t>siyası, idari ve mali</a:t>
            </a:r>
            <a:r>
              <a:rPr lang="tr-TR" sz="1600" dirty="0" smtClean="0"/>
              <a:t> şubeler açılmıştır.</a:t>
            </a:r>
            <a:endParaRPr lang="tr-TR" sz="1600" b="1" dirty="0"/>
          </a:p>
        </p:txBody>
      </p:sp>
      <p:pic>
        <p:nvPicPr>
          <p:cNvPr id="4" name="3 Resim" descr="mekteb-i tÄ±bbiye-i Åahane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0"/>
            <a:ext cx="2051720" cy="1635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1834 mekteb-i harbiye nerede aÃ§Ä±ldÄ±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1" y="1707654"/>
            <a:ext cx="205172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OsmanlÄ±âdan GÃ¼nÃ¼mÃ¼ze: Mekteb-i MÃ¼lkiy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3003798"/>
            <a:ext cx="1979713" cy="1332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Ä°lgili resim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4299942"/>
            <a:ext cx="1979712" cy="843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23478"/>
            <a:ext cx="8316416" cy="5020022"/>
          </a:xfrm>
        </p:spPr>
        <p:txBody>
          <a:bodyPr>
            <a:normAutofit fontScale="92500" lnSpcReduction="10000"/>
          </a:bodyPr>
          <a:lstStyle/>
          <a:p>
            <a:r>
              <a:rPr lang="tr-TR" sz="2000" dirty="0" smtClean="0"/>
              <a:t>II. Mahmut Dönemi’nin sonlarında </a:t>
            </a:r>
            <a:r>
              <a:rPr lang="tr-TR" sz="2000" b="1" dirty="0" smtClean="0">
                <a:solidFill>
                  <a:srgbClr val="FF0000"/>
                </a:solidFill>
              </a:rPr>
              <a:t>memur yetiştirmek </a:t>
            </a:r>
            <a:r>
              <a:rPr lang="tr-TR" sz="2000" dirty="0" smtClean="0"/>
              <a:t>üzere </a:t>
            </a:r>
            <a:r>
              <a:rPr lang="tr-TR" sz="2000" b="1" dirty="0" err="1" smtClean="0"/>
              <a:t>Mekteb</a:t>
            </a:r>
            <a:r>
              <a:rPr lang="tr-TR" sz="2000" b="1" dirty="0" smtClean="0"/>
              <a:t>-i </a:t>
            </a:r>
          </a:p>
          <a:p>
            <a:pPr>
              <a:buNone/>
            </a:pPr>
            <a:r>
              <a:rPr lang="tr-TR" sz="2000" b="1" dirty="0" err="1" smtClean="0"/>
              <a:t>Maârif</a:t>
            </a:r>
            <a:r>
              <a:rPr lang="tr-TR" sz="2000" b="1" dirty="0" smtClean="0"/>
              <a:t>-i </a:t>
            </a:r>
            <a:r>
              <a:rPr lang="tr-TR" sz="2000" b="1" dirty="0" err="1" smtClean="0"/>
              <a:t>Adliyye</a:t>
            </a:r>
            <a:r>
              <a:rPr lang="tr-TR" sz="2000" b="1" dirty="0" smtClean="0"/>
              <a:t> ve </a:t>
            </a:r>
            <a:r>
              <a:rPr lang="tr-TR" sz="2000" b="1" dirty="0" err="1" smtClean="0"/>
              <a:t>Mekteb</a:t>
            </a:r>
            <a:r>
              <a:rPr lang="tr-TR" sz="2000" b="1" dirty="0" smtClean="0"/>
              <a:t>-i Ulûm-u </a:t>
            </a:r>
            <a:r>
              <a:rPr lang="tr-TR" sz="2000" b="1" dirty="0" err="1" smtClean="0"/>
              <a:t>Edebiyye</a:t>
            </a:r>
            <a:r>
              <a:rPr lang="tr-TR" sz="2000" b="1" dirty="0" smtClean="0"/>
              <a:t> </a:t>
            </a:r>
            <a:r>
              <a:rPr lang="tr-TR" sz="2000" dirty="0" smtClean="0"/>
              <a:t>adında mesleki okullar açıldı.</a:t>
            </a:r>
          </a:p>
          <a:p>
            <a:r>
              <a:rPr lang="tr-TR" sz="2000" dirty="0" smtClean="0"/>
              <a:t>Oysa </a:t>
            </a:r>
            <a:r>
              <a:rPr lang="tr-TR" sz="2000" b="1" dirty="0" smtClean="0">
                <a:solidFill>
                  <a:srgbClr val="FF0000"/>
                </a:solidFill>
              </a:rPr>
              <a:t>Tanzimat Dönemi’ne gelinceye kadar </a:t>
            </a:r>
            <a:r>
              <a:rPr lang="tr-TR" sz="2000" dirty="0" smtClean="0"/>
              <a:t>bu mektepler dışındaki bütün mesleki ve teknik okullar </a:t>
            </a:r>
            <a:r>
              <a:rPr lang="tr-TR" sz="2000" b="1" dirty="0" smtClean="0"/>
              <a:t>askerî eğitim amaçlıydı.</a:t>
            </a:r>
          </a:p>
          <a:p>
            <a:r>
              <a:rPr lang="tr-TR" sz="2000" dirty="0" smtClean="0"/>
              <a:t>Mesleki ve teknik eleman ihtiyacını karşılamak amacıyla </a:t>
            </a:r>
            <a:r>
              <a:rPr lang="tr-TR" sz="2000" b="1" dirty="0" smtClean="0">
                <a:solidFill>
                  <a:srgbClr val="FF0000"/>
                </a:solidFill>
              </a:rPr>
              <a:t>Askerî Baytar Mektebi, Ziraat Talimhanesi, </a:t>
            </a:r>
            <a:r>
              <a:rPr lang="tr-TR" sz="2000" b="1" dirty="0" err="1" smtClean="0">
                <a:solidFill>
                  <a:srgbClr val="FF0000"/>
                </a:solidFill>
              </a:rPr>
              <a:t>Maadin</a:t>
            </a:r>
            <a:r>
              <a:rPr lang="tr-TR" sz="2000" b="1" dirty="0" smtClean="0">
                <a:solidFill>
                  <a:srgbClr val="FF0000"/>
                </a:solidFill>
              </a:rPr>
              <a:t> Mektebi, Telgraf Mektebi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adlarında birçok okul açıldı.</a:t>
            </a:r>
          </a:p>
          <a:p>
            <a:r>
              <a:rPr lang="tr-TR" sz="2000" b="1" dirty="0" smtClean="0"/>
              <a:t>Memurların dil öğrenebilmesi </a:t>
            </a:r>
            <a:r>
              <a:rPr lang="tr-TR" sz="2000" dirty="0" smtClean="0"/>
              <a:t>için </a:t>
            </a:r>
            <a:r>
              <a:rPr lang="tr-TR" sz="2000" b="1" dirty="0" smtClean="0">
                <a:solidFill>
                  <a:srgbClr val="FF0000"/>
                </a:solidFill>
              </a:rPr>
              <a:t>Lisan Mektebi </a:t>
            </a:r>
            <a:r>
              <a:rPr lang="tr-TR" sz="2000" dirty="0" smtClean="0"/>
              <a:t>açıldı. </a:t>
            </a:r>
          </a:p>
          <a:p>
            <a:r>
              <a:rPr lang="tr-TR" sz="2000" dirty="0" smtClean="0"/>
              <a:t>Mesleki ve teknik eleman yetiştirmeye yönelik önemli adımlar atan Mithat Paşa </a:t>
            </a:r>
            <a:r>
              <a:rPr lang="tr-TR" sz="2000" b="1" dirty="0" smtClean="0">
                <a:solidFill>
                  <a:srgbClr val="FF0000"/>
                </a:solidFill>
              </a:rPr>
              <a:t>“</a:t>
            </a:r>
            <a:r>
              <a:rPr lang="tr-TR" sz="2000" b="1" dirty="0" err="1" smtClean="0">
                <a:solidFill>
                  <a:srgbClr val="FF0000"/>
                </a:solidFill>
              </a:rPr>
              <a:t>Islâhhâne</a:t>
            </a:r>
            <a:r>
              <a:rPr lang="tr-TR" sz="2000" b="1" dirty="0" smtClean="0">
                <a:solidFill>
                  <a:srgbClr val="FF0000"/>
                </a:solidFill>
              </a:rPr>
              <a:t>” ve </a:t>
            </a:r>
            <a:r>
              <a:rPr lang="tr-TR" sz="2000" b="1" dirty="0" err="1" smtClean="0">
                <a:solidFill>
                  <a:srgbClr val="FF0000"/>
                </a:solidFill>
              </a:rPr>
              <a:t>Mekteb</a:t>
            </a:r>
            <a:r>
              <a:rPr lang="tr-TR" sz="2000" b="1" dirty="0" smtClean="0">
                <a:solidFill>
                  <a:srgbClr val="FF0000"/>
                </a:solidFill>
              </a:rPr>
              <a:t>-i Sanayi’yi </a:t>
            </a:r>
            <a:r>
              <a:rPr lang="tr-TR" sz="2000" dirty="0" smtClean="0"/>
              <a:t>kurdu. </a:t>
            </a:r>
          </a:p>
          <a:p>
            <a:r>
              <a:rPr lang="tr-TR" sz="2000" b="1" dirty="0" smtClean="0"/>
              <a:t>Kızların meslek öğretimi </a:t>
            </a:r>
            <a:r>
              <a:rPr lang="tr-TR" sz="2000" dirty="0" smtClean="0"/>
              <a:t>ile ilgili olarak açılan </a:t>
            </a:r>
            <a:r>
              <a:rPr lang="tr-TR" sz="2000" b="1" dirty="0" smtClean="0">
                <a:solidFill>
                  <a:srgbClr val="FF0000"/>
                </a:solidFill>
              </a:rPr>
              <a:t>Cevri Kalfa Mektebi </a:t>
            </a:r>
            <a:r>
              <a:rPr lang="tr-TR" sz="2000" dirty="0" smtClean="0"/>
              <a:t>ile </a:t>
            </a:r>
            <a:r>
              <a:rPr lang="tr-TR" sz="2000" b="1" dirty="0" smtClean="0">
                <a:solidFill>
                  <a:srgbClr val="FF0000"/>
                </a:solidFill>
              </a:rPr>
              <a:t>Kız Sanayi Mektebi</a:t>
            </a:r>
            <a:r>
              <a:rPr lang="tr-TR" sz="2000" dirty="0" smtClean="0"/>
              <a:t> dönemin önemli meslek okullarıydı.</a:t>
            </a:r>
          </a:p>
          <a:p>
            <a:r>
              <a:rPr lang="tr-TR" sz="2000" dirty="0" smtClean="0"/>
              <a:t>II. Mahmut, erkek çocukların </a:t>
            </a:r>
            <a:r>
              <a:rPr lang="tr-TR" sz="2000" dirty="0" err="1" smtClean="0"/>
              <a:t>sıbyan</a:t>
            </a:r>
            <a:r>
              <a:rPr lang="tr-TR" sz="2000" dirty="0" smtClean="0"/>
              <a:t> mekteplerine devamını </a:t>
            </a:r>
          </a:p>
          <a:p>
            <a:pPr>
              <a:buNone/>
            </a:pPr>
            <a:r>
              <a:rPr lang="tr-TR" sz="2000" dirty="0" smtClean="0"/>
              <a:t>sağlayacak zorunlu eğitimi başlatacak bir ferman yayınladı.</a:t>
            </a:r>
          </a:p>
          <a:p>
            <a:r>
              <a:rPr lang="tr-TR" sz="2000" dirty="0" smtClean="0"/>
              <a:t>Sultan II. Mahmut Osmanlı Devleti’nde siyasi, iktisadi ve askerî </a:t>
            </a:r>
          </a:p>
          <a:p>
            <a:pPr>
              <a:buNone/>
            </a:pPr>
            <a:r>
              <a:rPr lang="tr-TR" sz="2000" dirty="0" smtClean="0"/>
              <a:t>sahalarda en radikal değişiklikleri gerçekleştirmeyi başaran padişahtır.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4" name="3 Resim" descr="Mithat PaÅa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123478"/>
            <a:ext cx="962025" cy="1270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7" y="3435846"/>
            <a:ext cx="2267744" cy="170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555526"/>
            <a:ext cx="9036496" cy="4536504"/>
          </a:xfrm>
        </p:spPr>
        <p:txBody>
          <a:bodyPr>
            <a:normAutofit/>
          </a:bodyPr>
          <a:lstStyle/>
          <a:p>
            <a:r>
              <a:rPr lang="tr-TR" sz="1800" b="1" dirty="0" smtClean="0">
                <a:solidFill>
                  <a:srgbClr val="FF0000"/>
                </a:solidFill>
              </a:rPr>
              <a:t>Yabancı Okullar: </a:t>
            </a:r>
            <a:r>
              <a:rPr lang="tr-TR" sz="1800" dirty="0" smtClean="0"/>
              <a:t>Yabancı devletlerin veya onların himayesinde gayrimüslimlerin Osmanlı topraklarında açtıkları okullara </a:t>
            </a:r>
            <a:r>
              <a:rPr lang="tr-TR" sz="1800" b="1" dirty="0" smtClean="0"/>
              <a:t>yabancı okullar </a:t>
            </a:r>
            <a:r>
              <a:rPr lang="tr-TR" sz="1800" dirty="0" smtClean="0"/>
              <a:t>denmekteydi. </a:t>
            </a:r>
          </a:p>
          <a:p>
            <a:r>
              <a:rPr lang="tr-TR" sz="1800" b="1" dirty="0" smtClean="0">
                <a:solidFill>
                  <a:srgbClr val="FF0000"/>
                </a:solidFill>
              </a:rPr>
              <a:t>Azınlık Okulları: </a:t>
            </a:r>
            <a:r>
              <a:rPr lang="tr-TR" sz="1800" dirty="0" smtClean="0"/>
              <a:t>Osmanlı egemenliği altında yaşayan, aralarında dil, din, ırk ayrımı olan farklı grupların devletin tanıdığı haklar çerçevesinde açtığı okullardır.</a:t>
            </a:r>
          </a:p>
          <a:p>
            <a:r>
              <a:rPr lang="tr-TR" sz="1600" dirty="0" smtClean="0"/>
              <a:t>Osmanlı Devleti, İstanbul’un fetihten sonra gayrimüslimlere </a:t>
            </a:r>
            <a:r>
              <a:rPr lang="tr-TR" sz="1600" b="1" dirty="0" smtClean="0"/>
              <a:t>kendi dillerini konuşmalarına ve anadilde eğitim yapmalarına izin verdi. </a:t>
            </a:r>
            <a:r>
              <a:rPr lang="tr-TR" sz="1600" dirty="0" smtClean="0"/>
              <a:t>Osmanlı Devleti’nin güçlü olduğu zamanda bir problem teşkil etmeyen </a:t>
            </a:r>
            <a:r>
              <a:rPr lang="tr-TR" sz="1600" b="1" dirty="0" smtClean="0"/>
              <a:t>azınlık okulları XIX. yüzyıldan itibaren devletin denetiminden uzaklaşmaya başladı</a:t>
            </a:r>
            <a:r>
              <a:rPr lang="tr-TR" sz="1400" b="1" dirty="0" smtClean="0"/>
              <a:t>.</a:t>
            </a:r>
          </a:p>
          <a:p>
            <a:r>
              <a:rPr lang="tr-TR" sz="1800" dirty="0" smtClean="0"/>
              <a:t>Azınlık okullarını </a:t>
            </a:r>
            <a:r>
              <a:rPr lang="tr-TR" sz="1800" b="1" dirty="0" smtClean="0"/>
              <a:t>kendi çıkarları için kullanmak isteyen yabancı devletler </a:t>
            </a:r>
            <a:r>
              <a:rPr lang="tr-TR" sz="1800" dirty="0" smtClean="0"/>
              <a:t>onları </a:t>
            </a:r>
            <a:r>
              <a:rPr lang="tr-TR" sz="1800" b="1" dirty="0" smtClean="0">
                <a:solidFill>
                  <a:srgbClr val="FF0000"/>
                </a:solidFill>
              </a:rPr>
              <a:t>maddi ve manevi olarak desteklediler</a:t>
            </a:r>
            <a:r>
              <a:rPr lang="tr-TR" sz="1800" dirty="0" smtClean="0"/>
              <a:t>. Yabancı devletlerin böyle davranmalarının amacı azınlıkları kendi himayesine alıp </a:t>
            </a:r>
            <a:r>
              <a:rPr lang="tr-TR" sz="1800" b="1" dirty="0" smtClean="0"/>
              <a:t>onlara tanınan haklardan yararlanmaktı. </a:t>
            </a:r>
            <a:r>
              <a:rPr lang="tr-TR" sz="1800" dirty="0" smtClean="0"/>
              <a:t>Azınlıkların da bu duruma meyilli olmaları sonucunda </a:t>
            </a:r>
            <a:r>
              <a:rPr lang="tr-TR" sz="1800" b="1" dirty="0" smtClean="0"/>
              <a:t>azınlık okulları yabancı devletlerin kontrolüne geçti.</a:t>
            </a:r>
          </a:p>
          <a:p>
            <a:r>
              <a:rPr lang="tr-TR" sz="1800" dirty="0" smtClean="0"/>
              <a:t>Bu durumdan faydalanmak isteyen </a:t>
            </a:r>
            <a:r>
              <a:rPr lang="tr-TR" sz="1800" b="1" dirty="0" smtClean="0"/>
              <a:t>Fransa, İtalya, Amerika Birleşik Devletleri ve İngiltere gibi devletler</a:t>
            </a:r>
            <a:r>
              <a:rPr lang="tr-TR" sz="1800" dirty="0" smtClean="0"/>
              <a:t>, Osmanlı topraklarında eğitim ve öğretim kurumları açmaya başladılar. Bu eğitim öğretim kurumlarının </a:t>
            </a:r>
            <a:r>
              <a:rPr lang="tr-TR" sz="1800" b="1" dirty="0" smtClean="0">
                <a:solidFill>
                  <a:srgbClr val="FF0000"/>
                </a:solidFill>
              </a:rPr>
              <a:t>yasal dayanağı yoktu ve denetimden uzaktı.</a:t>
            </a:r>
            <a:endParaRPr lang="tr-TR" sz="1800" b="1" dirty="0">
              <a:solidFill>
                <a:srgbClr val="FF0000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23478"/>
            <a:ext cx="7344816" cy="3693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Osmanlı Devleti’nde Açılan Yabancı ve Misyoner Okullar ile Azınlık Okulları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6096" y="48128"/>
            <a:ext cx="8964488" cy="5095372"/>
          </a:xfrm>
        </p:spPr>
        <p:txBody>
          <a:bodyPr>
            <a:normAutofit lnSpcReduction="10000"/>
          </a:bodyPr>
          <a:lstStyle/>
          <a:p>
            <a:r>
              <a:rPr lang="tr-TR" sz="1800" b="1" dirty="0" smtClean="0">
                <a:solidFill>
                  <a:srgbClr val="FF0000"/>
                </a:solidFill>
              </a:rPr>
              <a:t>Islahat Fermanı </a:t>
            </a:r>
            <a:r>
              <a:rPr lang="tr-TR" sz="1800" b="1" dirty="0" smtClean="0"/>
              <a:t>ile gayrimüslimlere okul açma yetkisi verilirken </a:t>
            </a:r>
            <a:r>
              <a:rPr lang="tr-TR" sz="1800" dirty="0" smtClean="0"/>
              <a:t>aynı zamanda da devlet okullarında okuyarak memur ve asker olmalarının yolu da açıldı.</a:t>
            </a:r>
          </a:p>
          <a:p>
            <a:r>
              <a:rPr lang="tr-TR" sz="1800" dirty="0" smtClean="0"/>
              <a:t>Bazı yabancı okullar Osmanlı Devleti’nin verdiği </a:t>
            </a:r>
            <a:r>
              <a:rPr lang="tr-TR" sz="1800" b="1" dirty="0" smtClean="0"/>
              <a:t>kapitülasyonlardan yararlanarak kurulmuş </a:t>
            </a:r>
            <a:r>
              <a:rPr lang="tr-TR" sz="1800" dirty="0" smtClean="0"/>
              <a:t>olan ve </a:t>
            </a:r>
            <a:r>
              <a:rPr lang="tr-TR" sz="1800" b="1" dirty="0" smtClean="0">
                <a:solidFill>
                  <a:srgbClr val="FF0000"/>
                </a:solidFill>
              </a:rPr>
              <a:t>misyonerlik faaliyetleri </a:t>
            </a:r>
            <a:r>
              <a:rPr lang="tr-TR" sz="1800" dirty="0" smtClean="0"/>
              <a:t>kapsamında eğitim veren okullardı.</a:t>
            </a:r>
          </a:p>
          <a:p>
            <a:r>
              <a:rPr lang="tr-TR" sz="1800" b="1" dirty="0" smtClean="0">
                <a:solidFill>
                  <a:srgbClr val="FF0000"/>
                </a:solidFill>
              </a:rPr>
              <a:t>Misyonerler</a:t>
            </a:r>
            <a:r>
              <a:rPr lang="tr-TR" sz="1800" dirty="0" smtClean="0"/>
              <a:t>, XVI. yüzyıldan itibaren </a:t>
            </a:r>
            <a:r>
              <a:rPr lang="tr-TR" sz="1800" b="1" dirty="0" err="1" smtClean="0"/>
              <a:t>Hristiyan</a:t>
            </a:r>
            <a:r>
              <a:rPr lang="tr-TR" sz="1800" b="1" dirty="0" smtClean="0"/>
              <a:t> inanışını anlatmak, ayinleri yönetmek gibi görevlerinin yanında farklı mezhepteki ve farklı dindeki insanları kendi dinlerine çekmek için çeşitli çalışmalar yapmışlardı</a:t>
            </a:r>
            <a:r>
              <a:rPr lang="tr-TR" sz="1800" dirty="0" smtClean="0"/>
              <a:t>. Hedeflerine ulaşmak için </a:t>
            </a:r>
            <a:r>
              <a:rPr lang="tr-TR" sz="1800" b="1" dirty="0" smtClean="0">
                <a:solidFill>
                  <a:srgbClr val="FF0000"/>
                </a:solidFill>
              </a:rPr>
              <a:t>okul, hastane, matbaa </a:t>
            </a:r>
            <a:r>
              <a:rPr lang="tr-TR" sz="1800" dirty="0" smtClean="0"/>
              <a:t>gibi çeşitli araçları kullanmışlardı.</a:t>
            </a:r>
          </a:p>
          <a:p>
            <a:r>
              <a:rPr lang="tr-TR" sz="1800" dirty="0" smtClean="0"/>
              <a:t>Yabancı okulların zararlarının farkına varan Osmanlı Devleti, birtakım kanunlar çıkararak</a:t>
            </a:r>
          </a:p>
          <a:p>
            <a:r>
              <a:rPr lang="tr-TR" sz="1800" dirty="0" smtClean="0"/>
              <a:t>bu okulları denetim altına almaya çalıştı. </a:t>
            </a:r>
          </a:p>
          <a:p>
            <a:r>
              <a:rPr lang="tr-TR" sz="1800" dirty="0" smtClean="0"/>
              <a:t>İlk olarak </a:t>
            </a:r>
            <a:r>
              <a:rPr lang="tr-TR" sz="1800" b="1" dirty="0" smtClean="0"/>
              <a:t>1846</a:t>
            </a:r>
            <a:r>
              <a:rPr lang="tr-TR" sz="1800" dirty="0" smtClean="0"/>
              <a:t>’da </a:t>
            </a:r>
            <a:r>
              <a:rPr lang="tr-TR" sz="1800" b="1" dirty="0" smtClean="0">
                <a:solidFill>
                  <a:srgbClr val="FF0000"/>
                </a:solidFill>
              </a:rPr>
              <a:t>Meclis-i Maarif-i </a:t>
            </a:r>
            <a:r>
              <a:rPr lang="tr-TR" sz="1800" b="1" dirty="0" err="1" smtClean="0">
                <a:solidFill>
                  <a:srgbClr val="FF0000"/>
                </a:solidFill>
              </a:rPr>
              <a:t>Umûmiye</a:t>
            </a:r>
            <a:r>
              <a:rPr lang="tr-TR" sz="1800" b="1" dirty="0" smtClean="0">
                <a:solidFill>
                  <a:srgbClr val="FF0000"/>
                </a:solidFill>
              </a:rPr>
              <a:t> </a:t>
            </a:r>
            <a:r>
              <a:rPr lang="tr-TR" sz="1800" dirty="0" smtClean="0"/>
              <a:t>kuruldu. Ancak en kapsamlı düzenleme 1869 yılında Saffet Paşa tarafından hazırlanan ve eğitimin hemen hemen her aşamasına ilişkin hükümler getiren </a:t>
            </a:r>
            <a:r>
              <a:rPr lang="tr-TR" sz="1800" b="1" dirty="0" smtClean="0">
                <a:solidFill>
                  <a:srgbClr val="FF0000"/>
                </a:solidFill>
              </a:rPr>
              <a:t>“ 1869 Maarif-i </a:t>
            </a:r>
            <a:r>
              <a:rPr lang="tr-TR" sz="1800" b="1" dirty="0" err="1" smtClean="0">
                <a:solidFill>
                  <a:srgbClr val="FF0000"/>
                </a:solidFill>
              </a:rPr>
              <a:t>Umûmiye</a:t>
            </a:r>
            <a:r>
              <a:rPr lang="tr-TR" sz="1800" b="1" dirty="0" smtClean="0">
                <a:solidFill>
                  <a:srgbClr val="FF0000"/>
                </a:solidFill>
              </a:rPr>
              <a:t> Nizamnamesi” </a:t>
            </a:r>
            <a:r>
              <a:rPr lang="tr-TR" sz="1800" dirty="0" smtClean="0"/>
              <a:t>oldu. </a:t>
            </a:r>
          </a:p>
          <a:p>
            <a:r>
              <a:rPr lang="tr-TR" sz="1800" dirty="0" smtClean="0"/>
              <a:t>1914 yılında Osmanlı Devleti’nin savaşa girmesi üzerine savaştığı devletlere ait olan</a:t>
            </a:r>
          </a:p>
          <a:p>
            <a:r>
              <a:rPr lang="tr-TR" sz="1800" dirty="0" smtClean="0"/>
              <a:t>yabancı okulları kapattı. 1915 yılında çıkartılan </a:t>
            </a:r>
            <a:r>
              <a:rPr lang="tr-TR" sz="1800" dirty="0" err="1" smtClean="0"/>
              <a:t>Mekâtib</a:t>
            </a:r>
            <a:r>
              <a:rPr lang="tr-TR" sz="1800" dirty="0" smtClean="0"/>
              <a:t>-i Hususiye Talimatnamesi ile yabancı ve misyoner okulları ile ilgili kısıtlayıcı kanun yürürlüğe girdi ve birçok yabancı okul kapatıldı.</a:t>
            </a:r>
            <a:endParaRPr lang="tr-TR" sz="1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443958"/>
            <a:ext cx="4283968" cy="699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443958"/>
            <a:ext cx="1691680" cy="699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Ä°lgili resi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5225" y="2085440"/>
            <a:ext cx="1733550" cy="972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83518"/>
            <a:ext cx="9144000" cy="4659982"/>
          </a:xfrm>
        </p:spPr>
        <p:txBody>
          <a:bodyPr>
            <a:normAutofit/>
          </a:bodyPr>
          <a:lstStyle/>
          <a:p>
            <a:r>
              <a:rPr lang="tr-TR" sz="1800" dirty="0" smtClean="0"/>
              <a:t>II. Abdülhamit otuz üç yıl tahtta kaldığı süre içinde </a:t>
            </a:r>
            <a:r>
              <a:rPr lang="tr-TR" sz="1800" b="1" dirty="0" smtClean="0"/>
              <a:t>eğitime büyük bir önem verdi.</a:t>
            </a:r>
          </a:p>
          <a:p>
            <a:pPr>
              <a:buNone/>
            </a:pPr>
            <a:r>
              <a:rPr lang="tr-TR" sz="1800" dirty="0" smtClean="0"/>
              <a:t>       </a:t>
            </a:r>
            <a:r>
              <a:rPr lang="tr-TR" sz="1800" b="1" dirty="0" smtClean="0">
                <a:solidFill>
                  <a:srgbClr val="FF0000"/>
                </a:solidFill>
              </a:rPr>
              <a:t>Modern eğitimin yerleştiği bu dönemde </a:t>
            </a:r>
            <a:r>
              <a:rPr lang="tr-TR" sz="1800" dirty="0" smtClean="0"/>
              <a:t>yeni okullara devlet bütçe ayırdı.</a:t>
            </a:r>
          </a:p>
          <a:p>
            <a:r>
              <a:rPr lang="tr-TR" sz="1800" dirty="0" smtClean="0"/>
              <a:t>II. Abdülhamit eğitim faaliyetlerinde Türklerin yoğun yaşadığı Anadolu’ya ağırlık verdi.</a:t>
            </a:r>
          </a:p>
          <a:p>
            <a:r>
              <a:rPr lang="tr-TR" sz="1800" b="1" dirty="0" smtClean="0"/>
              <a:t>Azınlık ve yabancı okullara </a:t>
            </a:r>
            <a:r>
              <a:rPr lang="tr-TR" sz="1800" b="1" dirty="0" smtClean="0">
                <a:solidFill>
                  <a:srgbClr val="FF0000"/>
                </a:solidFill>
              </a:rPr>
              <a:t>Türk öğretmenler atanarak </a:t>
            </a:r>
            <a:r>
              <a:rPr lang="tr-TR" sz="1800" dirty="0" smtClean="0"/>
              <a:t>kontrol altına alınmaya çalışıldı.</a:t>
            </a:r>
          </a:p>
          <a:p>
            <a:r>
              <a:rPr lang="tr-TR" sz="1800" dirty="0" smtClean="0"/>
              <a:t>Bu devirde </a:t>
            </a:r>
            <a:r>
              <a:rPr lang="tr-TR" sz="1800" b="1" dirty="0" smtClean="0"/>
              <a:t>siyasi fikir akımlarının da okullara yansımaya başladığı </a:t>
            </a:r>
            <a:r>
              <a:rPr lang="tr-TR" sz="1800" dirty="0" smtClean="0"/>
              <a:t>görülmekteydi. </a:t>
            </a:r>
          </a:p>
          <a:p>
            <a:r>
              <a:rPr lang="tr-TR" sz="1800" b="1" dirty="0" smtClean="0"/>
              <a:t>İlk dereceli okullarda </a:t>
            </a:r>
            <a:r>
              <a:rPr lang="tr-TR" sz="1800" b="1" dirty="0" smtClean="0">
                <a:solidFill>
                  <a:srgbClr val="FF0000"/>
                </a:solidFill>
              </a:rPr>
              <a:t>İslamcılık, </a:t>
            </a:r>
            <a:r>
              <a:rPr lang="tr-TR" sz="1800" b="1" dirty="0" smtClean="0"/>
              <a:t>orta dereceli okullarda ise </a:t>
            </a:r>
            <a:r>
              <a:rPr lang="tr-TR" sz="1800" b="1" dirty="0" smtClean="0">
                <a:solidFill>
                  <a:srgbClr val="FF0000"/>
                </a:solidFill>
              </a:rPr>
              <a:t>Osmanlıcılık </a:t>
            </a:r>
            <a:r>
              <a:rPr lang="tr-TR" sz="1800" dirty="0" smtClean="0"/>
              <a:t>akımını vermeye çalışan programlar uygulandı. </a:t>
            </a:r>
            <a:r>
              <a:rPr lang="tr-TR" sz="1800" b="1" dirty="0" smtClean="0">
                <a:solidFill>
                  <a:srgbClr val="FF0000"/>
                </a:solidFill>
              </a:rPr>
              <a:t>Türkçülük anlayışı </a:t>
            </a:r>
            <a:r>
              <a:rPr lang="tr-TR" sz="1800" dirty="0" smtClean="0"/>
              <a:t>da yavaş yavaş okulların müfredatına girmeye başladı.</a:t>
            </a:r>
          </a:p>
          <a:p>
            <a:pPr>
              <a:buNone/>
            </a:pPr>
            <a:endParaRPr lang="tr-TR" sz="1800" dirty="0" smtClean="0"/>
          </a:p>
          <a:p>
            <a:endParaRPr lang="tr-TR" sz="1800" dirty="0"/>
          </a:p>
        </p:txBody>
      </p:sp>
      <p:sp>
        <p:nvSpPr>
          <p:cNvPr id="4" name="3 Dikdörtgen"/>
          <p:cNvSpPr/>
          <p:nvPr/>
        </p:nvSpPr>
        <p:spPr>
          <a:xfrm>
            <a:off x="827584" y="123478"/>
            <a:ext cx="4104456" cy="36933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II. Abdülhamit Dönemi Eğitim Politikası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5" name="4 Resim" descr="2. abdÃ¼lhamid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0"/>
            <a:ext cx="1115616" cy="1203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tÄ±bbiye ile ilgili gÃ¶rsel sonucu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2931790"/>
            <a:ext cx="4211960" cy="2211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II. AbdÃ¼lhamit DÃ¶nemiânde AÃ§Ä±lan Okullar ile ilgili gÃ¶rsel sonucu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003799"/>
            <a:ext cx="4543425" cy="213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83518"/>
            <a:ext cx="8964488" cy="4659982"/>
          </a:xfrm>
        </p:spPr>
        <p:txBody>
          <a:bodyPr>
            <a:normAutofit lnSpcReduction="10000"/>
          </a:bodyPr>
          <a:lstStyle/>
          <a:p>
            <a:r>
              <a:rPr lang="tr-TR" sz="1800" dirty="0" smtClean="0"/>
              <a:t>Maarif-i </a:t>
            </a:r>
            <a:r>
              <a:rPr lang="tr-TR" sz="1800" dirty="0" err="1" smtClean="0"/>
              <a:t>Umûmiye</a:t>
            </a:r>
            <a:r>
              <a:rPr lang="tr-TR" sz="1800" dirty="0" smtClean="0"/>
              <a:t> Nizamnamesi ile eğitim sistemi modernleştirildi. 1876 yılında yürürlüğe giren Kanun-i Esasi’de de eğitimle ilgili düzenlemeler getirildi.</a:t>
            </a:r>
          </a:p>
          <a:p>
            <a:r>
              <a:rPr lang="tr-TR" sz="1800" dirty="0" smtClean="0"/>
              <a:t>II. Abdülhamit Dönemi’nde </a:t>
            </a:r>
            <a:r>
              <a:rPr lang="tr-TR" sz="1800" b="1" dirty="0" smtClean="0"/>
              <a:t>Maarif Merkezî Teşkilatı yeniden düzenlenerek </a:t>
            </a:r>
            <a:r>
              <a:rPr lang="tr-TR" sz="1800" dirty="0" smtClean="0"/>
              <a:t>her öğretim kademesi için </a:t>
            </a:r>
            <a:r>
              <a:rPr lang="tr-TR" sz="1800" b="1" dirty="0" smtClean="0">
                <a:solidFill>
                  <a:srgbClr val="FF0000"/>
                </a:solidFill>
              </a:rPr>
              <a:t>genel müdürlükler ve müfettişlikler </a:t>
            </a:r>
            <a:r>
              <a:rPr lang="tr-TR" sz="1800" dirty="0" smtClean="0"/>
              <a:t>oluşturuldu.</a:t>
            </a:r>
          </a:p>
          <a:p>
            <a:r>
              <a:rPr lang="tr-TR" sz="1800" dirty="0" smtClean="0"/>
              <a:t>Yine Maarif Nezareti bünyesinde </a:t>
            </a:r>
            <a:r>
              <a:rPr lang="tr-TR" sz="1800" b="1" dirty="0" err="1" smtClean="0">
                <a:solidFill>
                  <a:srgbClr val="FF0000"/>
                </a:solidFill>
              </a:rPr>
              <a:t>rüşdiye</a:t>
            </a:r>
            <a:r>
              <a:rPr lang="tr-TR" sz="1800" b="1" dirty="0" smtClean="0">
                <a:solidFill>
                  <a:srgbClr val="FF0000"/>
                </a:solidFill>
              </a:rPr>
              <a:t> ve idadi müdürlükleri </a:t>
            </a:r>
            <a:r>
              <a:rPr lang="tr-TR" sz="1800" dirty="0" smtClean="0"/>
              <a:t>oluşturuldu. Bu teşkilat sayesinde </a:t>
            </a:r>
            <a:r>
              <a:rPr lang="tr-TR" sz="1800" b="1" dirty="0" smtClean="0"/>
              <a:t>taşrada ilk ve ortaöğretim müesseseleri </a:t>
            </a:r>
            <a:r>
              <a:rPr lang="tr-TR" sz="1800" dirty="0" smtClean="0"/>
              <a:t>ile </a:t>
            </a:r>
            <a:r>
              <a:rPr lang="tr-TR" sz="1800" b="1" dirty="0" smtClean="0"/>
              <a:t>öğretmen okulları </a:t>
            </a:r>
            <a:r>
              <a:rPr lang="tr-TR" sz="1800" dirty="0" smtClean="0"/>
              <a:t>açıldı.</a:t>
            </a:r>
          </a:p>
          <a:p>
            <a:r>
              <a:rPr lang="tr-TR" sz="1800" b="1" dirty="0" smtClean="0"/>
              <a:t>II. Abdülhamit Dönemi’nde Eğitim ile İlgili Yapılan Diğer Çalışmalar</a:t>
            </a:r>
          </a:p>
          <a:p>
            <a:r>
              <a:rPr lang="tr-TR" sz="1800" dirty="0" smtClean="0"/>
              <a:t>• </a:t>
            </a:r>
            <a:r>
              <a:rPr lang="tr-TR" sz="1800" b="1" dirty="0" err="1" smtClean="0"/>
              <a:t>İbtidai</a:t>
            </a:r>
            <a:r>
              <a:rPr lang="tr-TR" sz="1800" b="1" dirty="0" smtClean="0"/>
              <a:t> (ilkokul) </a:t>
            </a:r>
            <a:r>
              <a:rPr lang="tr-TR" sz="1800" dirty="0" smtClean="0"/>
              <a:t>mektepler</a:t>
            </a:r>
            <a:r>
              <a:rPr lang="tr-TR" sz="1800" b="1" dirty="0" smtClean="0"/>
              <a:t>, </a:t>
            </a:r>
            <a:r>
              <a:rPr lang="tr-TR" sz="1800" b="1" dirty="0" err="1" smtClean="0"/>
              <a:t>rüşdiyeler</a:t>
            </a:r>
            <a:r>
              <a:rPr lang="tr-TR" sz="1800" b="1" dirty="0" smtClean="0"/>
              <a:t> ve idadiler </a:t>
            </a:r>
            <a:r>
              <a:rPr lang="tr-TR" sz="1800" dirty="0" smtClean="0"/>
              <a:t>yaygınlaştırıldı. (</a:t>
            </a:r>
            <a:r>
              <a:rPr lang="tr-TR" sz="1800" b="1" dirty="0" smtClean="0">
                <a:solidFill>
                  <a:srgbClr val="FF0000"/>
                </a:solidFill>
              </a:rPr>
              <a:t>İlk kız idadisi 1880 </a:t>
            </a:r>
            <a:r>
              <a:rPr lang="tr-TR" sz="1800" dirty="0" smtClean="0"/>
              <a:t>yılında açılmıştı.)</a:t>
            </a:r>
          </a:p>
          <a:p>
            <a:pPr>
              <a:buNone/>
            </a:pPr>
            <a:r>
              <a:rPr lang="tr-TR" sz="1800" dirty="0" smtClean="0"/>
              <a:t>•  Çocukların ilköğretimine büyük önem verilerek pek çok vilayette </a:t>
            </a:r>
            <a:r>
              <a:rPr lang="tr-TR" sz="1800" b="1" dirty="0" smtClean="0"/>
              <a:t>yeni okullar açıldı.</a:t>
            </a:r>
          </a:p>
          <a:p>
            <a:pPr>
              <a:buNone/>
            </a:pPr>
            <a:r>
              <a:rPr lang="tr-TR" sz="1800" dirty="0" smtClean="0"/>
              <a:t>•  Anadolu’da özellikle </a:t>
            </a:r>
            <a:r>
              <a:rPr lang="tr-TR" sz="1800" b="1" dirty="0" smtClean="0"/>
              <a:t>Doğu Anadolu’da</a:t>
            </a:r>
            <a:r>
              <a:rPr lang="tr-TR" sz="1800" dirty="0" smtClean="0"/>
              <a:t> köylerin küçük ve dağınık olması dolayısı ile </a:t>
            </a:r>
            <a:r>
              <a:rPr lang="tr-TR" sz="1800" b="1" dirty="0" smtClean="0">
                <a:solidFill>
                  <a:srgbClr val="FF0000"/>
                </a:solidFill>
              </a:rPr>
              <a:t>nahiye merkezlerine </a:t>
            </a:r>
            <a:r>
              <a:rPr lang="tr-TR" sz="1800" b="1" dirty="0" smtClean="0"/>
              <a:t>bölge ilkokulu düzeyinde mektepler açıldı.</a:t>
            </a:r>
          </a:p>
          <a:p>
            <a:pPr>
              <a:buNone/>
            </a:pPr>
            <a:r>
              <a:rPr lang="tr-TR" sz="1800" dirty="0" smtClean="0"/>
              <a:t>•  </a:t>
            </a:r>
            <a:r>
              <a:rPr lang="tr-TR" sz="1800" b="1" dirty="0" smtClean="0"/>
              <a:t>Darülfünuna yeni bölümler açılarak genişletildi.</a:t>
            </a:r>
          </a:p>
          <a:p>
            <a:pPr>
              <a:buNone/>
            </a:pPr>
            <a:r>
              <a:rPr lang="tr-TR" sz="1800" dirty="0" smtClean="0"/>
              <a:t>•  </a:t>
            </a:r>
            <a:r>
              <a:rPr lang="tr-TR" sz="1800" b="1" dirty="0" smtClean="0"/>
              <a:t>Harbiye, mülkiye ve askerî tıbbiyenin müfredatları geliştirildi. </a:t>
            </a:r>
          </a:p>
          <a:p>
            <a:pPr>
              <a:buNone/>
            </a:pPr>
            <a:r>
              <a:rPr lang="tr-TR" sz="1800" dirty="0" smtClean="0"/>
              <a:t>•  </a:t>
            </a:r>
            <a:r>
              <a:rPr lang="tr-TR" sz="1800" b="1" dirty="0" err="1" smtClean="0">
                <a:solidFill>
                  <a:srgbClr val="FF0000"/>
                </a:solidFill>
              </a:rPr>
              <a:t>Daru’l</a:t>
            </a:r>
            <a:r>
              <a:rPr lang="tr-TR" sz="1800" b="1" dirty="0" smtClean="0">
                <a:solidFill>
                  <a:srgbClr val="FF0000"/>
                </a:solidFill>
              </a:rPr>
              <a:t>-Muallimin</a:t>
            </a:r>
            <a:r>
              <a:rPr lang="tr-TR" sz="1800" dirty="0" smtClean="0"/>
              <a:t> yeniden düzenlenerek </a:t>
            </a:r>
            <a:r>
              <a:rPr lang="tr-TR" sz="1800" b="1" dirty="0" smtClean="0"/>
              <a:t>“Âliye” şubesi (Yüksek Öğretim Okulu) </a:t>
            </a:r>
            <a:r>
              <a:rPr lang="tr-TR" sz="1800" dirty="0" smtClean="0"/>
              <a:t>açıldı.</a:t>
            </a:r>
            <a:endParaRPr lang="tr-TR" sz="1800" dirty="0"/>
          </a:p>
        </p:txBody>
      </p:sp>
      <p:sp>
        <p:nvSpPr>
          <p:cNvPr id="4" name="3 Dikdörtgen"/>
          <p:cNvSpPr/>
          <p:nvPr/>
        </p:nvSpPr>
        <p:spPr>
          <a:xfrm>
            <a:off x="1693888" y="48128"/>
            <a:ext cx="4392488" cy="3693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II. Abdülhamit Dönemi’nde Açılan Okullar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8128" y="48128"/>
            <a:ext cx="9095872" cy="51435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000" dirty="0" smtClean="0"/>
              <a:t>• </a:t>
            </a:r>
            <a:r>
              <a:rPr lang="tr-TR" sz="2000" b="1" dirty="0" err="1" smtClean="0"/>
              <a:t>Mekteb</a:t>
            </a:r>
            <a:r>
              <a:rPr lang="tr-TR" sz="2000" b="1" dirty="0" smtClean="0"/>
              <a:t>-i </a:t>
            </a:r>
            <a:r>
              <a:rPr lang="tr-TR" sz="2000" b="1" dirty="0" err="1" smtClean="0"/>
              <a:t>Funûn</a:t>
            </a:r>
            <a:r>
              <a:rPr lang="tr-TR" sz="2000" b="1" dirty="0" smtClean="0"/>
              <a:t>-ı Maliye</a:t>
            </a:r>
            <a:r>
              <a:rPr lang="tr-TR" sz="2000" dirty="0" smtClean="0"/>
              <a:t>, </a:t>
            </a:r>
            <a:r>
              <a:rPr lang="tr-TR" sz="2000" b="1" dirty="0" smtClean="0"/>
              <a:t>Ziraat ve Baytar Mektebi </a:t>
            </a:r>
            <a:r>
              <a:rPr lang="tr-TR" sz="2000" dirty="0" smtClean="0"/>
              <a:t>, </a:t>
            </a:r>
            <a:r>
              <a:rPr lang="tr-TR" sz="2000" b="1" dirty="0" smtClean="0"/>
              <a:t>Gümrük Mektebi</a:t>
            </a:r>
            <a:r>
              <a:rPr lang="tr-TR" sz="2000" dirty="0" smtClean="0"/>
              <a:t>, </a:t>
            </a:r>
            <a:r>
              <a:rPr lang="tr-TR" sz="2000" b="1" dirty="0" err="1" smtClean="0"/>
              <a:t>Hamidiye</a:t>
            </a:r>
            <a:r>
              <a:rPr lang="tr-TR" sz="2000" b="1" dirty="0" smtClean="0"/>
              <a:t> Ticaret Mektebi</a:t>
            </a:r>
            <a:r>
              <a:rPr lang="tr-TR" sz="2000" dirty="0" smtClean="0"/>
              <a:t>, </a:t>
            </a:r>
            <a:r>
              <a:rPr lang="tr-TR" sz="2000" b="1" dirty="0" smtClean="0"/>
              <a:t>Polis Mektebi </a:t>
            </a:r>
            <a:r>
              <a:rPr lang="tr-TR" sz="2000" dirty="0" smtClean="0"/>
              <a:t>gibi </a:t>
            </a:r>
            <a:r>
              <a:rPr lang="tr-TR" sz="2000" b="1" dirty="0" smtClean="0">
                <a:solidFill>
                  <a:srgbClr val="FF0000"/>
                </a:solidFill>
              </a:rPr>
              <a:t>memur meslek mektepleri </a:t>
            </a:r>
            <a:r>
              <a:rPr lang="tr-TR" sz="2000" dirty="0" smtClean="0"/>
              <a:t>açıldı. </a:t>
            </a:r>
          </a:p>
          <a:p>
            <a:pPr>
              <a:buNone/>
            </a:pPr>
            <a:r>
              <a:rPr lang="tr-TR" sz="2000" dirty="0" smtClean="0"/>
              <a:t>• </a:t>
            </a:r>
            <a:r>
              <a:rPr lang="tr-TR" sz="2000" b="1" dirty="0" err="1" smtClean="0"/>
              <a:t>Mekteb</a:t>
            </a:r>
            <a:r>
              <a:rPr lang="tr-TR" sz="2000" b="1" dirty="0" smtClean="0"/>
              <a:t>-i Hukuk, Hendese-i Mülkiye, Maliye Mektebi, Ticaret Mektebi, Deniz Ticareti Mektebi, Kız Sanayi Mektepleri</a:t>
            </a:r>
            <a:r>
              <a:rPr lang="tr-TR" sz="2000" dirty="0" smtClean="0"/>
              <a:t> gibi </a:t>
            </a:r>
            <a:r>
              <a:rPr lang="tr-TR" sz="2000" b="1" dirty="0" smtClean="0">
                <a:solidFill>
                  <a:srgbClr val="FF0000"/>
                </a:solidFill>
              </a:rPr>
              <a:t>yüksekokullar açıldı.</a:t>
            </a:r>
          </a:p>
          <a:p>
            <a:pPr>
              <a:buNone/>
            </a:pPr>
            <a:r>
              <a:rPr lang="tr-TR" sz="2000" dirty="0" smtClean="0"/>
              <a:t>• </a:t>
            </a:r>
            <a:r>
              <a:rPr lang="tr-TR" sz="2000" b="1" dirty="0" smtClean="0"/>
              <a:t>Sanayi-i Nefise Mektebi açıldı </a:t>
            </a:r>
            <a:r>
              <a:rPr lang="tr-TR" sz="2000" dirty="0" smtClean="0"/>
              <a:t>(</a:t>
            </a:r>
            <a:r>
              <a:rPr lang="tr-TR" sz="2000" b="1" dirty="0" smtClean="0">
                <a:solidFill>
                  <a:srgbClr val="FF0000"/>
                </a:solidFill>
              </a:rPr>
              <a:t>Mimar Sinan Güzel Sanatlar Üniversitesi</a:t>
            </a:r>
            <a:r>
              <a:rPr lang="tr-TR" sz="2000" dirty="0" smtClean="0"/>
              <a:t> )</a:t>
            </a:r>
          </a:p>
          <a:p>
            <a:pPr>
              <a:buNone/>
            </a:pPr>
            <a:r>
              <a:rPr lang="tr-TR" sz="2000" dirty="0" smtClean="0"/>
              <a:t>• </a:t>
            </a:r>
            <a:r>
              <a:rPr lang="tr-TR" sz="2000" dirty="0" err="1" smtClean="0"/>
              <a:t>Rüşdiyelerden</a:t>
            </a:r>
            <a:r>
              <a:rPr lang="tr-TR" sz="2000" dirty="0" smtClean="0"/>
              <a:t> itibaren </a:t>
            </a:r>
            <a:r>
              <a:rPr lang="tr-TR" sz="2000" b="1" dirty="0" smtClean="0"/>
              <a:t>yabancı dil öğretimi zorunlu oldu</a:t>
            </a:r>
            <a:r>
              <a:rPr lang="tr-TR" sz="2000" dirty="0" smtClean="0"/>
              <a:t>. </a:t>
            </a:r>
          </a:p>
          <a:p>
            <a:pPr>
              <a:buNone/>
            </a:pPr>
            <a:r>
              <a:rPr lang="tr-TR" sz="2000" dirty="0" smtClean="0"/>
              <a:t>•  Birçok vilayette </a:t>
            </a:r>
            <a:r>
              <a:rPr lang="tr-TR" sz="2000" b="1" dirty="0" err="1" smtClean="0">
                <a:solidFill>
                  <a:srgbClr val="FF0000"/>
                </a:solidFill>
              </a:rPr>
              <a:t>darülmuallimin</a:t>
            </a:r>
            <a:r>
              <a:rPr lang="tr-TR" sz="2000" b="1" dirty="0" smtClean="0">
                <a:solidFill>
                  <a:srgbClr val="FF0000"/>
                </a:solidFill>
              </a:rPr>
              <a:t> ve hukuk mektepleri </a:t>
            </a:r>
            <a:r>
              <a:rPr lang="tr-TR" sz="2000" dirty="0" smtClean="0"/>
              <a:t>açıldı.</a:t>
            </a:r>
          </a:p>
          <a:p>
            <a:pPr>
              <a:buNone/>
            </a:pPr>
            <a:r>
              <a:rPr lang="tr-TR" sz="2000" dirty="0" smtClean="0"/>
              <a:t>• İstanbul’daki </a:t>
            </a:r>
            <a:r>
              <a:rPr lang="tr-TR" sz="2000" b="1" dirty="0" smtClean="0"/>
              <a:t>Yüksek Öğretmen Okulu (</a:t>
            </a:r>
            <a:r>
              <a:rPr lang="tr-TR" sz="2000" b="1" dirty="0" err="1" smtClean="0"/>
              <a:t>Darülmuallimin</a:t>
            </a:r>
            <a:r>
              <a:rPr lang="tr-TR" sz="2000" b="1" dirty="0" smtClean="0"/>
              <a:t>-i Aliye) </a:t>
            </a:r>
            <a:r>
              <a:rPr lang="tr-TR" sz="2000" dirty="0" smtClean="0"/>
              <a:t>ilk ve orta dereceli okullara öğretmen yetiştirecek şekilde yeniden yapılandırıldı ve ülkedeki </a:t>
            </a:r>
            <a:r>
              <a:rPr lang="tr-TR" sz="2000" b="1" dirty="0" smtClean="0"/>
              <a:t>öğretmen yetiştiren kurumların sayısı </a:t>
            </a:r>
            <a:r>
              <a:rPr lang="tr-TR" sz="2000" b="1" dirty="0" smtClean="0">
                <a:solidFill>
                  <a:srgbClr val="FF0000"/>
                </a:solidFill>
              </a:rPr>
              <a:t>otuzun</a:t>
            </a:r>
            <a:r>
              <a:rPr lang="tr-TR" sz="2000" dirty="0" smtClean="0"/>
              <a:t> üzerine çıkarıldı.</a:t>
            </a:r>
          </a:p>
          <a:p>
            <a:pPr>
              <a:buNone/>
            </a:pPr>
            <a:r>
              <a:rPr lang="tr-TR" sz="2000" dirty="0" smtClean="0"/>
              <a:t>• Devletin kritik bölgelerinde yer alan aşiretlerin çocuklarını Osmanlılık bilinciyle yetiştirmek amacıyla İstanbul’da bir </a:t>
            </a:r>
            <a:r>
              <a:rPr lang="tr-TR" sz="2000" b="1" dirty="0" smtClean="0">
                <a:solidFill>
                  <a:srgbClr val="FF0000"/>
                </a:solidFill>
              </a:rPr>
              <a:t>Aşiret Mektebi </a:t>
            </a:r>
            <a:r>
              <a:rPr lang="tr-TR" sz="2000" dirty="0" smtClean="0"/>
              <a:t>açıldı.</a:t>
            </a:r>
          </a:p>
          <a:p>
            <a:pPr>
              <a:buNone/>
            </a:pPr>
            <a:r>
              <a:rPr lang="tr-TR" sz="2000" dirty="0" smtClean="0"/>
              <a:t>•  </a:t>
            </a:r>
            <a:r>
              <a:rPr lang="tr-TR" sz="2000" b="1" dirty="0" smtClean="0"/>
              <a:t>Bağcılık ve Aşı Mektebi, Orman ve </a:t>
            </a:r>
            <a:r>
              <a:rPr lang="tr-TR" sz="2000" b="1" dirty="0" err="1" smtClean="0"/>
              <a:t>Maâdin</a:t>
            </a:r>
            <a:r>
              <a:rPr lang="tr-TR" sz="2000" b="1" dirty="0" smtClean="0"/>
              <a:t> Mektebi, Çoban Mektebi, Zeytincilik ve Yağcılık Mektebi, Sulama Drenaj Mektebi </a:t>
            </a:r>
            <a:r>
              <a:rPr lang="tr-TR" sz="2000" dirty="0" smtClean="0"/>
              <a:t>gibi tarım ve sanayi mektepleri açıldı.</a:t>
            </a:r>
            <a:endParaRPr lang="tr-TR"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ziraat ve baytar mektebi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41987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Hamidiye Ticaret Mektebi, Polis Mektebi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0"/>
            <a:ext cx="30003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395536" y="2067694"/>
            <a:ext cx="25898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Ziraat ve Baytar Mektebi </a:t>
            </a: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3563888" y="2139702"/>
            <a:ext cx="2756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err="1" smtClean="0"/>
              <a:t>Hamidiye</a:t>
            </a:r>
            <a:r>
              <a:rPr lang="tr-TR" b="1" dirty="0" smtClean="0"/>
              <a:t> Ticaret Mektebi</a:t>
            </a:r>
            <a:r>
              <a:rPr lang="tr-TR" dirty="0" smtClean="0"/>
              <a:t>, </a:t>
            </a:r>
            <a:endParaRPr lang="tr-TR" dirty="0"/>
          </a:p>
        </p:txBody>
      </p:sp>
      <p:pic>
        <p:nvPicPr>
          <p:cNvPr id="9" name="8 Resim" descr="Ä°lgili resi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38528" y="0"/>
            <a:ext cx="2705472" cy="264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Resim" descr="Tarihi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571750"/>
            <a:ext cx="41148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Dikdörtgen"/>
          <p:cNvSpPr/>
          <p:nvPr/>
        </p:nvSpPr>
        <p:spPr>
          <a:xfrm>
            <a:off x="1187624" y="4774168"/>
            <a:ext cx="1933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Konya</a:t>
            </a:r>
            <a:r>
              <a:rPr lang="tr-TR" dirty="0" smtClean="0"/>
              <a:t> (</a:t>
            </a:r>
            <a:r>
              <a:rPr lang="tr-TR" b="1" dirty="0" smtClean="0"/>
              <a:t>Gazi</a:t>
            </a:r>
            <a:r>
              <a:rPr lang="tr-TR" dirty="0" smtClean="0"/>
              <a:t> )L</a:t>
            </a:r>
            <a:r>
              <a:rPr lang="tr-TR" b="1" dirty="0" smtClean="0"/>
              <a:t>isesi</a:t>
            </a:r>
            <a:endParaRPr lang="tr-TR" dirty="0"/>
          </a:p>
        </p:txBody>
      </p:sp>
      <p:pic>
        <p:nvPicPr>
          <p:cNvPr id="12" name="11 Resim" descr="https://pbs.twimg.com/media/DWpAg4EWkAIvx2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2571750"/>
            <a:ext cx="5076056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123478"/>
            <a:ext cx="7772400" cy="397866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tr-TR" sz="2200" b="1" dirty="0" smtClean="0">
                <a:solidFill>
                  <a:srgbClr val="FF0000"/>
                </a:solidFill>
              </a:rPr>
              <a:t>Tarih 9 4.3</a:t>
            </a:r>
            <a:r>
              <a:rPr lang="tr-TR" sz="2200" b="1" dirty="0">
                <a:solidFill>
                  <a:srgbClr val="FF0000"/>
                </a:solidFill>
              </a:rPr>
              <a:t>. ULUSALLAŞMANIN VE ENDÜSTRİLEŞMENİN SOSYAL ETKİLERİ</a:t>
            </a:r>
            <a:endParaRPr lang="tr-TR" sz="22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483518"/>
            <a:ext cx="219573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sanayi devrim sonrasÄ± avrupada nufus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1779662"/>
            <a:ext cx="219573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People population in england ile ilgili gÃ¶rsel sonucu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3291830"/>
            <a:ext cx="2195736" cy="185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107504" y="515182"/>
            <a:ext cx="3601755" cy="369332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a-DK" b="1" dirty="0" smtClean="0">
                <a:solidFill>
                  <a:srgbClr val="FF0000"/>
                </a:solidFill>
              </a:rPr>
              <a:t>Nüfus Politikası ve Demografik Güç</a:t>
            </a:r>
            <a:endParaRPr lang="tr-TR" b="1" dirty="0" smtClean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7504" y="555526"/>
            <a:ext cx="7056784" cy="4536504"/>
          </a:xfrm>
        </p:spPr>
        <p:txBody>
          <a:bodyPr>
            <a:normAutofit fontScale="92500" lnSpcReduction="10000"/>
          </a:bodyPr>
          <a:lstStyle/>
          <a:p>
            <a:pPr algn="l">
              <a:buFont typeface="Arial" pitchFamily="34" charset="0"/>
              <a:buChar char="•"/>
            </a:pPr>
            <a:endParaRPr lang="tr-TR" sz="18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tr-TR" sz="1800" dirty="0" smtClean="0">
                <a:solidFill>
                  <a:schemeClr val="tx1"/>
                </a:solidFill>
              </a:rPr>
              <a:t>Ülkelerin </a:t>
            </a:r>
            <a:r>
              <a:rPr lang="tr-TR" sz="1800" b="1" dirty="0">
                <a:solidFill>
                  <a:schemeClr val="tx1"/>
                </a:solidFill>
              </a:rPr>
              <a:t>eğitim, istihdam, barınma, tarım, sanayi gibi </a:t>
            </a:r>
            <a:r>
              <a:rPr lang="tr-TR" sz="1800" b="1" dirty="0" smtClean="0">
                <a:solidFill>
                  <a:schemeClr val="tx1"/>
                </a:solidFill>
              </a:rPr>
              <a:t>faaliyetlerine </a:t>
            </a:r>
            <a:r>
              <a:rPr lang="tr-TR" sz="1800" b="1" dirty="0">
                <a:solidFill>
                  <a:srgbClr val="FF0000"/>
                </a:solidFill>
              </a:rPr>
              <a:t>nüfus politikaları </a:t>
            </a:r>
            <a:r>
              <a:rPr lang="tr-TR" sz="1800" b="1" dirty="0" smtClean="0">
                <a:solidFill>
                  <a:schemeClr val="tx1"/>
                </a:solidFill>
              </a:rPr>
              <a:t>yön verir.</a:t>
            </a:r>
          </a:p>
          <a:p>
            <a:pPr algn="l">
              <a:buFont typeface="Arial" pitchFamily="34" charset="0"/>
              <a:buChar char="•"/>
            </a:pPr>
            <a:r>
              <a:rPr lang="tr-TR" sz="1800" b="1" dirty="0" smtClean="0">
                <a:solidFill>
                  <a:srgbClr val="FF0000"/>
                </a:solidFill>
              </a:rPr>
              <a:t>  </a:t>
            </a:r>
            <a:r>
              <a:rPr lang="tr-TR" sz="1800" dirty="0" smtClean="0">
                <a:solidFill>
                  <a:schemeClr val="tx1"/>
                </a:solidFill>
              </a:rPr>
              <a:t>XIX</a:t>
            </a:r>
            <a:r>
              <a:rPr lang="tr-TR" sz="1800" dirty="0">
                <a:solidFill>
                  <a:schemeClr val="tx1"/>
                </a:solidFill>
              </a:rPr>
              <a:t>. yüzyılda devletler </a:t>
            </a:r>
            <a:r>
              <a:rPr lang="tr-TR" sz="1800" b="1" dirty="0">
                <a:solidFill>
                  <a:schemeClr val="tx1"/>
                </a:solidFill>
              </a:rPr>
              <a:t>siyasi, askerî ve </a:t>
            </a:r>
            <a:r>
              <a:rPr lang="tr-TR" sz="1800" b="1" dirty="0" err="1" smtClean="0">
                <a:solidFill>
                  <a:schemeClr val="tx1"/>
                </a:solidFill>
              </a:rPr>
              <a:t>sosyo</a:t>
            </a:r>
            <a:r>
              <a:rPr lang="tr-TR" sz="1800" b="1" dirty="0" smtClean="0">
                <a:solidFill>
                  <a:schemeClr val="tx1"/>
                </a:solidFill>
              </a:rPr>
              <a:t>-ekonomik nedenlerden </a:t>
            </a:r>
            <a:r>
              <a:rPr lang="tr-TR" sz="1800" b="1" dirty="0">
                <a:solidFill>
                  <a:srgbClr val="FF0000"/>
                </a:solidFill>
              </a:rPr>
              <a:t>nüfuslarının </a:t>
            </a:r>
            <a:r>
              <a:rPr lang="tr-TR" sz="1800" b="1" dirty="0" smtClean="0">
                <a:solidFill>
                  <a:srgbClr val="FF0000"/>
                </a:solidFill>
              </a:rPr>
              <a:t>arttırılması yönünde</a:t>
            </a:r>
            <a:r>
              <a:rPr lang="tr-TR" sz="1800" dirty="0" smtClean="0">
                <a:solidFill>
                  <a:schemeClr val="tx1"/>
                </a:solidFill>
              </a:rPr>
              <a:t> </a:t>
            </a:r>
            <a:r>
              <a:rPr lang="tr-TR" sz="1800" dirty="0">
                <a:solidFill>
                  <a:schemeClr val="tx1"/>
                </a:solidFill>
              </a:rPr>
              <a:t>çaba </a:t>
            </a:r>
            <a:r>
              <a:rPr lang="tr-TR" sz="1800" dirty="0" smtClean="0">
                <a:solidFill>
                  <a:schemeClr val="tx1"/>
                </a:solidFill>
              </a:rPr>
              <a:t>göstermişlerdir.</a:t>
            </a:r>
          </a:p>
          <a:p>
            <a:pPr algn="l"/>
            <a:r>
              <a:rPr lang="tr-TR" sz="1800" dirty="0" smtClean="0"/>
              <a:t>   </a:t>
            </a:r>
            <a:r>
              <a:rPr lang="tr-TR" sz="1800" b="1" dirty="0" smtClean="0">
                <a:solidFill>
                  <a:srgbClr val="FF0000"/>
                </a:solidFill>
              </a:rPr>
              <a:t>Sanayi Devrimi </a:t>
            </a:r>
            <a:r>
              <a:rPr lang="tr-TR" sz="1800" dirty="0" smtClean="0">
                <a:solidFill>
                  <a:schemeClr val="tx1"/>
                </a:solidFill>
              </a:rPr>
              <a:t>beraberinde Avrupa’da </a:t>
            </a:r>
            <a:r>
              <a:rPr lang="tr-TR" sz="1800" b="1" dirty="0" smtClean="0">
                <a:solidFill>
                  <a:schemeClr val="tx1"/>
                </a:solidFill>
              </a:rPr>
              <a:t>sosyal ve ekonomik </a:t>
            </a:r>
          </a:p>
          <a:p>
            <a:pPr algn="l"/>
            <a:r>
              <a:rPr lang="tr-TR" sz="1800" b="1" dirty="0" smtClean="0">
                <a:solidFill>
                  <a:schemeClr val="tx1"/>
                </a:solidFill>
              </a:rPr>
              <a:t>değişmeleri </a:t>
            </a:r>
            <a:r>
              <a:rPr lang="tr-TR" sz="1800" dirty="0" smtClean="0">
                <a:solidFill>
                  <a:schemeClr val="tx1"/>
                </a:solidFill>
              </a:rPr>
              <a:t>getirdi. </a:t>
            </a:r>
          </a:p>
          <a:p>
            <a:pPr algn="l"/>
            <a:r>
              <a:rPr lang="tr-TR" sz="1800" dirty="0" smtClean="0">
                <a:solidFill>
                  <a:schemeClr val="tx1"/>
                </a:solidFill>
              </a:rPr>
              <a:t> Avrupa’da </a:t>
            </a:r>
            <a:r>
              <a:rPr lang="tr-TR" sz="1800" b="1" dirty="0" smtClean="0">
                <a:solidFill>
                  <a:schemeClr val="tx1"/>
                </a:solidFill>
              </a:rPr>
              <a:t>nüfus hızla arttı. </a:t>
            </a:r>
            <a:r>
              <a:rPr lang="tr-TR" sz="1800" dirty="0" smtClean="0">
                <a:solidFill>
                  <a:schemeClr val="tx1"/>
                </a:solidFill>
              </a:rPr>
              <a:t>Nüfusun hızlı bir şekilde artmasında;</a:t>
            </a:r>
          </a:p>
          <a:p>
            <a:pPr algn="l">
              <a:buFont typeface="Arial" pitchFamily="34" charset="0"/>
              <a:buChar char="•"/>
            </a:pPr>
            <a:r>
              <a:rPr lang="tr-TR" sz="1800" b="1" dirty="0" smtClean="0">
                <a:solidFill>
                  <a:schemeClr val="tx1"/>
                </a:solidFill>
              </a:rPr>
              <a:t>Orta Çağ </a:t>
            </a:r>
            <a:r>
              <a:rPr lang="tr-TR" sz="1800" b="1" dirty="0" err="1" smtClean="0">
                <a:solidFill>
                  <a:schemeClr val="tx1"/>
                </a:solidFill>
              </a:rPr>
              <a:t>Avrupası’na</a:t>
            </a:r>
            <a:r>
              <a:rPr lang="tr-TR" sz="1800" b="1" dirty="0" smtClean="0">
                <a:solidFill>
                  <a:schemeClr val="tx1"/>
                </a:solidFill>
              </a:rPr>
              <a:t> göre doğum oranlarının yükselmesi, </a:t>
            </a:r>
          </a:p>
          <a:p>
            <a:pPr algn="l">
              <a:buFont typeface="Arial" pitchFamily="34" charset="0"/>
              <a:buChar char="•"/>
            </a:pPr>
            <a:r>
              <a:rPr lang="tr-TR" sz="1800" b="1" dirty="0" smtClean="0">
                <a:solidFill>
                  <a:schemeClr val="tx1"/>
                </a:solidFill>
              </a:rPr>
              <a:t>Salgın hastalıkların önüne geçilmesi, </a:t>
            </a:r>
          </a:p>
          <a:p>
            <a:pPr algn="l">
              <a:buFont typeface="Arial" pitchFamily="34" charset="0"/>
              <a:buChar char="•"/>
            </a:pPr>
            <a:r>
              <a:rPr lang="tr-TR" sz="1800" b="1" dirty="0" smtClean="0">
                <a:solidFill>
                  <a:schemeClr val="tx1"/>
                </a:solidFill>
              </a:rPr>
              <a:t>Ölüm oranlarının azalması,</a:t>
            </a:r>
          </a:p>
          <a:p>
            <a:pPr algn="l">
              <a:buFont typeface="Arial" pitchFamily="34" charset="0"/>
              <a:buChar char="•"/>
            </a:pPr>
            <a:r>
              <a:rPr lang="tr-TR" sz="1800" b="1" dirty="0" smtClean="0">
                <a:solidFill>
                  <a:schemeClr val="tx1"/>
                </a:solidFill>
              </a:rPr>
              <a:t>Ekonomik refahın oluşması,</a:t>
            </a:r>
          </a:p>
          <a:p>
            <a:pPr algn="l">
              <a:buFont typeface="Arial" pitchFamily="34" charset="0"/>
              <a:buChar char="•"/>
            </a:pPr>
            <a:r>
              <a:rPr lang="tr-TR" sz="1800" b="1" dirty="0" smtClean="0">
                <a:solidFill>
                  <a:schemeClr val="tx1"/>
                </a:solidFill>
              </a:rPr>
              <a:t>Ekonominin tarım ekseninden çıkıp sanayi ve diğer sektörlere kayması </a:t>
            </a:r>
          </a:p>
          <a:p>
            <a:pPr algn="l">
              <a:buFont typeface="Arial" pitchFamily="34" charset="0"/>
              <a:buChar char="•"/>
            </a:pPr>
            <a:r>
              <a:rPr lang="tr-TR" sz="1800" b="1" dirty="0" smtClean="0">
                <a:solidFill>
                  <a:schemeClr val="tx1"/>
                </a:solidFill>
              </a:rPr>
              <a:t>Sağlıklı beslenmeyle insan ömrünün uzaması </a:t>
            </a:r>
          </a:p>
          <a:p>
            <a:pPr algn="l"/>
            <a:r>
              <a:rPr lang="tr-TR" sz="1800" dirty="0" smtClean="0">
                <a:solidFill>
                  <a:schemeClr val="tx1"/>
                </a:solidFill>
              </a:rPr>
              <a:t>gibi sebepler gösterilebilir.</a:t>
            </a:r>
            <a:endParaRPr lang="tr-TR" sz="1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11510"/>
            <a:ext cx="8964488" cy="4731990"/>
          </a:xfrm>
        </p:spPr>
        <p:txBody>
          <a:bodyPr>
            <a:normAutofit fontScale="92500" lnSpcReduction="20000"/>
          </a:bodyPr>
          <a:lstStyle/>
          <a:p>
            <a:r>
              <a:rPr lang="tr-TR" sz="2200" dirty="0" smtClean="0"/>
              <a:t>II. Abdülhamit ile beraber </a:t>
            </a:r>
            <a:r>
              <a:rPr lang="tr-TR" sz="2200" b="1" dirty="0" smtClean="0"/>
              <a:t>vatandaşlık kavramı içerisinde </a:t>
            </a:r>
            <a:r>
              <a:rPr lang="tr-TR" sz="2200" dirty="0" smtClean="0"/>
              <a:t>bireyler her türlü </a:t>
            </a:r>
            <a:r>
              <a:rPr lang="tr-TR" sz="2200" b="1" dirty="0" smtClean="0"/>
              <a:t>iktisadi, sosyal ve doğal olaylar karşısında</a:t>
            </a:r>
            <a:r>
              <a:rPr lang="tr-TR" sz="2200" dirty="0" smtClean="0"/>
              <a:t> </a:t>
            </a:r>
            <a:r>
              <a:rPr lang="tr-TR" sz="2200" b="1" dirty="0" smtClean="0">
                <a:solidFill>
                  <a:srgbClr val="FF0000"/>
                </a:solidFill>
              </a:rPr>
              <a:t>devlet garantisi ve koruması altına </a:t>
            </a:r>
            <a:r>
              <a:rPr lang="tr-TR" sz="2200" dirty="0" smtClean="0"/>
              <a:t>alındı.</a:t>
            </a:r>
          </a:p>
          <a:p>
            <a:r>
              <a:rPr lang="tr-TR" sz="2200" dirty="0" smtClean="0"/>
              <a:t>II. Abdülhamit, </a:t>
            </a:r>
            <a:r>
              <a:rPr lang="tr-TR" sz="2200" b="1" dirty="0" smtClean="0"/>
              <a:t>eğitim olanaklarını kasaba ve köylere kadar ulaştırmanın </a:t>
            </a:r>
            <a:r>
              <a:rPr lang="tr-TR" sz="2200" dirty="0" smtClean="0"/>
              <a:t>yanında </a:t>
            </a:r>
            <a:r>
              <a:rPr lang="tr-TR" sz="2200" b="1" dirty="0" smtClean="0"/>
              <a:t>birçok vilayet merkezinde </a:t>
            </a:r>
            <a:r>
              <a:rPr lang="tr-TR" sz="2200" b="1" dirty="0" smtClean="0">
                <a:solidFill>
                  <a:srgbClr val="FF0000"/>
                </a:solidFill>
              </a:rPr>
              <a:t>hastaneler</a:t>
            </a:r>
            <a:r>
              <a:rPr lang="tr-TR" sz="2200" b="1" dirty="0" smtClean="0"/>
              <a:t> de açtırdı.</a:t>
            </a:r>
          </a:p>
          <a:p>
            <a:r>
              <a:rPr lang="tr-TR" sz="2200" dirty="0" smtClean="0"/>
              <a:t>Günümüzde varlığını devam ettiren </a:t>
            </a:r>
            <a:r>
              <a:rPr lang="tr-TR" sz="2200" b="1" dirty="0" smtClean="0">
                <a:solidFill>
                  <a:srgbClr val="FF0000"/>
                </a:solidFill>
              </a:rPr>
              <a:t>Darülaceze</a:t>
            </a:r>
            <a:r>
              <a:rPr lang="tr-TR" sz="2200" dirty="0" smtClean="0"/>
              <a:t> </a:t>
            </a:r>
            <a:r>
              <a:rPr lang="tr-TR" sz="2200" b="1" dirty="0" smtClean="0"/>
              <a:t>kimsesiz çocuklar ile yaşlı ve bakıma muhtaç insanları barındırmak amacıyla</a:t>
            </a:r>
            <a:r>
              <a:rPr lang="tr-TR" sz="2200" dirty="0" smtClean="0"/>
              <a:t> </a:t>
            </a:r>
            <a:r>
              <a:rPr lang="tr-TR" sz="2200" b="1" dirty="0" smtClean="0">
                <a:solidFill>
                  <a:srgbClr val="FF0000"/>
                </a:solidFill>
              </a:rPr>
              <a:t>1896 yılında açılmıştı. </a:t>
            </a:r>
            <a:r>
              <a:rPr lang="tr-TR" sz="2200" dirty="0" smtClean="0"/>
              <a:t>II. Abdülhamit’in bu kurumu açmasındaki </a:t>
            </a:r>
            <a:r>
              <a:rPr lang="tr-TR" sz="2200" b="1" dirty="0" smtClean="0">
                <a:solidFill>
                  <a:srgbClr val="FF0000"/>
                </a:solidFill>
              </a:rPr>
              <a:t>ana amaç </a:t>
            </a:r>
            <a:r>
              <a:rPr lang="tr-TR" sz="2200" b="1" dirty="0" smtClean="0"/>
              <a:t>sokaklarda dilenen çocuk, sakat, yaşlı ve kadınların dilenmelerinin önüne geçmek </a:t>
            </a:r>
            <a:r>
              <a:rPr lang="tr-TR" sz="2200" dirty="0" smtClean="0"/>
              <a:t>ve bu insanların </a:t>
            </a:r>
            <a:r>
              <a:rPr lang="tr-TR" sz="2200" b="1" dirty="0" smtClean="0"/>
              <a:t>hem barınmalarını sağlamak hem de eğitim ve diğer ihtiyaçları </a:t>
            </a:r>
            <a:r>
              <a:rPr lang="tr-TR" sz="2200" dirty="0" smtClean="0"/>
              <a:t>karşılamaktı.</a:t>
            </a:r>
          </a:p>
          <a:p>
            <a:r>
              <a:rPr lang="tr-TR" sz="2200" b="1" dirty="0" smtClean="0"/>
              <a:t>Darülaceze</a:t>
            </a:r>
            <a:r>
              <a:rPr lang="tr-TR" sz="2200" dirty="0" smtClean="0"/>
              <a:t> </a:t>
            </a:r>
            <a:r>
              <a:rPr lang="es-ES" sz="2200" dirty="0" smtClean="0"/>
              <a:t>ve </a:t>
            </a:r>
            <a:r>
              <a:rPr lang="es-ES" sz="2200" b="1" dirty="0" smtClean="0"/>
              <a:t>Hamidiye Etfal</a:t>
            </a:r>
            <a:r>
              <a:rPr lang="tr-TR" sz="2200" b="1" dirty="0" smtClean="0"/>
              <a:t> (Çocuk)</a:t>
            </a:r>
            <a:r>
              <a:rPr lang="es-ES" sz="2200" b="1" dirty="0" smtClean="0"/>
              <a:t> Hastanesi </a:t>
            </a:r>
            <a:r>
              <a:rPr lang="tr-TR" sz="2200" dirty="0" smtClean="0"/>
              <a:t>II. Abdülhamit’in Dönemi’nde açılan en önemli kurumlardandır.</a:t>
            </a:r>
          </a:p>
          <a:p>
            <a:r>
              <a:rPr lang="tr-TR" sz="1900" dirty="0" smtClean="0"/>
              <a:t>II. Abdülhamit Dönemi’nde, </a:t>
            </a:r>
          </a:p>
          <a:p>
            <a:r>
              <a:rPr lang="tr-TR" sz="1900" b="1" dirty="0" smtClean="0"/>
              <a:t>89 genel kamu </a:t>
            </a:r>
            <a:r>
              <a:rPr lang="fi-FI" sz="1900" b="1" dirty="0" smtClean="0"/>
              <a:t>hastanesi</a:t>
            </a:r>
            <a:r>
              <a:rPr lang="fi-FI" sz="1900" dirty="0" smtClean="0"/>
              <a:t>, </a:t>
            </a:r>
            <a:r>
              <a:rPr lang="fi-FI" sz="1900" b="1" dirty="0" smtClean="0"/>
              <a:t>27 kurum hastanesi</a:t>
            </a:r>
            <a:r>
              <a:rPr lang="fi-FI" sz="1900" dirty="0" smtClean="0"/>
              <a:t>, </a:t>
            </a:r>
            <a:r>
              <a:rPr lang="fi-FI" sz="1900" b="1" dirty="0" smtClean="0"/>
              <a:t>74 asker</a:t>
            </a:r>
            <a:r>
              <a:rPr lang="tr-TR" sz="1900" b="1" dirty="0" smtClean="0"/>
              <a:t> </a:t>
            </a:r>
            <a:r>
              <a:rPr lang="fi-FI" sz="1900" b="1" dirty="0" smtClean="0"/>
              <a:t>hastanesi</a:t>
            </a:r>
            <a:r>
              <a:rPr lang="fi-FI" sz="1900" dirty="0" smtClean="0"/>
              <a:t>, </a:t>
            </a:r>
            <a:r>
              <a:rPr lang="fi-FI" sz="1900" b="1" dirty="0" smtClean="0"/>
              <a:t>26 Hilal-i Ahmer hastanesi,</a:t>
            </a:r>
            <a:r>
              <a:rPr lang="fi-FI" sz="1900" dirty="0" smtClean="0"/>
              <a:t> 12</a:t>
            </a:r>
            <a:r>
              <a:rPr lang="tr-TR" sz="1900" dirty="0" smtClean="0"/>
              <a:t> gayrimüslim cemaat hastanesi, 29 yabancı </a:t>
            </a:r>
            <a:r>
              <a:rPr lang="fi-FI" sz="1900" dirty="0" smtClean="0"/>
              <a:t>misyon hastanesi, 8 eğitim hastanesi, 8</a:t>
            </a:r>
            <a:r>
              <a:rPr lang="tr-TR" sz="1900" dirty="0" smtClean="0"/>
              <a:t> </a:t>
            </a:r>
            <a:r>
              <a:rPr lang="es-ES" sz="1900" dirty="0" smtClean="0"/>
              <a:t>kadınlara mahsus hastane, 8 doğumhane, 1</a:t>
            </a:r>
            <a:r>
              <a:rPr lang="tr-TR" sz="1900" dirty="0" smtClean="0"/>
              <a:t> </a:t>
            </a:r>
            <a:r>
              <a:rPr lang="it-IT" sz="1900" dirty="0" smtClean="0"/>
              <a:t>çocuk hastanesi, 2 akıl hastanesi, 23 frengi</a:t>
            </a:r>
            <a:r>
              <a:rPr lang="tr-TR" sz="1900" dirty="0" smtClean="0"/>
              <a:t> </a:t>
            </a:r>
            <a:r>
              <a:rPr lang="it-IT" sz="1900" dirty="0" smtClean="0"/>
              <a:t>hastanesi, 3 verem sanatoryumu, 8 kolera</a:t>
            </a:r>
            <a:r>
              <a:rPr lang="tr-TR" sz="1900" dirty="0" smtClean="0"/>
              <a:t>hastanesi olmak üzere toplamda </a:t>
            </a:r>
            <a:r>
              <a:rPr lang="tr-TR" sz="1900" b="1" dirty="0" smtClean="0">
                <a:solidFill>
                  <a:srgbClr val="FF0000"/>
                </a:solidFill>
              </a:rPr>
              <a:t>300’den fazla hastane yapılmıştır.</a:t>
            </a:r>
          </a:p>
          <a:p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619672" y="51102"/>
            <a:ext cx="4606304" cy="3693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II. Abdülhamit Dönemi’nde Açılan Hastaneler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arÃ¼laceze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860031" cy="2952470"/>
          </a:xfrm>
          <a:prstGeom prst="rect">
            <a:avLst/>
          </a:prstGeom>
          <a:noFill/>
        </p:spPr>
      </p:pic>
      <p:pic>
        <p:nvPicPr>
          <p:cNvPr id="2052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643758"/>
            <a:ext cx="4283968" cy="2499742"/>
          </a:xfrm>
          <a:prstGeom prst="rect">
            <a:avLst/>
          </a:prstGeom>
          <a:noFill/>
        </p:spPr>
      </p:pic>
      <p:pic>
        <p:nvPicPr>
          <p:cNvPr id="2054" name="Picture 6" descr="Ä°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0"/>
            <a:ext cx="4355976" cy="2571750"/>
          </a:xfrm>
          <a:prstGeom prst="rect">
            <a:avLst/>
          </a:prstGeom>
          <a:noFill/>
        </p:spPr>
      </p:pic>
      <p:pic>
        <p:nvPicPr>
          <p:cNvPr id="7" name="6 Resim" descr="OsmanlÄ±âdan yadigÃ¢r Åefkat kurumu: DarÃ¼laceze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715766"/>
            <a:ext cx="3480954" cy="2427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Resim" descr="Ä°lgili resim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2715766"/>
            <a:ext cx="1935079" cy="2427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Dikdörtgen"/>
          <p:cNvSpPr/>
          <p:nvPr/>
        </p:nvSpPr>
        <p:spPr>
          <a:xfrm>
            <a:off x="1979712" y="2643758"/>
            <a:ext cx="12312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Darülaceze</a:t>
            </a:r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2226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11510"/>
            <a:ext cx="9144000" cy="4731990"/>
          </a:xfrm>
        </p:spPr>
        <p:txBody>
          <a:bodyPr>
            <a:normAutofit/>
          </a:bodyPr>
          <a:lstStyle/>
          <a:p>
            <a:r>
              <a:rPr lang="tr-TR" sz="2000" dirty="0" smtClean="0"/>
              <a:t>Osmanlı Devleti’nde emeklilik herkesi kapsayan bir uygulama değildi. </a:t>
            </a:r>
            <a:r>
              <a:rPr lang="tr-TR" sz="2000" b="1" dirty="0" smtClean="0"/>
              <a:t>Tanzimat Dönemi’nde emeklilik belirli bir maaşla karşılanan bir sisteme dönüştürüldü</a:t>
            </a:r>
            <a:r>
              <a:rPr lang="tr-TR" sz="2000" dirty="0" smtClean="0"/>
              <a:t>.</a:t>
            </a:r>
          </a:p>
          <a:p>
            <a:r>
              <a:rPr lang="tr-TR" sz="2000" b="1" dirty="0" smtClean="0"/>
              <a:t>Tanzimat Dönemi’nde </a:t>
            </a:r>
            <a:r>
              <a:rPr lang="tr-TR" sz="2000" b="1" dirty="0" smtClean="0">
                <a:solidFill>
                  <a:srgbClr val="FF0000"/>
                </a:solidFill>
              </a:rPr>
              <a:t>yalnızca ordu ve mülkiye sınıfının emeklilerine</a:t>
            </a:r>
            <a:r>
              <a:rPr lang="tr-TR" sz="2000" dirty="0" smtClean="0"/>
              <a:t>, bunların dul ve yetimlerine bağlanacak maaşlar yeni bir düzene sokulmaya çalışıldı.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16 Ocak 1865’te Emeklilik Kanunu </a:t>
            </a:r>
            <a:r>
              <a:rPr lang="tr-TR" sz="2000" dirty="0" smtClean="0"/>
              <a:t>ile emekliliği düzenleyen ilk kurumlar ortaya çıktı. </a:t>
            </a:r>
            <a:r>
              <a:rPr lang="tr-TR" sz="2000" b="1" dirty="0" smtClean="0"/>
              <a:t>Orduda ve sivil bürokraside </a:t>
            </a:r>
            <a:r>
              <a:rPr lang="tr-TR" sz="2000" dirty="0" smtClean="0"/>
              <a:t>çalışan insanların emekliye ayrılma hakları ile ilgili kanun layihaları hazırlandı.</a:t>
            </a:r>
          </a:p>
          <a:p>
            <a:r>
              <a:rPr lang="tr-TR" sz="2000" dirty="0" smtClean="0"/>
              <a:t>Bu konudaki en önemli gelişme ise </a:t>
            </a:r>
            <a:r>
              <a:rPr lang="tr-TR" sz="2000" b="1" dirty="0" smtClean="0"/>
              <a:t>II. Abdülhamit Dönemi’nde </a:t>
            </a:r>
            <a:r>
              <a:rPr lang="tr-TR" sz="2000" b="1" dirty="0" smtClean="0">
                <a:solidFill>
                  <a:srgbClr val="FF0000"/>
                </a:solidFill>
              </a:rPr>
              <a:t>emekli sandıklarının </a:t>
            </a:r>
            <a:r>
              <a:rPr lang="tr-TR" sz="2000" dirty="0" smtClean="0"/>
              <a:t>kurulmasıdır.</a:t>
            </a:r>
          </a:p>
          <a:p>
            <a:r>
              <a:rPr lang="tr-TR" sz="2000" b="1" dirty="0" smtClean="0"/>
              <a:t>Sosyal yardım uygulamalarından </a:t>
            </a:r>
            <a:r>
              <a:rPr lang="tr-TR" sz="2000" dirty="0" smtClean="0"/>
              <a:t>biri de şüphesiz </a:t>
            </a:r>
            <a:r>
              <a:rPr lang="tr-TR" sz="2000" b="1" dirty="0" smtClean="0">
                <a:solidFill>
                  <a:srgbClr val="FF0000"/>
                </a:solidFill>
              </a:rPr>
              <a:t>yoksul aylıklarıdır</a:t>
            </a:r>
            <a:r>
              <a:rPr lang="tr-TR" sz="2000" dirty="0" smtClean="0"/>
              <a:t>. Tanzimat Dönemi’nde </a:t>
            </a:r>
            <a:r>
              <a:rPr lang="tr-TR" sz="2000" u="sng" dirty="0" smtClean="0"/>
              <a:t>Maliye Nezareti’nin çeşitli kalemlerinden ve valilerin</a:t>
            </a:r>
            <a:r>
              <a:rPr lang="tr-TR" sz="2000" b="1" u="sng" dirty="0" smtClean="0">
                <a:solidFill>
                  <a:srgbClr val="FF0000"/>
                </a:solidFill>
              </a:rPr>
              <a:t> </a:t>
            </a:r>
            <a:r>
              <a:rPr lang="tr-TR" sz="2000" b="1" dirty="0" smtClean="0">
                <a:solidFill>
                  <a:srgbClr val="FF0000"/>
                </a:solidFill>
              </a:rPr>
              <a:t>“</a:t>
            </a:r>
            <a:r>
              <a:rPr lang="tr-TR" sz="2000" b="1" dirty="0" err="1" smtClean="0">
                <a:solidFill>
                  <a:srgbClr val="FF0000"/>
                </a:solidFill>
              </a:rPr>
              <a:t>Kapualtı</a:t>
            </a:r>
            <a:r>
              <a:rPr lang="tr-TR" sz="2000" b="1" dirty="0" smtClean="0">
                <a:solidFill>
                  <a:srgbClr val="FF0000"/>
                </a:solidFill>
              </a:rPr>
              <a:t> Hasılatından”</a:t>
            </a:r>
            <a:r>
              <a:rPr lang="tr-TR" sz="2000" dirty="0" smtClean="0"/>
              <a:t> </a:t>
            </a:r>
            <a:r>
              <a:rPr lang="tr-TR" sz="2000" b="1" dirty="0" smtClean="0"/>
              <a:t>muhtaçlara maaşlar bağlanmıştır</a:t>
            </a:r>
            <a:r>
              <a:rPr lang="tr-TR" sz="2000" dirty="0" smtClean="0"/>
              <a:t>.</a:t>
            </a:r>
          </a:p>
          <a:p>
            <a:r>
              <a:rPr lang="tr-TR" sz="2000" dirty="0" smtClean="0"/>
              <a:t>II. Abdülhamit Dönemi’nde </a:t>
            </a:r>
            <a:r>
              <a:rPr lang="tr-TR" sz="2000" b="1" dirty="0" smtClean="0">
                <a:solidFill>
                  <a:srgbClr val="FF0000"/>
                </a:solidFill>
              </a:rPr>
              <a:t>Hazine-i Maliye-i Celile</a:t>
            </a:r>
            <a:r>
              <a:rPr lang="tr-TR" sz="2000" dirty="0" smtClean="0"/>
              <a:t> ödemeleri arasında </a:t>
            </a:r>
            <a:r>
              <a:rPr lang="tr-TR" sz="2000" b="1" dirty="0" smtClean="0">
                <a:solidFill>
                  <a:srgbClr val="FF0000"/>
                </a:solidFill>
              </a:rPr>
              <a:t>“muhtacın tertibi” </a:t>
            </a:r>
            <a:r>
              <a:rPr lang="tr-TR" sz="2000" dirty="0" smtClean="0"/>
              <a:t>düzenlemesi ile </a:t>
            </a:r>
            <a:r>
              <a:rPr lang="tr-TR" sz="2000" b="1" dirty="0" smtClean="0"/>
              <a:t>muhtaç insanlara maaş bağlanmıştır</a:t>
            </a:r>
            <a:r>
              <a:rPr lang="tr-TR" sz="2000" dirty="0" smtClean="0"/>
              <a:t>.</a:t>
            </a:r>
            <a:endParaRPr lang="tr-TR" sz="2000" dirty="0"/>
          </a:p>
        </p:txBody>
      </p:sp>
      <p:sp>
        <p:nvSpPr>
          <p:cNvPr id="4" name="3 Dikdörtgen"/>
          <p:cNvSpPr/>
          <p:nvPr/>
        </p:nvSpPr>
        <p:spPr>
          <a:xfrm>
            <a:off x="1693888" y="48128"/>
            <a:ext cx="4102248" cy="40011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 Emeklilik Sistemi (Tekaütlük Sistemi)</a:t>
            </a:r>
            <a:endParaRPr lang="tr-TR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8676456" cy="5143500"/>
          </a:xfrm>
        </p:spPr>
        <p:txBody>
          <a:bodyPr>
            <a:normAutofit fontScale="92500" lnSpcReduction="10000"/>
          </a:bodyPr>
          <a:lstStyle/>
          <a:p>
            <a:endParaRPr lang="tr-TR" sz="1800" b="1" dirty="0" smtClean="0">
              <a:solidFill>
                <a:srgbClr val="FF0000"/>
              </a:solidFill>
            </a:endParaRPr>
          </a:p>
          <a:p>
            <a:r>
              <a:rPr lang="tr-TR" sz="2400" b="1" dirty="0" smtClean="0">
                <a:solidFill>
                  <a:srgbClr val="FF0000"/>
                </a:solidFill>
              </a:rPr>
              <a:t>Muhtacın tertibinden;</a:t>
            </a:r>
          </a:p>
          <a:p>
            <a:r>
              <a:rPr lang="tr-TR" sz="2400" dirty="0" smtClean="0"/>
              <a:t> </a:t>
            </a:r>
            <a:r>
              <a:rPr lang="tr-TR" sz="2400" b="1" dirty="0" smtClean="0"/>
              <a:t>Fakirlere verilmiş,</a:t>
            </a:r>
          </a:p>
          <a:p>
            <a:r>
              <a:rPr lang="tr-TR" sz="2400" b="1" dirty="0" smtClean="0"/>
              <a:t>Emeklilik yaşına kadar çalışamamış, dolayısıyla maaşsız kalan kişilere, </a:t>
            </a:r>
          </a:p>
          <a:p>
            <a:r>
              <a:rPr lang="tr-TR" sz="2400" b="1" dirty="0" smtClean="0"/>
              <a:t>Bir paşanın ölümünden sonra ortada kalan eşi ve hizmetçilerine, </a:t>
            </a:r>
          </a:p>
          <a:p>
            <a:r>
              <a:rPr lang="tr-TR" sz="2400" b="1" dirty="0" smtClean="0"/>
              <a:t>Çeşitli nedenlerden dolayı memurluktan çıkmış ve emeklilik hakkını elde edememiş kişilere de maaş bağlanmıştır. </a:t>
            </a:r>
          </a:p>
          <a:p>
            <a:r>
              <a:rPr lang="tr-TR" sz="2400" b="1" dirty="0" smtClean="0"/>
              <a:t>Yoksul aylığı uygulaması</a:t>
            </a:r>
            <a:r>
              <a:rPr lang="tr-TR" sz="2400" dirty="0" smtClean="0"/>
              <a:t>, Osmanlı Devleti’nin </a:t>
            </a:r>
            <a:r>
              <a:rPr lang="tr-TR" sz="2400" b="1" dirty="0" smtClean="0"/>
              <a:t>sosyal bir devlet olma </a:t>
            </a:r>
            <a:r>
              <a:rPr lang="tr-TR" sz="2400" dirty="0" smtClean="0"/>
              <a:t>yolunda attığı büyük adımlardan biridir.</a:t>
            </a:r>
          </a:p>
          <a:p>
            <a:r>
              <a:rPr lang="tr-TR" sz="2400" dirty="0" smtClean="0"/>
              <a:t>Osmanlı Devleti’nde başlatılan bu uygulamalar geliştirilerek günümüzde de devam ettirilmektedir.</a:t>
            </a:r>
          </a:p>
          <a:p>
            <a:r>
              <a:rPr lang="tr-TR" sz="2400" dirty="0" smtClean="0"/>
              <a:t>Türkiye Cumhuriyeti </a:t>
            </a:r>
            <a:r>
              <a:rPr lang="tr-TR" sz="2400" b="1" dirty="0" smtClean="0"/>
              <a:t>Sosyal Güvenlik Kurumu</a:t>
            </a:r>
            <a:r>
              <a:rPr lang="tr-TR" sz="2400" dirty="0" smtClean="0"/>
              <a:t>, sigorta kanunu ile emeklilerin hak ve yükümlülüklerini eşitlemiş, emeklileri tek bir emeklilik sistemi çatısı altında toplamış ve sağlık sigorta sistemini kurmuştur.</a:t>
            </a:r>
            <a:endParaRPr lang="tr-TR" sz="2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339502"/>
            <a:ext cx="9144000" cy="4803998"/>
          </a:xfrm>
        </p:spPr>
        <p:txBody>
          <a:bodyPr>
            <a:noAutofit/>
          </a:bodyPr>
          <a:lstStyle/>
          <a:p>
            <a:r>
              <a:rPr lang="tr-TR" sz="1800" dirty="0" smtClean="0"/>
              <a:t>Osmanlı Devleti’nde XVIII. yüzyılın sonlarına gelinceye kadar en </a:t>
            </a:r>
            <a:r>
              <a:rPr lang="tr-TR" sz="1800" b="1" dirty="0" smtClean="0"/>
              <a:t>yaygın eğitim kurumları </a:t>
            </a:r>
            <a:r>
              <a:rPr lang="tr-TR" sz="1800" b="1" dirty="0" err="1" smtClean="0">
                <a:solidFill>
                  <a:srgbClr val="FF0000"/>
                </a:solidFill>
              </a:rPr>
              <a:t>sıbyan</a:t>
            </a:r>
            <a:r>
              <a:rPr lang="tr-TR" sz="1800" b="1" dirty="0" smtClean="0">
                <a:solidFill>
                  <a:srgbClr val="FF0000"/>
                </a:solidFill>
              </a:rPr>
              <a:t> mektepleri ile medreselerdi.</a:t>
            </a:r>
          </a:p>
          <a:p>
            <a:r>
              <a:rPr lang="tr-TR" sz="1800" b="1" dirty="0" smtClean="0"/>
              <a:t>II. Mahmut Dönemi’nde </a:t>
            </a:r>
            <a:r>
              <a:rPr lang="tr-TR" sz="1800" dirty="0" smtClean="0"/>
              <a:t>geleneksel eğitimin yanında </a:t>
            </a:r>
            <a:r>
              <a:rPr lang="tr-TR" sz="1800" b="1" dirty="0" smtClean="0">
                <a:solidFill>
                  <a:srgbClr val="FF0000"/>
                </a:solidFill>
              </a:rPr>
              <a:t>Batı tarzı askerî eğitim veren okullar </a:t>
            </a:r>
            <a:r>
              <a:rPr lang="tr-TR" sz="1800" dirty="0" smtClean="0"/>
              <a:t>açıldı.</a:t>
            </a:r>
          </a:p>
          <a:p>
            <a:r>
              <a:rPr lang="tr-TR" sz="1800" b="1" dirty="0" smtClean="0"/>
              <a:t>Medreselerin</a:t>
            </a:r>
            <a:r>
              <a:rPr lang="tr-TR" sz="1800" dirty="0" smtClean="0"/>
              <a:t> yanına </a:t>
            </a:r>
            <a:r>
              <a:rPr lang="tr-TR" sz="1800" b="1" dirty="0" smtClean="0"/>
              <a:t>modern okulların açılması </a:t>
            </a:r>
            <a:r>
              <a:rPr lang="tr-TR" sz="1800" dirty="0" smtClean="0"/>
              <a:t>Osmanlı Devleti’ndeki </a:t>
            </a:r>
            <a:r>
              <a:rPr lang="tr-TR" sz="1800" b="1" dirty="0" smtClean="0">
                <a:solidFill>
                  <a:srgbClr val="FF0000"/>
                </a:solidFill>
              </a:rPr>
              <a:t>medrese-mektep ikilemini</a:t>
            </a:r>
            <a:r>
              <a:rPr lang="tr-TR" sz="1800" dirty="0" smtClean="0"/>
              <a:t> ortaya çıkarmıştı.</a:t>
            </a:r>
          </a:p>
          <a:p>
            <a:r>
              <a:rPr lang="tr-TR" sz="1800" dirty="0" smtClean="0"/>
              <a:t>1839’da Tanzimat Fermanının ilânı ile başlayan döneme gelinceye kadar Osmanlı toplumunda </a:t>
            </a:r>
            <a:r>
              <a:rPr lang="tr-TR" sz="1800" b="1" dirty="0" smtClean="0"/>
              <a:t>eğitime bakış açısı dinî ve geleneksel bir nitelik taşıyordu</a:t>
            </a:r>
            <a:r>
              <a:rPr lang="tr-TR" sz="1800" dirty="0" smtClean="0"/>
              <a:t>. Tanzimat Dönemi ile beraber bu durum biraz farklılaştı.</a:t>
            </a:r>
          </a:p>
          <a:p>
            <a:r>
              <a:rPr lang="tr-TR" sz="1800" b="1" dirty="0" smtClean="0"/>
              <a:t>Bazı devlet adamları ve yazarlar</a:t>
            </a:r>
            <a:r>
              <a:rPr lang="tr-TR" sz="1800" dirty="0" smtClean="0"/>
              <a:t>, devletin kötü gidişatına </a:t>
            </a:r>
            <a:r>
              <a:rPr lang="tr-TR" sz="1800" b="1" dirty="0" smtClean="0">
                <a:solidFill>
                  <a:srgbClr val="FF0000"/>
                </a:solidFill>
              </a:rPr>
              <a:t>geleneksel eğitim anlayışının sebep olduğunu</a:t>
            </a:r>
            <a:r>
              <a:rPr lang="tr-TR" sz="1800" dirty="0" smtClean="0"/>
              <a:t> ve geleneksel eğitim anlayışından dolayı </a:t>
            </a:r>
            <a:r>
              <a:rPr lang="tr-TR" sz="1800" b="1" dirty="0" smtClean="0"/>
              <a:t>toplumun bilgisiz kaldığını </a:t>
            </a:r>
            <a:r>
              <a:rPr lang="tr-TR" sz="1800" dirty="0" smtClean="0"/>
              <a:t>öne sürüyorlardı.</a:t>
            </a:r>
          </a:p>
          <a:p>
            <a:r>
              <a:rPr lang="tr-TR" sz="1800" dirty="0" smtClean="0"/>
              <a:t>Osmanlı Devleti’nin </a:t>
            </a:r>
            <a:r>
              <a:rPr lang="tr-TR" sz="1800" b="1" dirty="0" smtClean="0"/>
              <a:t>eğitim ve sağlık alanında </a:t>
            </a:r>
            <a:r>
              <a:rPr lang="tr-TR" sz="1800" dirty="0" smtClean="0"/>
              <a:t>faaliyette bulunan </a:t>
            </a:r>
            <a:r>
              <a:rPr lang="tr-TR" sz="1800" b="1" dirty="0" smtClean="0"/>
              <a:t>dinî vakıflar ve sivil toplum kuruluşlarının</a:t>
            </a:r>
            <a:r>
              <a:rPr lang="tr-TR" sz="1800" dirty="0" smtClean="0"/>
              <a:t> yerini XIX. yüzyıldan itibaren </a:t>
            </a:r>
            <a:r>
              <a:rPr lang="tr-TR" sz="1800" b="1" dirty="0" smtClean="0">
                <a:solidFill>
                  <a:srgbClr val="FF0000"/>
                </a:solidFill>
              </a:rPr>
              <a:t>devlet kurumları almaya başlamıştır</a:t>
            </a:r>
            <a:r>
              <a:rPr lang="tr-TR" sz="1800" dirty="0" smtClean="0"/>
              <a:t>.</a:t>
            </a:r>
          </a:p>
          <a:p>
            <a:r>
              <a:rPr lang="tr-TR" sz="1800" dirty="0" smtClean="0"/>
              <a:t>Tanzimat Dönemi’nde ilk kez eğitimin siyasi bir araç ve aynı zamanda toplumsal fonksiyonunun olduğu fark edildi.</a:t>
            </a:r>
            <a:endParaRPr lang="tr-TR" sz="1800" b="1" dirty="0">
              <a:solidFill>
                <a:srgbClr val="FF0000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55776" y="0"/>
            <a:ext cx="3240360" cy="40011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Eğitim ve Sağlıkta Dönüşüm</a:t>
            </a:r>
            <a:endParaRPr lang="tr-TR" sz="2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rmAutofit/>
          </a:bodyPr>
          <a:lstStyle/>
          <a:p>
            <a:r>
              <a:rPr lang="tr-TR" sz="1800" dirty="0" smtClean="0"/>
              <a:t>Okullarda bu dönemde çocuk ve gençlere </a:t>
            </a:r>
            <a:r>
              <a:rPr lang="tr-TR" sz="1800" b="1" dirty="0" smtClean="0">
                <a:solidFill>
                  <a:srgbClr val="FF0000"/>
                </a:solidFill>
              </a:rPr>
              <a:t>“Osmanlılık” ideali </a:t>
            </a:r>
            <a:r>
              <a:rPr lang="tr-TR" sz="1800" dirty="0" smtClean="0"/>
              <a:t>aşılanmaya başlandı. Çok uluslu olan Osmanlı Devleti’nde </a:t>
            </a:r>
            <a:r>
              <a:rPr lang="tr-TR" sz="1800" u="sng" dirty="0" smtClean="0">
                <a:solidFill>
                  <a:srgbClr val="FF0000"/>
                </a:solidFill>
              </a:rPr>
              <a:t>milleti ve dini önemli olmadan </a:t>
            </a:r>
            <a:r>
              <a:rPr lang="tr-TR" sz="1800" b="1" dirty="0" smtClean="0"/>
              <a:t>karma bir eğitim yapılarak </a:t>
            </a:r>
            <a:r>
              <a:rPr lang="tr-TR" sz="1800" dirty="0" smtClean="0"/>
              <a:t>ayrışmanın önüne geçilmeye çalışıldı.</a:t>
            </a:r>
          </a:p>
          <a:p>
            <a:r>
              <a:rPr lang="tr-TR" sz="1800" dirty="0" smtClean="0"/>
              <a:t>Tanzimat Dönemi’nde </a:t>
            </a:r>
            <a:r>
              <a:rPr lang="tr-TR" sz="1800" b="1" dirty="0" smtClean="0"/>
              <a:t>medreseler kapatılmayarak </a:t>
            </a:r>
            <a:r>
              <a:rPr lang="tr-TR" sz="1800" dirty="0" smtClean="0"/>
              <a:t>onlara </a:t>
            </a:r>
            <a:r>
              <a:rPr lang="tr-TR" sz="1800" b="1" dirty="0" smtClean="0">
                <a:solidFill>
                  <a:srgbClr val="FF0000"/>
                </a:solidFill>
              </a:rPr>
              <a:t>alternatif modern okullar açıldı.</a:t>
            </a:r>
          </a:p>
          <a:p>
            <a:r>
              <a:rPr lang="tr-TR" sz="1800" dirty="0" smtClean="0"/>
              <a:t>Medrese dışındaki devlet tarafından açılan kurumlar </a:t>
            </a:r>
            <a:r>
              <a:rPr lang="tr-TR" sz="1800" b="1" dirty="0" smtClean="0">
                <a:solidFill>
                  <a:srgbClr val="FF0000"/>
                </a:solidFill>
              </a:rPr>
              <a:t>ilk, orta ve yüksekokul </a:t>
            </a:r>
            <a:r>
              <a:rPr lang="tr-TR" sz="1800" dirty="0" smtClean="0"/>
              <a:t>şeklinde </a:t>
            </a:r>
            <a:r>
              <a:rPr lang="tr-TR" sz="1800" b="1" dirty="0" smtClean="0"/>
              <a:t>sınıflandırıldı.</a:t>
            </a:r>
          </a:p>
          <a:p>
            <a:r>
              <a:rPr lang="tr-TR" sz="1800" b="1" dirty="0" smtClean="0"/>
              <a:t>Kanun-i Esasi </a:t>
            </a:r>
            <a:r>
              <a:rPr lang="tr-TR" sz="1800" dirty="0" smtClean="0"/>
              <a:t>ile tüm okullar devletin denetimi altına alındı.</a:t>
            </a:r>
          </a:p>
          <a:p>
            <a:r>
              <a:rPr lang="tr-TR" sz="1800" dirty="0" smtClean="0"/>
              <a:t>Kentleşmedeki hızlı artış, sosyal dayanışmanın azalması, toprak kayıplarıyla beraber demografik dönüşümlerin yaşanması ve bunlara bağlı olarak da toplumdaki sosyal sorunların artması devletin sosyal alanda etkin olma gerekliliğini ortaya çıkardı.</a:t>
            </a:r>
          </a:p>
          <a:p>
            <a:r>
              <a:rPr lang="tr-TR" sz="1800" dirty="0" smtClean="0"/>
              <a:t>Osmanlı Devleti’nde </a:t>
            </a:r>
            <a:r>
              <a:rPr lang="tr-TR" sz="1800" b="1" dirty="0" smtClean="0"/>
              <a:t>sosyal sorunlara çözüm </a:t>
            </a:r>
            <a:r>
              <a:rPr lang="tr-TR" sz="1800" b="1" dirty="0" smtClean="0">
                <a:solidFill>
                  <a:srgbClr val="FF0000"/>
                </a:solidFill>
              </a:rPr>
              <a:t>vakıflar, külliyeler ve imaretler aracılığı</a:t>
            </a:r>
            <a:r>
              <a:rPr lang="tr-TR" sz="1800" dirty="0" smtClean="0"/>
              <a:t> ile gerçekleştiriliyordu. Sosyal devlet anlayışı ile birlikte Osmanlı Devleti sağlık alanında sosyal politikalar üretmeye başladı.</a:t>
            </a:r>
          </a:p>
          <a:p>
            <a:r>
              <a:rPr lang="tr-TR" sz="1800" dirty="0" smtClean="0"/>
              <a:t>XIX. yüzyılda Osmanlı Devleti’nde sağlık alanında daha çok </a:t>
            </a:r>
            <a:r>
              <a:rPr lang="tr-TR" sz="1800" b="1" dirty="0" smtClean="0"/>
              <a:t>Darüşşifa, </a:t>
            </a:r>
            <a:r>
              <a:rPr lang="tr-TR" sz="1800" b="1" dirty="0" err="1" smtClean="0"/>
              <a:t>Darüssıhha</a:t>
            </a:r>
            <a:r>
              <a:rPr lang="tr-TR" sz="1800" b="1" dirty="0" smtClean="0"/>
              <a:t>, </a:t>
            </a:r>
            <a:r>
              <a:rPr lang="tr-TR" sz="1800" b="1" dirty="0" err="1" smtClean="0"/>
              <a:t>Bimaristan</a:t>
            </a:r>
            <a:r>
              <a:rPr lang="tr-TR" sz="1800" b="1" dirty="0" smtClean="0"/>
              <a:t>, </a:t>
            </a:r>
            <a:r>
              <a:rPr lang="tr-TR" sz="1800" b="1" dirty="0" err="1" smtClean="0"/>
              <a:t>Maristan</a:t>
            </a:r>
            <a:r>
              <a:rPr lang="tr-TR" sz="1800" dirty="0" smtClean="0"/>
              <a:t> gibi vakıflarca sunuluyordu.</a:t>
            </a:r>
          </a:p>
          <a:p>
            <a:r>
              <a:rPr lang="tr-TR" sz="1800" dirty="0" smtClean="0"/>
              <a:t>Sağlık ağını genişletmek amacıyla </a:t>
            </a:r>
            <a:r>
              <a:rPr lang="tr-TR" sz="1800" b="1" dirty="0" smtClean="0">
                <a:solidFill>
                  <a:srgbClr val="FF0000"/>
                </a:solidFill>
              </a:rPr>
              <a:t>askerî ve sivil tıp okulları açıldı</a:t>
            </a:r>
            <a:r>
              <a:rPr lang="tr-TR" sz="1800" dirty="0" smtClean="0"/>
              <a:t>. Modernleşmeyi sağlamak ve </a:t>
            </a:r>
            <a:r>
              <a:rPr lang="tr-TR" sz="1800" b="1" dirty="0" smtClean="0">
                <a:solidFill>
                  <a:srgbClr val="FF0000"/>
                </a:solidFill>
              </a:rPr>
              <a:t>hekim yetiştirip </a:t>
            </a:r>
            <a:r>
              <a:rPr lang="tr-TR" sz="1800" dirty="0" smtClean="0"/>
              <a:t>ülke çapında mevcut ihtiyacı gidermek adına çalışmalara başladı.</a:t>
            </a:r>
            <a:endParaRPr lang="tr-TR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8128" y="84224"/>
            <a:ext cx="8916360" cy="5143500"/>
          </a:xfrm>
        </p:spPr>
        <p:txBody>
          <a:bodyPr>
            <a:normAutofit/>
          </a:bodyPr>
          <a:lstStyle/>
          <a:p>
            <a:r>
              <a:rPr lang="tr-TR" sz="2000" dirty="0" smtClean="0"/>
              <a:t>1839’da </a:t>
            </a:r>
            <a:r>
              <a:rPr lang="tr-TR" sz="2000" dirty="0" err="1" smtClean="0"/>
              <a:t>Mekteb</a:t>
            </a:r>
            <a:r>
              <a:rPr lang="tr-TR" sz="2000" dirty="0" smtClean="0"/>
              <a:t>-i Tıbbiye ve 1867’de </a:t>
            </a:r>
            <a:r>
              <a:rPr lang="tr-TR" sz="2000" dirty="0" err="1" smtClean="0"/>
              <a:t>Mekteb</a:t>
            </a:r>
            <a:r>
              <a:rPr lang="tr-TR" sz="2000" dirty="0" smtClean="0"/>
              <a:t>-i Tıbbiye-i Mülkiye (Sivil Tıp Okulu) kurumlarını açtı.</a:t>
            </a:r>
          </a:p>
          <a:p>
            <a:r>
              <a:rPr lang="tr-TR" sz="2000" dirty="0" smtClean="0"/>
              <a:t>1871 yılından itibaren taşraya hekim gönderilmeye başlandı.</a:t>
            </a:r>
          </a:p>
          <a:p>
            <a:r>
              <a:rPr lang="tr-TR" sz="2000" dirty="0" smtClean="0"/>
              <a:t>Osmanlı Devleti sağlık hizmetlerini</a:t>
            </a:r>
          </a:p>
          <a:p>
            <a:r>
              <a:rPr lang="tr-TR" sz="2000" dirty="0" smtClean="0"/>
              <a:t>koordine edebilmek için il merkezlerinde ilin tüm sağlık işlemlerinden sorumlu Sağlık Müdürlükleri de kurdu.</a:t>
            </a:r>
            <a:endParaRPr lang="tr-TR" sz="2000" dirty="0"/>
          </a:p>
        </p:txBody>
      </p:sp>
      <p:sp>
        <p:nvSpPr>
          <p:cNvPr id="4" name="3 Dikdörtgen"/>
          <p:cNvSpPr/>
          <p:nvPr/>
        </p:nvSpPr>
        <p:spPr>
          <a:xfrm>
            <a:off x="5220072" y="4515966"/>
            <a:ext cx="3744416" cy="40011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Emin ÖZÜMAĞI Tarih Öğretmeni</a:t>
            </a:r>
            <a:endParaRPr lang="tr-TR" sz="2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tÃ¼rk AskerÃ® gÃ¼Ã§,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1059582"/>
            <a:ext cx="226774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Ekonomik gÃ¼Ã§,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2139702"/>
            <a:ext cx="205172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Siyasi gÃ¼Ã§,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3075806"/>
            <a:ext cx="233975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Resim" descr="Teknolojik gÃ¼Ã§ ile ilgili gÃ¶rsel sonucu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4086225"/>
            <a:ext cx="2339753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tÃ¼rk milli gÃ¼cÃ¼ bayrak ile ilgili gÃ¶rsel sonucu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0"/>
            <a:ext cx="2411760" cy="1059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23478"/>
            <a:ext cx="7272808" cy="5020022"/>
          </a:xfrm>
        </p:spPr>
        <p:txBody>
          <a:bodyPr>
            <a:noAutofit/>
          </a:bodyPr>
          <a:lstStyle/>
          <a:p>
            <a:r>
              <a:rPr lang="tr-TR" sz="1800" b="1" dirty="0" smtClean="0">
                <a:solidFill>
                  <a:srgbClr val="FF0000"/>
                </a:solidFill>
              </a:rPr>
              <a:t>Nüfus</a:t>
            </a:r>
            <a:r>
              <a:rPr lang="tr-TR" sz="1800" b="1" dirty="0" smtClean="0"/>
              <a:t> gücü temsil eder</a:t>
            </a:r>
            <a:r>
              <a:rPr lang="tr-TR" sz="1800" dirty="0" smtClean="0"/>
              <a:t>. Devlet nüfusu artırmak için çaba </a:t>
            </a:r>
            <a:r>
              <a:rPr lang="tr-TR" sz="1800" dirty="0" err="1" smtClean="0"/>
              <a:t>sarfeder</a:t>
            </a:r>
            <a:r>
              <a:rPr lang="tr-TR" sz="1800" dirty="0" smtClean="0"/>
              <a:t>.</a:t>
            </a:r>
          </a:p>
          <a:p>
            <a:r>
              <a:rPr lang="tr-TR" sz="1800" b="1" dirty="0" smtClean="0"/>
              <a:t>Her devletin sahip olduğu </a:t>
            </a:r>
            <a:r>
              <a:rPr lang="tr-TR" sz="1800" dirty="0" smtClean="0"/>
              <a:t>birtakım </a:t>
            </a:r>
            <a:r>
              <a:rPr lang="tr-TR" sz="1800" b="1" dirty="0" smtClean="0">
                <a:solidFill>
                  <a:srgbClr val="FF0000"/>
                </a:solidFill>
              </a:rPr>
              <a:t>millî güç unsurları </a:t>
            </a:r>
            <a:r>
              <a:rPr lang="tr-TR" sz="1800" dirty="0" smtClean="0"/>
              <a:t>vardır. </a:t>
            </a:r>
          </a:p>
          <a:p>
            <a:pPr>
              <a:buNone/>
            </a:pPr>
            <a:endParaRPr lang="tr-TR" sz="1800" dirty="0" smtClean="0"/>
          </a:p>
          <a:p>
            <a:r>
              <a:rPr lang="tr-TR" sz="1800" b="1" dirty="0" smtClean="0"/>
              <a:t>Nüfusa  bağlı </a:t>
            </a:r>
            <a:r>
              <a:rPr lang="tr-TR" sz="1800" b="1" dirty="0" smtClean="0">
                <a:solidFill>
                  <a:srgbClr val="FF0000"/>
                </a:solidFill>
              </a:rPr>
              <a:t>millî güç unsurları </a:t>
            </a:r>
            <a:r>
              <a:rPr lang="tr-TR" sz="1800" b="1" dirty="0" smtClean="0"/>
              <a:t>arasında; </a:t>
            </a:r>
          </a:p>
          <a:p>
            <a:r>
              <a:rPr lang="tr-TR" sz="1800" b="1" dirty="0" smtClean="0"/>
              <a:t>1. Askerî güç,  2. Ekonomik güç, 3. Siyasi güç, </a:t>
            </a:r>
          </a:p>
          <a:p>
            <a:r>
              <a:rPr lang="tr-TR" sz="1800" b="1" dirty="0" smtClean="0"/>
              <a:t>4. Sosyal güç, 5.Teknolojik güç 6. Coğrafi durum  </a:t>
            </a:r>
            <a:r>
              <a:rPr lang="tr-TR" sz="1800" dirty="0" smtClean="0"/>
              <a:t>gibi unsurlar vardır. </a:t>
            </a:r>
          </a:p>
          <a:p>
            <a:endParaRPr lang="tr-TR" sz="1800" dirty="0" smtClean="0"/>
          </a:p>
          <a:p>
            <a:r>
              <a:rPr lang="tr-TR" sz="1800" b="1" dirty="0" smtClean="0">
                <a:solidFill>
                  <a:srgbClr val="FF0000"/>
                </a:solidFill>
              </a:rPr>
              <a:t>Nüfusun</a:t>
            </a:r>
            <a:r>
              <a:rPr lang="tr-TR" sz="1800" b="1" dirty="0" smtClean="0"/>
              <a:t> </a:t>
            </a:r>
            <a:r>
              <a:rPr lang="tr-TR" sz="1800" dirty="0" smtClean="0"/>
              <a:t> </a:t>
            </a:r>
            <a:r>
              <a:rPr lang="tr-TR" sz="1800" b="1" dirty="0" smtClean="0"/>
              <a:t>ülkeye sağlayacağı avantajlar;</a:t>
            </a:r>
          </a:p>
          <a:p>
            <a:pPr>
              <a:buNone/>
            </a:pPr>
            <a:r>
              <a:rPr lang="tr-TR" sz="1800" dirty="0" smtClean="0"/>
              <a:t>• </a:t>
            </a:r>
            <a:r>
              <a:rPr lang="tr-TR" sz="1800" b="1" dirty="0" smtClean="0"/>
              <a:t>Devletin </a:t>
            </a:r>
            <a:r>
              <a:rPr lang="tr-TR" sz="1800" b="1" dirty="0" smtClean="0">
                <a:solidFill>
                  <a:srgbClr val="FF0000"/>
                </a:solidFill>
              </a:rPr>
              <a:t>askerî ve siyasi güç </a:t>
            </a:r>
            <a:r>
              <a:rPr lang="tr-TR" sz="1800" b="1" dirty="0" smtClean="0"/>
              <a:t>kazanması</a:t>
            </a:r>
          </a:p>
          <a:p>
            <a:pPr>
              <a:buNone/>
            </a:pPr>
            <a:r>
              <a:rPr lang="tr-TR" sz="1800" dirty="0" smtClean="0"/>
              <a:t>• </a:t>
            </a:r>
            <a:r>
              <a:rPr lang="tr-TR" sz="1800" b="1" dirty="0" smtClean="0"/>
              <a:t>Ekonomide kalkınma için </a:t>
            </a:r>
            <a:r>
              <a:rPr lang="tr-TR" sz="1800" b="1" dirty="0" smtClean="0">
                <a:solidFill>
                  <a:srgbClr val="FF0000"/>
                </a:solidFill>
              </a:rPr>
              <a:t>gerekli işçi gücüne </a:t>
            </a:r>
            <a:r>
              <a:rPr lang="tr-TR" sz="1800" b="1" dirty="0" smtClean="0"/>
              <a:t>sahip olunması</a:t>
            </a:r>
          </a:p>
          <a:p>
            <a:pPr>
              <a:buNone/>
            </a:pPr>
            <a:r>
              <a:rPr lang="tr-TR" sz="1800" dirty="0" smtClean="0"/>
              <a:t>• </a:t>
            </a:r>
            <a:r>
              <a:rPr lang="tr-TR" sz="1800" b="1" dirty="0" smtClean="0"/>
              <a:t>Bir devletin </a:t>
            </a:r>
            <a:r>
              <a:rPr lang="tr-TR" sz="1800" b="1" dirty="0" smtClean="0">
                <a:solidFill>
                  <a:srgbClr val="FF0000"/>
                </a:solidFill>
              </a:rPr>
              <a:t>askerî, siyasi, ekonomik alanlarda </a:t>
            </a:r>
            <a:r>
              <a:rPr lang="tr-TR" sz="1800" b="1" dirty="0" smtClean="0"/>
              <a:t>mevcut nüfusu </a:t>
            </a:r>
          </a:p>
          <a:p>
            <a:pPr>
              <a:buNone/>
            </a:pPr>
            <a:r>
              <a:rPr lang="tr-TR" sz="1800" b="1" dirty="0" smtClean="0"/>
              <a:t>kullanabilmesi,</a:t>
            </a:r>
          </a:p>
          <a:p>
            <a:pPr>
              <a:buNone/>
            </a:pPr>
            <a:r>
              <a:rPr lang="tr-TR" sz="1800" dirty="0" smtClean="0"/>
              <a:t>• </a:t>
            </a:r>
            <a:r>
              <a:rPr lang="tr-TR" sz="1800" b="1" dirty="0" smtClean="0">
                <a:solidFill>
                  <a:srgbClr val="FF0000"/>
                </a:solidFill>
              </a:rPr>
              <a:t>Yeni ele geçirilen ülkelerde </a:t>
            </a:r>
            <a:r>
              <a:rPr lang="tr-TR" sz="1800" b="1" dirty="0" smtClean="0"/>
              <a:t>hem </a:t>
            </a:r>
            <a:r>
              <a:rPr lang="tr-TR" sz="1800" b="1" dirty="0" smtClean="0">
                <a:solidFill>
                  <a:srgbClr val="FF0000"/>
                </a:solidFill>
              </a:rPr>
              <a:t>siyasi </a:t>
            </a:r>
            <a:r>
              <a:rPr lang="tr-TR" sz="1800" b="1" dirty="0" smtClean="0"/>
              <a:t>hem de </a:t>
            </a:r>
            <a:r>
              <a:rPr lang="tr-TR" sz="1800" b="1" dirty="0" smtClean="0">
                <a:solidFill>
                  <a:srgbClr val="FF0000"/>
                </a:solidFill>
              </a:rPr>
              <a:t>ekonomik hâkimiyeti </a:t>
            </a:r>
          </a:p>
          <a:p>
            <a:pPr>
              <a:buNone/>
            </a:pPr>
            <a:r>
              <a:rPr lang="tr-TR" sz="1800" b="1" dirty="0" smtClean="0"/>
              <a:t>sağlayabilmesi</a:t>
            </a:r>
          </a:p>
          <a:p>
            <a:pPr>
              <a:buNone/>
            </a:pPr>
            <a:r>
              <a:rPr lang="tr-TR" sz="1800" dirty="0" smtClean="0"/>
              <a:t>• </a:t>
            </a:r>
            <a:r>
              <a:rPr lang="tr-TR" sz="1800" b="1" dirty="0" smtClean="0">
                <a:solidFill>
                  <a:srgbClr val="FF0000"/>
                </a:solidFill>
              </a:rPr>
              <a:t>Savaş gücü</a:t>
            </a:r>
            <a:r>
              <a:rPr lang="tr-TR" sz="1800" b="1" dirty="0" smtClean="0"/>
              <a:t>nün insan sayısına orantılı olarak artması</a:t>
            </a:r>
            <a:endParaRPr lang="tr-TR" sz="1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Nüfusun</a:t>
            </a:r>
            <a:r>
              <a:rPr lang="tr-TR" sz="2000" b="1" dirty="0" smtClean="0"/>
              <a:t> </a:t>
            </a:r>
            <a:r>
              <a:rPr lang="tr-TR" sz="2000" dirty="0" smtClean="0"/>
              <a:t> </a:t>
            </a:r>
            <a:r>
              <a:rPr lang="tr-TR" sz="2000" b="1" dirty="0" smtClean="0"/>
              <a:t>ülkeye sağlayacağı avantajlar;</a:t>
            </a:r>
          </a:p>
          <a:p>
            <a:pPr>
              <a:buNone/>
            </a:pPr>
            <a:r>
              <a:rPr lang="tr-TR" sz="2000" dirty="0" smtClean="0"/>
              <a:t>• </a:t>
            </a:r>
            <a:r>
              <a:rPr lang="tr-TR" sz="2000" b="1" dirty="0" smtClean="0"/>
              <a:t>Devletin </a:t>
            </a:r>
            <a:r>
              <a:rPr lang="tr-TR" sz="2000" b="1" dirty="0" smtClean="0">
                <a:solidFill>
                  <a:srgbClr val="FF0000"/>
                </a:solidFill>
              </a:rPr>
              <a:t>askerî ve siyasi güç </a:t>
            </a:r>
            <a:r>
              <a:rPr lang="tr-TR" sz="2000" b="1" dirty="0" smtClean="0"/>
              <a:t>kazanması</a:t>
            </a:r>
          </a:p>
          <a:p>
            <a:pPr>
              <a:buNone/>
            </a:pPr>
            <a:r>
              <a:rPr lang="tr-TR" sz="2000" dirty="0" smtClean="0"/>
              <a:t>• </a:t>
            </a:r>
            <a:r>
              <a:rPr lang="tr-TR" sz="2000" b="1" dirty="0" smtClean="0"/>
              <a:t>Ekonomide kalkınma için </a:t>
            </a:r>
            <a:r>
              <a:rPr lang="tr-TR" sz="2000" b="1" dirty="0" smtClean="0">
                <a:solidFill>
                  <a:srgbClr val="FF0000"/>
                </a:solidFill>
              </a:rPr>
              <a:t>gerekli işçi gücüne </a:t>
            </a:r>
            <a:r>
              <a:rPr lang="tr-TR" sz="2000" b="1" dirty="0" smtClean="0"/>
              <a:t>sahip olunması</a:t>
            </a:r>
          </a:p>
          <a:p>
            <a:pPr>
              <a:buNone/>
            </a:pPr>
            <a:r>
              <a:rPr lang="tr-TR" sz="2000" dirty="0" smtClean="0"/>
              <a:t>• </a:t>
            </a:r>
            <a:r>
              <a:rPr lang="tr-TR" sz="2000" b="1" dirty="0" smtClean="0"/>
              <a:t>Bir devletin </a:t>
            </a:r>
            <a:r>
              <a:rPr lang="tr-TR" sz="2000" b="1" dirty="0" smtClean="0">
                <a:solidFill>
                  <a:srgbClr val="FF0000"/>
                </a:solidFill>
              </a:rPr>
              <a:t>askerî, siyasi, ekonomik alanlarda </a:t>
            </a:r>
            <a:r>
              <a:rPr lang="tr-TR" sz="2000" b="1" dirty="0" smtClean="0"/>
              <a:t>mevcut nüfusu kullanabilmesi,</a:t>
            </a:r>
          </a:p>
          <a:p>
            <a:pPr>
              <a:buNone/>
            </a:pPr>
            <a:r>
              <a:rPr lang="tr-TR" sz="2000" dirty="0" smtClean="0"/>
              <a:t>• </a:t>
            </a:r>
            <a:r>
              <a:rPr lang="tr-TR" sz="2000" b="1" dirty="0" smtClean="0">
                <a:solidFill>
                  <a:srgbClr val="FF0000"/>
                </a:solidFill>
              </a:rPr>
              <a:t>Yeni ele geçirilen ülkelerde </a:t>
            </a:r>
            <a:r>
              <a:rPr lang="tr-TR" sz="2000" b="1" dirty="0" smtClean="0"/>
              <a:t>hem </a:t>
            </a:r>
            <a:r>
              <a:rPr lang="tr-TR" sz="2000" b="1" dirty="0" smtClean="0">
                <a:solidFill>
                  <a:srgbClr val="FF0000"/>
                </a:solidFill>
              </a:rPr>
              <a:t>siyasi </a:t>
            </a:r>
            <a:r>
              <a:rPr lang="tr-TR" sz="2000" b="1" dirty="0" smtClean="0"/>
              <a:t>hem de </a:t>
            </a:r>
            <a:r>
              <a:rPr lang="tr-TR" sz="2000" b="1" dirty="0" smtClean="0">
                <a:solidFill>
                  <a:srgbClr val="FF0000"/>
                </a:solidFill>
              </a:rPr>
              <a:t>ekonomik hâkimiyeti </a:t>
            </a:r>
            <a:r>
              <a:rPr lang="tr-TR" sz="2000" b="1" dirty="0" smtClean="0"/>
              <a:t>sağlayabilmesi</a:t>
            </a:r>
          </a:p>
          <a:p>
            <a:pPr>
              <a:buNone/>
            </a:pPr>
            <a:r>
              <a:rPr lang="tr-TR" sz="2000" dirty="0" smtClean="0"/>
              <a:t>• </a:t>
            </a:r>
            <a:r>
              <a:rPr lang="tr-TR" sz="2000" b="1" dirty="0" smtClean="0">
                <a:solidFill>
                  <a:srgbClr val="FF0000"/>
                </a:solidFill>
              </a:rPr>
              <a:t>Savaş gücü</a:t>
            </a:r>
            <a:r>
              <a:rPr lang="tr-TR" sz="2000" b="1" dirty="0" smtClean="0"/>
              <a:t>nün insan sayısına orantılı olarak artması</a:t>
            </a:r>
          </a:p>
          <a:p>
            <a:endParaRPr lang="tr-TR" dirty="0"/>
          </a:p>
        </p:txBody>
      </p:sp>
      <p:pic>
        <p:nvPicPr>
          <p:cNvPr id="4" name="3 Resim" descr="Ä°lgili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55726"/>
            <a:ext cx="3059832" cy="2787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abd nÃ¼fus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5714" y="2211710"/>
            <a:ext cx="4308286" cy="2931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abd hava ordusu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355726"/>
            <a:ext cx="211455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nasa ile ilgili gÃ¶rsel sonucu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3507854"/>
            <a:ext cx="2232248" cy="1635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512" y="56572"/>
            <a:ext cx="6696744" cy="493563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Osmanlı Devleti’nde Haberleşme ve Ulaşım  </a:t>
            </a:r>
            <a:r>
              <a:rPr lang="tr-TR" sz="2400" b="1" dirty="0" smtClean="0"/>
              <a:t>Telgraf</a:t>
            </a:r>
            <a:endParaRPr lang="tr-TR" sz="2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555526"/>
            <a:ext cx="7164288" cy="4587974"/>
          </a:xfrm>
        </p:spPr>
        <p:txBody>
          <a:bodyPr>
            <a:normAutofit fontScale="92500" lnSpcReduction="10000"/>
          </a:bodyPr>
          <a:lstStyle/>
          <a:p>
            <a:r>
              <a:rPr lang="tr-TR" sz="1800" dirty="0" smtClean="0"/>
              <a:t>XIX. yüzyılda elektrikli telgraf Osmanlı Devleti tarafından kullanılan başlıca teknolojik gelişmedir.</a:t>
            </a:r>
          </a:p>
          <a:p>
            <a:r>
              <a:rPr lang="tr-TR" sz="1800" dirty="0" smtClean="0"/>
              <a:t>Osmanlıların hayatında etkisi hissedilen </a:t>
            </a:r>
            <a:r>
              <a:rPr lang="tr-TR" sz="1800" b="1" dirty="0" smtClean="0"/>
              <a:t>telgraf, padişahlar tarafından olumlu karşılandı.</a:t>
            </a:r>
          </a:p>
          <a:p>
            <a:r>
              <a:rPr lang="tr-TR" sz="1800" dirty="0" smtClean="0"/>
              <a:t>Devleti’ne elektrikli telgraf hattı, </a:t>
            </a:r>
            <a:r>
              <a:rPr lang="tr-TR" sz="1800" b="1" dirty="0" smtClean="0">
                <a:solidFill>
                  <a:srgbClr val="FF0000"/>
                </a:solidFill>
              </a:rPr>
              <a:t>ilk defa 1855’te </a:t>
            </a:r>
            <a:r>
              <a:rPr lang="tr-TR" sz="1800" b="1" dirty="0" smtClean="0"/>
              <a:t>İstanbul’u Avrupa’ya bağladı</a:t>
            </a:r>
            <a:r>
              <a:rPr lang="tr-TR" sz="1800" dirty="0" smtClean="0"/>
              <a:t>. </a:t>
            </a:r>
            <a:r>
              <a:rPr lang="tr-TR" sz="1800" b="1" dirty="0" smtClean="0">
                <a:solidFill>
                  <a:srgbClr val="FF0000"/>
                </a:solidFill>
              </a:rPr>
              <a:t>Sultan Abdülaziz ve Sultan Abdülhamit </a:t>
            </a:r>
            <a:r>
              <a:rPr lang="tr-TR" sz="1800" dirty="0" smtClean="0"/>
              <a:t>dönemlerinde, Osmanlı </a:t>
            </a:r>
            <a:r>
              <a:rPr lang="tr-TR" sz="1800" b="1" dirty="0" smtClean="0"/>
              <a:t>telgraf ağı hızlı bir şekilde yayıldı.</a:t>
            </a:r>
          </a:p>
          <a:p>
            <a:r>
              <a:rPr lang="tr-TR" sz="1800" dirty="0" smtClean="0"/>
              <a:t>Elektrikli telgraf Osmanlı Devleti’nde </a:t>
            </a:r>
            <a:r>
              <a:rPr lang="tr-TR" sz="1800" b="1" dirty="0" smtClean="0">
                <a:solidFill>
                  <a:srgbClr val="FF0000"/>
                </a:solidFill>
              </a:rPr>
              <a:t>siyasi gücün merkezîleşmesine yardımcı oldu </a:t>
            </a:r>
            <a:r>
              <a:rPr lang="tr-TR" sz="1800" dirty="0" smtClean="0"/>
              <a:t>çünkü kısa bir sürede merkezden vilayetlerin ve sancakların valilerine, askerî birliklere ve jandarmalara </a:t>
            </a:r>
            <a:r>
              <a:rPr lang="tr-TR" sz="1800" b="1" dirty="0" smtClean="0"/>
              <a:t>emir göndermek çok daha kolaylaştı.</a:t>
            </a:r>
          </a:p>
          <a:p>
            <a:r>
              <a:rPr lang="tr-TR" sz="1800" dirty="0" smtClean="0"/>
              <a:t>Osmanlı Devleti’nde, </a:t>
            </a:r>
            <a:r>
              <a:rPr lang="tr-TR" sz="1800" b="1" dirty="0" smtClean="0">
                <a:solidFill>
                  <a:srgbClr val="FF0000"/>
                </a:solidFill>
              </a:rPr>
              <a:t>ilk telefon hattı </a:t>
            </a:r>
            <a:r>
              <a:rPr lang="tr-TR" sz="1800" dirty="0" smtClean="0"/>
              <a:t>yine </a:t>
            </a:r>
            <a:r>
              <a:rPr lang="tr-TR" sz="1800" b="1" dirty="0" smtClean="0"/>
              <a:t>1881’de Galata ve Eminönü </a:t>
            </a:r>
            <a:r>
              <a:rPr lang="tr-TR" sz="1800" dirty="0" smtClean="0"/>
              <a:t>arasında kuruldu. </a:t>
            </a:r>
          </a:p>
          <a:p>
            <a:r>
              <a:rPr lang="tr-TR" sz="1800" dirty="0" err="1" smtClean="0"/>
              <a:t>Morse</a:t>
            </a:r>
            <a:r>
              <a:rPr lang="tr-TR" sz="1800" dirty="0" smtClean="0"/>
              <a:t> (Mors)’</a:t>
            </a:r>
            <a:r>
              <a:rPr lang="tr-TR" sz="1800" dirty="0" err="1" smtClean="0"/>
              <a:t>nin</a:t>
            </a:r>
            <a:r>
              <a:rPr lang="tr-TR" sz="1800" dirty="0" smtClean="0"/>
              <a:t> icat ettiği </a:t>
            </a:r>
            <a:r>
              <a:rPr lang="tr-TR" sz="1800" b="1" dirty="0" smtClean="0">
                <a:solidFill>
                  <a:srgbClr val="FF0000"/>
                </a:solidFill>
              </a:rPr>
              <a:t>telgraf</a:t>
            </a:r>
            <a:r>
              <a:rPr lang="tr-TR" sz="1800" dirty="0" smtClean="0"/>
              <a:t> ise </a:t>
            </a:r>
            <a:r>
              <a:rPr lang="tr-TR" sz="1800" b="1" dirty="0" smtClean="0"/>
              <a:t>ilk defa 1854’de Kırım Savaşı sırasında </a:t>
            </a:r>
            <a:r>
              <a:rPr lang="tr-TR" sz="1800" dirty="0" smtClean="0"/>
              <a:t>kullanıldı. </a:t>
            </a:r>
          </a:p>
          <a:p>
            <a:r>
              <a:rPr lang="tr-TR" sz="1800" dirty="0" smtClean="0"/>
              <a:t>Savaştan sonra hızlı bir şekilde </a:t>
            </a:r>
            <a:r>
              <a:rPr lang="tr-TR" sz="1800" b="1" dirty="0" smtClean="0"/>
              <a:t>İstanbul-Anadolu-Mısır</a:t>
            </a:r>
            <a:r>
              <a:rPr lang="tr-TR" sz="1800" dirty="0" smtClean="0"/>
              <a:t> arasında karadan ve denizden </a:t>
            </a:r>
            <a:r>
              <a:rPr lang="tr-TR" sz="1800" b="1" dirty="0" smtClean="0"/>
              <a:t>telgraf hatları döşendi</a:t>
            </a:r>
            <a:r>
              <a:rPr lang="tr-TR" sz="1800" dirty="0" smtClean="0"/>
              <a:t>. 1859’da Telgraf Nizamnamesi çıkarıldı.</a:t>
            </a:r>
          </a:p>
          <a:p>
            <a:endParaRPr lang="tr-TR" sz="1800" b="1" dirty="0"/>
          </a:p>
        </p:txBody>
      </p:sp>
      <p:pic>
        <p:nvPicPr>
          <p:cNvPr id="4" name="3 Resim" descr="osmanlÄ±da telgraf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4143" y="0"/>
            <a:ext cx="2279857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osmanlÄ±da telgraf hangi padiÅah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491630"/>
            <a:ext cx="115212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osmanlÄ±da telgraf abdÃ¼laziz ve abdÃ¼lhamit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35888" y="1491630"/>
            <a:ext cx="100811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osmanlÄ±da telgraf abdÃ¼laziz ve abdÃ¼lhamit ile ilgili gÃ¶rsel sonucu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2931790"/>
            <a:ext cx="1979712" cy="2211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483518"/>
            <a:ext cx="7344816" cy="4659982"/>
          </a:xfrm>
        </p:spPr>
        <p:txBody>
          <a:bodyPr>
            <a:normAutofit fontScale="92500" lnSpcReduction="10000"/>
          </a:bodyPr>
          <a:lstStyle/>
          <a:p>
            <a:r>
              <a:rPr lang="tr-TR" sz="1800" dirty="0" smtClean="0"/>
              <a:t>Osmanlı Devleti demir yollarını Sanayi Devrimi’ni gerçekleştirmiş </a:t>
            </a:r>
          </a:p>
          <a:p>
            <a:pPr>
              <a:buNone/>
            </a:pPr>
            <a:r>
              <a:rPr lang="tr-TR" sz="1800" b="1" dirty="0" smtClean="0"/>
              <a:t>Avrupa devletlerine imtiyazlar vermek </a:t>
            </a:r>
            <a:r>
              <a:rPr lang="tr-TR" sz="1800" dirty="0" smtClean="0"/>
              <a:t>suretiyle yaptırdı.</a:t>
            </a:r>
          </a:p>
          <a:p>
            <a:r>
              <a:rPr lang="tr-TR" sz="1800" dirty="0" smtClean="0"/>
              <a:t>Osmanlı Devleti’nde demir yolu ulaşımı </a:t>
            </a:r>
            <a:r>
              <a:rPr lang="tr-TR" sz="1800" b="1" dirty="0" smtClean="0">
                <a:solidFill>
                  <a:srgbClr val="FF0000"/>
                </a:solidFill>
              </a:rPr>
              <a:t>ilk kez 1851’de Kahire ve</a:t>
            </a:r>
          </a:p>
          <a:p>
            <a:pPr>
              <a:buNone/>
            </a:pPr>
            <a:r>
              <a:rPr lang="tr-TR" sz="1800" b="1" dirty="0" smtClean="0">
                <a:solidFill>
                  <a:srgbClr val="FF0000"/>
                </a:solidFill>
              </a:rPr>
              <a:t> İskenderiye </a:t>
            </a:r>
            <a:r>
              <a:rPr lang="tr-TR" sz="1800" dirty="0" smtClean="0"/>
              <a:t>arasındaki hattın yapılmasıyla başladı. </a:t>
            </a:r>
            <a:r>
              <a:rPr lang="tr-TR" sz="1800" b="1" dirty="0" smtClean="0"/>
              <a:t>Anadolu’da</a:t>
            </a:r>
            <a:r>
              <a:rPr lang="tr-TR" sz="1800" dirty="0" smtClean="0"/>
              <a:t> ise </a:t>
            </a:r>
          </a:p>
          <a:p>
            <a:pPr>
              <a:buNone/>
            </a:pPr>
            <a:r>
              <a:rPr lang="tr-TR" sz="1800" b="1" dirty="0" smtClean="0">
                <a:solidFill>
                  <a:srgbClr val="FF0000"/>
                </a:solidFill>
              </a:rPr>
              <a:t>1856 yılında İzmir-Aydın Demir Yolu</a:t>
            </a:r>
            <a:r>
              <a:rPr lang="tr-TR" sz="1800" dirty="0" smtClean="0"/>
              <a:t>’nun inşasıyla başladı.</a:t>
            </a:r>
          </a:p>
          <a:p>
            <a:r>
              <a:rPr lang="tr-TR" sz="1800" b="1" dirty="0" smtClean="0"/>
              <a:t>Avrupa Kıtası’ndaki </a:t>
            </a:r>
            <a:r>
              <a:rPr lang="tr-TR" sz="1800" dirty="0" smtClean="0"/>
              <a:t>ilk Osmanlı demir yolu </a:t>
            </a:r>
            <a:r>
              <a:rPr lang="tr-TR" sz="1800" b="1" dirty="0" smtClean="0">
                <a:solidFill>
                  <a:srgbClr val="FF0000"/>
                </a:solidFill>
              </a:rPr>
              <a:t>1856’da </a:t>
            </a:r>
            <a:r>
              <a:rPr lang="tr-TR" sz="1800" b="1" dirty="0" err="1" smtClean="0">
                <a:solidFill>
                  <a:srgbClr val="FF0000"/>
                </a:solidFill>
              </a:rPr>
              <a:t>Cenova</a:t>
            </a:r>
            <a:r>
              <a:rPr lang="tr-TR" sz="1800" b="1" dirty="0" smtClean="0">
                <a:solidFill>
                  <a:srgbClr val="FF0000"/>
                </a:solidFill>
              </a:rPr>
              <a:t>-Köstence</a:t>
            </a:r>
          </a:p>
          <a:p>
            <a:pPr>
              <a:buNone/>
            </a:pPr>
            <a:r>
              <a:rPr lang="tr-TR" sz="1800" dirty="0" smtClean="0"/>
              <a:t>demir yolu İngiliz şirketlerince açıldı.</a:t>
            </a:r>
          </a:p>
          <a:p>
            <a:r>
              <a:rPr lang="tr-TR" sz="1800" dirty="0" smtClean="0"/>
              <a:t>Osmanlı </a:t>
            </a:r>
            <a:r>
              <a:rPr lang="tr-TR" sz="1800" b="1" dirty="0" smtClean="0"/>
              <a:t>demir yollarının yönetimi için </a:t>
            </a:r>
            <a:r>
              <a:rPr lang="tr-TR" sz="1800" b="1" dirty="0" smtClean="0">
                <a:solidFill>
                  <a:srgbClr val="FF0000"/>
                </a:solidFill>
              </a:rPr>
              <a:t>1865’te </a:t>
            </a:r>
            <a:r>
              <a:rPr lang="tr-TR" sz="1800" b="1" dirty="0" err="1" smtClean="0">
                <a:solidFill>
                  <a:srgbClr val="FF0000"/>
                </a:solidFill>
              </a:rPr>
              <a:t>Nafia</a:t>
            </a:r>
            <a:r>
              <a:rPr lang="tr-TR" sz="1800" b="1" dirty="0" smtClean="0">
                <a:solidFill>
                  <a:srgbClr val="FF0000"/>
                </a:solidFill>
              </a:rPr>
              <a:t>  Nezareti ile </a:t>
            </a:r>
          </a:p>
          <a:p>
            <a:pPr>
              <a:buNone/>
            </a:pPr>
            <a:r>
              <a:rPr lang="tr-TR" sz="1800" b="1" dirty="0" smtClean="0"/>
              <a:t>(Bayındırlık Bakanlığı)</a:t>
            </a:r>
            <a:r>
              <a:rPr lang="tr-TR" sz="1800" b="1" dirty="0" err="1" smtClean="0">
                <a:solidFill>
                  <a:srgbClr val="FF0000"/>
                </a:solidFill>
              </a:rPr>
              <a:t>Turuk</a:t>
            </a:r>
            <a:r>
              <a:rPr lang="tr-TR" sz="1800" b="1" dirty="0" smtClean="0">
                <a:solidFill>
                  <a:srgbClr val="FF0000"/>
                </a:solidFill>
              </a:rPr>
              <a:t> ve </a:t>
            </a:r>
            <a:r>
              <a:rPr lang="tr-TR" sz="1800" b="1" dirty="0" err="1" smtClean="0">
                <a:solidFill>
                  <a:srgbClr val="FF0000"/>
                </a:solidFill>
              </a:rPr>
              <a:t>Meabir</a:t>
            </a:r>
            <a:r>
              <a:rPr lang="tr-TR" sz="1800" b="1" dirty="0" smtClean="0">
                <a:solidFill>
                  <a:srgbClr val="FF0000"/>
                </a:solidFill>
              </a:rPr>
              <a:t> </a:t>
            </a:r>
            <a:r>
              <a:rPr lang="tr-TR" sz="1800" dirty="0" smtClean="0"/>
              <a:t>(yollar ve köprüler)</a:t>
            </a:r>
            <a:r>
              <a:rPr lang="tr-TR" sz="1800" b="1" dirty="0" smtClean="0">
                <a:solidFill>
                  <a:srgbClr val="FF0000"/>
                </a:solidFill>
              </a:rPr>
              <a:t> Dairesi</a:t>
            </a:r>
            <a:r>
              <a:rPr lang="tr-TR" sz="1800" dirty="0" smtClean="0"/>
              <a:t> kuruldu. </a:t>
            </a:r>
          </a:p>
          <a:p>
            <a:r>
              <a:rPr lang="tr-TR" sz="1800" b="1" dirty="0" smtClean="0"/>
              <a:t>1872’de</a:t>
            </a:r>
            <a:r>
              <a:rPr lang="tr-TR" sz="1800" dirty="0" smtClean="0"/>
              <a:t> </a:t>
            </a:r>
            <a:r>
              <a:rPr lang="tr-TR" sz="1800" b="1" dirty="0" smtClean="0"/>
              <a:t>demir yolu yapım ve işletmesini gerçekleştirmek </a:t>
            </a:r>
            <a:r>
              <a:rPr lang="tr-TR" sz="1800" dirty="0" smtClean="0"/>
              <a:t>amacıyla da </a:t>
            </a:r>
          </a:p>
          <a:p>
            <a:pPr>
              <a:buNone/>
            </a:pPr>
            <a:r>
              <a:rPr lang="tr-TR" sz="1800" b="1" dirty="0" smtClean="0">
                <a:solidFill>
                  <a:srgbClr val="FF0000"/>
                </a:solidFill>
              </a:rPr>
              <a:t>Demir Yolları İdaresi </a:t>
            </a:r>
            <a:r>
              <a:rPr lang="tr-TR" sz="1800" dirty="0" smtClean="0"/>
              <a:t>kuruldu.</a:t>
            </a:r>
          </a:p>
          <a:p>
            <a:r>
              <a:rPr lang="tr-TR" sz="1800" b="1" dirty="0" smtClean="0"/>
              <a:t>1860 yılında Abdülmecit’in </a:t>
            </a:r>
            <a:r>
              <a:rPr lang="tr-TR" sz="1800" dirty="0" smtClean="0"/>
              <a:t>nazırlarından </a:t>
            </a:r>
            <a:r>
              <a:rPr lang="tr-TR" sz="1800" b="1" dirty="0" smtClean="0">
                <a:solidFill>
                  <a:srgbClr val="FF0000"/>
                </a:solidFill>
              </a:rPr>
              <a:t>Ali ve Fuat Paşalar </a:t>
            </a:r>
          </a:p>
          <a:p>
            <a:pPr>
              <a:buNone/>
            </a:pPr>
            <a:r>
              <a:rPr lang="tr-TR" sz="1800" dirty="0" smtClean="0"/>
              <a:t>tarafından </a:t>
            </a:r>
            <a:r>
              <a:rPr lang="tr-TR" sz="1800" b="1" dirty="0" smtClean="0"/>
              <a:t>planlanan Sultan Abdülhamit </a:t>
            </a:r>
            <a:r>
              <a:rPr lang="tr-TR" sz="1800" dirty="0" smtClean="0"/>
              <a:t>döneminde </a:t>
            </a:r>
          </a:p>
          <a:p>
            <a:pPr>
              <a:buNone/>
            </a:pPr>
            <a:r>
              <a:rPr lang="tr-TR" sz="1800" b="1" dirty="0" smtClean="0">
                <a:solidFill>
                  <a:srgbClr val="FF0000"/>
                </a:solidFill>
              </a:rPr>
              <a:t>İstanbul-Viyana-Paris Demir Yolu </a:t>
            </a:r>
            <a:r>
              <a:rPr lang="tr-TR" sz="1800" b="1" dirty="0" smtClean="0"/>
              <a:t>1888’de</a:t>
            </a:r>
            <a:r>
              <a:rPr lang="tr-TR" sz="1800" dirty="0" smtClean="0"/>
              <a:t> açıldı.</a:t>
            </a:r>
          </a:p>
          <a:p>
            <a:r>
              <a:rPr lang="tr-TR" sz="1800" dirty="0" smtClean="0"/>
              <a:t>1871’de Osmanlı Devleti kendi imkânları ile </a:t>
            </a:r>
            <a:r>
              <a:rPr lang="tr-TR" sz="1800" b="1" dirty="0" smtClean="0"/>
              <a:t>Bursa-Mudanya </a:t>
            </a:r>
            <a:r>
              <a:rPr lang="tr-TR" sz="1800" dirty="0" smtClean="0"/>
              <a:t>ve</a:t>
            </a:r>
          </a:p>
          <a:p>
            <a:pPr>
              <a:buNone/>
            </a:pPr>
            <a:r>
              <a:rPr lang="tr-TR" sz="1800" dirty="0" smtClean="0"/>
              <a:t> </a:t>
            </a:r>
            <a:r>
              <a:rPr lang="tr-TR" sz="1800" b="1" dirty="0" smtClean="0"/>
              <a:t>Haydarpaşa-İzmit</a:t>
            </a:r>
            <a:r>
              <a:rPr lang="tr-TR" sz="1800" dirty="0" smtClean="0"/>
              <a:t> hatlarını yaptırdı.</a:t>
            </a:r>
            <a:endParaRPr lang="tr-TR" sz="1800" dirty="0"/>
          </a:p>
        </p:txBody>
      </p:sp>
      <p:pic>
        <p:nvPicPr>
          <p:cNvPr id="4" name="3 Resim" descr="osmanlÄ±da demiryollarÄ±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1"/>
            <a:ext cx="2555776" cy="1923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osmanlÄ±da demiryollarÄ±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1923678"/>
            <a:ext cx="2339752" cy="131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Ä°lgili resi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363838"/>
            <a:ext cx="2915816" cy="17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2123728" y="123478"/>
            <a:ext cx="1656184" cy="369332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b="1" dirty="0" smtClean="0">
                <a:solidFill>
                  <a:srgbClr val="FF0000"/>
                </a:solidFill>
              </a:rPr>
              <a:t>Demir Yolları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9153" y="56572"/>
            <a:ext cx="7589191" cy="5020022"/>
          </a:xfrm>
        </p:spPr>
        <p:txBody>
          <a:bodyPr>
            <a:normAutofit fontScale="92500" lnSpcReduction="20000"/>
          </a:bodyPr>
          <a:lstStyle/>
          <a:p>
            <a:r>
              <a:rPr lang="tr-TR" sz="1900" dirty="0" smtClean="0"/>
              <a:t>Osmanlı Devleti’nde en fazla demir yolu yapımı </a:t>
            </a:r>
            <a:r>
              <a:rPr lang="tr-TR" sz="1900" b="1" dirty="0" smtClean="0"/>
              <a:t>II. Abdülhamit</a:t>
            </a:r>
          </a:p>
          <a:p>
            <a:pPr>
              <a:buNone/>
            </a:pPr>
            <a:r>
              <a:rPr lang="tr-TR" sz="1900" b="1" dirty="0" smtClean="0"/>
              <a:t> Dönemi’nde </a:t>
            </a:r>
            <a:r>
              <a:rPr lang="tr-TR" sz="1900" b="1" dirty="0" err="1" smtClean="0">
                <a:solidFill>
                  <a:srgbClr val="FF0000"/>
                </a:solidFill>
              </a:rPr>
              <a:t>Düyûn</a:t>
            </a:r>
            <a:r>
              <a:rPr lang="tr-TR" sz="1900" b="1" dirty="0" smtClean="0">
                <a:solidFill>
                  <a:srgbClr val="FF0000"/>
                </a:solidFill>
              </a:rPr>
              <a:t>-ı </a:t>
            </a:r>
            <a:r>
              <a:rPr lang="tr-TR" sz="1900" b="1" dirty="0" err="1" smtClean="0">
                <a:solidFill>
                  <a:srgbClr val="FF0000"/>
                </a:solidFill>
              </a:rPr>
              <a:t>Umûmiye</a:t>
            </a:r>
            <a:r>
              <a:rPr lang="tr-TR" sz="1900" b="1" dirty="0" smtClean="0">
                <a:solidFill>
                  <a:srgbClr val="FF0000"/>
                </a:solidFill>
              </a:rPr>
              <a:t> İdaresi’nin </a:t>
            </a:r>
            <a:r>
              <a:rPr lang="tr-TR" sz="1900" dirty="0" smtClean="0"/>
              <a:t>kurulmasıyla başladı.</a:t>
            </a:r>
          </a:p>
          <a:p>
            <a:r>
              <a:rPr lang="tr-TR" sz="1900" dirty="0" smtClean="0"/>
              <a:t>Bu dönemde</a:t>
            </a:r>
          </a:p>
          <a:p>
            <a:r>
              <a:rPr lang="tr-TR" sz="1900" b="1" dirty="0" smtClean="0"/>
              <a:t>Anadolu Demir Yolları (1888), </a:t>
            </a:r>
          </a:p>
          <a:p>
            <a:r>
              <a:rPr lang="tr-TR" sz="1900" b="1" dirty="0" smtClean="0"/>
              <a:t>Bağdat Demir Yolu (1889) , </a:t>
            </a:r>
            <a:r>
              <a:rPr lang="tr-TR" sz="1900" b="1" dirty="0" smtClean="0">
                <a:solidFill>
                  <a:srgbClr val="FF0000"/>
                </a:solidFill>
              </a:rPr>
              <a:t>II. Abdülhamit’in en büyük projelerinden biri</a:t>
            </a:r>
          </a:p>
          <a:p>
            <a:r>
              <a:rPr lang="tr-TR" sz="1900" b="1" dirty="0" smtClean="0"/>
              <a:t>Yafa- Kudüs Demir Yolu (1889),</a:t>
            </a:r>
          </a:p>
          <a:p>
            <a:r>
              <a:rPr lang="tr-TR" sz="1900" b="1" dirty="0" smtClean="0"/>
              <a:t>Selanik-Manastır Demir Yolu (1890), </a:t>
            </a:r>
          </a:p>
          <a:p>
            <a:r>
              <a:rPr lang="tr-TR" sz="1900" b="1" dirty="0" smtClean="0"/>
              <a:t>Beyrut-Şam Demir Yolu (1890), </a:t>
            </a:r>
          </a:p>
          <a:p>
            <a:r>
              <a:rPr lang="tr-TR" sz="1900" b="1" dirty="0" smtClean="0"/>
              <a:t>Selanik-İstanbul Demir Yolu (1892) </a:t>
            </a:r>
          </a:p>
          <a:p>
            <a:r>
              <a:rPr lang="tr-TR" sz="1900" dirty="0" smtClean="0"/>
              <a:t>Yabancılara imtiyaz verilerek yapımına başlanan demir yolları oldu.</a:t>
            </a:r>
          </a:p>
          <a:p>
            <a:r>
              <a:rPr lang="tr-TR" sz="1900" dirty="0" smtClean="0"/>
              <a:t>Bu dönemde </a:t>
            </a:r>
            <a:r>
              <a:rPr lang="tr-TR" sz="1900" b="1" dirty="0" smtClean="0"/>
              <a:t>demir yolu politikası </a:t>
            </a:r>
            <a:r>
              <a:rPr lang="tr-TR" sz="1900" b="1" dirty="0" smtClean="0">
                <a:solidFill>
                  <a:srgbClr val="FF0000"/>
                </a:solidFill>
              </a:rPr>
              <a:t>savunma politikalarıyla birlikte </a:t>
            </a:r>
            <a:r>
              <a:rPr lang="tr-TR" sz="1900" dirty="0" smtClean="0"/>
              <a:t>düşünülmeye başlandı. </a:t>
            </a:r>
          </a:p>
          <a:p>
            <a:r>
              <a:rPr lang="tr-TR" sz="1900" dirty="0" smtClean="0"/>
              <a:t>II. Abdülhamit Almanlara yaptırdığı bu hat sayesinde </a:t>
            </a:r>
            <a:r>
              <a:rPr lang="tr-TR" sz="1900" b="1" dirty="0" smtClean="0"/>
              <a:t>İngiltere ve </a:t>
            </a:r>
          </a:p>
          <a:p>
            <a:pPr>
              <a:buNone/>
            </a:pPr>
            <a:r>
              <a:rPr lang="tr-TR" sz="1900" b="1" dirty="0" smtClean="0"/>
              <a:t>Rusya’yı telaşa ve korkuya </a:t>
            </a:r>
            <a:r>
              <a:rPr lang="tr-TR" sz="1900" dirty="0" smtClean="0"/>
              <a:t>sürükledi. </a:t>
            </a:r>
            <a:r>
              <a:rPr lang="tr-TR" sz="2000" dirty="0" smtClean="0"/>
              <a:t>II. Abdülhamit’in demir yolları</a:t>
            </a:r>
          </a:p>
          <a:p>
            <a:pPr>
              <a:buNone/>
            </a:pPr>
            <a:r>
              <a:rPr lang="tr-TR" sz="2000" dirty="0" smtClean="0"/>
              <a:t>projesi </a:t>
            </a:r>
            <a:r>
              <a:rPr lang="tr-TR" sz="2000" b="1" dirty="0" smtClean="0">
                <a:solidFill>
                  <a:srgbClr val="FF0000"/>
                </a:solidFill>
              </a:rPr>
              <a:t>Avrupa devletlerini karşı karşıya getirmiş </a:t>
            </a:r>
            <a:r>
              <a:rPr lang="tr-TR" sz="2000" dirty="0" smtClean="0"/>
              <a:t>oldu.</a:t>
            </a:r>
          </a:p>
          <a:p>
            <a:r>
              <a:rPr lang="tr-TR" sz="1900" b="1" dirty="0" smtClean="0"/>
              <a:t> </a:t>
            </a:r>
            <a:r>
              <a:rPr lang="tr-TR" sz="1900" b="1" dirty="0" smtClean="0">
                <a:solidFill>
                  <a:srgbClr val="FF0000"/>
                </a:solidFill>
              </a:rPr>
              <a:t>İngilizler, </a:t>
            </a:r>
            <a:r>
              <a:rPr lang="tr-TR" sz="1900" b="1" dirty="0" smtClean="0"/>
              <a:t>sömürge yollarının kontrolünü kaybedebilirdi.</a:t>
            </a:r>
          </a:p>
          <a:p>
            <a:r>
              <a:rPr lang="tr-TR" sz="1900" b="1" dirty="0" smtClean="0">
                <a:solidFill>
                  <a:srgbClr val="FF0000"/>
                </a:solidFill>
              </a:rPr>
              <a:t>Rusya</a:t>
            </a:r>
            <a:r>
              <a:rPr lang="tr-TR" sz="1900" dirty="0" smtClean="0"/>
              <a:t> ise Avrupa’daki </a:t>
            </a:r>
            <a:r>
              <a:rPr lang="tr-TR" sz="1900" b="1" dirty="0" smtClean="0"/>
              <a:t>Rus pazarını zayıflatacağından </a:t>
            </a:r>
            <a:r>
              <a:rPr lang="tr-TR" sz="1900" dirty="0" smtClean="0"/>
              <a:t>ve</a:t>
            </a:r>
          </a:p>
          <a:p>
            <a:pPr>
              <a:buNone/>
            </a:pPr>
            <a:r>
              <a:rPr lang="tr-TR" sz="1900" dirty="0" smtClean="0"/>
              <a:t> </a:t>
            </a:r>
            <a:r>
              <a:rPr lang="tr-TR" sz="1900" b="1" dirty="0" smtClean="0"/>
              <a:t>Osmanlı Devleti’nin savunma gücünü arttıracağından </a:t>
            </a:r>
            <a:r>
              <a:rPr lang="tr-TR" sz="1900" dirty="0" smtClean="0"/>
              <a:t>endişelendi.</a:t>
            </a:r>
          </a:p>
          <a:p>
            <a:endParaRPr lang="tr-TR" sz="1800" dirty="0" smtClean="0"/>
          </a:p>
          <a:p>
            <a:endParaRPr lang="tr-TR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7" y="0"/>
            <a:ext cx="2699793" cy="1131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osmanlÄ± tren hatlarÄ±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2715766"/>
            <a:ext cx="262778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Ä°lgili resi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723878"/>
            <a:ext cx="2411760" cy="1419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4679504" y="1419622"/>
            <a:ext cx="4464496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1400" b="1" i="1" dirty="0" smtClean="0"/>
              <a:t>Sultan II. </a:t>
            </a:r>
            <a:r>
              <a:rPr lang="tr-TR" sz="1400" b="1" i="1" dirty="0" err="1" smtClean="0"/>
              <a:t>Abdülhamid</a:t>
            </a:r>
            <a:r>
              <a:rPr lang="tr-TR" sz="1400" b="1" i="1" dirty="0" smtClean="0"/>
              <a:t> zamanında bu konuda önemli gelişmeler oldu. İzmir-Aydın yolu, Uşak ve Afyon’a kadar uzatıldı. Mersin-Adana demiryolu 1886’da yapıldı.</a:t>
            </a:r>
          </a:p>
          <a:p>
            <a:r>
              <a:rPr lang="tr-TR" sz="1200" b="1" dirty="0" smtClean="0"/>
              <a:t>1892’de İzmit-Ankara yolu 1896’da Konya-Eskişehir yolu yapıldı.</a:t>
            </a:r>
            <a:endParaRPr lang="tr-TR" sz="12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8057" y="89208"/>
            <a:ext cx="7734303" cy="5054292"/>
          </a:xfrm>
        </p:spPr>
        <p:txBody>
          <a:bodyPr>
            <a:normAutofit lnSpcReduction="10000"/>
          </a:bodyPr>
          <a:lstStyle/>
          <a:p>
            <a:r>
              <a:rPr lang="tr-TR" sz="1800" dirty="0" smtClean="0"/>
              <a:t>Osmanlı Devleti’nin </a:t>
            </a:r>
            <a:r>
              <a:rPr lang="tr-TR" sz="1800" b="1" dirty="0" smtClean="0"/>
              <a:t>ulaşım politikaları </a:t>
            </a:r>
            <a:r>
              <a:rPr lang="tr-TR" sz="1800" dirty="0" smtClean="0"/>
              <a:t>daha çok </a:t>
            </a:r>
            <a:r>
              <a:rPr lang="tr-TR" sz="1800" b="1" dirty="0" smtClean="0">
                <a:solidFill>
                  <a:srgbClr val="FF0000"/>
                </a:solidFill>
              </a:rPr>
              <a:t>siyasi, askerî ve stratejik </a:t>
            </a:r>
            <a:r>
              <a:rPr lang="tr-TR" sz="1800" dirty="0" smtClean="0"/>
              <a:t>ağırlıklıydı. </a:t>
            </a:r>
          </a:p>
          <a:p>
            <a:r>
              <a:rPr lang="tr-TR" sz="1800" b="1" dirty="0" smtClean="0">
                <a:solidFill>
                  <a:srgbClr val="FF0000"/>
                </a:solidFill>
              </a:rPr>
              <a:t>Demir  yollarının yapımıyla ;</a:t>
            </a:r>
          </a:p>
          <a:p>
            <a:r>
              <a:rPr lang="tr-TR" sz="1800" b="1" dirty="0" smtClean="0"/>
              <a:t>Merkezî otorite ülkenin her köşesinde kuvvetlenecek, </a:t>
            </a:r>
          </a:p>
          <a:p>
            <a:r>
              <a:rPr lang="tr-TR" sz="1800" b="1" dirty="0" smtClean="0"/>
              <a:t>Askerî sevkiyatlar rahat yapılacak, </a:t>
            </a:r>
          </a:p>
          <a:p>
            <a:r>
              <a:rPr lang="tr-TR" sz="1800" b="1" dirty="0" smtClean="0"/>
              <a:t>İsyanlar kolay bastırılacak </a:t>
            </a:r>
          </a:p>
          <a:p>
            <a:r>
              <a:rPr lang="tr-TR" sz="1800" b="1" dirty="0" smtClean="0"/>
              <a:t>Devletin bir bütün olarak kalması sağlanacaktı.</a:t>
            </a:r>
          </a:p>
          <a:p>
            <a:endParaRPr lang="tr-TR" sz="1800" b="1" dirty="0" smtClean="0"/>
          </a:p>
          <a:p>
            <a:r>
              <a:rPr lang="tr-TR" sz="1800" b="1" dirty="0" smtClean="0">
                <a:solidFill>
                  <a:srgbClr val="FF0000"/>
                </a:solidFill>
              </a:rPr>
              <a:t>II. Abdülhamit’e göre;</a:t>
            </a:r>
          </a:p>
          <a:p>
            <a:r>
              <a:rPr lang="tr-TR" sz="1800" b="1" dirty="0" smtClean="0"/>
              <a:t>Demir yolları sayesinde Osmanlı tarım </a:t>
            </a:r>
            <a:r>
              <a:rPr lang="tr-TR" sz="1800" b="1" dirty="0" smtClean="0">
                <a:solidFill>
                  <a:srgbClr val="FF0000"/>
                </a:solidFill>
              </a:rPr>
              <a:t>ürünlerinin pazara sevki kolaylaşacak</a:t>
            </a:r>
            <a:r>
              <a:rPr lang="tr-TR" sz="1800" b="1" dirty="0" smtClean="0"/>
              <a:t>, </a:t>
            </a:r>
          </a:p>
          <a:p>
            <a:r>
              <a:rPr lang="tr-TR" sz="1800" b="1" dirty="0" smtClean="0">
                <a:solidFill>
                  <a:srgbClr val="FF0000"/>
                </a:solidFill>
              </a:rPr>
              <a:t>Halkın zenginliği </a:t>
            </a:r>
            <a:r>
              <a:rPr lang="tr-TR" sz="1800" b="1" dirty="0" smtClean="0"/>
              <a:t>artacak, </a:t>
            </a:r>
          </a:p>
          <a:p>
            <a:r>
              <a:rPr lang="tr-TR" sz="1800" b="1" dirty="0" smtClean="0">
                <a:solidFill>
                  <a:srgbClr val="FF0000"/>
                </a:solidFill>
              </a:rPr>
              <a:t>Ticaret </a:t>
            </a:r>
            <a:r>
              <a:rPr lang="tr-TR" sz="1800" b="1" dirty="0" smtClean="0"/>
              <a:t>gelişerek </a:t>
            </a:r>
          </a:p>
          <a:p>
            <a:r>
              <a:rPr lang="tr-TR" sz="1800" b="1" dirty="0" smtClean="0"/>
              <a:t>İthalat ve ihracattan alınan </a:t>
            </a:r>
            <a:r>
              <a:rPr lang="tr-TR" sz="1800" b="1" dirty="0" smtClean="0">
                <a:solidFill>
                  <a:srgbClr val="FF0000"/>
                </a:solidFill>
              </a:rPr>
              <a:t>gümrük vergileri </a:t>
            </a:r>
            <a:r>
              <a:rPr lang="tr-TR" sz="1800" b="1" dirty="0" smtClean="0"/>
              <a:t>hazineye katkı sağlayacaktı. Demir yolu güzergâhındaki </a:t>
            </a:r>
            <a:r>
              <a:rPr lang="tr-TR" sz="1800" b="1" dirty="0" smtClean="0">
                <a:solidFill>
                  <a:srgbClr val="FF0000"/>
                </a:solidFill>
              </a:rPr>
              <a:t>madenler</a:t>
            </a:r>
            <a:r>
              <a:rPr lang="tr-TR" sz="1800" b="1" dirty="0" smtClean="0"/>
              <a:t> daha rahat işletilerek maden üretimi ve geliri artacaktı</a:t>
            </a:r>
          </a:p>
          <a:p>
            <a:r>
              <a:rPr lang="tr-TR" sz="1800" b="1" dirty="0" smtClean="0">
                <a:solidFill>
                  <a:srgbClr val="FF0000"/>
                </a:solidFill>
              </a:rPr>
              <a:t>Göçmenler </a:t>
            </a:r>
            <a:r>
              <a:rPr lang="tr-TR" sz="1800" b="1" dirty="0" smtClean="0"/>
              <a:t>demir yolu sayesinde </a:t>
            </a:r>
            <a:r>
              <a:rPr lang="tr-TR" sz="1800" b="1" dirty="0" smtClean="0">
                <a:solidFill>
                  <a:srgbClr val="FF0000"/>
                </a:solidFill>
              </a:rPr>
              <a:t>ülke içindeki uzak bölgelere </a:t>
            </a:r>
            <a:r>
              <a:rPr lang="tr-TR" sz="1800" b="1" dirty="0" smtClean="0"/>
              <a:t>kadar götürülüp </a:t>
            </a:r>
            <a:r>
              <a:rPr lang="tr-TR" sz="1800" b="1" dirty="0" smtClean="0">
                <a:solidFill>
                  <a:srgbClr val="FF0000"/>
                </a:solidFill>
              </a:rPr>
              <a:t>yerleştirilecekti.</a:t>
            </a:r>
            <a:endParaRPr lang="tr-TR" sz="1800" b="1" dirty="0">
              <a:solidFill>
                <a:srgbClr val="FF0000"/>
              </a:solidFill>
            </a:endParaRPr>
          </a:p>
        </p:txBody>
      </p:sp>
      <p:pic>
        <p:nvPicPr>
          <p:cNvPr id="4" name="3 Resim" descr="abdÃ¼lhamit han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483518"/>
            <a:ext cx="157977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6906" y="66906"/>
            <a:ext cx="7662295" cy="5076594"/>
          </a:xfrm>
        </p:spPr>
        <p:txBody>
          <a:bodyPr>
            <a:normAutofit lnSpcReduction="10000"/>
          </a:bodyPr>
          <a:lstStyle/>
          <a:p>
            <a:endParaRPr lang="tr-TR" dirty="0" smtClean="0"/>
          </a:p>
          <a:p>
            <a:r>
              <a:rPr lang="tr-TR" sz="1800" b="1" dirty="0" smtClean="0">
                <a:solidFill>
                  <a:srgbClr val="FF0000"/>
                </a:solidFill>
              </a:rPr>
              <a:t>Milliyetçilik akımı </a:t>
            </a:r>
            <a:r>
              <a:rPr lang="tr-TR" sz="1800" dirty="0" smtClean="0"/>
              <a:t>tarihsel süreç içerisinde </a:t>
            </a:r>
            <a:r>
              <a:rPr lang="tr-TR" sz="1800" b="1" dirty="0" smtClean="0"/>
              <a:t>ulus devletlerin </a:t>
            </a:r>
          </a:p>
          <a:p>
            <a:pPr>
              <a:buNone/>
            </a:pPr>
            <a:r>
              <a:rPr lang="tr-TR" sz="1800" b="1" dirty="0" smtClean="0"/>
              <a:t>ortaya çıkması </a:t>
            </a:r>
            <a:r>
              <a:rPr lang="tr-TR" sz="1800" dirty="0" smtClean="0"/>
              <a:t>sonucunu doğurdu.</a:t>
            </a:r>
          </a:p>
          <a:p>
            <a:r>
              <a:rPr lang="tr-TR" sz="1800" dirty="0" smtClean="0"/>
              <a:t>Ulus devlet anlayışı </a:t>
            </a:r>
            <a:r>
              <a:rPr lang="tr-TR" sz="1800" b="1" dirty="0" smtClean="0">
                <a:solidFill>
                  <a:srgbClr val="FF0000"/>
                </a:solidFill>
              </a:rPr>
              <a:t>Fransa, Almanya ve İtalya </a:t>
            </a:r>
            <a:r>
              <a:rPr lang="tr-TR" sz="1800" dirty="0" smtClean="0"/>
              <a:t>gibi </a:t>
            </a:r>
          </a:p>
          <a:p>
            <a:pPr>
              <a:buNone/>
            </a:pPr>
            <a:r>
              <a:rPr lang="tr-TR" sz="1800" dirty="0" smtClean="0"/>
              <a:t>devletlerde ortaya çıktı, oralardan dünyaya yayıldı.</a:t>
            </a:r>
          </a:p>
          <a:p>
            <a:r>
              <a:rPr lang="tr-TR" sz="1800" b="1" dirty="0" smtClean="0"/>
              <a:t>Ulus devlette meşruiyetin kaynağı </a:t>
            </a:r>
            <a:r>
              <a:rPr lang="tr-TR" sz="1800" b="1" dirty="0" smtClean="0">
                <a:solidFill>
                  <a:srgbClr val="FF0000"/>
                </a:solidFill>
              </a:rPr>
              <a:t>din, soy veya </a:t>
            </a:r>
          </a:p>
          <a:p>
            <a:pPr>
              <a:buNone/>
            </a:pPr>
            <a:r>
              <a:rPr lang="tr-TR" sz="1800" b="1" dirty="0" smtClean="0">
                <a:solidFill>
                  <a:srgbClr val="FF0000"/>
                </a:solidFill>
              </a:rPr>
              <a:t>krallık olmaktan çıkıp </a:t>
            </a:r>
            <a:r>
              <a:rPr lang="tr-TR" sz="1800" b="1" dirty="0" smtClean="0"/>
              <a:t>laik, demokratik bir yapıya </a:t>
            </a:r>
          </a:p>
          <a:p>
            <a:pPr>
              <a:buNone/>
            </a:pPr>
            <a:r>
              <a:rPr lang="tr-TR" sz="1800" b="1" dirty="0" smtClean="0"/>
              <a:t>büründü</a:t>
            </a:r>
            <a:r>
              <a:rPr lang="tr-TR" sz="1800" dirty="0" smtClean="0"/>
              <a:t>. Bu yolla bütün vatandaşlar birbirlerine eşit </a:t>
            </a:r>
          </a:p>
          <a:p>
            <a:pPr>
              <a:buNone/>
            </a:pPr>
            <a:r>
              <a:rPr lang="tr-TR" sz="1800" dirty="0" smtClean="0"/>
              <a:t>olarak kabul edildi.</a:t>
            </a:r>
          </a:p>
          <a:p>
            <a:r>
              <a:rPr lang="tr-TR" sz="1800" b="1" dirty="0" smtClean="0"/>
              <a:t>Ulusun inşasında </a:t>
            </a:r>
            <a:r>
              <a:rPr lang="tr-TR" sz="1800" b="1" dirty="0" smtClean="0">
                <a:solidFill>
                  <a:srgbClr val="FF0000"/>
                </a:solidFill>
              </a:rPr>
              <a:t>okulun rolü</a:t>
            </a:r>
            <a:r>
              <a:rPr lang="tr-TR" sz="1800" dirty="0" smtClean="0"/>
              <a:t> çok belirleyicidir</a:t>
            </a:r>
            <a:r>
              <a:rPr lang="tr-TR" sz="1800" b="1" dirty="0" smtClean="0"/>
              <a:t>. XIX. yüzyılda </a:t>
            </a:r>
            <a:r>
              <a:rPr lang="tr-TR" sz="1800" dirty="0" smtClean="0"/>
              <a:t>çocuğun </a:t>
            </a:r>
          </a:p>
          <a:p>
            <a:pPr>
              <a:buNone/>
            </a:pPr>
            <a:r>
              <a:rPr lang="tr-TR" sz="1800" dirty="0" smtClean="0"/>
              <a:t>eğitimini sağlayan </a:t>
            </a:r>
            <a:r>
              <a:rPr lang="tr-TR" sz="1800" b="1" dirty="0" smtClean="0"/>
              <a:t>geleneksel kurumların yerini </a:t>
            </a:r>
            <a:r>
              <a:rPr lang="tr-TR" sz="1800" b="1" dirty="0" smtClean="0">
                <a:solidFill>
                  <a:srgbClr val="FF0000"/>
                </a:solidFill>
              </a:rPr>
              <a:t>okullar </a:t>
            </a:r>
            <a:r>
              <a:rPr lang="tr-TR" sz="1800" b="1" dirty="0" smtClean="0"/>
              <a:t>aldı</a:t>
            </a:r>
            <a:r>
              <a:rPr lang="tr-TR" sz="1800" dirty="0" smtClean="0"/>
              <a:t>. Federal devletlerde </a:t>
            </a:r>
          </a:p>
          <a:p>
            <a:pPr>
              <a:buNone/>
            </a:pPr>
            <a:r>
              <a:rPr lang="tr-TR" sz="1800" b="1" dirty="0" smtClean="0"/>
              <a:t>ortak aidiyet duygusunu geliştirmek için </a:t>
            </a:r>
            <a:r>
              <a:rPr lang="tr-TR" sz="1800" dirty="0" smtClean="0"/>
              <a:t>okulların müfredatlarına  </a:t>
            </a:r>
            <a:r>
              <a:rPr lang="tr-TR" sz="1800" b="1" dirty="0" smtClean="0">
                <a:solidFill>
                  <a:srgbClr val="FF0000"/>
                </a:solidFill>
              </a:rPr>
              <a:t>yurttaşlık </a:t>
            </a:r>
          </a:p>
          <a:p>
            <a:pPr>
              <a:buNone/>
            </a:pPr>
            <a:r>
              <a:rPr lang="tr-TR" sz="1800" b="1" dirty="0" smtClean="0">
                <a:solidFill>
                  <a:srgbClr val="FF0000"/>
                </a:solidFill>
              </a:rPr>
              <a:t>eğitimi </a:t>
            </a:r>
            <a:r>
              <a:rPr lang="tr-TR" sz="1800" dirty="0" smtClean="0"/>
              <a:t>konuldu.</a:t>
            </a:r>
          </a:p>
          <a:p>
            <a:r>
              <a:rPr lang="tr-TR" sz="1800" dirty="0" smtClean="0"/>
              <a:t>Mesela </a:t>
            </a:r>
            <a:r>
              <a:rPr lang="tr-TR" sz="1800" b="1" dirty="0" smtClean="0"/>
              <a:t>Belçika’da</a:t>
            </a:r>
            <a:r>
              <a:rPr lang="tr-TR" sz="1800" dirty="0" smtClean="0"/>
              <a:t> ilk ve ortaokullarda </a:t>
            </a:r>
            <a:r>
              <a:rPr lang="tr-TR" sz="1800" b="1" dirty="0" smtClean="0">
                <a:solidFill>
                  <a:srgbClr val="FF0000"/>
                </a:solidFill>
              </a:rPr>
              <a:t>yurttaşlık eğitimi</a:t>
            </a:r>
            <a:r>
              <a:rPr lang="tr-TR" sz="1800" dirty="0" smtClean="0"/>
              <a:t>, </a:t>
            </a:r>
          </a:p>
          <a:p>
            <a:pPr>
              <a:buNone/>
            </a:pPr>
            <a:r>
              <a:rPr lang="tr-TR" sz="1800" b="1" dirty="0" smtClean="0"/>
              <a:t>Fransa’da</a:t>
            </a:r>
            <a:r>
              <a:rPr lang="tr-TR" sz="1800" dirty="0" smtClean="0"/>
              <a:t> </a:t>
            </a:r>
            <a:r>
              <a:rPr lang="tr-TR" sz="1800" b="1" dirty="0" smtClean="0"/>
              <a:t>parasız, laik eğitim </a:t>
            </a:r>
            <a:r>
              <a:rPr lang="tr-TR" sz="1800" b="1" dirty="0" smtClean="0">
                <a:solidFill>
                  <a:srgbClr val="FF0000"/>
                </a:solidFill>
              </a:rPr>
              <a:t>zorunlu hâle </a:t>
            </a:r>
            <a:r>
              <a:rPr lang="tr-TR" sz="1800" b="1" dirty="0" smtClean="0"/>
              <a:t>getirildi.</a:t>
            </a:r>
          </a:p>
          <a:p>
            <a:pPr>
              <a:buNone/>
            </a:pPr>
            <a:endParaRPr lang="tr-TR" sz="1800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1115616" y="61963"/>
            <a:ext cx="4248472" cy="493563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Ulus Devlette Vatandaş Kimliği</a:t>
            </a: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5" name="4 Resim" descr="19. yy avrupada okullar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0"/>
            <a:ext cx="3059832" cy="1203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XIX. century schools in europe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203598"/>
            <a:ext cx="305983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Ä°lgili resi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1" y="3867894"/>
            <a:ext cx="3131840" cy="1275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404</TotalTime>
  <Words>3094</Words>
  <PresentationFormat>Ekran Gösterisi (16:9)</PresentationFormat>
  <Paragraphs>262</Paragraphs>
  <Slides>27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Slayt 1</vt:lpstr>
      <vt:lpstr>Tarih 9 4.3. ULUSALLAŞMANIN VE ENDÜSTRİLEŞMENİN SOSYAL ETKİLERİ</vt:lpstr>
      <vt:lpstr>Slayt 3</vt:lpstr>
      <vt:lpstr>Slayt 4</vt:lpstr>
      <vt:lpstr>Osmanlı Devleti’nde Haberleşme ve Ulaşım  Telgraf</vt:lpstr>
      <vt:lpstr>Slayt 6</vt:lpstr>
      <vt:lpstr>Slayt 7</vt:lpstr>
      <vt:lpstr>Slayt 8</vt:lpstr>
      <vt:lpstr>Ulus Devlette Vatandaş Kimliği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2019-03-10T08:59:16Z</dcterms:created>
  <dcterms:modified xsi:type="dcterms:W3CDTF">2019-03-17T07:50:37Z</dcterms:modified>
  <cp:category>https://www.sorubak.com</cp:category>
</cp:coreProperties>
</file>