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6" r:id="rId10"/>
    <p:sldId id="263" r:id="rId11"/>
    <p:sldId id="264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DCD27C-40F2-447F-A090-168A1C648EF8}" type="datetimeFigureOut">
              <a:rPr lang="tr-TR" smtClean="0"/>
              <a:pPr/>
              <a:t>20/02/2019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8EA9-D174-428A-AA66-91B3DD05C07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79512" y="188641"/>
            <a:ext cx="8784976" cy="720080"/>
          </a:xfrm>
        </p:spPr>
        <p:txBody>
          <a:bodyPr>
            <a:normAutofit/>
          </a:bodyPr>
          <a:lstStyle/>
          <a:p>
            <a:r>
              <a:rPr lang="tr-TR" sz="3200" b="1" dirty="0">
                <a:solidFill>
                  <a:srgbClr val="0070C0"/>
                </a:solidFill>
              </a:rPr>
              <a:t>B) TÜRK İSLAM DEVLETLERİNDE EKONOMİ</a:t>
            </a:r>
            <a:endParaRPr lang="tr-TR" sz="3200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8784976" cy="5832648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4.2. İlk Türk İslam Devletlerinde Ekonomik </a:t>
            </a:r>
            <a:r>
              <a:rPr lang="tr-TR" b="1" dirty="0" smtClean="0">
                <a:solidFill>
                  <a:srgbClr val="FF0000"/>
                </a:solidFill>
              </a:rPr>
              <a:t>Yapı</a:t>
            </a:r>
          </a:p>
          <a:p>
            <a:pPr algn="l">
              <a:buFont typeface="Arial" pitchFamily="34" charset="0"/>
              <a:buChar char="•"/>
            </a:pP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</a:t>
            </a:r>
            <a:r>
              <a:rPr lang="tr-TR" sz="2000" dirty="0" smtClean="0">
                <a:solidFill>
                  <a:schemeClr val="tx1"/>
                </a:solidFill>
              </a:rPr>
              <a:t>Türk </a:t>
            </a:r>
            <a:r>
              <a:rPr lang="tr-TR" sz="2000" dirty="0">
                <a:solidFill>
                  <a:schemeClr val="tx1"/>
                </a:solidFill>
              </a:rPr>
              <a:t>İslam devletleri </a:t>
            </a:r>
            <a:r>
              <a:rPr lang="tr-TR" sz="2000" b="1" dirty="0">
                <a:solidFill>
                  <a:schemeClr val="tx1"/>
                </a:solidFill>
              </a:rPr>
              <a:t>tarımdan madenciliğe </a:t>
            </a:r>
            <a:r>
              <a:rPr lang="tr-TR" sz="2000" dirty="0" smtClean="0">
                <a:solidFill>
                  <a:schemeClr val="tx1"/>
                </a:solidFill>
              </a:rPr>
              <a:t>çok çeşitli </a:t>
            </a:r>
            <a:r>
              <a:rPr lang="tr-TR" sz="2000" dirty="0">
                <a:solidFill>
                  <a:schemeClr val="tx1"/>
                </a:solidFill>
              </a:rPr>
              <a:t>ekonomik </a:t>
            </a:r>
            <a:r>
              <a:rPr lang="tr-TR" sz="2000" dirty="0" smtClean="0">
                <a:solidFill>
                  <a:schemeClr val="tx1"/>
                </a:solidFill>
              </a:rPr>
              <a:t>faaliyetlerde </a:t>
            </a:r>
            <a:r>
              <a:rPr lang="tr-TR" sz="2000" dirty="0">
                <a:solidFill>
                  <a:schemeClr val="tx1"/>
                </a:solidFill>
              </a:rPr>
              <a:t>bulunmuştur. Bu ekonomik faaliyetler, İslamiyet öncesi </a:t>
            </a:r>
            <a:r>
              <a:rPr lang="tr-TR" sz="2000" dirty="0" smtClean="0">
                <a:solidFill>
                  <a:schemeClr val="tx1"/>
                </a:solidFill>
              </a:rPr>
              <a:t>Türklerde olduğu </a:t>
            </a:r>
            <a:r>
              <a:rPr lang="tr-TR" sz="2000" dirty="0">
                <a:solidFill>
                  <a:schemeClr val="tx1"/>
                </a:solidFill>
              </a:rPr>
              <a:t>gibi </a:t>
            </a:r>
            <a:r>
              <a:rPr lang="tr-TR" sz="2000" b="1" dirty="0">
                <a:solidFill>
                  <a:srgbClr val="FF0000"/>
                </a:solidFill>
              </a:rPr>
              <a:t>halkın refah düzeyinin yükseltilmesi </a:t>
            </a:r>
            <a:r>
              <a:rPr lang="tr-TR" sz="2000" dirty="0">
                <a:solidFill>
                  <a:schemeClr val="tx1"/>
                </a:solidFill>
              </a:rPr>
              <a:t>amacıyla </a:t>
            </a:r>
            <a:r>
              <a:rPr lang="tr-TR" sz="2000" dirty="0" smtClean="0">
                <a:solidFill>
                  <a:schemeClr val="tx1"/>
                </a:solidFill>
              </a:rPr>
              <a:t>düzenlenmiştir.</a:t>
            </a:r>
          </a:p>
          <a:p>
            <a:pPr algn="l">
              <a:buFont typeface="Arial" pitchFamily="34" charset="0"/>
              <a:buChar char="•"/>
            </a:pPr>
            <a:r>
              <a:rPr lang="tr-TR" sz="2200" dirty="0" smtClean="0">
                <a:solidFill>
                  <a:schemeClr val="tx1"/>
                </a:solidFill>
              </a:rPr>
              <a:t>      </a:t>
            </a:r>
            <a:r>
              <a:rPr lang="tr-TR" sz="2200" dirty="0" err="1">
                <a:solidFill>
                  <a:schemeClr val="tx1"/>
                </a:solidFill>
              </a:rPr>
              <a:t>Kutadgu</a:t>
            </a:r>
            <a:r>
              <a:rPr lang="tr-TR" sz="2200" dirty="0">
                <a:solidFill>
                  <a:schemeClr val="tx1"/>
                </a:solidFill>
              </a:rPr>
              <a:t> </a:t>
            </a:r>
            <a:r>
              <a:rPr lang="tr-TR" sz="2200" dirty="0" err="1">
                <a:solidFill>
                  <a:schemeClr val="tx1"/>
                </a:solidFill>
              </a:rPr>
              <a:t>Bilig’de</a:t>
            </a:r>
            <a:r>
              <a:rPr lang="tr-TR" sz="2200" dirty="0">
                <a:solidFill>
                  <a:schemeClr val="tx1"/>
                </a:solidFill>
              </a:rPr>
              <a:t>; </a:t>
            </a:r>
            <a:r>
              <a:rPr lang="tr-TR" sz="2200" b="1" dirty="0">
                <a:solidFill>
                  <a:schemeClr val="tx1"/>
                </a:solidFill>
              </a:rPr>
              <a:t>“Halkın zenginliği, bey’in </a:t>
            </a:r>
            <a:r>
              <a:rPr lang="tr-TR" sz="2200" b="1" dirty="0" smtClean="0">
                <a:solidFill>
                  <a:schemeClr val="tx1"/>
                </a:solidFill>
              </a:rPr>
              <a:t>zenginliği demektir</a:t>
            </a:r>
            <a:r>
              <a:rPr lang="tr-TR" sz="2200" b="1" dirty="0">
                <a:solidFill>
                  <a:schemeClr val="tx1"/>
                </a:solidFill>
              </a:rPr>
              <a:t>.” </a:t>
            </a:r>
            <a:r>
              <a:rPr lang="tr-TR" sz="2200" dirty="0">
                <a:solidFill>
                  <a:schemeClr val="tx1"/>
                </a:solidFill>
              </a:rPr>
              <a:t>şeklinde ifade edilmiştir.</a:t>
            </a:r>
            <a:r>
              <a:rPr lang="tr-TR" sz="2200" dirty="0" smtClean="0">
                <a:solidFill>
                  <a:schemeClr val="tx1"/>
                </a:solidFill>
              </a:rPr>
              <a:t> </a:t>
            </a:r>
          </a:p>
          <a:p>
            <a:pPr algn="l">
              <a:buFont typeface="Arial" pitchFamily="34" charset="0"/>
              <a:buChar char="•"/>
            </a:pPr>
            <a:r>
              <a:rPr lang="tr-TR" sz="2200" dirty="0">
                <a:solidFill>
                  <a:schemeClr val="tx1"/>
                </a:solidFill>
              </a:rPr>
              <a:t> </a:t>
            </a:r>
            <a:r>
              <a:rPr lang="tr-TR" sz="2200" dirty="0" smtClean="0">
                <a:solidFill>
                  <a:schemeClr val="tx1"/>
                </a:solidFill>
              </a:rPr>
              <a:t>    </a:t>
            </a:r>
            <a:r>
              <a:rPr lang="tr-TR" sz="2200" dirty="0">
                <a:solidFill>
                  <a:schemeClr val="tx1"/>
                </a:solidFill>
              </a:rPr>
              <a:t>Türk İslam devletleri, sosyoekonomik açıdan </a:t>
            </a:r>
            <a:r>
              <a:rPr lang="tr-TR" sz="2200" b="1" dirty="0">
                <a:solidFill>
                  <a:schemeClr val="tx1"/>
                </a:solidFill>
              </a:rPr>
              <a:t>gelişmiş bölgelerde </a:t>
            </a:r>
            <a:r>
              <a:rPr lang="tr-TR" sz="2200" dirty="0">
                <a:solidFill>
                  <a:schemeClr val="tx1"/>
                </a:solidFill>
              </a:rPr>
              <a:t>kuruldukları için bu </a:t>
            </a:r>
            <a:r>
              <a:rPr lang="tr-TR" sz="2200" dirty="0" smtClean="0">
                <a:solidFill>
                  <a:schemeClr val="tx1"/>
                </a:solidFill>
              </a:rPr>
              <a:t>bölgelerde </a:t>
            </a:r>
            <a:r>
              <a:rPr lang="tr-TR" sz="2200" b="1" dirty="0" smtClean="0">
                <a:solidFill>
                  <a:schemeClr val="tx1"/>
                </a:solidFill>
              </a:rPr>
              <a:t>zengin </a:t>
            </a:r>
            <a:r>
              <a:rPr lang="tr-TR" sz="2200" b="1" dirty="0">
                <a:solidFill>
                  <a:schemeClr val="tx1"/>
                </a:solidFill>
              </a:rPr>
              <a:t>bir ekonomik </a:t>
            </a:r>
            <a:r>
              <a:rPr lang="tr-TR" sz="2200" dirty="0">
                <a:solidFill>
                  <a:schemeClr val="tx1"/>
                </a:solidFill>
              </a:rPr>
              <a:t>yapıya sahip oldular</a:t>
            </a:r>
            <a:r>
              <a:rPr lang="tr-TR" sz="22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200" dirty="0">
                <a:solidFill>
                  <a:schemeClr val="tx1"/>
                </a:solidFill>
              </a:rPr>
              <a:t> </a:t>
            </a:r>
            <a:r>
              <a:rPr lang="tr-TR" sz="2200" dirty="0" smtClean="0">
                <a:solidFill>
                  <a:schemeClr val="tx1"/>
                </a:solidFill>
              </a:rPr>
              <a:t>   </a:t>
            </a:r>
            <a:r>
              <a:rPr lang="tr-TR" sz="2400" b="1" dirty="0">
                <a:solidFill>
                  <a:srgbClr val="FF0000"/>
                </a:solidFill>
              </a:rPr>
              <a:t>Türk İslam devletlerinde ekonomik </a:t>
            </a:r>
            <a:r>
              <a:rPr lang="tr-TR" sz="2400" b="1" dirty="0" smtClean="0">
                <a:solidFill>
                  <a:srgbClr val="FF0000"/>
                </a:solidFill>
              </a:rPr>
              <a:t>faaliyetle</a:t>
            </a:r>
            <a:r>
              <a:rPr lang="tr-TR" sz="2400" b="1" dirty="0" smtClean="0">
                <a:solidFill>
                  <a:schemeClr val="tx1"/>
                </a:solidFill>
              </a:rPr>
              <a:t>r;</a:t>
            </a:r>
          </a:p>
          <a:p>
            <a:pPr marL="457200" indent="-457200" algn="l">
              <a:buAutoNum type="arabicPeriod"/>
            </a:pPr>
            <a:r>
              <a:rPr lang="tr-TR" sz="2400" b="1" dirty="0" smtClean="0">
                <a:solidFill>
                  <a:schemeClr val="tx1"/>
                </a:solidFill>
              </a:rPr>
              <a:t>Tarım-hayvancılık</a:t>
            </a:r>
            <a:r>
              <a:rPr lang="tr-TR" sz="2400" b="1" dirty="0">
                <a:solidFill>
                  <a:schemeClr val="tx1"/>
                </a:solidFill>
              </a:rPr>
              <a:t>, 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tr-TR" sz="2400" b="1" dirty="0" smtClean="0">
                <a:solidFill>
                  <a:schemeClr val="tx1"/>
                </a:solidFill>
              </a:rPr>
              <a:t>İmalât (zanaatsal üretim</a:t>
            </a:r>
            <a:r>
              <a:rPr lang="tr-TR" sz="2400" dirty="0" smtClean="0">
                <a:solidFill>
                  <a:schemeClr val="tx1"/>
                </a:solidFill>
              </a:rPr>
              <a:t>) </a:t>
            </a:r>
          </a:p>
          <a:p>
            <a:pPr marL="457200" indent="-457200" algn="l">
              <a:buFont typeface="Arial" pitchFamily="34" charset="0"/>
              <a:buAutoNum type="arabicPeriod"/>
            </a:pPr>
            <a:r>
              <a:rPr lang="tr-TR" sz="2400" b="1" dirty="0" smtClean="0">
                <a:solidFill>
                  <a:schemeClr val="tx1"/>
                </a:solidFill>
              </a:rPr>
              <a:t>Ticaret                                                  </a:t>
            </a:r>
            <a:r>
              <a:rPr lang="tr-TR" sz="2400" dirty="0" smtClean="0"/>
              <a:t>  </a:t>
            </a:r>
            <a:endParaRPr lang="tr-TR" sz="2400" b="1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tr-TR" sz="2400" b="1" dirty="0" smtClean="0">
                <a:solidFill>
                  <a:schemeClr val="tx1"/>
                </a:solidFill>
              </a:rPr>
              <a:t>       olmak üzere üçe ayrılır, </a:t>
            </a:r>
            <a:r>
              <a:rPr lang="tr-TR" sz="2200" u="sng" dirty="0" smtClean="0">
                <a:solidFill>
                  <a:schemeClr val="tx1"/>
                </a:solidFill>
              </a:rPr>
              <a:t>devlet </a:t>
            </a:r>
            <a:r>
              <a:rPr lang="tr-TR" sz="2200" u="sng" dirty="0">
                <a:solidFill>
                  <a:schemeClr val="tx1"/>
                </a:solidFill>
              </a:rPr>
              <a:t>gelirlerinin</a:t>
            </a:r>
            <a:r>
              <a:rPr lang="tr-TR" sz="2200" dirty="0">
                <a:solidFill>
                  <a:schemeClr val="tx1"/>
                </a:solidFill>
              </a:rPr>
              <a:t> önemli bir kısmını </a:t>
            </a:r>
            <a:r>
              <a:rPr lang="tr-TR" sz="2200" u="sng" dirty="0" smtClean="0">
                <a:solidFill>
                  <a:schemeClr val="tx1"/>
                </a:solidFill>
              </a:rPr>
              <a:t>tarımdan </a:t>
            </a:r>
            <a:r>
              <a:rPr lang="tr-TR" sz="2200" dirty="0" smtClean="0">
                <a:solidFill>
                  <a:schemeClr val="tx1"/>
                </a:solidFill>
              </a:rPr>
              <a:t>elde </a:t>
            </a:r>
            <a:r>
              <a:rPr lang="tr-TR" sz="2200" dirty="0">
                <a:solidFill>
                  <a:schemeClr val="tx1"/>
                </a:solidFill>
              </a:rPr>
              <a:t>edilen </a:t>
            </a:r>
            <a:r>
              <a:rPr lang="tr-TR" sz="2200" b="1" dirty="0">
                <a:solidFill>
                  <a:srgbClr val="FF0000"/>
                </a:solidFill>
              </a:rPr>
              <a:t>vergi gelirleri </a:t>
            </a:r>
            <a:r>
              <a:rPr lang="tr-TR" sz="2200" dirty="0">
                <a:solidFill>
                  <a:schemeClr val="tx1"/>
                </a:solidFill>
              </a:rPr>
              <a:t>oluştururdu.</a:t>
            </a:r>
            <a:endParaRPr lang="tr-TR" sz="2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 lnSpcReduction="10000"/>
          </a:bodyPr>
          <a:lstStyle/>
          <a:p>
            <a:r>
              <a:rPr lang="tr-TR" sz="2200" b="1" dirty="0"/>
              <a:t>İlk kez </a:t>
            </a:r>
            <a:r>
              <a:rPr lang="tr-TR" sz="2200" b="1" dirty="0">
                <a:solidFill>
                  <a:srgbClr val="FF0000"/>
                </a:solidFill>
              </a:rPr>
              <a:t>Hz. Ömer Dönemi’nde </a:t>
            </a:r>
            <a:r>
              <a:rPr lang="tr-TR" sz="2200" dirty="0"/>
              <a:t>uygulanmaya başlanan bu sistem, Selçuklular </a:t>
            </a:r>
            <a:r>
              <a:rPr lang="tr-TR" sz="2200" dirty="0" smtClean="0"/>
              <a:t>Dönemi’nde </a:t>
            </a:r>
            <a:r>
              <a:rPr lang="tr-TR" sz="2200" b="1" dirty="0" err="1" smtClean="0"/>
              <a:t>Nizamülmülk</a:t>
            </a:r>
            <a:r>
              <a:rPr lang="tr-TR" sz="2200" b="1" dirty="0" smtClean="0"/>
              <a:t> </a:t>
            </a:r>
            <a:r>
              <a:rPr lang="tr-TR" sz="2200" dirty="0"/>
              <a:t>tarafından geliştirilmiş ve ekonominin vazgeçilmez unsuru hâline getirilmiştir</a:t>
            </a:r>
            <a:r>
              <a:rPr lang="tr-TR" sz="2200" dirty="0" smtClean="0"/>
              <a:t>.</a:t>
            </a:r>
          </a:p>
          <a:p>
            <a:r>
              <a:rPr lang="nn-NO" sz="2400" b="1" dirty="0">
                <a:solidFill>
                  <a:srgbClr val="FF0000"/>
                </a:solidFill>
              </a:rPr>
              <a:t>İkta </a:t>
            </a:r>
            <a:r>
              <a:rPr lang="nn-NO" sz="2400" b="1" dirty="0" smtClean="0">
                <a:solidFill>
                  <a:srgbClr val="FF0000"/>
                </a:solidFill>
              </a:rPr>
              <a:t>Sistemi; </a:t>
            </a:r>
            <a:r>
              <a:rPr lang="nn-NO" sz="2400" dirty="0"/>
              <a:t>“Devlete ait olan ve kimsenin </a:t>
            </a:r>
            <a:r>
              <a:rPr lang="nn-NO" sz="2400" dirty="0" smtClean="0"/>
              <a:t>mülkiyetinde</a:t>
            </a:r>
            <a:r>
              <a:rPr lang="tr-TR" sz="2400" dirty="0" smtClean="0"/>
              <a:t> bulunmayan </a:t>
            </a:r>
            <a:r>
              <a:rPr lang="tr-TR" sz="2400" dirty="0"/>
              <a:t>topraklardan elde edilen vergi ve gelirlerin, askerî ve sivil devlet </a:t>
            </a:r>
            <a:r>
              <a:rPr lang="tr-TR" sz="2400" dirty="0" smtClean="0"/>
              <a:t>görevlilerine maaş </a:t>
            </a:r>
            <a:r>
              <a:rPr lang="tr-TR" sz="2400" dirty="0"/>
              <a:t>veya hizmet karşılığı olarak </a:t>
            </a:r>
            <a:r>
              <a:rPr lang="tr-TR" sz="2400" dirty="0" smtClean="0"/>
              <a:t>verilmesidir.”</a:t>
            </a:r>
          </a:p>
          <a:p>
            <a:r>
              <a:rPr lang="tr-TR" sz="2400" dirty="0"/>
              <a:t>Bu sistemde devlete ait topraklar (mirî) kişilere hizmet karşılığında bırakılır, kişiler bu </a:t>
            </a:r>
            <a:r>
              <a:rPr lang="tr-TR" sz="2400" dirty="0" smtClean="0"/>
              <a:t>toprağı köylülere </a:t>
            </a:r>
            <a:r>
              <a:rPr lang="tr-TR" sz="2400" dirty="0"/>
              <a:t>kiralar, elde ettiği kira ve vergiler ile asker yetiştirirlerdi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Çiftçiler</a:t>
            </a:r>
            <a:r>
              <a:rPr lang="tr-TR" sz="2400" dirty="0"/>
              <a:t>, memurlar ve askerler </a:t>
            </a:r>
            <a:r>
              <a:rPr lang="tr-TR" sz="2400" dirty="0" smtClean="0"/>
              <a:t>geçimlerini aynı </a:t>
            </a:r>
            <a:r>
              <a:rPr lang="tr-TR" sz="2400" dirty="0"/>
              <a:t>topraktan sağlamışlardır</a:t>
            </a:r>
            <a:r>
              <a:rPr lang="tr-TR" sz="2400" dirty="0" smtClean="0"/>
              <a:t>.</a:t>
            </a:r>
          </a:p>
          <a:p>
            <a:r>
              <a:rPr lang="tr-TR" sz="2400" dirty="0" err="1"/>
              <a:t>İkta</a:t>
            </a:r>
            <a:r>
              <a:rPr lang="tr-TR" sz="2400" dirty="0"/>
              <a:t> Sistemi sayesinde; toprakların işletilmesi sağlanmış, </a:t>
            </a:r>
            <a:r>
              <a:rPr lang="tr-TR" sz="2400" b="1" dirty="0"/>
              <a:t>vergilerin toplanması </a:t>
            </a:r>
            <a:r>
              <a:rPr lang="tr-TR" sz="2400" b="1" dirty="0" smtClean="0"/>
              <a:t>kolaylaşmış,</a:t>
            </a:r>
            <a:r>
              <a:rPr lang="tr-TR" sz="2400" dirty="0" smtClean="0"/>
              <a:t>hazineden </a:t>
            </a:r>
            <a:r>
              <a:rPr lang="tr-TR" sz="2400" dirty="0"/>
              <a:t>herhangi bir harcama yapılmadan </a:t>
            </a:r>
            <a:r>
              <a:rPr lang="tr-TR" sz="2400" b="1" dirty="0"/>
              <a:t>ordu kurulmuştur</a:t>
            </a:r>
            <a:r>
              <a:rPr lang="tr-TR" sz="2400" b="1" dirty="0" smtClean="0"/>
              <a:t>.</a:t>
            </a:r>
          </a:p>
          <a:p>
            <a:r>
              <a:rPr lang="tr-TR" sz="2400" dirty="0" smtClean="0"/>
              <a:t>Devlete </a:t>
            </a:r>
            <a:r>
              <a:rPr lang="tr-TR" sz="2400" dirty="0"/>
              <a:t>karşı gelebilecek </a:t>
            </a:r>
            <a:r>
              <a:rPr lang="tr-TR" sz="2400" b="1" dirty="0"/>
              <a:t>zengin bir sınıfın varlığı </a:t>
            </a:r>
            <a:r>
              <a:rPr lang="tr-TR" sz="2400" dirty="0"/>
              <a:t>da engellenmiştir.</a:t>
            </a:r>
            <a:endParaRPr lang="tr-TR" sz="2400" dirty="0" smtClean="0"/>
          </a:p>
          <a:p>
            <a:endParaRPr lang="tr-TR" sz="22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br>
              <a:rPr lang="tr-TR" sz="3100" b="1" dirty="0" smtClean="0">
                <a:solidFill>
                  <a:srgbClr val="0070C0"/>
                </a:solidFill>
              </a:rPr>
            </a:br>
            <a:r>
              <a:rPr lang="tr-TR" sz="3100" b="1" dirty="0" smtClean="0">
                <a:solidFill>
                  <a:srgbClr val="FF0000"/>
                </a:solidFill>
              </a:rPr>
              <a:t>İKTA SİSTEMİ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rmAutofit/>
          </a:bodyPr>
          <a:lstStyle/>
          <a:p>
            <a:r>
              <a:rPr lang="tr-TR" sz="2200" dirty="0"/>
              <a:t>Ahilik, XIII. yüzyılda temeli yardımlaşma üzerine kurulan </a:t>
            </a:r>
            <a:r>
              <a:rPr lang="tr-TR" sz="2200" b="1" dirty="0">
                <a:solidFill>
                  <a:srgbClr val="FF0000"/>
                </a:solidFill>
              </a:rPr>
              <a:t>esnaf ve sanatkâr </a:t>
            </a:r>
            <a:r>
              <a:rPr lang="tr-TR" sz="2200" b="1" dirty="0" smtClean="0">
                <a:solidFill>
                  <a:srgbClr val="FF0000"/>
                </a:solidFill>
              </a:rPr>
              <a:t>örgütlenmesine </a:t>
            </a:r>
            <a:r>
              <a:rPr lang="tr-TR" sz="2200" dirty="0" smtClean="0"/>
              <a:t>verilen </a:t>
            </a:r>
            <a:r>
              <a:rPr lang="tr-TR" sz="2200" dirty="0"/>
              <a:t>isimdir. İslam inancı ile Türk örf ve âdetlerinin </a:t>
            </a:r>
            <a:r>
              <a:rPr lang="tr-TR" sz="2200" b="1" dirty="0"/>
              <a:t>sentezi</a:t>
            </a:r>
            <a:r>
              <a:rPr lang="tr-TR" sz="2200" dirty="0"/>
              <a:t> sonucu oluşan bir düşünce </a:t>
            </a:r>
            <a:r>
              <a:rPr lang="tr-TR" sz="2200" dirty="0" smtClean="0"/>
              <a:t>sistemi olarak </a:t>
            </a:r>
            <a:r>
              <a:rPr lang="tr-TR" sz="2200" dirty="0"/>
              <a:t>da ifade edilen bu teşkilat, toplumda ekonomik hayatın dışında; </a:t>
            </a:r>
            <a:r>
              <a:rPr lang="tr-TR" sz="2200" b="1" dirty="0"/>
              <a:t>sosyal, siyasi ve </a:t>
            </a:r>
            <a:r>
              <a:rPr lang="tr-TR" sz="2200" b="1" dirty="0" smtClean="0"/>
              <a:t>askerî </a:t>
            </a:r>
            <a:r>
              <a:rPr lang="tr-TR" sz="2200" dirty="0" smtClean="0"/>
              <a:t>faaliyetleriyle </a:t>
            </a:r>
            <a:r>
              <a:rPr lang="tr-TR" sz="2200" dirty="0"/>
              <a:t>de etkili olmuştur</a:t>
            </a:r>
            <a:r>
              <a:rPr lang="tr-TR" sz="22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Fütüvvet Teşkilatı’nın </a:t>
            </a:r>
            <a:r>
              <a:rPr lang="tr-TR" sz="2400" dirty="0"/>
              <a:t>etkisi büyüktür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İslam’ın ilk dönemlerinde ortaya çıkan yiğitlik ve </a:t>
            </a:r>
            <a:r>
              <a:rPr lang="tr-TR" sz="2400" dirty="0" smtClean="0"/>
              <a:t>kahramanlık ülküsünün </a:t>
            </a:r>
            <a:r>
              <a:rPr lang="tr-TR" sz="2400" dirty="0"/>
              <a:t>adı olmuş, Fütüvvet Teşkilatı’nın ilke ve kurallarına </a:t>
            </a:r>
            <a:r>
              <a:rPr lang="tr-TR" sz="2400" b="1" dirty="0" err="1"/>
              <a:t>Fütüvvetnâme</a:t>
            </a:r>
            <a:r>
              <a:rPr lang="tr-TR" sz="2400" b="1" dirty="0"/>
              <a:t> </a:t>
            </a:r>
            <a:r>
              <a:rPr lang="tr-TR" sz="2400" b="1" dirty="0" smtClean="0"/>
              <a:t>adı </a:t>
            </a:r>
            <a:r>
              <a:rPr lang="tr-TR" sz="2400" dirty="0" smtClean="0"/>
              <a:t>verilmiştir.</a:t>
            </a:r>
          </a:p>
          <a:p>
            <a:r>
              <a:rPr lang="tr-TR" sz="2400" dirty="0" smtClean="0"/>
              <a:t>✱ Bir esnaf örgütlenmesi olan Loncalar Ahilerce işletilmekte idi. Loncaların en önemli özelliği </a:t>
            </a:r>
            <a:r>
              <a:rPr lang="tr-TR" sz="2400" b="1" dirty="0" smtClean="0">
                <a:solidFill>
                  <a:srgbClr val="FF0000"/>
                </a:solidFill>
              </a:rPr>
              <a:t>gayrimüslimlere kapalı </a:t>
            </a:r>
            <a:r>
              <a:rPr lang="tr-TR" sz="2400" dirty="0" smtClean="0"/>
              <a:t>olması yanında </a:t>
            </a:r>
            <a:r>
              <a:rPr lang="tr-TR" sz="2400" b="1" dirty="0" smtClean="0"/>
              <a:t>usta – çırak felsefesi </a:t>
            </a:r>
            <a:r>
              <a:rPr lang="tr-TR" sz="2400" dirty="0" smtClean="0"/>
              <a:t>içerisinde, mesleki yeterliliği ilke edinmiş, </a:t>
            </a:r>
            <a:r>
              <a:rPr lang="tr-TR" sz="2400" b="1" dirty="0" smtClean="0"/>
              <a:t>dürüst, ahlaklı, insanlar </a:t>
            </a:r>
            <a:r>
              <a:rPr lang="tr-TR" sz="2400" dirty="0" smtClean="0"/>
              <a:t>yetiştirerek toplumun refahını artırmak ve kalitesi, bol ve ucuz üretimi gerçekleştirerek üretim ve dağıtımın düzen içinde yapılmasını sağlamaktı.</a:t>
            </a:r>
            <a:endParaRPr lang="tr-TR" sz="22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br>
              <a:rPr lang="tr-TR" sz="3100" b="1" dirty="0" smtClean="0">
                <a:solidFill>
                  <a:srgbClr val="0070C0"/>
                </a:solidFill>
              </a:rPr>
            </a:br>
            <a:r>
              <a:rPr lang="tr-TR" sz="3100" b="1" dirty="0" smtClean="0">
                <a:solidFill>
                  <a:srgbClr val="FF0000"/>
                </a:solidFill>
              </a:rPr>
              <a:t>AHİLİK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Ahi </a:t>
            </a:r>
            <a:r>
              <a:rPr lang="tr-TR" b="1" dirty="0" err="1">
                <a:solidFill>
                  <a:srgbClr val="FF0000"/>
                </a:solidFill>
              </a:rPr>
              <a:t>Evran</a:t>
            </a:r>
            <a:endParaRPr lang="tr-TR" b="1" dirty="0">
              <a:solidFill>
                <a:srgbClr val="FF0000"/>
              </a:solidFill>
            </a:endParaRPr>
          </a:p>
          <a:p>
            <a:r>
              <a:rPr lang="tr-TR" sz="2200" dirty="0"/>
              <a:t>1171 yılında Azerbaycan’ın </a:t>
            </a:r>
            <a:r>
              <a:rPr lang="tr-TR" sz="2200" dirty="0" err="1"/>
              <a:t>Hoy</a:t>
            </a:r>
            <a:r>
              <a:rPr lang="tr-TR" sz="2200" dirty="0"/>
              <a:t> şehrinde dünyaya gelmiş ve </a:t>
            </a:r>
            <a:r>
              <a:rPr lang="tr-TR" sz="2200" dirty="0" smtClean="0"/>
              <a:t>iyi bir </a:t>
            </a:r>
            <a:r>
              <a:rPr lang="tr-TR" sz="2200" dirty="0"/>
              <a:t>eğitim almıştır. Asıl adı Mahmut bin Ahmet el-</a:t>
            </a:r>
            <a:r>
              <a:rPr lang="tr-TR" sz="2200" dirty="0" err="1"/>
              <a:t>Hoyi’dir</a:t>
            </a:r>
            <a:r>
              <a:rPr lang="tr-TR" sz="2200" dirty="0"/>
              <a:t>. </a:t>
            </a:r>
            <a:r>
              <a:rPr lang="tr-TR" sz="2200" dirty="0" smtClean="0"/>
              <a:t>Ahilik Teşkilatı’nın </a:t>
            </a:r>
            <a:r>
              <a:rPr lang="tr-TR" sz="2200" dirty="0"/>
              <a:t>temellerini I. </a:t>
            </a:r>
            <a:r>
              <a:rPr lang="tr-TR" sz="2200" dirty="0" err="1"/>
              <a:t>Gıyaseddin</a:t>
            </a:r>
            <a:r>
              <a:rPr lang="tr-TR" sz="2200" dirty="0"/>
              <a:t> </a:t>
            </a:r>
            <a:r>
              <a:rPr lang="tr-TR" sz="2200" dirty="0" err="1"/>
              <a:t>Keyhüsrev</a:t>
            </a:r>
            <a:r>
              <a:rPr lang="tr-TR" sz="2200" dirty="0"/>
              <a:t> zamanında </a:t>
            </a:r>
            <a:r>
              <a:rPr lang="tr-TR" sz="2200" dirty="0" smtClean="0"/>
              <a:t>Kayseri’de atmıştır</a:t>
            </a:r>
            <a:r>
              <a:rPr lang="tr-TR" sz="2200" dirty="0"/>
              <a:t>. Asıl mesleği olan debbağlık, yani dericilik ile ilgili </a:t>
            </a:r>
            <a:r>
              <a:rPr lang="tr-TR" sz="2200" dirty="0" smtClean="0"/>
              <a:t>biri </a:t>
            </a:r>
            <a:r>
              <a:rPr lang="tr-TR" sz="2200" dirty="0" err="1" smtClean="0"/>
              <a:t>mâlathane</a:t>
            </a:r>
            <a:r>
              <a:rPr lang="tr-TR" sz="2200" dirty="0" smtClean="0"/>
              <a:t> </a:t>
            </a:r>
            <a:r>
              <a:rPr lang="tr-TR" sz="2200" dirty="0"/>
              <a:t>oluşturarak ilk kez esnaf ve sanatkârların </a:t>
            </a:r>
            <a:r>
              <a:rPr lang="tr-TR" sz="2200" dirty="0" smtClean="0"/>
              <a:t>teşkilatlanmasını sağlamıştır</a:t>
            </a:r>
            <a:r>
              <a:rPr lang="tr-TR" sz="2200" dirty="0"/>
              <a:t>. Başka şehirlerde de yaygınlaşan bu </a:t>
            </a:r>
            <a:r>
              <a:rPr lang="tr-TR" sz="2200" dirty="0" smtClean="0"/>
              <a:t>örgütlenme, Anadolu’nun ekonomik kalkınmasında ve imar edilmesinde önemli rol oynamıştır. </a:t>
            </a:r>
          </a:p>
          <a:p>
            <a:endParaRPr lang="tr-TR" sz="2200" dirty="0" smtClean="0"/>
          </a:p>
          <a:p>
            <a:endParaRPr lang="tr-TR" sz="22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br>
              <a:rPr lang="tr-TR" sz="3100" b="1" dirty="0" smtClean="0">
                <a:solidFill>
                  <a:srgbClr val="0070C0"/>
                </a:solidFill>
              </a:rPr>
            </a:br>
            <a:r>
              <a:rPr lang="tr-TR" sz="3100" b="1" dirty="0" smtClean="0">
                <a:solidFill>
                  <a:srgbClr val="FF0000"/>
                </a:solidFill>
              </a:rPr>
              <a:t>AHİLİK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61656"/>
            <a:ext cx="91440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371703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hi Evran Kimdir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-1"/>
            <a:ext cx="8644508" cy="5763005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16832" y="5865912"/>
            <a:ext cx="7427168" cy="992088"/>
          </a:xfrm>
        </p:spPr>
        <p:txBody>
          <a:bodyPr>
            <a:normAutofit/>
          </a:bodyPr>
          <a:lstStyle/>
          <a:p>
            <a:pPr algn="r"/>
            <a:r>
              <a:rPr lang="tr-TR" sz="2400" dirty="0" smtClean="0"/>
              <a:t>Emin ÖZÜMAĞI</a:t>
            </a:r>
          </a:p>
          <a:p>
            <a:pPr algn="r"/>
            <a:r>
              <a:rPr lang="tr-TR" sz="2400" dirty="0" err="1" smtClean="0"/>
              <a:t>Zengibar</a:t>
            </a:r>
            <a:r>
              <a:rPr lang="tr-TR" sz="2400" dirty="0" smtClean="0"/>
              <a:t> Anadolu Lisesi Tarih Öğretmeni</a:t>
            </a:r>
            <a:endParaRPr lang="tr-T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980728"/>
            <a:ext cx="8640960" cy="5688632"/>
          </a:xfrm>
        </p:spPr>
        <p:txBody>
          <a:bodyPr>
            <a:normAutofit/>
          </a:bodyPr>
          <a:lstStyle/>
          <a:p>
            <a:r>
              <a:rPr lang="tr-TR" sz="2200" b="1" dirty="0" err="1"/>
              <a:t>Kâşgarlı</a:t>
            </a:r>
            <a:r>
              <a:rPr lang="tr-TR" sz="2200" b="1" dirty="0"/>
              <a:t> </a:t>
            </a:r>
            <a:r>
              <a:rPr lang="tr-TR" sz="2200" b="1" dirty="0" err="1"/>
              <a:t>Mahmud</a:t>
            </a:r>
            <a:r>
              <a:rPr lang="tr-TR" sz="2200" b="1" dirty="0"/>
              <a:t> </a:t>
            </a:r>
            <a:r>
              <a:rPr lang="tr-TR" sz="2200" b="1" dirty="0" err="1">
                <a:solidFill>
                  <a:srgbClr val="FF0000"/>
                </a:solidFill>
              </a:rPr>
              <a:t>Dîvânu</a:t>
            </a:r>
            <a:r>
              <a:rPr lang="tr-TR" sz="2200" b="1" dirty="0">
                <a:solidFill>
                  <a:srgbClr val="FF0000"/>
                </a:solidFill>
              </a:rPr>
              <a:t> </a:t>
            </a:r>
            <a:r>
              <a:rPr lang="tr-TR" sz="2200" b="1" dirty="0" err="1">
                <a:solidFill>
                  <a:srgbClr val="FF0000"/>
                </a:solidFill>
              </a:rPr>
              <a:t>Lugâti’t</a:t>
            </a:r>
            <a:r>
              <a:rPr lang="tr-TR" sz="2200" b="1" dirty="0">
                <a:solidFill>
                  <a:srgbClr val="FF0000"/>
                </a:solidFill>
              </a:rPr>
              <a:t>-Türk </a:t>
            </a:r>
            <a:r>
              <a:rPr lang="tr-TR" sz="2200" dirty="0" smtClean="0"/>
              <a:t>adlı  eserinde</a:t>
            </a:r>
            <a:r>
              <a:rPr lang="tr-TR" sz="2200" dirty="0"/>
              <a:t>, Türk </a:t>
            </a:r>
            <a:r>
              <a:rPr lang="tr-TR" sz="2200" dirty="0" smtClean="0"/>
              <a:t>İslam devletlerindeki </a:t>
            </a:r>
            <a:r>
              <a:rPr lang="tr-TR" sz="2200" dirty="0"/>
              <a:t>halkın </a:t>
            </a:r>
            <a:r>
              <a:rPr lang="tr-TR" sz="2200" dirty="0" smtClean="0"/>
              <a:t>büyük çoğunluğunun </a:t>
            </a:r>
            <a:r>
              <a:rPr lang="tr-TR" sz="2200" b="1" dirty="0"/>
              <a:t>yerleşik hayata geçtiğini </a:t>
            </a:r>
            <a:r>
              <a:rPr lang="tr-TR" sz="2200" dirty="0"/>
              <a:t>ve</a:t>
            </a:r>
          </a:p>
          <a:p>
            <a:pPr>
              <a:buNone/>
            </a:pPr>
            <a:r>
              <a:rPr lang="tr-TR" sz="2200" dirty="0" smtClean="0"/>
              <a:t>      </a:t>
            </a:r>
            <a:r>
              <a:rPr lang="tr-TR" sz="2200" b="1" dirty="0" err="1" smtClean="0">
                <a:solidFill>
                  <a:srgbClr val="FF0000"/>
                </a:solidFill>
              </a:rPr>
              <a:t>tarıgçılık</a:t>
            </a:r>
            <a:r>
              <a:rPr lang="tr-TR" sz="2200" b="1" dirty="0" smtClean="0">
                <a:solidFill>
                  <a:srgbClr val="FF0000"/>
                </a:solidFill>
              </a:rPr>
              <a:t> </a:t>
            </a:r>
            <a:r>
              <a:rPr lang="tr-TR" sz="2200" b="1" dirty="0">
                <a:solidFill>
                  <a:srgbClr val="FF0000"/>
                </a:solidFill>
              </a:rPr>
              <a:t>(çiftçilik) </a:t>
            </a:r>
            <a:r>
              <a:rPr lang="tr-TR" sz="2200" dirty="0"/>
              <a:t>yaptığını belirtmiştir</a:t>
            </a:r>
            <a:r>
              <a:rPr lang="tr-TR" sz="2200" dirty="0" smtClean="0"/>
              <a:t>.</a:t>
            </a:r>
          </a:p>
          <a:p>
            <a:r>
              <a:rPr lang="tr-TR" sz="2400" b="1" dirty="0" err="1">
                <a:solidFill>
                  <a:srgbClr val="FF0000"/>
                </a:solidFill>
              </a:rPr>
              <a:t>Karahanlılar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Dönemi’nde</a:t>
            </a:r>
            <a:r>
              <a:rPr lang="tr-TR" sz="2400" dirty="0" smtClean="0"/>
              <a:t>; </a:t>
            </a:r>
            <a:r>
              <a:rPr lang="tr-TR" sz="2400" dirty="0"/>
              <a:t>Türklerin </a:t>
            </a:r>
            <a:r>
              <a:rPr lang="tr-TR" sz="2400" b="1" dirty="0" smtClean="0"/>
              <a:t>gelişmiş bir </a:t>
            </a:r>
            <a:r>
              <a:rPr lang="tr-TR" sz="2400" b="1" dirty="0"/>
              <a:t>tarım </a:t>
            </a:r>
            <a:r>
              <a:rPr lang="tr-TR" sz="2400" dirty="0"/>
              <a:t>kültürüne sahip oldukları görülür</a:t>
            </a:r>
            <a:r>
              <a:rPr lang="tr-TR" sz="2400" dirty="0" smtClean="0"/>
              <a:t>.</a:t>
            </a:r>
          </a:p>
          <a:p>
            <a:r>
              <a:rPr lang="tr-TR" sz="2300" dirty="0" smtClean="0"/>
              <a:t>En çok </a:t>
            </a:r>
            <a:r>
              <a:rPr lang="tr-TR" sz="2300" dirty="0"/>
              <a:t>yetiştirilen </a:t>
            </a:r>
            <a:r>
              <a:rPr lang="tr-TR" sz="2300" b="1" dirty="0">
                <a:solidFill>
                  <a:srgbClr val="FF0000"/>
                </a:solidFill>
              </a:rPr>
              <a:t>tarım ürünleri</a:t>
            </a:r>
            <a:r>
              <a:rPr lang="tr-TR" sz="2300" dirty="0"/>
              <a:t>; </a:t>
            </a:r>
            <a:r>
              <a:rPr lang="tr-TR" sz="2300" b="1" dirty="0"/>
              <a:t>buğday, </a:t>
            </a:r>
            <a:r>
              <a:rPr lang="tr-TR" sz="2300" b="1" dirty="0" smtClean="0"/>
              <a:t>arpa,darı</a:t>
            </a:r>
            <a:r>
              <a:rPr lang="tr-TR" sz="2300" b="1" dirty="0"/>
              <a:t>, çavdar, </a:t>
            </a:r>
            <a:r>
              <a:rPr lang="tr-TR" sz="2300" b="1" dirty="0" smtClean="0"/>
              <a:t>susam</a:t>
            </a:r>
            <a:r>
              <a:rPr lang="tr-TR" sz="2300" b="1" dirty="0"/>
              <a:t>, pirinç, çörekotu, </a:t>
            </a:r>
            <a:r>
              <a:rPr lang="tr-TR" sz="2300" b="1" dirty="0" smtClean="0"/>
              <a:t>sebze </a:t>
            </a:r>
            <a:r>
              <a:rPr lang="es-ES" sz="2300" b="1" dirty="0" smtClean="0"/>
              <a:t>(soğan</a:t>
            </a:r>
            <a:r>
              <a:rPr lang="es-ES" sz="2300" b="1" dirty="0"/>
              <a:t>, kabak, şalgam</a:t>
            </a:r>
            <a:r>
              <a:rPr lang="es-ES" sz="2300" dirty="0"/>
              <a:t>) ve </a:t>
            </a:r>
            <a:r>
              <a:rPr lang="es-ES" sz="2300" b="1" dirty="0"/>
              <a:t>meyvelerdir</a:t>
            </a:r>
            <a:r>
              <a:rPr lang="es-ES" sz="2300" b="1" dirty="0" smtClean="0"/>
              <a:t>.</a:t>
            </a:r>
            <a:endParaRPr lang="tr-TR" sz="2300" b="1" dirty="0" smtClean="0"/>
          </a:p>
          <a:p>
            <a:r>
              <a:rPr lang="tr-TR" sz="2400" b="1" dirty="0" err="1">
                <a:solidFill>
                  <a:srgbClr val="FF0000"/>
                </a:solidFill>
              </a:rPr>
              <a:t>Gazneliler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 tarımda </a:t>
            </a:r>
            <a:r>
              <a:rPr lang="tr-TR" sz="2400" b="1" dirty="0"/>
              <a:t>sulama kanalları </a:t>
            </a:r>
            <a:r>
              <a:rPr lang="tr-TR" sz="2400" dirty="0"/>
              <a:t>açarak </a:t>
            </a:r>
            <a:r>
              <a:rPr lang="tr-TR" sz="2400" dirty="0" smtClean="0"/>
              <a:t>üretimi artırmaya </a:t>
            </a:r>
            <a:r>
              <a:rPr lang="tr-TR" sz="2400" dirty="0"/>
              <a:t>çalışmışlardır</a:t>
            </a:r>
            <a:r>
              <a:rPr lang="tr-TR" sz="24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Büyük </a:t>
            </a:r>
            <a:r>
              <a:rPr lang="tr-TR" sz="2400" b="1" dirty="0" smtClean="0">
                <a:solidFill>
                  <a:srgbClr val="FF0000"/>
                </a:solidFill>
              </a:rPr>
              <a:t>Selçuklular </a:t>
            </a:r>
            <a:r>
              <a:rPr lang="tr-TR" sz="2400" dirty="0" smtClean="0"/>
              <a:t>da </a:t>
            </a:r>
            <a:r>
              <a:rPr lang="tr-TR" sz="2400" dirty="0"/>
              <a:t>tarıma önem vermiş, yaptırdıkları sulama kanalları ile pamuk </a:t>
            </a:r>
            <a:r>
              <a:rPr lang="tr-TR" sz="2400" dirty="0" smtClean="0"/>
              <a:t>üretimini çok </a:t>
            </a:r>
            <a:r>
              <a:rPr lang="tr-TR" sz="2400" dirty="0"/>
              <a:t>geliştirmişlerdir</a:t>
            </a:r>
            <a:r>
              <a:rPr lang="tr-TR" sz="24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Türkiye Selçukluları’nda </a:t>
            </a:r>
            <a:r>
              <a:rPr lang="tr-TR" sz="2400" dirty="0"/>
              <a:t>ise durum biraz daha farklıdır. Çünkü </a:t>
            </a:r>
            <a:r>
              <a:rPr lang="tr-TR" sz="2400" dirty="0" smtClean="0"/>
              <a:t>bu ülkedeki </a:t>
            </a:r>
            <a:r>
              <a:rPr lang="tr-TR" sz="2400" b="1" dirty="0"/>
              <a:t>tarım</a:t>
            </a:r>
            <a:r>
              <a:rPr lang="tr-TR" sz="2400" dirty="0"/>
              <a:t> faaliyetleri, </a:t>
            </a:r>
            <a:r>
              <a:rPr lang="tr-TR" sz="2400" u="sng" dirty="0"/>
              <a:t>şehir hayatının kenar bölgelerinde </a:t>
            </a:r>
            <a:r>
              <a:rPr lang="tr-TR" sz="2400" b="1" dirty="0">
                <a:solidFill>
                  <a:srgbClr val="FF0000"/>
                </a:solidFill>
              </a:rPr>
              <a:t>meyvecilik ve bağcılık </a:t>
            </a:r>
            <a:r>
              <a:rPr lang="tr-TR" sz="2400" dirty="0"/>
              <a:t>olarak yapılmıştır</a:t>
            </a:r>
            <a:r>
              <a:rPr lang="tr-TR" sz="2400" dirty="0" smtClean="0"/>
              <a:t>.</a:t>
            </a:r>
            <a:endParaRPr lang="tr-TR" sz="2400" b="1" dirty="0" smtClean="0"/>
          </a:p>
          <a:p>
            <a:endParaRPr lang="tr-TR" sz="23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548680"/>
            <a:ext cx="8784976" cy="6048672"/>
          </a:xfrm>
        </p:spPr>
        <p:txBody>
          <a:bodyPr>
            <a:normAutofit fontScale="92500" lnSpcReduction="10000"/>
          </a:bodyPr>
          <a:lstStyle/>
          <a:p>
            <a:r>
              <a:rPr lang="tr-TR" sz="2200" dirty="0"/>
              <a:t>Türk İslam devletlerinin kurulduğu coğrafyaların </a:t>
            </a:r>
            <a:r>
              <a:rPr lang="tr-TR" sz="2400" b="1" dirty="0">
                <a:solidFill>
                  <a:srgbClr val="FF0000"/>
                </a:solidFill>
              </a:rPr>
              <a:t>madenler</a:t>
            </a:r>
            <a:r>
              <a:rPr lang="tr-TR" sz="2200" b="1" dirty="0"/>
              <a:t> bakımından zengin olması</a:t>
            </a:r>
            <a:r>
              <a:rPr lang="tr-TR" sz="2200" dirty="0"/>
              <a:t>, </a:t>
            </a:r>
            <a:r>
              <a:rPr lang="tr-TR" sz="2200" dirty="0" smtClean="0"/>
              <a:t>Türk şehirlerinin </a:t>
            </a:r>
            <a:r>
              <a:rPr lang="tr-TR" sz="2200" dirty="0"/>
              <a:t>birçoğunun </a:t>
            </a:r>
            <a:r>
              <a:rPr lang="tr-TR" sz="2200" b="1" dirty="0">
                <a:solidFill>
                  <a:srgbClr val="FF0000"/>
                </a:solidFill>
              </a:rPr>
              <a:t>demir, bakır ve gümüş </a:t>
            </a:r>
            <a:r>
              <a:rPr lang="tr-TR" sz="2200" dirty="0"/>
              <a:t>eşyaların imalatının yapıldığı bir merkez </a:t>
            </a:r>
            <a:r>
              <a:rPr lang="tr-TR" sz="2200" dirty="0" smtClean="0"/>
              <a:t>hâline gelmesini </a:t>
            </a:r>
            <a:r>
              <a:rPr lang="tr-TR" sz="2200" dirty="0"/>
              <a:t>sağlamıştır. </a:t>
            </a:r>
            <a:endParaRPr lang="tr-TR" sz="2200" dirty="0" smtClean="0"/>
          </a:p>
          <a:p>
            <a:r>
              <a:rPr lang="tr-TR" sz="2200" dirty="0" smtClean="0"/>
              <a:t>Bu </a:t>
            </a:r>
            <a:r>
              <a:rPr lang="tr-TR" sz="2200" dirty="0"/>
              <a:t>şehirlerde ayrıca </a:t>
            </a:r>
            <a:r>
              <a:rPr lang="tr-TR" sz="2200" b="1" dirty="0"/>
              <a:t>dokumacılık, dericilik, çini, kâğıt ve cam imalâtı </a:t>
            </a:r>
            <a:r>
              <a:rPr lang="tr-TR" sz="2200" dirty="0"/>
              <a:t>da yapılmıştır</a:t>
            </a:r>
            <a:r>
              <a:rPr lang="tr-TR" sz="22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İlk Türk İslam devletlerinde </a:t>
            </a:r>
            <a:r>
              <a:rPr lang="tr-TR" sz="2400" b="1" dirty="0" smtClean="0">
                <a:solidFill>
                  <a:srgbClr val="FF0000"/>
                </a:solidFill>
              </a:rPr>
              <a:t>vergi ;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400" b="1" dirty="0"/>
              <a:t>Öşür, haraç, cizye ve </a:t>
            </a:r>
            <a:r>
              <a:rPr lang="tr-TR" sz="2400" b="1" dirty="0" smtClean="0"/>
              <a:t>zekat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400" b="1" dirty="0" smtClean="0"/>
              <a:t>Bağlı </a:t>
            </a:r>
            <a:r>
              <a:rPr lang="tr-TR" sz="2400" b="1" dirty="0"/>
              <a:t>beylik ve devletlerin </a:t>
            </a:r>
            <a:r>
              <a:rPr lang="tr-TR" sz="2400" b="1" dirty="0" smtClean="0"/>
              <a:t>ödediği vergiler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400" b="1" dirty="0" smtClean="0"/>
              <a:t>Kervanlar</a:t>
            </a:r>
            <a:r>
              <a:rPr lang="tr-TR" sz="2400" b="1" dirty="0"/>
              <a:t>, tüccarlar ve pazarlardan alınan </a:t>
            </a:r>
            <a:r>
              <a:rPr lang="tr-TR" sz="2400" b="1" dirty="0" smtClean="0"/>
              <a:t>vergiler</a:t>
            </a:r>
          </a:p>
          <a:p>
            <a:pPr marL="457200" indent="-457200">
              <a:buAutoNum type="arabicParenR"/>
            </a:pPr>
            <a:r>
              <a:rPr lang="tr-TR" sz="2400" b="1" dirty="0" smtClean="0">
                <a:solidFill>
                  <a:srgbClr val="FF0000"/>
                </a:solidFill>
              </a:rPr>
              <a:t>Zekat</a:t>
            </a:r>
            <a:r>
              <a:rPr lang="tr-TR" sz="2400" b="1" dirty="0">
                <a:solidFill>
                  <a:srgbClr val="FF0000"/>
                </a:solidFill>
              </a:rPr>
              <a:t>:</a:t>
            </a:r>
            <a:r>
              <a:rPr lang="tr-TR" sz="2400" dirty="0"/>
              <a:t> </a:t>
            </a:r>
            <a:r>
              <a:rPr lang="tr-TR" sz="2400" dirty="0" smtClean="0"/>
              <a:t>  Müslüman </a:t>
            </a:r>
            <a:r>
              <a:rPr lang="tr-TR" sz="2400" dirty="0"/>
              <a:t>halktan, belli bir sayıda hayvanı değerli maden, topraktan elde edilen ürünler ve ticari eşyası olan kişilerden 1/40 oranında alınan </a:t>
            </a:r>
            <a:r>
              <a:rPr lang="tr-TR" sz="2400" dirty="0" smtClean="0"/>
              <a:t>vergi</a:t>
            </a:r>
          </a:p>
          <a:p>
            <a:pPr marL="457200" indent="-457200">
              <a:buAutoNum type="arabicParenR"/>
            </a:pPr>
            <a:r>
              <a:rPr lang="tr-TR" sz="2400" b="1" dirty="0" smtClean="0">
                <a:solidFill>
                  <a:srgbClr val="FF0000"/>
                </a:solidFill>
              </a:rPr>
              <a:t>Öşür</a:t>
            </a:r>
            <a:r>
              <a:rPr lang="tr-TR" sz="2400" b="1" dirty="0">
                <a:solidFill>
                  <a:srgbClr val="FF0000"/>
                </a:solidFill>
              </a:rPr>
              <a:t>: </a:t>
            </a:r>
            <a:r>
              <a:rPr lang="tr-TR" sz="2400" b="1" dirty="0" smtClean="0">
                <a:solidFill>
                  <a:srgbClr val="FF0000"/>
                </a:solidFill>
              </a:rPr>
              <a:t>    </a:t>
            </a:r>
            <a:r>
              <a:rPr lang="tr-TR" sz="2400" dirty="0" smtClean="0"/>
              <a:t>Müslüman </a:t>
            </a:r>
            <a:r>
              <a:rPr lang="tr-TR" sz="2400" dirty="0"/>
              <a:t>halkın yetiştirdiği ürün üzerinden alınan </a:t>
            </a:r>
            <a:r>
              <a:rPr lang="tr-TR" sz="2400" dirty="0" smtClean="0"/>
              <a:t>vergi</a:t>
            </a:r>
          </a:p>
          <a:p>
            <a:pPr marL="457200" indent="-457200">
              <a:buAutoNum type="arabicParenR"/>
            </a:pPr>
            <a:r>
              <a:rPr lang="tr-TR" sz="2400" b="1" dirty="0" smtClean="0">
                <a:solidFill>
                  <a:srgbClr val="FF0000"/>
                </a:solidFill>
              </a:rPr>
              <a:t>Haraç</a:t>
            </a:r>
            <a:r>
              <a:rPr lang="tr-TR" sz="2400" b="1" dirty="0">
                <a:solidFill>
                  <a:srgbClr val="FF0000"/>
                </a:solidFill>
              </a:rPr>
              <a:t>: 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Gayrimüslim </a:t>
            </a:r>
            <a:r>
              <a:rPr lang="tr-TR" sz="2400" dirty="0"/>
              <a:t>halkın yetiştirdiği ürün üzerinden alınan </a:t>
            </a:r>
            <a:r>
              <a:rPr lang="tr-TR" sz="2400" dirty="0" smtClean="0"/>
              <a:t>vergi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tr-TR" sz="2400" b="1" dirty="0" smtClean="0">
                <a:solidFill>
                  <a:srgbClr val="FF0000"/>
                </a:solidFill>
              </a:rPr>
              <a:t>Cizye</a:t>
            </a:r>
            <a:r>
              <a:rPr lang="tr-TR" sz="2400" b="1" dirty="0">
                <a:solidFill>
                  <a:srgbClr val="FF0000"/>
                </a:solidFill>
              </a:rPr>
              <a:t>: </a:t>
            </a:r>
            <a:r>
              <a:rPr lang="tr-TR" sz="2400" dirty="0"/>
              <a:t>Devletin koruması karşılığında askerlik çağındaki gayrimüslim halkın erkeklerinden alınan vergi. </a:t>
            </a:r>
            <a:endParaRPr lang="tr-TR" sz="2400" dirty="0" smtClean="0"/>
          </a:p>
          <a:p>
            <a:pPr marL="457200" indent="-457200">
              <a:buNone/>
            </a:pPr>
            <a:r>
              <a:rPr lang="tr-TR" sz="2400" b="1" dirty="0"/>
              <a:t> </a:t>
            </a:r>
            <a:r>
              <a:rPr lang="tr-TR" sz="2400" b="1" dirty="0" smtClean="0"/>
              <a:t>     </a:t>
            </a:r>
            <a:r>
              <a:rPr lang="tr-TR" sz="2400" b="1" u="sng" dirty="0" smtClean="0"/>
              <a:t>Kadınlar</a:t>
            </a:r>
            <a:r>
              <a:rPr lang="tr-TR" sz="2400" b="1" u="sng" dirty="0"/>
              <a:t>, </a:t>
            </a:r>
            <a:r>
              <a:rPr lang="tr-TR" sz="2400" b="1" u="sng" dirty="0" smtClean="0"/>
              <a:t>ihtiyarlar</a:t>
            </a:r>
            <a:r>
              <a:rPr lang="tr-TR" sz="2400" b="1" u="sng" dirty="0"/>
              <a:t>, din adamları çocuklar</a:t>
            </a:r>
            <a:r>
              <a:rPr lang="tr-TR" sz="2400" b="1" dirty="0"/>
              <a:t> bu vergiden muaftılar.</a:t>
            </a:r>
          </a:p>
          <a:p>
            <a:pPr marL="457200" indent="-457200">
              <a:buAutoNum type="arabicParenR"/>
            </a:pP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6120680"/>
          </a:xfrm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Hayvancılık,</a:t>
            </a:r>
            <a:r>
              <a:rPr lang="tr-TR" sz="2400" dirty="0"/>
              <a:t> ilk dönemlerden itibaren Türklerin hayatında önemli bir yere sahip olmuş</a:t>
            </a:r>
            <a:r>
              <a:rPr lang="tr-TR" sz="2400" dirty="0" smtClean="0"/>
              <a:t>; </a:t>
            </a:r>
          </a:p>
          <a:p>
            <a:r>
              <a:rPr lang="tr-TR" sz="2400" dirty="0" smtClean="0"/>
              <a:t>Hayvan sahiplerinden </a:t>
            </a:r>
            <a:r>
              <a:rPr lang="tr-TR" sz="2400" b="1" dirty="0" smtClean="0">
                <a:solidFill>
                  <a:srgbClr val="FF0000"/>
                </a:solidFill>
              </a:rPr>
              <a:t>ağnam</a:t>
            </a:r>
            <a:r>
              <a:rPr lang="tr-TR" sz="2400" dirty="0" smtClean="0"/>
              <a:t> </a:t>
            </a:r>
            <a:r>
              <a:rPr lang="tr-TR" sz="2400" dirty="0"/>
              <a:t>adı verilen vergi alınmıştır</a:t>
            </a:r>
            <a:r>
              <a:rPr lang="tr-TR" sz="2400" dirty="0" smtClean="0"/>
              <a:t>.</a:t>
            </a:r>
          </a:p>
          <a:p>
            <a:r>
              <a:rPr lang="sv-SE" sz="2400" dirty="0"/>
              <a:t>Türk </a:t>
            </a:r>
            <a:r>
              <a:rPr lang="sv-SE" sz="2400" dirty="0" smtClean="0"/>
              <a:t>İslam </a:t>
            </a:r>
            <a:r>
              <a:rPr lang="sv-SE" sz="2400" dirty="0"/>
              <a:t>devletlerinde </a:t>
            </a:r>
            <a:r>
              <a:rPr lang="sv-SE" sz="2400" b="1" dirty="0" smtClean="0">
                <a:solidFill>
                  <a:srgbClr val="FF0000"/>
                </a:solidFill>
              </a:rPr>
              <a:t>ticaret</a:t>
            </a:r>
            <a:r>
              <a:rPr lang="tr-TR" sz="2400" b="1" dirty="0" smtClean="0">
                <a:solidFill>
                  <a:srgbClr val="FF0000"/>
                </a:solidFill>
              </a:rPr>
              <a:t>;</a:t>
            </a:r>
            <a:r>
              <a:rPr lang="sv-SE" sz="2400" b="1" dirty="0" smtClean="0">
                <a:solidFill>
                  <a:srgbClr val="FF0000"/>
                </a:solidFill>
              </a:rPr>
              <a:t> 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r>
              <a:rPr lang="tr-TR" sz="2200" dirty="0" smtClean="0"/>
              <a:t>B</a:t>
            </a:r>
            <a:r>
              <a:rPr lang="sv-SE" sz="2200" dirty="0" smtClean="0"/>
              <a:t>üyük önem verilmiş,</a:t>
            </a:r>
            <a:r>
              <a:rPr lang="tr-TR" sz="2200" dirty="0" smtClean="0"/>
              <a:t> </a:t>
            </a:r>
            <a:r>
              <a:rPr lang="tr-TR" sz="2200" b="1" dirty="0"/>
              <a:t>ticaret </a:t>
            </a:r>
            <a:r>
              <a:rPr lang="tr-TR" sz="2200" b="1" dirty="0" smtClean="0"/>
              <a:t>yolları</a:t>
            </a:r>
            <a:r>
              <a:rPr lang="tr-TR" sz="2200" dirty="0" smtClean="0"/>
              <a:t>nın geçtiği </a:t>
            </a:r>
            <a:r>
              <a:rPr lang="tr-TR" sz="2200" dirty="0"/>
              <a:t>önemli şehirlere sahip olma düşüncesi oluşmuştur. Bu düşünce, </a:t>
            </a:r>
            <a:r>
              <a:rPr lang="tr-TR" sz="2200" b="1" dirty="0">
                <a:solidFill>
                  <a:srgbClr val="FF0000"/>
                </a:solidFill>
              </a:rPr>
              <a:t>Türk Cihan </a:t>
            </a:r>
            <a:r>
              <a:rPr lang="tr-TR" sz="2200" b="1" dirty="0" smtClean="0">
                <a:solidFill>
                  <a:srgbClr val="FF0000"/>
                </a:solidFill>
              </a:rPr>
              <a:t> Hâkimiyeti anlayışının </a:t>
            </a:r>
            <a:r>
              <a:rPr lang="tr-TR" sz="2200" dirty="0"/>
              <a:t>etkisiyle, Türk İslam devletlerinde de devam etmiştir</a:t>
            </a:r>
            <a:r>
              <a:rPr lang="tr-TR" sz="2200" dirty="0" smtClean="0"/>
              <a:t>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Karahanlıların</a:t>
            </a:r>
            <a:r>
              <a:rPr lang="tr-TR" sz="2400" dirty="0"/>
              <a:t> </a:t>
            </a:r>
            <a:r>
              <a:rPr lang="tr-TR" sz="2400" b="1" dirty="0"/>
              <a:t>İpek Yolu</a:t>
            </a:r>
            <a:r>
              <a:rPr lang="tr-TR" sz="2400" dirty="0"/>
              <a:t>’nun geçtiği önemli şehirlere sahip olması, onların ciddi </a:t>
            </a:r>
            <a:r>
              <a:rPr lang="tr-TR" sz="2400" b="1" dirty="0" smtClean="0">
                <a:solidFill>
                  <a:srgbClr val="FF0000"/>
                </a:solidFill>
              </a:rPr>
              <a:t>gümrük vergisi </a:t>
            </a:r>
            <a:r>
              <a:rPr lang="tr-TR" sz="2400" b="1" dirty="0">
                <a:solidFill>
                  <a:srgbClr val="FF0000"/>
                </a:solidFill>
              </a:rPr>
              <a:t>geliri </a:t>
            </a:r>
            <a:r>
              <a:rPr lang="tr-TR" sz="2400" dirty="0"/>
              <a:t>elde etmelerini sağlamıştır</a:t>
            </a:r>
            <a:r>
              <a:rPr lang="tr-TR" sz="2400" dirty="0" smtClean="0"/>
              <a:t>.</a:t>
            </a:r>
          </a:p>
          <a:p>
            <a:r>
              <a:rPr lang="tr-TR" sz="2400" b="1" dirty="0" err="1">
                <a:solidFill>
                  <a:srgbClr val="FF0000"/>
                </a:solidFill>
              </a:rPr>
              <a:t>Karahanlılar</a:t>
            </a:r>
            <a:r>
              <a:rPr lang="tr-TR" sz="2400" dirty="0"/>
              <a:t> ticareti canlandırmak için yollara </a:t>
            </a:r>
            <a:r>
              <a:rPr lang="tr-TR" sz="2400" b="1" dirty="0" smtClean="0"/>
              <a:t>kervansaraylar </a:t>
            </a:r>
            <a:r>
              <a:rPr lang="tr-TR" sz="2400" dirty="0" smtClean="0"/>
              <a:t>yaptırmışlardır.</a:t>
            </a:r>
          </a:p>
          <a:p>
            <a:r>
              <a:rPr lang="tr-TR" sz="2400" b="1" dirty="0" err="1">
                <a:solidFill>
                  <a:srgbClr val="FF0000"/>
                </a:solidFill>
              </a:rPr>
              <a:t>Gazneliler</a:t>
            </a:r>
            <a:r>
              <a:rPr lang="tr-TR" sz="2400" b="1" dirty="0">
                <a:solidFill>
                  <a:srgbClr val="FF0000"/>
                </a:solidFill>
              </a:rPr>
              <a:t>, </a:t>
            </a:r>
            <a:r>
              <a:rPr lang="tr-TR" sz="2400" b="1" dirty="0"/>
              <a:t>Hindistan Seferleri’</a:t>
            </a:r>
            <a:r>
              <a:rPr lang="tr-TR" sz="2400" dirty="0"/>
              <a:t>nden elde edilen </a:t>
            </a:r>
            <a:r>
              <a:rPr lang="tr-TR" sz="2400" b="1" dirty="0"/>
              <a:t>ganimet</a:t>
            </a:r>
            <a:r>
              <a:rPr lang="tr-TR" sz="2400" dirty="0"/>
              <a:t> gelirleri ile </a:t>
            </a:r>
            <a:r>
              <a:rPr lang="tr-TR" sz="2400" dirty="0" smtClean="0"/>
              <a:t>gelişen güçlü </a:t>
            </a:r>
            <a:r>
              <a:rPr lang="tr-TR" sz="2400" dirty="0"/>
              <a:t>bir ekonomiye sahipti. </a:t>
            </a:r>
            <a:endParaRPr lang="tr-TR" sz="2400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İpek </a:t>
            </a:r>
            <a:r>
              <a:rPr lang="tr-TR" sz="2400" b="1" dirty="0">
                <a:solidFill>
                  <a:srgbClr val="FF0000"/>
                </a:solidFill>
              </a:rPr>
              <a:t>ve baharat yolları </a:t>
            </a:r>
            <a:r>
              <a:rPr lang="tr-TR" sz="2400" dirty="0"/>
              <a:t>üzerindeki bazı şehirlere de </a:t>
            </a:r>
            <a:r>
              <a:rPr lang="tr-TR" sz="2400" dirty="0" smtClean="0"/>
              <a:t>sahip olmaları</a:t>
            </a:r>
            <a:r>
              <a:rPr lang="tr-TR" sz="2400" dirty="0"/>
              <a:t>, </a:t>
            </a:r>
            <a:r>
              <a:rPr lang="tr-TR" sz="2400" dirty="0" err="1" smtClean="0"/>
              <a:t>Gaznelilerde</a:t>
            </a:r>
            <a:r>
              <a:rPr lang="tr-TR" sz="2400" dirty="0" smtClean="0"/>
              <a:t> </a:t>
            </a:r>
            <a:r>
              <a:rPr lang="tr-TR" sz="2400" dirty="0"/>
              <a:t>ticari hayatın canlı olmasını sağlamıştır.</a:t>
            </a:r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İPEK YOL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41286" cy="66693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>
            <a:normAutofit/>
          </a:bodyPr>
          <a:lstStyle/>
          <a:p>
            <a:r>
              <a:rPr lang="tr-TR" sz="2200" dirty="0"/>
              <a:t>Selçuklular ticaretin </a:t>
            </a:r>
            <a:r>
              <a:rPr lang="tr-TR" sz="2200" dirty="0" smtClean="0"/>
              <a:t>önemini fark </a:t>
            </a:r>
            <a:r>
              <a:rPr lang="tr-TR" sz="2200" dirty="0"/>
              <a:t>edince, kervan yollarının güvenliğini sağlamaya çalışmış, bu amaçla </a:t>
            </a:r>
            <a:r>
              <a:rPr lang="tr-TR" sz="2200" dirty="0" smtClean="0"/>
              <a:t>seferler </a:t>
            </a:r>
            <a:r>
              <a:rPr lang="tr-TR" sz="2200" dirty="0"/>
              <a:t>bile düzenlemişlerdir</a:t>
            </a:r>
            <a:r>
              <a:rPr lang="tr-TR" sz="2200" dirty="0" smtClean="0"/>
              <a:t>. 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Türkiye Selçukluları Dönemi’nde </a:t>
            </a:r>
            <a:r>
              <a:rPr lang="tr-TR" sz="2400" b="1" dirty="0"/>
              <a:t>Haçlılar;</a:t>
            </a:r>
            <a:r>
              <a:rPr lang="tr-TR" sz="2400" dirty="0"/>
              <a:t> ekonomik, dinî ve siyasi sebeplerden dolayı </a:t>
            </a:r>
            <a:r>
              <a:rPr lang="tr-TR" sz="2400" dirty="0" smtClean="0"/>
              <a:t>Suriye ve </a:t>
            </a:r>
            <a:r>
              <a:rPr lang="tr-TR" sz="2400" dirty="0"/>
              <a:t>Filistin’e yerleşmiştir. Bunun sonucunda da </a:t>
            </a:r>
            <a:r>
              <a:rPr lang="tr-TR" sz="2400" b="1" dirty="0"/>
              <a:t>kervan yolları </a:t>
            </a:r>
            <a:r>
              <a:rPr lang="tr-TR" sz="2400" dirty="0"/>
              <a:t>Anadolu’dan geçmeye başlamıştır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Türkiye Selçukluları ticareti geliştirmek için </a:t>
            </a:r>
            <a:r>
              <a:rPr lang="tr-TR" sz="2400" b="1" dirty="0"/>
              <a:t>Akdeniz ve </a:t>
            </a:r>
            <a:r>
              <a:rPr lang="tr-TR" sz="2400" b="1" dirty="0" smtClean="0"/>
              <a:t>Karadeniz limanlarını</a:t>
            </a:r>
            <a:r>
              <a:rPr lang="tr-TR" sz="2400" dirty="0" smtClean="0"/>
              <a:t> fethetmişler.</a:t>
            </a:r>
          </a:p>
          <a:p>
            <a:endParaRPr lang="tr-TR" sz="2400" dirty="0" smtClean="0"/>
          </a:p>
          <a:p>
            <a:endParaRPr lang="tr-TR" sz="2200" dirty="0"/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7" name="6 Resim" descr="Adsız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140968"/>
            <a:ext cx="8568952" cy="34575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akhan-kervansar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7" y="548680"/>
            <a:ext cx="4680521" cy="3141800"/>
          </a:xfrm>
        </p:spPr>
      </p:pic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  <p:pic>
        <p:nvPicPr>
          <p:cNvPr id="6" name="5 Resim" descr="74b6d67309890222337fe37d576ca24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3067" y="3284984"/>
            <a:ext cx="4510933" cy="3573016"/>
          </a:xfrm>
          <a:prstGeom prst="rect">
            <a:avLst/>
          </a:prstGeom>
        </p:spPr>
      </p:pic>
      <p:sp>
        <p:nvSpPr>
          <p:cNvPr id="7" name="6 Dikdörtgen"/>
          <p:cNvSpPr/>
          <p:nvPr/>
        </p:nvSpPr>
        <p:spPr>
          <a:xfrm>
            <a:off x="4932040" y="548680"/>
            <a:ext cx="4211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Kervansaraylar</a:t>
            </a:r>
            <a:r>
              <a:rPr lang="tr-TR" sz="2000" dirty="0"/>
              <a:t> İslam </a:t>
            </a:r>
            <a:r>
              <a:rPr lang="tr-TR" sz="2000" dirty="0" err="1" smtClean="0"/>
              <a:t>devletrinden</a:t>
            </a:r>
            <a:r>
              <a:rPr lang="tr-TR" sz="2000" dirty="0" smtClean="0"/>
              <a:t> önce </a:t>
            </a:r>
            <a:r>
              <a:rPr lang="tr-TR" sz="2000" dirty="0"/>
              <a:t>oluşturulan </a:t>
            </a:r>
            <a:r>
              <a:rPr lang="tr-TR" sz="2000" b="1" dirty="0" err="1" smtClean="0"/>
              <a:t>ribatların</a:t>
            </a:r>
            <a:r>
              <a:rPr lang="tr-TR" sz="2000" b="1" dirty="0" smtClean="0"/>
              <a:t> </a:t>
            </a:r>
            <a:r>
              <a:rPr lang="tr-TR" sz="2000" dirty="0" smtClean="0"/>
              <a:t>devamı niteliğindedir</a:t>
            </a:r>
            <a:r>
              <a:rPr lang="tr-TR" sz="2000" dirty="0"/>
              <a:t>. </a:t>
            </a:r>
            <a:r>
              <a:rPr lang="tr-TR" sz="2000" b="1" dirty="0" smtClean="0">
                <a:solidFill>
                  <a:srgbClr val="FF0000"/>
                </a:solidFill>
              </a:rPr>
              <a:t>RİBAT: </a:t>
            </a:r>
            <a:r>
              <a:rPr lang="tr-TR" sz="2000" dirty="0" smtClean="0"/>
              <a:t>İlk zamanlar sınır </a:t>
            </a:r>
            <a:r>
              <a:rPr lang="tr-TR" sz="2000" dirty="0"/>
              <a:t>boylarını ve stratejik </a:t>
            </a:r>
            <a:r>
              <a:rPr lang="tr-TR" sz="2000" dirty="0" smtClean="0"/>
              <a:t>bölgeleri korumak </a:t>
            </a:r>
            <a:r>
              <a:rPr lang="tr-TR" sz="2000" dirty="0"/>
              <a:t>amacıyla inşa edilen </a:t>
            </a:r>
            <a:r>
              <a:rPr lang="tr-TR" sz="2000" dirty="0" smtClean="0"/>
              <a:t>yapılarken ilerleyen </a:t>
            </a:r>
            <a:r>
              <a:rPr lang="tr-TR" sz="2000" dirty="0"/>
              <a:t>yıllarda bu </a:t>
            </a:r>
            <a:r>
              <a:rPr lang="tr-TR" sz="2000" dirty="0" smtClean="0"/>
              <a:t>özelliklerini yitirmiş</a:t>
            </a:r>
            <a:r>
              <a:rPr lang="tr-TR" sz="2000" dirty="0"/>
              <a:t>, zamanla </a:t>
            </a:r>
            <a:r>
              <a:rPr lang="tr-TR" sz="2000" dirty="0" smtClean="0"/>
              <a:t>kervanların yol </a:t>
            </a:r>
            <a:r>
              <a:rPr lang="tr-TR" sz="2000" dirty="0"/>
              <a:t>güvenliğinin sağlandığı ve </a:t>
            </a:r>
            <a:r>
              <a:rPr lang="tr-TR" sz="2000" dirty="0" smtClean="0"/>
              <a:t>insanların konaklama </a:t>
            </a:r>
            <a:r>
              <a:rPr lang="tr-TR" sz="2000" dirty="0"/>
              <a:t>ihtiyaçlarının</a:t>
            </a:r>
          </a:p>
          <a:p>
            <a:r>
              <a:rPr lang="tr-TR" sz="2000" dirty="0"/>
              <a:t>karşılandığı yerlere dönüşmüştür.</a:t>
            </a:r>
          </a:p>
        </p:txBody>
      </p:sp>
      <p:sp>
        <p:nvSpPr>
          <p:cNvPr id="8" name="7 Dikdörtgen"/>
          <p:cNvSpPr/>
          <p:nvPr/>
        </p:nvSpPr>
        <p:spPr>
          <a:xfrm>
            <a:off x="0" y="3717032"/>
            <a:ext cx="4572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200" b="1" dirty="0" smtClean="0">
                <a:solidFill>
                  <a:srgbClr val="FF0000"/>
                </a:solidFill>
              </a:rPr>
              <a:t>      Hanlar</a:t>
            </a:r>
            <a:r>
              <a:rPr lang="tr-TR" sz="2200" b="1" dirty="0">
                <a:solidFill>
                  <a:srgbClr val="FF0000"/>
                </a:solidFill>
              </a:rPr>
              <a:t>, </a:t>
            </a:r>
            <a:r>
              <a:rPr lang="tr-TR" sz="2200" dirty="0"/>
              <a:t>ticari amaçla </a:t>
            </a:r>
            <a:r>
              <a:rPr lang="tr-TR" sz="2200" dirty="0" smtClean="0"/>
              <a:t>yapılan ve </a:t>
            </a:r>
            <a:r>
              <a:rPr lang="tr-TR" sz="2200" dirty="0"/>
              <a:t>ücretli olan işletmelerdi. </a:t>
            </a:r>
            <a:r>
              <a:rPr lang="tr-TR" sz="2200" dirty="0" smtClean="0"/>
              <a:t>Bu özelliklerinden </a:t>
            </a:r>
            <a:r>
              <a:rPr lang="tr-TR" sz="2200" dirty="0"/>
              <a:t>dolayı hanlar, </a:t>
            </a:r>
            <a:r>
              <a:rPr lang="tr-TR" sz="2200" dirty="0" err="1" smtClean="0"/>
              <a:t>ribat</a:t>
            </a:r>
            <a:r>
              <a:rPr lang="tr-TR" sz="2200" dirty="0" smtClean="0"/>
              <a:t> ve kervansaraylar dan </a:t>
            </a:r>
            <a:r>
              <a:rPr lang="tr-TR" sz="2200" dirty="0"/>
              <a:t>ayrılmaktaydı</a:t>
            </a:r>
            <a:r>
              <a:rPr lang="tr-TR" sz="22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sz="2200" dirty="0" smtClean="0"/>
              <a:t>      Şehirdeki </a:t>
            </a:r>
            <a:r>
              <a:rPr lang="tr-TR" sz="2200" dirty="0"/>
              <a:t>hanlar, bünyesinde faaliyet gösteren </a:t>
            </a:r>
            <a:r>
              <a:rPr lang="tr-TR" sz="2200" dirty="0" smtClean="0"/>
              <a:t>tüccarların yaptıkları </a:t>
            </a:r>
            <a:r>
              <a:rPr lang="tr-TR" sz="2200" dirty="0"/>
              <a:t>işe göre adlandırılarak Şekerciler Hanı, Pamuk Han </a:t>
            </a:r>
            <a:r>
              <a:rPr lang="tr-TR" sz="2200" dirty="0" smtClean="0"/>
              <a:t>gibi isimler </a:t>
            </a:r>
            <a:r>
              <a:rPr lang="tr-TR" sz="2200" dirty="0"/>
              <a:t>alırdı.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6381328"/>
          </a:xfrm>
        </p:spPr>
        <p:txBody>
          <a:bodyPr>
            <a:normAutofit/>
          </a:bodyPr>
          <a:lstStyle/>
          <a:p>
            <a:r>
              <a:rPr lang="nn-NO" sz="2200" dirty="0"/>
              <a:t>Türk İslam devletleri ticarette para olarak diğer Müslüman </a:t>
            </a:r>
            <a:r>
              <a:rPr lang="nn-NO" sz="2200" dirty="0" smtClean="0"/>
              <a:t>devletler</a:t>
            </a:r>
            <a:r>
              <a:rPr lang="tr-TR" sz="2200" dirty="0" smtClean="0"/>
              <a:t> gibi </a:t>
            </a:r>
            <a:r>
              <a:rPr lang="tr-TR" sz="2200" b="1" dirty="0">
                <a:solidFill>
                  <a:srgbClr val="FF0000"/>
                </a:solidFill>
              </a:rPr>
              <a:t>dinar (altın) ve dirhemi (gümüş)</a:t>
            </a:r>
            <a:r>
              <a:rPr lang="tr-TR" sz="2200" dirty="0"/>
              <a:t> </a:t>
            </a:r>
            <a:r>
              <a:rPr lang="tr-TR" sz="2200" dirty="0" smtClean="0"/>
              <a:t>kullanıyorlardı.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Örnek: </a:t>
            </a:r>
            <a:r>
              <a:rPr lang="tr-TR" sz="2400" dirty="0" smtClean="0"/>
              <a:t>Beylikler </a:t>
            </a:r>
            <a:r>
              <a:rPr lang="tr-TR" sz="2400" dirty="0"/>
              <a:t>Dönemi’nde iyi bir koyun on iki dirhem, bir </a:t>
            </a:r>
            <a:r>
              <a:rPr lang="tr-TR" sz="2400" b="1" dirty="0" err="1">
                <a:solidFill>
                  <a:srgbClr val="FF0000"/>
                </a:solidFill>
              </a:rPr>
              <a:t>ritl</a:t>
            </a:r>
            <a:r>
              <a:rPr lang="tr-TR" sz="2400" dirty="0"/>
              <a:t> (1kg.) bal, 1/3 </a:t>
            </a:r>
            <a:r>
              <a:rPr lang="tr-TR" sz="2400" dirty="0" smtClean="0"/>
              <a:t>dirhem, </a:t>
            </a:r>
            <a:r>
              <a:rPr lang="tr-TR" sz="2400" dirty="0" err="1" smtClean="0"/>
              <a:t>Germiyan’da</a:t>
            </a:r>
            <a:r>
              <a:rPr lang="tr-TR" sz="2400" dirty="0" smtClean="0"/>
              <a:t> </a:t>
            </a:r>
            <a:r>
              <a:rPr lang="tr-TR" sz="2400" dirty="0"/>
              <a:t>bir </a:t>
            </a:r>
            <a:r>
              <a:rPr lang="tr-TR" sz="2400" dirty="0" err="1"/>
              <a:t>mud</a:t>
            </a:r>
            <a:r>
              <a:rPr lang="tr-TR" sz="2400" dirty="0"/>
              <a:t> (100-120 kg.) buğday on beş dirhem fiyatla satılıyordu</a:t>
            </a:r>
            <a:r>
              <a:rPr lang="tr-TR" sz="2400" dirty="0" smtClean="0"/>
              <a:t>.</a:t>
            </a:r>
          </a:p>
          <a:p>
            <a:r>
              <a:rPr lang="tr-TR" sz="2400" dirty="0">
                <a:solidFill>
                  <a:srgbClr val="FF0000"/>
                </a:solidFill>
              </a:rPr>
              <a:t>Türkiye Selçuklularının </a:t>
            </a:r>
            <a:r>
              <a:rPr lang="tr-TR" sz="2400" dirty="0"/>
              <a:t>ekonomide yaşattığı canlılık, </a:t>
            </a:r>
            <a:r>
              <a:rPr lang="tr-TR" sz="2400" b="1" dirty="0" smtClean="0"/>
              <a:t>Moğolların </a:t>
            </a:r>
            <a:r>
              <a:rPr lang="tr-TR" sz="2400" dirty="0" smtClean="0"/>
              <a:t>yaptıkları </a:t>
            </a:r>
            <a:r>
              <a:rPr lang="tr-TR" sz="2400" b="1" dirty="0"/>
              <a:t>baskı ve yağma </a:t>
            </a:r>
            <a:r>
              <a:rPr lang="tr-TR" sz="2400" dirty="0"/>
              <a:t>sonucunda </a:t>
            </a:r>
            <a:r>
              <a:rPr lang="tr-TR" sz="2400" b="1" dirty="0">
                <a:solidFill>
                  <a:srgbClr val="FF0000"/>
                </a:solidFill>
              </a:rPr>
              <a:t>yavaşlamıştır</a:t>
            </a:r>
            <a:r>
              <a:rPr lang="tr-TR" sz="24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400" b="1" dirty="0"/>
              <a:t>İkinci Beylikler </a:t>
            </a:r>
            <a:r>
              <a:rPr lang="tr-TR" sz="2400" b="1" dirty="0" smtClean="0"/>
              <a:t>Dönemi;</a:t>
            </a:r>
          </a:p>
          <a:p>
            <a:r>
              <a:rPr lang="tr-TR" sz="2400" dirty="0"/>
              <a:t>Beylikler, kuruldukları coğrafyalara göre; </a:t>
            </a:r>
            <a:r>
              <a:rPr lang="tr-TR" sz="2400" b="1" dirty="0" smtClean="0"/>
              <a:t>buğday, arpa</a:t>
            </a:r>
            <a:r>
              <a:rPr lang="tr-TR" sz="2400" b="1" dirty="0"/>
              <a:t>, her çeşit meyve, pamuk ve ipek </a:t>
            </a:r>
            <a:r>
              <a:rPr lang="tr-TR" sz="2400" dirty="0"/>
              <a:t>yetiştirmiş ve </a:t>
            </a:r>
            <a:r>
              <a:rPr lang="tr-TR" sz="2400" b="1" dirty="0"/>
              <a:t>hayvancılık</a:t>
            </a:r>
            <a:r>
              <a:rPr lang="tr-TR" sz="2400" dirty="0"/>
              <a:t> yapmıştır</a:t>
            </a:r>
            <a:r>
              <a:rPr lang="tr-TR" sz="2400" dirty="0" smtClean="0"/>
              <a:t>.</a:t>
            </a:r>
          </a:p>
          <a:p>
            <a:r>
              <a:rPr lang="tr-TR" sz="2400" b="1" dirty="0"/>
              <a:t>İhraç edilen </a:t>
            </a:r>
            <a:r>
              <a:rPr lang="tr-TR" sz="2400" dirty="0"/>
              <a:t>malların başında her türden </a:t>
            </a:r>
            <a:r>
              <a:rPr lang="tr-TR" sz="2400" dirty="0">
                <a:solidFill>
                  <a:srgbClr val="FF0000"/>
                </a:solidFill>
              </a:rPr>
              <a:t>kumaş, pamuk, halı, ipek </a:t>
            </a:r>
            <a:r>
              <a:rPr lang="tr-TR" sz="2400" dirty="0" smtClean="0"/>
              <a:t>gibi ürünler </a:t>
            </a:r>
            <a:r>
              <a:rPr lang="tr-TR" sz="2400" dirty="0"/>
              <a:t>yer alıyordu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Anadolu’da dokunan </a:t>
            </a:r>
            <a:r>
              <a:rPr lang="tr-TR" sz="2400" b="1" dirty="0"/>
              <a:t>halı ve kilimler, </a:t>
            </a:r>
            <a:r>
              <a:rPr lang="tr-TR" sz="2400" dirty="0"/>
              <a:t>sahip oldukları </a:t>
            </a:r>
            <a:r>
              <a:rPr lang="tr-TR" sz="2400" dirty="0" smtClean="0"/>
              <a:t>güzelliklerle </a:t>
            </a:r>
            <a:r>
              <a:rPr lang="tr-TR" sz="2400" b="1" dirty="0" err="1" smtClean="0"/>
              <a:t>Avrupada</a:t>
            </a:r>
            <a:r>
              <a:rPr lang="tr-TR" sz="2400" b="1" dirty="0" smtClean="0"/>
              <a:t> </a:t>
            </a:r>
            <a:r>
              <a:rPr lang="tr-TR" sz="2400" dirty="0"/>
              <a:t>ün kazanmıştır.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endParaRPr lang="tr-TR" sz="22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tr-TR" sz="3100" b="1" dirty="0" smtClean="0">
                <a:solidFill>
                  <a:srgbClr val="0070C0"/>
                </a:solidFill>
              </a:rPr>
              <a:t>4.2. İlk Türk İslam Devletlerinde Ekonomik Yapı</a:t>
            </a:r>
            <a:endParaRPr lang="tr-TR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karahanlılar_GI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4139952" cy="3212976"/>
          </a:xfrm>
          <a:prstGeom prst="rect">
            <a:avLst/>
          </a:prstGeom>
        </p:spPr>
      </p:pic>
      <p:pic>
        <p:nvPicPr>
          <p:cNvPr id="5" name="4 Resim" descr="GAZNEL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3" y="0"/>
            <a:ext cx="5004048" cy="3248025"/>
          </a:xfrm>
          <a:prstGeom prst="rect">
            <a:avLst/>
          </a:prstGeom>
        </p:spPr>
      </p:pic>
      <p:pic>
        <p:nvPicPr>
          <p:cNvPr id="6" name="5 Resim" descr="BykZselukluZsynyrla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84984"/>
            <a:ext cx="4067944" cy="3573016"/>
          </a:xfrm>
          <a:prstGeom prst="rect">
            <a:avLst/>
          </a:prstGeom>
        </p:spPr>
      </p:pic>
      <p:pic>
        <p:nvPicPr>
          <p:cNvPr id="7" name="6 Resim" descr="anadolu-turk-beylik-haritasi-png-660x33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39952" y="3356992"/>
            <a:ext cx="5004048" cy="35010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1146</Words>
  <PresentationFormat>Ekran Gösterisi (4:3)</PresentationFormat>
  <Paragraphs>73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B) TÜRK İSLAM DEVLETLERİNDE EKONOMİ</vt:lpstr>
      <vt:lpstr>4.2. İlk Türk İslam Devletlerinde Ekonomik Yapı</vt:lpstr>
      <vt:lpstr>4.2. İlk Türk İslam Devletlerinde Ekonomik Yapı</vt:lpstr>
      <vt:lpstr>4.2. İlk Türk İslam Devletlerinde Ekonomik Yapı</vt:lpstr>
      <vt:lpstr>Slayt 5</vt:lpstr>
      <vt:lpstr>4.2. İlk Türk İslam Devletlerinde Ekonomik Yapı</vt:lpstr>
      <vt:lpstr>4.2. İlk Türk İslam Devletlerinde Ekonomik Yapı</vt:lpstr>
      <vt:lpstr>4.2. İlk Türk İslam Devletlerinde Ekonomik Yapı</vt:lpstr>
      <vt:lpstr>Slayt 9</vt:lpstr>
      <vt:lpstr>4.2. İlk Türk İslam Devletlerinde Ekonomik Yapı İKTA SİSTEMİ</vt:lpstr>
      <vt:lpstr>4.2. İlk Türk İslam Devletlerinde Ekonomik Yapı AHİLİK</vt:lpstr>
      <vt:lpstr>4.2. İlk Türk İslam Devletlerinde Ekonomik Yapı AHİLİK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2019-02-20T06:14:47Z</dcterms:created>
  <dcterms:modified xsi:type="dcterms:W3CDTF">2019-02-20T12:33:42Z</dcterms:modified>
  <cp:category>https://www.sorubak.com</cp:category>
</cp:coreProperties>
</file>