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  <p:sldId id="262" r:id="rId10"/>
    <p:sldId id="271" r:id="rId11"/>
    <p:sldId id="265" r:id="rId12"/>
    <p:sldId id="266" r:id="rId13"/>
    <p:sldId id="267" r:id="rId14"/>
    <p:sldId id="268" r:id="rId15"/>
    <p:sldId id="269" r:id="rId16"/>
    <p:sldId id="276" r:id="rId17"/>
  </p:sldIdLst>
  <p:sldSz cx="9144000" cy="5715000" type="screen16x1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140" d="100"/>
          <a:sy n="140" d="100"/>
        </p:scale>
        <p:origin x="-804" y="-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0ECEA-9B88-4737-B07D-E95CB4BE6B9F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7B3CB-15DC-48C5-8BCD-D42D4D8E4E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79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3624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642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5267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5628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76672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3959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7B3CB-15DC-48C5-8BCD-D42D4D8E4EA8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3566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848C5-18C1-4677-9C13-2A96B51B9985}" type="datetimeFigureOut">
              <a:rPr lang="tr-TR" smtClean="0"/>
              <a:pPr/>
              <a:t>28/04/2019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AA02C-A215-470C-B21F-913CDDB4C44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9512" y="75920"/>
            <a:ext cx="8784976" cy="46166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b="1" dirty="0"/>
              <a:t>OSMANLI DEVLETİ’NDE ENDÜSTRİYEL ÜRETİME </a:t>
            </a:r>
            <a:r>
              <a:rPr lang="tr-TR" sz="2400" b="1" dirty="0" smtClean="0"/>
              <a:t>GEÇİŞ</a:t>
            </a:r>
            <a:endParaRPr lang="tr-TR" sz="2400" b="1" dirty="0"/>
          </a:p>
        </p:txBody>
      </p:sp>
      <p:sp>
        <p:nvSpPr>
          <p:cNvPr id="5" name="4 Dikdörtgen"/>
          <p:cNvSpPr/>
          <p:nvPr/>
        </p:nvSpPr>
        <p:spPr>
          <a:xfrm>
            <a:off x="179512" y="577247"/>
            <a:ext cx="8712968" cy="489364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tr-TR" sz="2400" b="1" dirty="0">
                <a:solidFill>
                  <a:srgbClr val="FF0000"/>
                </a:solidFill>
              </a:rPr>
              <a:t>İÇİNDEKİLER</a:t>
            </a: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400" b="1" dirty="0" smtClean="0"/>
              <a:t>Osmanlı </a:t>
            </a:r>
            <a:r>
              <a:rPr lang="tr-TR" sz="2400" b="1" dirty="0"/>
              <a:t>Devleti’nde Sanayiyi Güçlendirmeye Yönelik Tedbirler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/>
              <a:t>Şirketleşme Hareketleri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/>
              <a:t>Sergi-i Umumi-i Osmanî’nin Açılması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/>
              <a:t>Islah-ı Sanayi Komisyonu’nun Kurulması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/>
              <a:t>Demir Yolu Projelerinin Hayata Geçirilmesi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/>
              <a:t>Sanayi Mekteplerinin Açılması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 smtClean="0"/>
              <a:t>Esnaf </a:t>
            </a:r>
            <a:r>
              <a:rPr lang="tr-TR" sz="2400" b="1" dirty="0"/>
              <a:t>Şirketlerinin Kurulması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/>
              <a:t>1838 Balta Limanı Ticaret Antlaşması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 smtClean="0"/>
              <a:t>Sömürgecilikten </a:t>
            </a:r>
            <a:r>
              <a:rPr lang="tr-TR" sz="2400" b="1" dirty="0"/>
              <a:t>Emperyalizme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964488" cy="5566319"/>
          </a:xfrm>
        </p:spPr>
        <p:txBody>
          <a:bodyPr>
            <a:normAutofit lnSpcReduction="10000"/>
          </a:bodyPr>
          <a:lstStyle/>
          <a:p>
            <a:r>
              <a:rPr lang="tr-TR" sz="2200" b="1" dirty="0" smtClean="0">
                <a:latin typeface="Calibri" pitchFamily="34" charset="0"/>
              </a:rPr>
              <a:t>XVIII ve XIX. yüzyıllarda Osmanlı Devleti endüstriyel üretime geçişte birtakım zorluklarla karşılaştı. Bunlar;</a:t>
            </a:r>
          </a:p>
          <a:p>
            <a:r>
              <a:rPr lang="tr-TR" sz="2200" b="1" dirty="0" smtClean="0">
                <a:latin typeface="Calibri" pitchFamily="34" charset="0"/>
              </a:rPr>
              <a:t> </a:t>
            </a:r>
            <a:r>
              <a:rPr lang="tr-TR" sz="2200" dirty="0" smtClean="0">
                <a:latin typeface="Calibri" pitchFamily="34" charset="0"/>
              </a:rPr>
              <a:t>• </a:t>
            </a:r>
            <a:r>
              <a:rPr lang="tr-TR" sz="2200" b="1" dirty="0" smtClean="0">
                <a:latin typeface="Calibri" pitchFamily="34" charset="0"/>
              </a:rPr>
              <a:t>Rusya ve Avusturya </a:t>
            </a:r>
            <a:r>
              <a:rPr lang="tr-TR" sz="2200" dirty="0" smtClean="0">
                <a:latin typeface="Calibri" pitchFamily="34" charset="0"/>
              </a:rPr>
              <a:t>ile yapılan </a:t>
            </a:r>
            <a:r>
              <a:rPr lang="tr-TR" sz="2200" b="1" dirty="0" smtClean="0">
                <a:latin typeface="Calibri" pitchFamily="34" charset="0"/>
              </a:rPr>
              <a:t>uzun süreli savaşların </a:t>
            </a:r>
            <a:r>
              <a:rPr lang="tr-TR" sz="2200" dirty="0" smtClean="0">
                <a:latin typeface="Calibri" pitchFamily="34" charset="0"/>
              </a:rPr>
              <a:t>getirdiği </a:t>
            </a:r>
            <a:r>
              <a:rPr lang="tr-TR" sz="2200" b="1" dirty="0" smtClean="0">
                <a:solidFill>
                  <a:srgbClr val="FF0000"/>
                </a:solidFill>
                <a:latin typeface="Calibri" pitchFamily="34" charset="0"/>
              </a:rPr>
              <a:t>mali sıkıntılar, </a:t>
            </a:r>
          </a:p>
          <a:p>
            <a:r>
              <a:rPr lang="tr-TR" sz="2200" dirty="0" smtClean="0">
                <a:latin typeface="Calibri" pitchFamily="34" charset="0"/>
              </a:rPr>
              <a:t>• III. Selim ve II. Mahmut dönemlerinde başlatılan </a:t>
            </a:r>
            <a:r>
              <a:rPr lang="tr-TR" sz="2200" b="1" dirty="0" smtClean="0">
                <a:latin typeface="Calibri" pitchFamily="34" charset="0"/>
              </a:rPr>
              <a:t>ıslahatlara </a:t>
            </a:r>
            <a:r>
              <a:rPr lang="tr-TR" sz="2200" b="1" dirty="0" smtClean="0">
                <a:solidFill>
                  <a:srgbClr val="FF0000"/>
                </a:solidFill>
                <a:latin typeface="Calibri" pitchFamily="34" charset="0"/>
              </a:rPr>
              <a:t>ulemanın ve Yeniçeri Ocağının karşı çıkması ,</a:t>
            </a:r>
          </a:p>
          <a:p>
            <a:r>
              <a:rPr lang="tr-TR" sz="2200" dirty="0" smtClean="0">
                <a:latin typeface="Calibri" pitchFamily="34" charset="0"/>
              </a:rPr>
              <a:t>• Devlet sınırları içerisinde </a:t>
            </a:r>
            <a:r>
              <a:rPr lang="tr-TR" sz="2200" b="1" dirty="0" smtClean="0">
                <a:latin typeface="Calibri" pitchFamily="34" charset="0"/>
              </a:rPr>
              <a:t>meydana gelen isyanlar </a:t>
            </a:r>
            <a:r>
              <a:rPr lang="tr-TR" sz="2200" dirty="0" smtClean="0">
                <a:latin typeface="Calibri" pitchFamily="34" charset="0"/>
              </a:rPr>
              <a:t>(Balkanlar, Anadolu ve Mısır isyanları),</a:t>
            </a:r>
          </a:p>
          <a:p>
            <a:r>
              <a:rPr lang="tr-TR" sz="2200" dirty="0" smtClean="0">
                <a:latin typeface="Calibri" pitchFamily="34" charset="0"/>
              </a:rPr>
              <a:t>• </a:t>
            </a:r>
            <a:r>
              <a:rPr lang="tr-TR" sz="2200" b="1" dirty="0" smtClean="0">
                <a:latin typeface="Calibri" pitchFamily="34" charset="0"/>
              </a:rPr>
              <a:t>Şark Meselesi </a:t>
            </a:r>
            <a:r>
              <a:rPr lang="tr-TR" sz="2200" dirty="0" smtClean="0">
                <a:latin typeface="Calibri" pitchFamily="34" charset="0"/>
              </a:rPr>
              <a:t>kapsamında Avrupalı devletlerinin </a:t>
            </a:r>
            <a:r>
              <a:rPr lang="tr-TR" sz="2200" b="1" dirty="0" smtClean="0">
                <a:solidFill>
                  <a:srgbClr val="FF0000"/>
                </a:solidFill>
                <a:latin typeface="Calibri" pitchFamily="34" charset="0"/>
              </a:rPr>
              <a:t>Osmanlı Devleti’ni parçalama teşebbüsleri,</a:t>
            </a:r>
          </a:p>
          <a:p>
            <a:r>
              <a:rPr lang="tr-TR" sz="2400" b="1" dirty="0" smtClean="0"/>
              <a:t>Bu dönemde </a:t>
            </a:r>
            <a:r>
              <a:rPr lang="tr-TR" sz="2400" b="1" dirty="0" smtClean="0">
                <a:solidFill>
                  <a:srgbClr val="FF0000"/>
                </a:solidFill>
              </a:rPr>
              <a:t>Batı Avrupa</a:t>
            </a:r>
            <a:r>
              <a:rPr lang="tr-TR" sz="2400" b="1" dirty="0" smtClean="0"/>
              <a:t>, askerî ve ekonomik alanlarda büyük bir sıçrama yapmıştı. </a:t>
            </a:r>
          </a:p>
          <a:p>
            <a:r>
              <a:rPr lang="tr-TR" sz="2400" dirty="0" smtClean="0"/>
              <a:t>XIX. yüzyılda devlet sermayesi ve teşebbüsüyle birçok imalathane, atölye ve fabrika kuruldu. Bunların bir kısmı devlet tarafından diğer bir kısmı ise özel sektör tarafından işletildi</a:t>
            </a:r>
            <a:endParaRPr lang="tr-TR" sz="22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9512" y="193204"/>
            <a:ext cx="4572000" cy="37856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 Osmanlı Devleti’nde </a:t>
            </a:r>
            <a:r>
              <a:rPr lang="tr-TR" sz="2000" b="1" dirty="0" smtClean="0"/>
              <a:t>Sanayi İnkılabı’nın</a:t>
            </a:r>
          </a:p>
          <a:p>
            <a:r>
              <a:rPr lang="tr-TR" sz="2000" b="1" dirty="0" smtClean="0"/>
              <a:t>önemi kavranmış </a:t>
            </a:r>
            <a:r>
              <a:rPr lang="tr-TR" sz="2000" dirty="0" smtClean="0"/>
              <a:t>ve </a:t>
            </a:r>
            <a:r>
              <a:rPr lang="tr-TR" sz="2000" b="1" dirty="0" smtClean="0">
                <a:solidFill>
                  <a:srgbClr val="FF0000"/>
                </a:solidFill>
              </a:rPr>
              <a:t>İngiltere </a:t>
            </a:r>
            <a:r>
              <a:rPr lang="tr-TR" sz="2000" b="1" dirty="0" smtClean="0"/>
              <a:t>sanayileşmede model alınmıştı</a:t>
            </a:r>
            <a:r>
              <a:rPr lang="tr-TR" sz="20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Bu doğrultuda İstanbul’un Avrupa yakasında Marmara sahilindeki Yedikule’den başlayarak </a:t>
            </a:r>
            <a:r>
              <a:rPr lang="tr-TR" sz="2000" b="1" dirty="0" smtClean="0"/>
              <a:t>Zeytinburnu, Bakırköy, Yeşilköy ve Küçükçekmece’ye </a:t>
            </a:r>
            <a:r>
              <a:rPr lang="tr-TR" sz="2000" dirty="0" smtClean="0"/>
              <a:t>kadar </a:t>
            </a:r>
            <a:r>
              <a:rPr lang="tr-TR" sz="2000" b="1" dirty="0" smtClean="0">
                <a:solidFill>
                  <a:srgbClr val="FF0000"/>
                </a:solidFill>
              </a:rPr>
              <a:t>geniş bir alana yayılan sanayi parkları veya kompleksleri kuruldu. </a:t>
            </a:r>
            <a:r>
              <a:rPr lang="tr-TR" sz="2000" dirty="0" smtClean="0"/>
              <a:t>Bu alanlarda pamuklu ve yünlü </a:t>
            </a:r>
            <a:r>
              <a:rPr lang="sv-SE" sz="2000" dirty="0" smtClean="0"/>
              <a:t>dokuma başta olmak üzere birçok sektöre ait</a:t>
            </a:r>
            <a:r>
              <a:rPr lang="tr-TR" sz="2000" dirty="0" smtClean="0"/>
              <a:t> sanayi kuruluşları açıldı</a:t>
            </a:r>
            <a:endParaRPr lang="tr-TR" sz="2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21196"/>
            <a:ext cx="428396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98856" y="3960674"/>
            <a:ext cx="8964488" cy="1631216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</a:t>
            </a:r>
            <a:r>
              <a:rPr lang="nn-NO" sz="2000" b="1" dirty="0" smtClean="0"/>
              <a:t>1840’lara kadar sanayileşme hamleleri hızlanarak</a:t>
            </a:r>
            <a:r>
              <a:rPr lang="tr-TR" sz="2000" b="1" dirty="0" smtClean="0"/>
              <a:t> </a:t>
            </a:r>
            <a:r>
              <a:rPr lang="sv-SE" sz="2000" b="1" dirty="0" smtClean="0"/>
              <a:t>devam etti. </a:t>
            </a:r>
            <a:r>
              <a:rPr lang="sv-SE" sz="2000" dirty="0" smtClean="0"/>
              <a:t>Özel sektöre, fabrikaların</a:t>
            </a:r>
            <a:r>
              <a:rPr lang="tr-TR" sz="2000" dirty="0" smtClean="0"/>
              <a:t> açılması için </a:t>
            </a:r>
            <a:r>
              <a:rPr lang="tr-TR" sz="2000" b="1" dirty="0" smtClean="0"/>
              <a:t>devlet tarafından teşvikler </a:t>
            </a:r>
            <a:r>
              <a:rPr lang="tr-TR" sz="2000" dirty="0" smtClean="0"/>
              <a:t>uygulanıp idari kolaylıklar sağlandı </a:t>
            </a:r>
            <a:r>
              <a:rPr lang="tr-TR" sz="2000" b="1" dirty="0" smtClean="0">
                <a:solidFill>
                  <a:srgbClr val="FF0000"/>
                </a:solidFill>
              </a:rPr>
              <a:t>ancak bilgi ve tecrübe yetersizliği</a:t>
            </a:r>
            <a:r>
              <a:rPr lang="tr-TR" sz="2000" b="1" dirty="0" smtClean="0"/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kötü işletmecilik </a:t>
            </a:r>
            <a:r>
              <a:rPr lang="tr-TR" sz="2000" b="1" dirty="0" smtClean="0"/>
              <a:t>ve Avrupa mallarıyla </a:t>
            </a:r>
            <a:r>
              <a:rPr lang="tr-TR" sz="2000" b="1" dirty="0" smtClean="0">
                <a:solidFill>
                  <a:srgbClr val="FF0000"/>
                </a:solidFill>
              </a:rPr>
              <a:t>rekabetin yakalanamaması </a:t>
            </a:r>
            <a:r>
              <a:rPr lang="tr-TR" sz="2000" b="1" dirty="0" smtClean="0"/>
              <a:t>gibi nedenlerden dolayı devlet yatırımlı fabrikaların bir kısmı kapandı.</a:t>
            </a:r>
            <a:endParaRPr lang="tr-TR" sz="2000" b="1" dirty="0"/>
          </a:p>
        </p:txBody>
      </p:sp>
      <p:sp>
        <p:nvSpPr>
          <p:cNvPr id="6" name="5 Dikdörtgen"/>
          <p:cNvSpPr/>
          <p:nvPr/>
        </p:nvSpPr>
        <p:spPr>
          <a:xfrm>
            <a:off x="4751512" y="1633364"/>
            <a:ext cx="4392488" cy="23083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Osmanlı Devleti’nde </a:t>
            </a:r>
            <a:r>
              <a:rPr lang="tr-TR" b="1" dirty="0" smtClean="0">
                <a:solidFill>
                  <a:srgbClr val="FF0000"/>
                </a:solidFill>
              </a:rPr>
              <a:t>sanayinin güçlenmemesinin sebepleri </a:t>
            </a:r>
            <a:r>
              <a:rPr lang="tr-TR" dirty="0" smtClean="0"/>
              <a:t>arasında </a:t>
            </a:r>
            <a:r>
              <a:rPr lang="tr-TR" b="1" dirty="0" smtClean="0"/>
              <a:t>sermaye ve yetişmiş personel yetersizliği  b</a:t>
            </a:r>
            <a:r>
              <a:rPr lang="tr-TR" dirty="0" smtClean="0"/>
              <a:t>ulunmaktaydı. Bunun yanında </a:t>
            </a:r>
            <a:r>
              <a:rPr lang="tr-TR" b="1" dirty="0" smtClean="0"/>
              <a:t>devletin uzun vadeli stratejik sanayi planlamasının olmayışı</a:t>
            </a:r>
            <a:r>
              <a:rPr lang="tr-TR" dirty="0" smtClean="0"/>
              <a:t>, teknolojinin geliştirilip ilerletilememesi sanayileşmesinin önündeki diğer engeller arasındadır.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964488" cy="5566319"/>
          </a:xfrm>
        </p:spPr>
        <p:txBody>
          <a:bodyPr>
            <a:normAutofit lnSpcReduction="10000"/>
          </a:bodyPr>
          <a:lstStyle/>
          <a:p>
            <a:r>
              <a:rPr lang="tr-TR" b="1" dirty="0" smtClean="0"/>
              <a:t>1838 Balta Limanı Ticaret Antlaşması</a:t>
            </a:r>
          </a:p>
          <a:p>
            <a:r>
              <a:rPr lang="tr-TR" sz="2000" b="1" dirty="0" smtClean="0"/>
              <a:t>Napolyon Savaşları sonrasında </a:t>
            </a:r>
            <a:r>
              <a:rPr lang="tr-TR" sz="2000" dirty="0" smtClean="0"/>
              <a:t>Osmanlı Devleti’nin </a:t>
            </a:r>
            <a:r>
              <a:rPr lang="tr-TR" sz="2000" b="1" dirty="0" smtClean="0"/>
              <a:t>dış ticaret hacmi genişlemişti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Osmanlı ekonomisi </a:t>
            </a:r>
            <a:r>
              <a:rPr lang="tr-TR" sz="2000" b="1" dirty="0" smtClean="0">
                <a:solidFill>
                  <a:srgbClr val="FF0000"/>
                </a:solidFill>
              </a:rPr>
              <a:t>zirai ürünler ihraç eden</a:t>
            </a:r>
            <a:r>
              <a:rPr lang="tr-TR" sz="2000" dirty="0" smtClean="0"/>
              <a:t>, buna karşılık </a:t>
            </a:r>
            <a:r>
              <a:rPr lang="tr-TR" sz="2000" b="1" dirty="0" smtClean="0"/>
              <a:t>mamul mallar ve belirli gıda maddeleri ithal eden</a:t>
            </a:r>
            <a:r>
              <a:rPr lang="tr-TR" sz="2000" dirty="0" smtClean="0"/>
              <a:t> bir ekonomi durumuna geldi.</a:t>
            </a:r>
          </a:p>
          <a:p>
            <a:r>
              <a:rPr lang="tr-TR" sz="2000" b="1" dirty="0" smtClean="0"/>
              <a:t>Mısır valisi </a:t>
            </a:r>
            <a:r>
              <a:rPr lang="tr-TR" sz="2000" b="1" dirty="0" err="1" smtClean="0"/>
              <a:t>Kavalalı</a:t>
            </a:r>
            <a:r>
              <a:rPr lang="tr-TR" sz="2000" b="1" dirty="0" smtClean="0"/>
              <a:t> Mehmet Ali Paşa’nın </a:t>
            </a:r>
            <a:r>
              <a:rPr lang="tr-TR" sz="2000" dirty="0" smtClean="0"/>
              <a:t>isyanı sırasında </a:t>
            </a:r>
            <a:r>
              <a:rPr lang="tr-TR" sz="2000" b="1" dirty="0" smtClean="0"/>
              <a:t>Rus tehlikesine karşı </a:t>
            </a:r>
            <a:r>
              <a:rPr lang="tr-TR" sz="2000" dirty="0" smtClean="0"/>
              <a:t>Osmanlı Devleti, </a:t>
            </a:r>
            <a:r>
              <a:rPr lang="tr-TR" sz="2000" b="1" dirty="0" smtClean="0"/>
              <a:t>İngiltere’den yardım almak için 16 Ağustos </a:t>
            </a:r>
            <a:r>
              <a:rPr lang="tr-TR" sz="2000" b="1" dirty="0" smtClean="0">
                <a:solidFill>
                  <a:srgbClr val="FF0000"/>
                </a:solidFill>
              </a:rPr>
              <a:t>1838</a:t>
            </a:r>
            <a:r>
              <a:rPr lang="tr-TR" sz="2000" b="1" dirty="0" smtClean="0"/>
              <a:t>’de Osmanlı </a:t>
            </a:r>
            <a:r>
              <a:rPr lang="tr-TR" sz="2000" b="1" dirty="0" smtClean="0">
                <a:solidFill>
                  <a:srgbClr val="FF0000"/>
                </a:solidFill>
              </a:rPr>
              <a:t>İngilizlerle Balta Limanı Ticaret Antlaşması </a:t>
            </a:r>
            <a:r>
              <a:rPr lang="tr-TR" sz="2000" b="1" dirty="0" smtClean="0"/>
              <a:t>imzaladı.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1838 Balta Limanı Ticaret Antlaşması’na göre</a:t>
            </a:r>
          </a:p>
          <a:p>
            <a:r>
              <a:rPr lang="tr-TR" sz="2000" dirty="0" smtClean="0"/>
              <a:t>• Tekel sistemi kaldırıldı. İngilizlere diledikleri miktarda </a:t>
            </a:r>
            <a:r>
              <a:rPr lang="tr-TR" sz="2000" b="1" dirty="0" smtClean="0"/>
              <a:t>ham maddeyi satın alma imkânı verildi.</a:t>
            </a:r>
          </a:p>
          <a:p>
            <a:r>
              <a:rPr lang="tr-TR" sz="2000" dirty="0" smtClean="0"/>
              <a:t>• </a:t>
            </a:r>
            <a:r>
              <a:rPr lang="tr-TR" sz="2000" b="1" dirty="0" smtClean="0"/>
              <a:t>İç ticarete </a:t>
            </a:r>
            <a:r>
              <a:rPr lang="tr-TR" sz="2000" dirty="0" smtClean="0"/>
              <a:t>Osmanlı vatandaşlarının yanı sıra </a:t>
            </a:r>
            <a:r>
              <a:rPr lang="tr-TR" sz="2000" b="1" dirty="0" smtClean="0"/>
              <a:t>İngilizlerin de katılması </a:t>
            </a:r>
            <a:r>
              <a:rPr lang="tr-TR" sz="2000" dirty="0" smtClean="0"/>
              <a:t>öngörüldü.</a:t>
            </a:r>
          </a:p>
          <a:p>
            <a:r>
              <a:rPr lang="tr-TR" sz="2000" dirty="0" smtClean="0"/>
              <a:t>• İngilizlerle olan transit ticaretten alınan </a:t>
            </a:r>
            <a:r>
              <a:rPr lang="tr-TR" sz="2000" b="1" dirty="0" smtClean="0"/>
              <a:t>vergi kaldırıldı.</a:t>
            </a:r>
          </a:p>
          <a:p>
            <a:r>
              <a:rPr lang="tr-TR" sz="2000" dirty="0" smtClean="0"/>
              <a:t>• İngiliz vatandaşları, Osmanlı ürünlerini, Osmanlı tebaasından tacirlerle aynı vergi koşulları </a:t>
            </a:r>
            <a:r>
              <a:rPr lang="es-ES" sz="2000" dirty="0" smtClean="0"/>
              <a:t>altında satın alma hakkına sahip oldular.</a:t>
            </a:r>
          </a:p>
          <a:p>
            <a:r>
              <a:rPr lang="tr-TR" sz="2000" dirty="0" smtClean="0"/>
              <a:t>Bu antlaşma hükümlerinin Osmanlı Devleti’nin bütününde (Mısır dâhil) geçerli olacağı kabul edildi.</a:t>
            </a:r>
            <a:endParaRPr lang="tr-TR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9"/>
            <a:ext cx="8964488" cy="3742116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1838 Balta Limanı Ticaret Antlaşması’yla Birlikte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sz="2000" b="1" dirty="0" smtClean="0"/>
              <a:t>Osmanlı pazarları büyük oranda </a:t>
            </a:r>
            <a:r>
              <a:rPr lang="tr-TR" sz="2000" b="1" dirty="0" smtClean="0">
                <a:solidFill>
                  <a:srgbClr val="FF0000"/>
                </a:solidFill>
              </a:rPr>
              <a:t>yabancıların denetimine </a:t>
            </a:r>
            <a:r>
              <a:rPr lang="tr-TR" sz="2000" b="1" dirty="0" smtClean="0"/>
              <a:t>geçti.</a:t>
            </a:r>
          </a:p>
          <a:p>
            <a:r>
              <a:rPr lang="tr-TR" sz="2000" dirty="0" smtClean="0"/>
              <a:t>Avrupa ile rekabet edemeyen Osmanlı esnafı yavaş yavaş faaliyetlerini durdurmak mecburiyetinde kaldı.</a:t>
            </a:r>
          </a:p>
          <a:p>
            <a:r>
              <a:rPr lang="tr-TR" sz="2000" dirty="0" smtClean="0"/>
              <a:t>Osmanlı </a:t>
            </a:r>
            <a:r>
              <a:rPr lang="tr-TR" sz="2000" b="1" dirty="0" smtClean="0"/>
              <a:t>ham maddeleri </a:t>
            </a:r>
            <a:r>
              <a:rPr lang="tr-TR" sz="2000" dirty="0" smtClean="0"/>
              <a:t>daha fazla ücret teklif eden Avrupalı tüccarlara satıldığından bu </a:t>
            </a:r>
            <a:r>
              <a:rPr lang="tr-TR" sz="2000" b="1" dirty="0" smtClean="0"/>
              <a:t>ham maddelerin fiyatlarında büyük artışlar gözlendi</a:t>
            </a:r>
            <a:r>
              <a:rPr lang="tr-TR" sz="2000" dirty="0" smtClean="0"/>
              <a:t>. Bu yüzden esnaf ham madde bulmakta sıkıntı çekti hatta bazı ham maddeleri hiç tedarik edemedi.</a:t>
            </a:r>
          </a:p>
          <a:p>
            <a:r>
              <a:rPr lang="tr-TR" sz="2000" dirty="0" smtClean="0"/>
              <a:t>1850’de yapılan değişiklik ile </a:t>
            </a:r>
            <a:r>
              <a:rPr lang="tr-TR" sz="2000" b="1" dirty="0" smtClean="0"/>
              <a:t>gümrük gelirlerinin düşmesinden </a:t>
            </a:r>
            <a:r>
              <a:rPr lang="tr-TR" sz="2000" dirty="0" smtClean="0"/>
              <a:t>ve </a:t>
            </a:r>
            <a:r>
              <a:rPr lang="tr-TR" sz="2000" b="1" dirty="0" smtClean="0"/>
              <a:t>Kırım Savaşı’nın getirdiği maliyetten</a:t>
            </a:r>
            <a:r>
              <a:rPr lang="tr-TR" sz="2000" dirty="0" smtClean="0"/>
              <a:t> dolayı devlet </a:t>
            </a:r>
            <a:r>
              <a:rPr lang="tr-TR" sz="2000" b="1" dirty="0" smtClean="0">
                <a:solidFill>
                  <a:srgbClr val="FF0000"/>
                </a:solidFill>
              </a:rPr>
              <a:t>iç ve dış borçlanmaya </a:t>
            </a:r>
            <a:r>
              <a:rPr lang="tr-TR" sz="2000" dirty="0" smtClean="0"/>
              <a:t>gitti.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27650" name="Picture 2" descr="balta limanÄ± antlaÅmas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9588"/>
            <a:ext cx="4680520" cy="2065412"/>
          </a:xfrm>
          <a:prstGeom prst="rect">
            <a:avLst/>
          </a:prstGeom>
          <a:noFill/>
        </p:spPr>
      </p:pic>
      <p:pic>
        <p:nvPicPr>
          <p:cNvPr id="2765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8300" y="3619499"/>
            <a:ext cx="3695700" cy="2095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964488" cy="5566319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Sömürgecilikten Emperyalizme</a:t>
            </a:r>
          </a:p>
          <a:p>
            <a:r>
              <a:rPr lang="tr-TR" sz="2000" b="1" dirty="0" smtClean="0"/>
              <a:t>Sömürgecilik, kolonicilik, </a:t>
            </a:r>
            <a:r>
              <a:rPr lang="tr-TR" sz="2000" b="1" dirty="0" err="1" smtClean="0"/>
              <a:t>kolonyalizm</a:t>
            </a:r>
            <a:r>
              <a:rPr lang="tr-TR" sz="2000" b="1" dirty="0" smtClean="0"/>
              <a:t> </a:t>
            </a:r>
            <a:r>
              <a:rPr lang="tr-TR" sz="2000" dirty="0" smtClean="0"/>
              <a:t>veya </a:t>
            </a:r>
            <a:r>
              <a:rPr lang="tr-TR" sz="2000" b="1" dirty="0" smtClean="0">
                <a:solidFill>
                  <a:srgbClr val="FF0000"/>
                </a:solidFill>
              </a:rPr>
              <a:t>müstemlekecilik,</a:t>
            </a:r>
            <a:r>
              <a:rPr lang="tr-TR" sz="2000" dirty="0" smtClean="0"/>
              <a:t> </a:t>
            </a:r>
            <a:r>
              <a:rPr lang="tr-TR" sz="2000" b="1" dirty="0" smtClean="0"/>
              <a:t>bir devletin başka ulusları, devletleri, toplulukları siyasal ve ekonomik egemenliği altına almasıdır.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Emperyalizm </a:t>
            </a:r>
            <a:r>
              <a:rPr lang="tr-TR" sz="2000" dirty="0" smtClean="0"/>
              <a:t>ise </a:t>
            </a:r>
            <a:r>
              <a:rPr lang="tr-TR" sz="2000" b="1" dirty="0" smtClean="0"/>
              <a:t>bir devletin başka ulusları, devletleri, toplulukları, siyasal, ekonomik ve aynı zamanda kültürel egemenliği altına alarak yayılması veya yayılmayı istemesidir.</a:t>
            </a:r>
          </a:p>
          <a:p>
            <a:r>
              <a:rPr lang="tr-TR" sz="2000" dirty="0" smtClean="0"/>
              <a:t>Batılı emperyalist güçler, Sanayi İnkılabı ile birlikte sömürgecilik ve emperyalizm anlayışıyla başta </a:t>
            </a:r>
            <a:r>
              <a:rPr lang="tr-TR" sz="2000" b="1" dirty="0" smtClean="0"/>
              <a:t>Afrika ve Asya Kıtaları </a:t>
            </a:r>
            <a:r>
              <a:rPr lang="tr-TR" sz="2000" dirty="0" smtClean="0"/>
              <a:t>olmak üzere dünyanın birçok bölgesini kendi çıkarları doğrultusunda </a:t>
            </a:r>
            <a:r>
              <a:rPr lang="tr-TR" sz="2000" b="1" dirty="0" smtClean="0">
                <a:solidFill>
                  <a:srgbClr val="FF0000"/>
                </a:solidFill>
              </a:rPr>
              <a:t>sömürgeleştirdiler.</a:t>
            </a:r>
          </a:p>
          <a:p>
            <a:r>
              <a:rPr lang="tr-TR" sz="2000" b="1" dirty="0" smtClean="0"/>
              <a:t>Osmanlı toprakları haricindeki </a:t>
            </a:r>
            <a:r>
              <a:rPr lang="tr-TR" sz="2000" dirty="0" smtClean="0"/>
              <a:t>dünya, XVI. yüzyılın ortalarından itibaren Batı’nın kolonileri  hâline geldi. </a:t>
            </a:r>
            <a:r>
              <a:rPr lang="tr-TR" sz="2000" b="1" dirty="0" smtClean="0">
                <a:solidFill>
                  <a:srgbClr val="FF0000"/>
                </a:solidFill>
              </a:rPr>
              <a:t>Hollanda, İngiltere, Portekiz, İspanya ve Fransa </a:t>
            </a:r>
            <a:r>
              <a:rPr lang="tr-TR" sz="2000" dirty="0" smtClean="0"/>
              <a:t>gibi ülkeler kolonileştirme hareketinin öncüleriydi. </a:t>
            </a:r>
          </a:p>
          <a:p>
            <a:r>
              <a:rPr lang="tr-TR" sz="2000" b="1" dirty="0" smtClean="0"/>
              <a:t>İngiltere, </a:t>
            </a:r>
            <a:r>
              <a:rPr lang="tr-TR" sz="2000" b="1" dirty="0" smtClean="0">
                <a:solidFill>
                  <a:srgbClr val="FF0000"/>
                </a:solidFill>
              </a:rPr>
              <a:t>Amerika</a:t>
            </a:r>
            <a:r>
              <a:rPr lang="tr-TR" sz="2000" dirty="0" smtClean="0"/>
              <a:t>’nın yanı sıra </a:t>
            </a:r>
            <a:r>
              <a:rPr lang="tr-TR" sz="2000" b="1" dirty="0" smtClean="0">
                <a:solidFill>
                  <a:srgbClr val="FF0000"/>
                </a:solidFill>
              </a:rPr>
              <a:t>Hindistan</a:t>
            </a:r>
            <a:r>
              <a:rPr lang="tr-TR" sz="2000" dirty="0" smtClean="0"/>
              <a:t>’ı da sömürgeleştirmek için </a:t>
            </a:r>
            <a:r>
              <a:rPr lang="tr-TR" sz="2000" b="1" dirty="0" smtClean="0"/>
              <a:t>1599’da </a:t>
            </a:r>
            <a:r>
              <a:rPr lang="tr-TR" sz="2000" b="1" dirty="0" smtClean="0">
                <a:solidFill>
                  <a:srgbClr val="FF0000"/>
                </a:solidFill>
              </a:rPr>
              <a:t>Doğu Hindistan Kumpanyasını </a:t>
            </a:r>
            <a:r>
              <a:rPr lang="tr-TR" sz="2000" b="1" dirty="0" smtClean="0"/>
              <a:t>kurarak İngiliz sömürgeciliğinin küresel boyutta ilk örneğini ortaya koydu.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DoÄu Hindistan Kumpanyas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4" name="AutoShape 4" descr="DoÄu Hindistan Kumpanyas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6" name="Picture 6" descr="DoÄu Hindistan KumpanyasÄ±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52875" cy="5715000"/>
          </a:xfrm>
          <a:prstGeom prst="rect">
            <a:avLst/>
          </a:prstGeom>
          <a:noFill/>
        </p:spPr>
      </p:pic>
      <p:pic>
        <p:nvPicPr>
          <p:cNvPr id="25608" name="Picture 8" descr="DoÄu Hindistan KumpanyasÄ±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0"/>
            <a:ext cx="1981200" cy="2857500"/>
          </a:xfrm>
          <a:prstGeom prst="rect">
            <a:avLst/>
          </a:prstGeom>
          <a:noFill/>
        </p:spPr>
      </p:pic>
      <p:pic>
        <p:nvPicPr>
          <p:cNvPr id="25610" name="Picture 10" descr="https://marksist.org/images/1233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713484"/>
            <a:ext cx="5220072" cy="3001516"/>
          </a:xfrm>
          <a:prstGeom prst="rect">
            <a:avLst/>
          </a:prstGeom>
          <a:noFill/>
        </p:spPr>
      </p:pic>
      <p:pic>
        <p:nvPicPr>
          <p:cNvPr id="25612" name="Picture 12" descr="DoÄu Hindistan KumpanyasÄ±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0"/>
            <a:ext cx="3131840" cy="156135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6516216" y="1561356"/>
            <a:ext cx="2022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East </a:t>
            </a:r>
            <a:r>
              <a:rPr lang="tr-TR" dirty="0" err="1" smtClean="0"/>
              <a:t>India</a:t>
            </a:r>
            <a:r>
              <a:rPr lang="tr-TR" dirty="0" smtClean="0"/>
              <a:t> </a:t>
            </a:r>
            <a:r>
              <a:rPr lang="tr-TR" dirty="0" err="1" smtClean="0"/>
              <a:t>Company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9"/>
            <a:ext cx="8964488" cy="1077819"/>
          </a:xfrm>
        </p:spPr>
        <p:txBody>
          <a:bodyPr>
            <a:normAutofit/>
          </a:bodyPr>
          <a:lstStyle/>
          <a:p>
            <a:r>
              <a:rPr lang="tr-TR" sz="2000" b="1" dirty="0" smtClean="0"/>
              <a:t>Sömürge toplumları </a:t>
            </a:r>
            <a:r>
              <a:rPr lang="tr-TR" sz="2000" dirty="0" smtClean="0"/>
              <a:t>işlenmiş olan </a:t>
            </a:r>
            <a:r>
              <a:rPr lang="tr-TR" sz="2000" b="1" dirty="0" smtClean="0">
                <a:solidFill>
                  <a:srgbClr val="FF0000"/>
                </a:solidFill>
              </a:rPr>
              <a:t>sanayi ürünlerinin pazarı </a:t>
            </a:r>
            <a:r>
              <a:rPr lang="tr-TR" sz="2000" b="1" dirty="0" smtClean="0"/>
              <a:t>hâline getirildi. </a:t>
            </a:r>
            <a:r>
              <a:rPr lang="tr-TR" sz="2000" dirty="0" smtClean="0"/>
              <a:t>Sömürgeci güçler, millî çıkarlarını korumak için </a:t>
            </a:r>
            <a:r>
              <a:rPr lang="tr-TR" sz="2000" b="1" dirty="0" smtClean="0"/>
              <a:t>köle ticaretine </a:t>
            </a:r>
            <a:r>
              <a:rPr lang="tr-TR" sz="2000" dirty="0" smtClean="0"/>
              <a:t>yönelerek </a:t>
            </a:r>
            <a:r>
              <a:rPr lang="tr-TR" sz="2000" b="1" dirty="0" smtClean="0">
                <a:solidFill>
                  <a:srgbClr val="FF0000"/>
                </a:solidFill>
              </a:rPr>
              <a:t>sömürgelerindeki insanları asimile ettiler.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9512" y="1057300"/>
            <a:ext cx="4572000" cy="3693319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Asimilasyon</a:t>
            </a:r>
          </a:p>
          <a:p>
            <a:r>
              <a:rPr lang="tr-TR" dirty="0" smtClean="0"/>
              <a:t>Farklı etnik kökene sahip toplumların farklı kültür birikimlerini (</a:t>
            </a:r>
            <a:r>
              <a:rPr lang="tr-TR" b="1" dirty="0" smtClean="0">
                <a:solidFill>
                  <a:srgbClr val="FF0000"/>
                </a:solidFill>
              </a:rPr>
              <a:t>din, dil, gelenek, alışkanlık,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vb.) ve aidiyet duygularını, egemen kültür ve kimlik dokusu içinde eritip yok etmektir.</a:t>
            </a:r>
          </a:p>
          <a:p>
            <a:r>
              <a:rPr lang="tr-TR" dirty="0" smtClean="0"/>
              <a:t>Asimilasyonun farklı yöntem ve aşamaları vardır. En çok kullanılan yöntemlerin başında,</a:t>
            </a:r>
          </a:p>
          <a:p>
            <a:r>
              <a:rPr lang="tr-TR" dirty="0" smtClean="0"/>
              <a:t>demografik değişim gelir. Bu yöntemle yok edilmesi hedeflenen toplum, başka yerleşim</a:t>
            </a:r>
          </a:p>
          <a:p>
            <a:r>
              <a:rPr lang="tr-TR" dirty="0" smtClean="0"/>
              <a:t>bölgelerine, </a:t>
            </a:r>
            <a:r>
              <a:rPr lang="tr-TR" b="1" dirty="0" smtClean="0"/>
              <a:t>azınlıkta kalacak şekilde dağıtılır. </a:t>
            </a:r>
            <a:r>
              <a:rPr lang="tr-TR" dirty="0" smtClean="0"/>
              <a:t>Bu yöntemin yanı sıra bu toplumun arasına</a:t>
            </a:r>
          </a:p>
          <a:p>
            <a:r>
              <a:rPr lang="tr-TR" dirty="0" smtClean="0"/>
              <a:t>çoğunluğu teşkil edecek şekilde farklı kültürel yapıya sahip bir nüfus da yerleştirilebilir.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4860032" y="1057300"/>
            <a:ext cx="4283968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Amerika’nın keşfinden sonra buradaki arazilerde ziraata başlayan emperyalist devletler, </a:t>
            </a:r>
            <a:r>
              <a:rPr lang="tr-TR" b="1" dirty="0" smtClean="0">
                <a:solidFill>
                  <a:srgbClr val="FF0000"/>
                </a:solidFill>
              </a:rPr>
              <a:t>yerli halkları</a:t>
            </a:r>
            <a:r>
              <a:rPr lang="tr-TR" dirty="0" smtClean="0"/>
              <a:t> çalıştırmaya kalktılarsa da </a:t>
            </a:r>
            <a:r>
              <a:rPr lang="tr-TR" b="1" dirty="0" smtClean="0"/>
              <a:t>ziraata alışık olmayan bu insanlardan bekledikleri randımanı</a:t>
            </a:r>
          </a:p>
          <a:p>
            <a:r>
              <a:rPr lang="tr-TR" b="1" dirty="0" smtClean="0"/>
              <a:t>alamadılar.</a:t>
            </a:r>
            <a:r>
              <a:rPr lang="tr-TR" dirty="0" smtClean="0"/>
              <a:t> Bunun üzerine </a:t>
            </a:r>
            <a:r>
              <a:rPr lang="tr-TR" b="1" dirty="0" smtClean="0">
                <a:solidFill>
                  <a:srgbClr val="FF0000"/>
                </a:solidFill>
              </a:rPr>
              <a:t>Afrika’ya </a:t>
            </a:r>
            <a:r>
              <a:rPr lang="tr-TR" dirty="0" smtClean="0"/>
              <a:t>yönelip milyonlarca siyah insanı köleleştirilerek gemilerle Amerika’ya taşıdılar.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4716016" y="3433564"/>
            <a:ext cx="4427984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Özellikle XVII ve XVIII. yüzyıllarda </a:t>
            </a:r>
            <a:r>
              <a:rPr lang="tr-TR" b="1" dirty="0" smtClean="0">
                <a:solidFill>
                  <a:srgbClr val="FF0000"/>
                </a:solidFill>
              </a:rPr>
              <a:t>en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az 33 milyon Afrikalı</a:t>
            </a:r>
            <a:r>
              <a:rPr lang="tr-TR" dirty="0" smtClean="0"/>
              <a:t>, Batı’ya gönderildi. </a:t>
            </a:r>
            <a:r>
              <a:rPr lang="tr-TR" b="1" dirty="0" smtClean="0"/>
              <a:t>Bu göç, dünya tarihindeki en büyük ve en vahşi göç uygulamasıydı.</a:t>
            </a:r>
            <a:r>
              <a:rPr lang="tr-TR" dirty="0" smtClean="0"/>
              <a:t> Avrupalılar bir taraftan </a:t>
            </a:r>
            <a:r>
              <a:rPr lang="tr-TR" b="1" dirty="0" err="1" smtClean="0"/>
              <a:t>Aztek</a:t>
            </a:r>
            <a:r>
              <a:rPr lang="tr-TR" b="1" dirty="0" smtClean="0"/>
              <a:t>, Maya ve </a:t>
            </a:r>
            <a:r>
              <a:rPr lang="tr-TR" b="1" dirty="0" err="1" smtClean="0"/>
              <a:t>İnka</a:t>
            </a:r>
            <a:r>
              <a:rPr lang="tr-TR" b="1" dirty="0" smtClean="0"/>
              <a:t> medeniyetlerini </a:t>
            </a:r>
            <a:r>
              <a:rPr lang="tr-TR" b="1" dirty="0" smtClean="0">
                <a:solidFill>
                  <a:srgbClr val="FF0000"/>
                </a:solidFill>
              </a:rPr>
              <a:t>yağmalarken </a:t>
            </a:r>
            <a:r>
              <a:rPr lang="tr-TR" dirty="0" smtClean="0"/>
              <a:t>diğer taraftan bu bölgelerdeki </a:t>
            </a:r>
            <a:r>
              <a:rPr lang="tr-TR" b="1" dirty="0" smtClean="0"/>
              <a:t>işlenmiş altın ve gümüş madenlerini Avrupa’ya transfer ettiler.</a:t>
            </a:r>
            <a:endParaRPr lang="tr-TR" b="1" dirty="0"/>
          </a:p>
        </p:txBody>
      </p:sp>
      <p:sp>
        <p:nvSpPr>
          <p:cNvPr id="7" name="6 Dikdörtgen"/>
          <p:cNvSpPr/>
          <p:nvPr/>
        </p:nvSpPr>
        <p:spPr>
          <a:xfrm>
            <a:off x="179512" y="5089748"/>
            <a:ext cx="3672408" cy="40011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Emin ÖZÜMAĞI Tarih Öğretmeni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964488" cy="5566319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tr-TR" sz="4000" b="1" dirty="0">
                <a:solidFill>
                  <a:srgbClr val="FF0000"/>
                </a:solidFill>
                <a:latin typeface="Calibri" pitchFamily="34" charset="0"/>
              </a:rPr>
              <a:t>OSMANLI DEVLETİ’NDE ENDÜSTRİYEL ÜRETİME </a:t>
            </a:r>
            <a:r>
              <a:rPr lang="tr-TR" sz="4000" b="1" dirty="0" smtClean="0">
                <a:solidFill>
                  <a:srgbClr val="FF0000"/>
                </a:solidFill>
                <a:latin typeface="Calibri" pitchFamily="34" charset="0"/>
              </a:rPr>
              <a:t>GEÇİŞ</a:t>
            </a:r>
          </a:p>
          <a:p>
            <a:pPr algn="ctr">
              <a:buNone/>
            </a:pPr>
            <a:endParaRPr lang="tr-TR" sz="40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tr-TR" sz="3800" dirty="0" smtClean="0">
                <a:latin typeface="Calibri" pitchFamily="34" charset="0"/>
              </a:rPr>
              <a:t>Osmanlı </a:t>
            </a:r>
            <a:r>
              <a:rPr lang="tr-TR" sz="3800" dirty="0">
                <a:latin typeface="Calibri" pitchFamily="34" charset="0"/>
              </a:rPr>
              <a:t>Devleti’nde klasik çağdan itibaren </a:t>
            </a:r>
            <a:r>
              <a:rPr lang="tr-TR" sz="3800" b="1" dirty="0">
                <a:latin typeface="Calibri" pitchFamily="34" charset="0"/>
              </a:rPr>
              <a:t>en yaygın ekonomik faaliyet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ziraattı</a:t>
            </a:r>
            <a:r>
              <a:rPr lang="tr-TR" sz="3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r>
              <a:rPr lang="tr-TR" sz="3800" dirty="0" smtClean="0">
                <a:latin typeface="Calibri" pitchFamily="34" charset="0"/>
              </a:rPr>
              <a:t>Bu </a:t>
            </a:r>
            <a:r>
              <a:rPr lang="tr-TR" sz="3800" dirty="0">
                <a:latin typeface="Calibri" pitchFamily="34" charset="0"/>
              </a:rPr>
              <a:t>faaliyetin </a:t>
            </a:r>
            <a:r>
              <a:rPr lang="tr-TR" sz="3800" b="1" dirty="0">
                <a:latin typeface="Calibri" pitchFamily="34" charset="0"/>
              </a:rPr>
              <a:t>temelinde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tımar sistemi </a:t>
            </a:r>
            <a:r>
              <a:rPr lang="tr-TR" sz="3800" dirty="0">
                <a:latin typeface="Calibri" pitchFamily="34" charset="0"/>
              </a:rPr>
              <a:t>bulunmaktaydı. </a:t>
            </a:r>
            <a:endParaRPr lang="tr-TR" sz="3800" dirty="0" smtClean="0">
              <a:latin typeface="Calibri" pitchFamily="34" charset="0"/>
            </a:endParaRPr>
          </a:p>
          <a:p>
            <a:r>
              <a:rPr lang="tr-TR" sz="3800" b="1" dirty="0" smtClean="0">
                <a:latin typeface="Calibri" pitchFamily="34" charset="0"/>
              </a:rPr>
              <a:t>XVII</a:t>
            </a:r>
            <a:r>
              <a:rPr lang="tr-TR" sz="3800" b="1" dirty="0">
                <a:latin typeface="Calibri" pitchFamily="34" charset="0"/>
              </a:rPr>
              <a:t>. ve XVIII. yüzyılda </a:t>
            </a:r>
            <a:r>
              <a:rPr lang="tr-TR" sz="3800" dirty="0">
                <a:latin typeface="Calibri" pitchFamily="34" charset="0"/>
              </a:rPr>
              <a:t>yaşanan siyasi ve ekonomik gelişmeler sonucunda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tımar sistemi önemini kaybetti</a:t>
            </a:r>
            <a:r>
              <a:rPr lang="tr-TR" sz="3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r>
              <a:rPr lang="tr-TR" sz="3800" b="1" dirty="0" smtClean="0">
                <a:latin typeface="Calibri" pitchFamily="34" charset="0"/>
              </a:rPr>
              <a:t>Bu </a:t>
            </a:r>
            <a:r>
              <a:rPr lang="tr-TR" sz="3800" b="1" dirty="0">
                <a:latin typeface="Calibri" pitchFamily="34" charset="0"/>
              </a:rPr>
              <a:t>sistem </a:t>
            </a:r>
            <a:r>
              <a:rPr lang="tr-TR" sz="3800" dirty="0">
                <a:latin typeface="Calibri" pitchFamily="34" charset="0"/>
              </a:rPr>
              <a:t>öncelikli olarak yereldeki ihtiyaçları giderdiği için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merkeze (hazineye) istenilen düzeyde katkı sağlamıyordu. </a:t>
            </a:r>
            <a:endParaRPr lang="tr-TR" sz="38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tr-TR" sz="3800" b="1" dirty="0" smtClean="0">
                <a:latin typeface="Calibri" pitchFamily="34" charset="0"/>
              </a:rPr>
              <a:t>Bu </a:t>
            </a:r>
            <a:r>
              <a:rPr lang="tr-TR" sz="3800" b="1" dirty="0">
                <a:latin typeface="Calibri" pitchFamily="34" charset="0"/>
              </a:rPr>
              <a:t>durum Osmanlı Devleti’nde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sermaye birikiminin oluşmasını engelledi. </a:t>
            </a:r>
            <a:endParaRPr lang="tr-TR" sz="38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endParaRPr lang="tr-TR" sz="3800" b="1" dirty="0">
              <a:solidFill>
                <a:srgbClr val="FF0000"/>
              </a:solidFill>
            </a:endParaRPr>
          </a:p>
          <a:p>
            <a:r>
              <a:rPr lang="tr-TR" sz="3800" b="1" dirty="0" smtClean="0">
                <a:latin typeface="Calibri" pitchFamily="34" charset="0"/>
              </a:rPr>
              <a:t>Avrupa’da </a:t>
            </a:r>
            <a:r>
              <a:rPr lang="tr-TR" sz="3800" b="1" dirty="0">
                <a:latin typeface="Calibri" pitchFamily="34" charset="0"/>
              </a:rPr>
              <a:t>ise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ileri düzeyde bir sermaye birikimi</a:t>
            </a:r>
            <a:r>
              <a:rPr lang="tr-TR" sz="3800" b="1" dirty="0">
                <a:latin typeface="Calibri" pitchFamily="34" charset="0"/>
              </a:rPr>
              <a:t> </a:t>
            </a:r>
            <a:r>
              <a:rPr lang="tr-TR" sz="3800" b="1" dirty="0" smtClean="0">
                <a:latin typeface="Calibri" pitchFamily="34" charset="0"/>
              </a:rPr>
              <a:t>olduğundan sanayileşmede </a:t>
            </a:r>
            <a:r>
              <a:rPr lang="tr-TR" sz="3800" b="1" dirty="0">
                <a:latin typeface="Calibri" pitchFamily="34" charset="0"/>
              </a:rPr>
              <a:t>sermaye sorunu yaşanmadı. </a:t>
            </a:r>
            <a:endParaRPr lang="tr-TR" sz="3800" b="1" dirty="0" smtClean="0">
              <a:latin typeface="Calibri" pitchFamily="34" charset="0"/>
            </a:endParaRPr>
          </a:p>
          <a:p>
            <a:r>
              <a:rPr lang="tr-TR" sz="3800" b="1" dirty="0" smtClean="0">
                <a:latin typeface="Calibri" pitchFamily="34" charset="0"/>
              </a:rPr>
              <a:t>Osmanlı </a:t>
            </a:r>
            <a:r>
              <a:rPr lang="tr-TR" sz="3800" b="1" dirty="0">
                <a:latin typeface="Calibri" pitchFamily="34" charset="0"/>
              </a:rPr>
              <a:t>Devleti’nde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sanayi üretimi</a:t>
            </a:r>
            <a:r>
              <a:rPr lang="tr-TR" sz="38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tr-TR" sz="3800" dirty="0">
                <a:latin typeface="Calibri" pitchFamily="34" charset="0"/>
              </a:rPr>
              <a:t>devlet kontrolündeki </a:t>
            </a:r>
            <a:r>
              <a:rPr lang="tr-TR" sz="3800" b="1" dirty="0" smtClean="0">
                <a:solidFill>
                  <a:srgbClr val="FF0000"/>
                </a:solidFill>
                <a:latin typeface="Calibri" pitchFamily="34" charset="0"/>
              </a:rPr>
              <a:t>loncalar </a:t>
            </a:r>
            <a:r>
              <a:rPr lang="tr-TR" sz="3800" dirty="0">
                <a:latin typeface="Calibri" pitchFamily="34" charset="0"/>
              </a:rPr>
              <a:t>aracılığıyla yürütülmekteydi</a:t>
            </a:r>
            <a:r>
              <a:rPr lang="tr-TR" sz="3800" dirty="0" smtClean="0">
                <a:latin typeface="Calibri" pitchFamily="34" charset="0"/>
              </a:rPr>
              <a:t>.</a:t>
            </a:r>
          </a:p>
          <a:p>
            <a:r>
              <a:rPr lang="tr-TR" sz="3800" b="1" dirty="0">
                <a:latin typeface="Calibri" pitchFamily="34" charset="0"/>
              </a:rPr>
              <a:t> XVIII. yüzyıl </a:t>
            </a:r>
            <a:r>
              <a:rPr lang="tr-TR" sz="3800" dirty="0">
                <a:latin typeface="Calibri" pitchFamily="34" charset="0"/>
              </a:rPr>
              <a:t>ile birlikte </a:t>
            </a:r>
            <a:r>
              <a:rPr lang="tr-TR" sz="3800" b="1" dirty="0">
                <a:latin typeface="Calibri" pitchFamily="34" charset="0"/>
              </a:rPr>
              <a:t>Avrupa’da </a:t>
            </a:r>
            <a:r>
              <a:rPr lang="tr-TR" sz="3800" dirty="0">
                <a:latin typeface="Calibri" pitchFamily="34" charset="0"/>
              </a:rPr>
              <a:t>meydana gelen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teknik ve ekonomik gelişmeler </a:t>
            </a:r>
            <a:r>
              <a:rPr lang="tr-TR" sz="3800" dirty="0">
                <a:latin typeface="Calibri" pitchFamily="34" charset="0"/>
              </a:rPr>
              <a:t>sonucunda yeni bir düzen ortaya çıktı. </a:t>
            </a:r>
            <a:endParaRPr lang="tr-TR" sz="3800" dirty="0" smtClean="0">
              <a:latin typeface="Calibri" pitchFamily="34" charset="0"/>
            </a:endParaRPr>
          </a:p>
          <a:p>
            <a:r>
              <a:rPr lang="tr-TR" sz="3800" dirty="0" smtClean="0">
                <a:latin typeface="Calibri" pitchFamily="34" charset="0"/>
              </a:rPr>
              <a:t>Bir </a:t>
            </a:r>
            <a:r>
              <a:rPr lang="tr-TR" sz="3800" dirty="0">
                <a:latin typeface="Calibri" pitchFamily="34" charset="0"/>
              </a:rPr>
              <a:t>sonraki yüzyılda, </a:t>
            </a:r>
            <a:r>
              <a:rPr lang="tr-TR" sz="3800" b="1" dirty="0">
                <a:latin typeface="Calibri" pitchFamily="34" charset="0"/>
              </a:rPr>
              <a:t>başta İngiltere </a:t>
            </a:r>
            <a:r>
              <a:rPr lang="tr-TR" sz="3800" dirty="0">
                <a:latin typeface="Calibri" pitchFamily="34" charset="0"/>
              </a:rPr>
              <a:t>olmak üzere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seri üretime geçen </a:t>
            </a:r>
            <a:r>
              <a:rPr lang="tr-TR" sz="3800" b="1" dirty="0">
                <a:latin typeface="Calibri" pitchFamily="34" charset="0"/>
              </a:rPr>
              <a:t>Avrupa devletleri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diğer ülke pazarlarını denetim altına aldı</a:t>
            </a:r>
            <a:r>
              <a:rPr lang="tr-TR" sz="3800" b="1" dirty="0" smtClean="0">
                <a:latin typeface="Calibri" pitchFamily="34" charset="0"/>
              </a:rPr>
              <a:t>.</a:t>
            </a:r>
          </a:p>
          <a:p>
            <a:r>
              <a:rPr lang="tr-TR" sz="3800" b="1" dirty="0" smtClean="0">
                <a:solidFill>
                  <a:srgbClr val="FF0000"/>
                </a:solidFill>
                <a:latin typeface="Calibri" pitchFamily="34" charset="0"/>
              </a:rPr>
              <a:t>III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. Selim ve II. Mahmut dönemlerinde </a:t>
            </a:r>
            <a:r>
              <a:rPr lang="tr-TR" sz="3800" dirty="0">
                <a:latin typeface="Calibri" pitchFamily="34" charset="0"/>
              </a:rPr>
              <a:t>sanayileşme teşebbüslerinin özünde devlet ve toplum hayatında </a:t>
            </a:r>
            <a:r>
              <a:rPr lang="tr-TR" sz="3800" b="1" dirty="0">
                <a:latin typeface="Calibri" pitchFamily="34" charset="0"/>
              </a:rPr>
              <a:t>özellikle askerî alanda başlatılan </a:t>
            </a:r>
            <a:r>
              <a:rPr lang="tr-TR" sz="3800" dirty="0">
                <a:latin typeface="Calibri" pitchFamily="34" charset="0"/>
              </a:rPr>
              <a:t>yenileşme </a:t>
            </a:r>
            <a:r>
              <a:rPr lang="tr-TR" sz="3800" b="1" dirty="0">
                <a:solidFill>
                  <a:srgbClr val="FF0000"/>
                </a:solidFill>
                <a:latin typeface="Calibri" pitchFamily="34" charset="0"/>
              </a:rPr>
              <a:t>(Nizam-ı Cedit) hareketi ön plandaydı.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500" y="51488"/>
            <a:ext cx="8877988" cy="3742115"/>
          </a:xfrm>
        </p:spPr>
        <p:txBody>
          <a:bodyPr>
            <a:noAutofit/>
          </a:bodyPr>
          <a:lstStyle/>
          <a:p>
            <a:r>
              <a:rPr lang="tr-TR" sz="2200" b="1" dirty="0">
                <a:latin typeface="Calibri" pitchFamily="34" charset="0"/>
              </a:rPr>
              <a:t>1830’a kadar </a:t>
            </a:r>
            <a:r>
              <a:rPr lang="tr-TR" sz="2200" dirty="0">
                <a:latin typeface="Calibri" pitchFamily="34" charset="0"/>
              </a:rPr>
              <a:t>gerçekleşen bu hamlelerle birlikte </a:t>
            </a:r>
            <a:r>
              <a:rPr lang="tr-TR" sz="2200" b="1" dirty="0">
                <a:solidFill>
                  <a:srgbClr val="FF0000"/>
                </a:solidFill>
                <a:latin typeface="Calibri" pitchFamily="34" charset="0"/>
              </a:rPr>
              <a:t>kâğıt, çuha, deri, kundura ve iplik fabrikaları</a:t>
            </a:r>
            <a:r>
              <a:rPr lang="tr-TR" sz="2200" dirty="0">
                <a:latin typeface="Calibri" pitchFamily="34" charset="0"/>
              </a:rPr>
              <a:t> kuruldu</a:t>
            </a:r>
            <a:r>
              <a:rPr lang="tr-TR" sz="2200" dirty="0" smtClean="0">
                <a:latin typeface="Calibri" pitchFamily="34" charset="0"/>
              </a:rPr>
              <a:t>.</a:t>
            </a:r>
          </a:p>
          <a:p>
            <a:pPr marL="185738" indent="-185738"/>
            <a:r>
              <a:rPr lang="tr-TR" sz="2200" dirty="0" smtClean="0">
                <a:latin typeface="Calibri" pitchFamily="34" charset="0"/>
              </a:rPr>
              <a:t>Bu </a:t>
            </a:r>
            <a:r>
              <a:rPr lang="tr-TR" sz="2200" dirty="0">
                <a:latin typeface="Calibri" pitchFamily="34" charset="0"/>
              </a:rPr>
              <a:t>dönemde </a:t>
            </a:r>
            <a:r>
              <a:rPr lang="tr-TR" sz="2200" b="1" dirty="0">
                <a:solidFill>
                  <a:srgbClr val="FF0000"/>
                </a:solidFill>
                <a:latin typeface="Calibri" pitchFamily="34" charset="0"/>
              </a:rPr>
              <a:t>1838 Balta Limanı Ticaret Antlaşması’yla </a:t>
            </a:r>
            <a:r>
              <a:rPr lang="tr-TR" sz="2200" dirty="0">
                <a:latin typeface="Calibri" pitchFamily="34" charset="0"/>
              </a:rPr>
              <a:t>birlikte Avrupa’nın </a:t>
            </a:r>
            <a:r>
              <a:rPr lang="tr-TR" sz="2200" b="1" dirty="0">
                <a:latin typeface="Calibri" pitchFamily="34" charset="0"/>
              </a:rPr>
              <a:t>ucuz ve kaliteli malları Osmanlı pazarlarına girdi. </a:t>
            </a:r>
            <a:r>
              <a:rPr lang="tr-TR" sz="2200" dirty="0" smtClean="0">
                <a:latin typeface="Calibri" pitchFamily="34" charset="0"/>
              </a:rPr>
              <a:t/>
            </a:r>
            <a:br>
              <a:rPr lang="tr-TR" sz="2200" dirty="0" smtClean="0">
                <a:latin typeface="Calibri" pitchFamily="34" charset="0"/>
              </a:rPr>
            </a:br>
            <a:r>
              <a:rPr lang="tr-TR" sz="2200" dirty="0">
                <a:latin typeface="Calibri" pitchFamily="34" charset="0"/>
              </a:rPr>
              <a:t>Bundan dolayı iç pazarda </a:t>
            </a:r>
            <a:r>
              <a:rPr lang="tr-TR" sz="2200" b="1" dirty="0">
                <a:solidFill>
                  <a:srgbClr val="FF0000"/>
                </a:solidFill>
                <a:latin typeface="Calibri" pitchFamily="34" charset="0"/>
              </a:rPr>
              <a:t>yerli mallar, </a:t>
            </a:r>
            <a:r>
              <a:rPr lang="tr-TR" sz="2200" b="1" dirty="0">
                <a:latin typeface="Calibri" pitchFamily="34" charset="0"/>
              </a:rPr>
              <a:t>Avrupa malları ile rekabet edemez hâle </a:t>
            </a:r>
            <a:r>
              <a:rPr lang="tr-TR" sz="2200" b="1" dirty="0" smtClean="0">
                <a:latin typeface="Calibri" pitchFamily="34" charset="0"/>
              </a:rPr>
              <a:t>geldi.</a:t>
            </a:r>
            <a:r>
              <a:rPr lang="tr-TR" sz="2200" dirty="0" smtClean="0">
                <a:latin typeface="Calibri" pitchFamily="34" charset="0"/>
              </a:rPr>
              <a:t>Bu </a:t>
            </a:r>
            <a:r>
              <a:rPr lang="tr-TR" sz="2200" dirty="0">
                <a:latin typeface="Calibri" pitchFamily="34" charset="0"/>
              </a:rPr>
              <a:t>durum </a:t>
            </a:r>
            <a:r>
              <a:rPr lang="tr-TR" sz="2200" b="1" dirty="0">
                <a:solidFill>
                  <a:srgbClr val="FF0000"/>
                </a:solidFill>
                <a:latin typeface="Calibri" pitchFamily="34" charset="0"/>
              </a:rPr>
              <a:t>Osmanlı yerli sanayisinin zayıflamasına neden oldu</a:t>
            </a:r>
            <a:r>
              <a:rPr lang="tr-TR" sz="22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marL="185738" indent="-185738"/>
            <a:r>
              <a:rPr lang="tr-TR" sz="2200" dirty="0" smtClean="0">
                <a:latin typeface="Calibri" pitchFamily="34" charset="0"/>
              </a:rPr>
              <a:t>Osmanlı </a:t>
            </a:r>
            <a:r>
              <a:rPr lang="tr-TR" sz="2200" dirty="0">
                <a:latin typeface="Calibri" pitchFamily="34" charset="0"/>
              </a:rPr>
              <a:t>Devletinde, </a:t>
            </a:r>
            <a:r>
              <a:rPr lang="tr-TR" sz="2200" b="1" dirty="0">
                <a:latin typeface="Calibri" pitchFamily="34" charset="0"/>
              </a:rPr>
              <a:t>1840-1860 arası dönemde devletçilik politikası </a:t>
            </a:r>
            <a:r>
              <a:rPr lang="tr-TR" sz="2200" dirty="0" smtClean="0">
                <a:latin typeface="Calibri" pitchFamily="34" charset="0"/>
              </a:rPr>
              <a:t>öne çıktı. Bu politika doğrultusunda </a:t>
            </a:r>
            <a:r>
              <a:rPr lang="tr-TR" sz="2200" b="1" dirty="0" smtClean="0">
                <a:latin typeface="Calibri" pitchFamily="34" charset="0"/>
              </a:rPr>
              <a:t>Batı tarzında </a:t>
            </a:r>
            <a:r>
              <a:rPr lang="tr-TR" sz="2200" b="1" dirty="0" smtClean="0">
                <a:solidFill>
                  <a:srgbClr val="FF0000"/>
                </a:solidFill>
                <a:latin typeface="Calibri" pitchFamily="34" charset="0"/>
              </a:rPr>
              <a:t>fabrikalar ve imalathaneler </a:t>
            </a:r>
            <a:r>
              <a:rPr lang="tr-TR" sz="2200" b="1" dirty="0" smtClean="0">
                <a:latin typeface="Calibri" pitchFamily="34" charset="0"/>
              </a:rPr>
              <a:t>kurdu</a:t>
            </a:r>
            <a:r>
              <a:rPr lang="tr-TR" sz="2200" dirty="0" smtClean="0">
                <a:latin typeface="Calibri" pitchFamily="34" charset="0"/>
              </a:rPr>
              <a:t>. Diğer yandan </a:t>
            </a:r>
            <a:r>
              <a:rPr lang="tr-TR" sz="2200" b="1" dirty="0" smtClean="0">
                <a:latin typeface="Calibri" pitchFamily="34" charset="0"/>
              </a:rPr>
              <a:t>mevcut fabrikaların modernize edilmesi yoluna gitti</a:t>
            </a:r>
            <a:r>
              <a:rPr lang="tr-TR" sz="2200" dirty="0" smtClean="0">
                <a:latin typeface="Calibri" pitchFamily="34" charset="0"/>
              </a:rPr>
              <a:t>. </a:t>
            </a:r>
          </a:p>
          <a:p>
            <a:pPr marL="271463" indent="-271463"/>
            <a:r>
              <a:rPr lang="tr-TR" sz="2200" b="1" dirty="0" smtClean="0">
                <a:solidFill>
                  <a:srgbClr val="FF0000"/>
                </a:solidFill>
                <a:latin typeface="Calibri" pitchFamily="34" charset="0"/>
              </a:rPr>
              <a:t>Devletin amacı</a:t>
            </a:r>
            <a:r>
              <a:rPr lang="tr-TR" sz="2200" dirty="0" smtClean="0">
                <a:latin typeface="Calibri" pitchFamily="34" charset="0"/>
              </a:rPr>
              <a:t>, </a:t>
            </a:r>
            <a:r>
              <a:rPr lang="tr-TR" sz="2200" b="1" dirty="0" smtClean="0">
                <a:latin typeface="Calibri" pitchFamily="34" charset="0"/>
              </a:rPr>
              <a:t>bu teşebbüsler ile Avrupa devletlerinin Osmanlı pazarlarını ele geçirmesini önlemekti.</a:t>
            </a:r>
          </a:p>
          <a:p>
            <a:endParaRPr lang="tr-TR" sz="2200" dirty="0"/>
          </a:p>
        </p:txBody>
      </p:sp>
      <p:pic>
        <p:nvPicPr>
          <p:cNvPr id="7170" name="Picture 2" descr="osmanlÄ± kÃ¢ÄÄ±t, Ã§uha, deri, kundura ve iplik fabrikalar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81636"/>
            <a:ext cx="3419872" cy="163336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755576" y="5345668"/>
            <a:ext cx="2635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Osmanlı'da Çuha Fabrikası</a:t>
            </a:r>
          </a:p>
        </p:txBody>
      </p:sp>
      <p:pic>
        <p:nvPicPr>
          <p:cNvPr id="717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009628"/>
            <a:ext cx="2736304" cy="170537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3635896" y="5345668"/>
            <a:ext cx="2458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Hamidiye</a:t>
            </a:r>
            <a:r>
              <a:rPr lang="tr-TR" dirty="0"/>
              <a:t> Kağıt Fabrikası</a:t>
            </a:r>
          </a:p>
        </p:txBody>
      </p:sp>
      <p:pic>
        <p:nvPicPr>
          <p:cNvPr id="7174" name="Picture 6" descr="https://belgelerlegercektarih.files.wordpress.com/2012/05/beykoz_sumerbank_kundura_fab.jpg?w=7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5727" y="3937620"/>
            <a:ext cx="3048273" cy="1777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964488" cy="5566319"/>
          </a:xfrm>
        </p:spPr>
        <p:txBody>
          <a:bodyPr>
            <a:normAutofit fontScale="25000" lnSpcReduction="20000"/>
          </a:bodyPr>
          <a:lstStyle/>
          <a:p>
            <a:r>
              <a:rPr lang="tr-TR" sz="8000" b="1" dirty="0" smtClean="0">
                <a:solidFill>
                  <a:srgbClr val="FF0000"/>
                </a:solidFill>
              </a:rPr>
              <a:t>Osmanlı Devleti’nde Sanayiyi Güçlendirmeye Yönelik Tedbirler</a:t>
            </a:r>
          </a:p>
          <a:p>
            <a:r>
              <a:rPr lang="tr-TR" sz="8000" b="1" dirty="0" smtClean="0">
                <a:solidFill>
                  <a:srgbClr val="FF0000"/>
                </a:solidFill>
                <a:latin typeface="Calibri" pitchFamily="34" charset="0"/>
              </a:rPr>
              <a:t>Şirketleşme </a:t>
            </a:r>
            <a:r>
              <a:rPr lang="tr-TR" sz="8000" b="1" dirty="0">
                <a:solidFill>
                  <a:srgbClr val="FF0000"/>
                </a:solidFill>
                <a:latin typeface="Calibri" pitchFamily="34" charset="0"/>
              </a:rPr>
              <a:t>Hareketleri</a:t>
            </a:r>
            <a:endParaRPr lang="tr-TR" sz="8000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tr-TR" sz="8000" b="1" dirty="0" smtClean="0">
                <a:latin typeface="Calibri" pitchFamily="34" charset="0"/>
              </a:rPr>
              <a:t>Küçük ölçekli esnafların üretim tarzı </a:t>
            </a:r>
            <a:r>
              <a:rPr lang="tr-TR" sz="8000" b="1" dirty="0" smtClean="0">
                <a:solidFill>
                  <a:srgbClr val="FF0000"/>
                </a:solidFill>
                <a:latin typeface="Calibri" pitchFamily="34" charset="0"/>
              </a:rPr>
              <a:t>ile Sanayi Devrimi’nin yakalanamayacağını </a:t>
            </a:r>
            <a:r>
              <a:rPr lang="tr-TR" sz="8000" dirty="0" smtClean="0">
                <a:latin typeface="Calibri" pitchFamily="34" charset="0"/>
              </a:rPr>
              <a:t>ve bu yolla daha fazla ekonomik gelişmenin sağlanamayacağını anlayan yöneticiler, </a:t>
            </a:r>
            <a:r>
              <a:rPr lang="tr-TR" sz="8000" b="1" dirty="0" smtClean="0">
                <a:latin typeface="Calibri" pitchFamily="34" charset="0"/>
              </a:rPr>
              <a:t>Tanzimat’tan hemen sonra şirketleşme yolunda önemli </a:t>
            </a:r>
            <a:r>
              <a:rPr lang="tr-TR" sz="8000" b="1" dirty="0" smtClean="0">
                <a:solidFill>
                  <a:srgbClr val="FF0000"/>
                </a:solidFill>
                <a:latin typeface="Calibri" pitchFamily="34" charset="0"/>
              </a:rPr>
              <a:t>hukuki düzenlemeler</a:t>
            </a:r>
            <a:r>
              <a:rPr lang="tr-TR" sz="8000" b="1" dirty="0" smtClean="0">
                <a:latin typeface="Calibri" pitchFamily="34" charset="0"/>
              </a:rPr>
              <a:t> yaptılar. </a:t>
            </a:r>
            <a:r>
              <a:rPr lang="tr-TR" sz="8000" dirty="0" smtClean="0">
                <a:latin typeface="Calibri" pitchFamily="34" charset="0"/>
              </a:rPr>
              <a:t>Bu doğrultuda </a:t>
            </a:r>
            <a:r>
              <a:rPr lang="tr-TR" sz="8000" b="1" dirty="0" smtClean="0">
                <a:solidFill>
                  <a:srgbClr val="FF0000"/>
                </a:solidFill>
                <a:latin typeface="Calibri" pitchFamily="34" charset="0"/>
              </a:rPr>
              <a:t>Ticaret Bakanlığı ve ticaret mahkemeleri </a:t>
            </a:r>
            <a:r>
              <a:rPr lang="tr-TR" sz="8000" dirty="0" smtClean="0">
                <a:latin typeface="Calibri" pitchFamily="34" charset="0"/>
              </a:rPr>
              <a:t>kuruldu ve </a:t>
            </a:r>
            <a:r>
              <a:rPr lang="tr-TR" sz="8000" b="1" dirty="0" smtClean="0">
                <a:latin typeface="Calibri" pitchFamily="34" charset="0"/>
              </a:rPr>
              <a:t>Ticaret Kanunu </a:t>
            </a:r>
            <a:r>
              <a:rPr lang="tr-TR" sz="8000" dirty="0" smtClean="0">
                <a:latin typeface="Calibri" pitchFamily="34" charset="0"/>
              </a:rPr>
              <a:t>hazırlandı.</a:t>
            </a: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tr-TR" sz="8000" b="1" dirty="0" smtClean="0">
                <a:latin typeface="Calibri" pitchFamily="34" charset="0"/>
              </a:rPr>
              <a:t>1850</a:t>
            </a:r>
            <a:r>
              <a:rPr lang="tr-TR" sz="8000" dirty="0" smtClean="0">
                <a:latin typeface="Calibri" pitchFamily="34" charset="0"/>
              </a:rPr>
              <a:t>’de </a:t>
            </a:r>
            <a:r>
              <a:rPr lang="tr-TR" sz="8000" dirty="0">
                <a:latin typeface="Calibri" pitchFamily="34" charset="0"/>
              </a:rPr>
              <a:t>ilk adım olarak </a:t>
            </a:r>
            <a:r>
              <a:rPr lang="tr-TR" sz="8000" b="1" dirty="0">
                <a:latin typeface="Calibri" pitchFamily="34" charset="0"/>
              </a:rPr>
              <a:t>Boğaziçi vapur seferlerini </a:t>
            </a:r>
            <a:r>
              <a:rPr lang="tr-TR" sz="8000" dirty="0">
                <a:latin typeface="Calibri" pitchFamily="34" charset="0"/>
              </a:rPr>
              <a:t>yürütmek üzere </a:t>
            </a:r>
            <a:r>
              <a:rPr lang="tr-TR" sz="8000" b="1" dirty="0">
                <a:latin typeface="Calibri" pitchFamily="34" charset="0"/>
              </a:rPr>
              <a:t>Cevdet Paşa ile Fuat Paşa</a:t>
            </a:r>
            <a:r>
              <a:rPr lang="tr-TR" sz="8000" dirty="0">
                <a:latin typeface="Calibri" pitchFamily="34" charset="0"/>
              </a:rPr>
              <a:t>’nın öncülüğünde önce </a:t>
            </a:r>
            <a:r>
              <a:rPr lang="tr-TR" sz="8000" b="1" dirty="0">
                <a:solidFill>
                  <a:srgbClr val="FF0000"/>
                </a:solidFill>
                <a:latin typeface="Calibri" pitchFamily="34" charset="0"/>
              </a:rPr>
              <a:t>Şirket-i </a:t>
            </a:r>
            <a:r>
              <a:rPr lang="tr-TR" sz="8000" b="1" dirty="0" smtClean="0">
                <a:solidFill>
                  <a:srgbClr val="FF0000"/>
                </a:solidFill>
                <a:latin typeface="Calibri" pitchFamily="34" charset="0"/>
              </a:rPr>
              <a:t>Hayriye, </a:t>
            </a:r>
            <a:r>
              <a:rPr lang="tr-TR" sz="8000" dirty="0">
                <a:latin typeface="Calibri" pitchFamily="34" charset="0"/>
              </a:rPr>
              <a:t>ardından da yerli ve yabancı pek çok şirket kuruldu. </a:t>
            </a:r>
            <a:endParaRPr lang="tr-TR" sz="8000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tr-TR" sz="8000" dirty="0" smtClean="0">
                <a:latin typeface="Calibri" pitchFamily="34" charset="0"/>
              </a:rPr>
              <a:t>1849’dan </a:t>
            </a:r>
            <a:r>
              <a:rPr lang="tr-TR" sz="8000" dirty="0">
                <a:latin typeface="Calibri" pitchFamily="34" charset="0"/>
              </a:rPr>
              <a:t>1910’a kadar </a:t>
            </a:r>
            <a:r>
              <a:rPr lang="tr-TR" sz="8000" dirty="0" smtClean="0">
                <a:latin typeface="Calibri" pitchFamily="34" charset="0"/>
              </a:rPr>
              <a:t>toplam </a:t>
            </a:r>
            <a:r>
              <a:rPr lang="tr-TR" sz="8000" b="1" dirty="0" smtClean="0">
                <a:solidFill>
                  <a:srgbClr val="FF0000"/>
                </a:solidFill>
                <a:latin typeface="Calibri" pitchFamily="34" charset="0"/>
              </a:rPr>
              <a:t>95 </a:t>
            </a:r>
            <a:r>
              <a:rPr lang="tr-TR" sz="8000" b="1" dirty="0" smtClean="0">
                <a:latin typeface="Calibri" pitchFamily="34" charset="0"/>
              </a:rPr>
              <a:t>şirket kuruldu</a:t>
            </a:r>
            <a:r>
              <a:rPr lang="tr-TR" sz="8000" dirty="0" smtClean="0">
                <a:latin typeface="Calibri" pitchFamily="34" charset="0"/>
              </a:rPr>
              <a:t>. </a:t>
            </a:r>
            <a:r>
              <a:rPr lang="tr-TR" sz="8000" dirty="0" smtClean="0"/>
              <a:t>Bu şirketlerden </a:t>
            </a:r>
            <a:r>
              <a:rPr lang="tr-TR" sz="8000" b="1" dirty="0" smtClean="0"/>
              <a:t>31’i maden, </a:t>
            </a:r>
            <a:r>
              <a:rPr lang="tr-TR" sz="8000" dirty="0" smtClean="0"/>
              <a:t>kamu hizmetleri ve sanayi; </a:t>
            </a:r>
            <a:r>
              <a:rPr lang="tr-TR" sz="8000" b="1" dirty="0" smtClean="0"/>
              <a:t>28’i ulaştırma</a:t>
            </a:r>
            <a:r>
              <a:rPr lang="tr-TR" sz="8000" dirty="0" smtClean="0"/>
              <a:t>; </a:t>
            </a:r>
            <a:r>
              <a:rPr lang="tr-TR" sz="8000" b="1" dirty="0" smtClean="0"/>
              <a:t>17’si bankacılık </a:t>
            </a:r>
            <a:r>
              <a:rPr lang="tr-TR" sz="8000" dirty="0" smtClean="0"/>
              <a:t>ve sigortacılık; </a:t>
            </a:r>
            <a:r>
              <a:rPr lang="tr-TR" sz="8000" b="1" dirty="0" smtClean="0"/>
              <a:t>12’si de ticaret</a:t>
            </a:r>
            <a:r>
              <a:rPr lang="tr-TR" sz="8000" dirty="0" smtClean="0"/>
              <a:t> alanlarında faaliyet gösteriyordu</a:t>
            </a:r>
            <a:endParaRPr lang="tr-TR" sz="28800" dirty="0">
              <a:latin typeface="Calibri" pitchFamily="34" charset="0"/>
            </a:endParaRPr>
          </a:p>
          <a:p>
            <a:pPr>
              <a:buNone/>
            </a:pPr>
            <a:r>
              <a:rPr lang="tr-TR" sz="8000" dirty="0">
                <a:latin typeface="Calibri" pitchFamily="34" charset="0"/>
              </a:rPr>
              <a:t/>
            </a:r>
            <a:br>
              <a:rPr lang="tr-TR" sz="8000" dirty="0">
                <a:latin typeface="Calibri" pitchFamily="34" charset="0"/>
              </a:rPr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Åirketi hayriye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2808312"/>
          </a:xfrm>
          <a:prstGeom prst="rect">
            <a:avLst/>
          </a:prstGeom>
          <a:noFill/>
        </p:spPr>
      </p:pic>
      <p:pic>
        <p:nvPicPr>
          <p:cNvPr id="4100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"/>
            <a:ext cx="4499992" cy="2785492"/>
          </a:xfrm>
          <a:prstGeom prst="rect">
            <a:avLst/>
          </a:prstGeom>
          <a:noFill/>
        </p:spPr>
      </p:pic>
      <p:pic>
        <p:nvPicPr>
          <p:cNvPr id="4102" name="Picture 6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500"/>
            <a:ext cx="4572000" cy="2857500"/>
          </a:xfrm>
          <a:prstGeom prst="rect">
            <a:avLst/>
          </a:prstGeom>
          <a:noFill/>
        </p:spPr>
      </p:pic>
      <p:pic>
        <p:nvPicPr>
          <p:cNvPr id="4104" name="Picture 8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857500"/>
            <a:ext cx="4499992" cy="28575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419872" y="2672834"/>
            <a:ext cx="21100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Şirket-i Hayriye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877989" cy="55663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" b="1" dirty="0" smtClean="0">
                <a:solidFill>
                  <a:srgbClr val="FF0000"/>
                </a:solidFill>
                <a:latin typeface="Calibri" pitchFamily="34" charset="0"/>
              </a:rPr>
              <a:t>Sergi-i Umumi-i Osmanî’nin Açılması</a:t>
            </a:r>
            <a:endParaRPr lang="tr-TR" sz="2600" dirty="0" smtClean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tr-TR" sz="2000" dirty="0" smtClean="0"/>
              <a:t>Yurt içinde ve yurt dışında Osmanlı Devleti’nin </a:t>
            </a:r>
            <a:r>
              <a:rPr lang="tr-TR" sz="2000" b="1" dirty="0" smtClean="0"/>
              <a:t>tarım ve sanayi ürünlerinin tanıtımı amacıyla </a:t>
            </a:r>
            <a:r>
              <a:rPr lang="tr-TR" sz="2000" b="1" dirty="0" smtClean="0">
                <a:solidFill>
                  <a:srgbClr val="FF0000"/>
                </a:solidFill>
              </a:rPr>
              <a:t>ulusal ve uluslar arası sergiler </a:t>
            </a:r>
            <a:r>
              <a:rPr lang="tr-TR" sz="2000" dirty="0" smtClean="0"/>
              <a:t>düzenlendi. </a:t>
            </a:r>
            <a:r>
              <a:rPr lang="tr-TR" sz="2000" b="1" dirty="0" smtClean="0">
                <a:solidFill>
                  <a:srgbClr val="FF0000"/>
                </a:solidFill>
              </a:rPr>
              <a:t>Dokuma </a:t>
            </a:r>
            <a:r>
              <a:rPr lang="tr-TR" sz="2000" dirty="0" smtClean="0"/>
              <a:t>başta olmak üzere </a:t>
            </a:r>
            <a:r>
              <a:rPr lang="tr-TR" sz="2000" b="1" dirty="0" smtClean="0"/>
              <a:t>halı ve kilim </a:t>
            </a:r>
            <a:r>
              <a:rPr lang="tr-TR" sz="2000" dirty="0" smtClean="0"/>
              <a:t>gibi diğer geleneksel </a:t>
            </a:r>
            <a:r>
              <a:rPr lang="tr-TR" sz="2000" b="1" dirty="0" smtClean="0">
                <a:solidFill>
                  <a:srgbClr val="FF0000"/>
                </a:solidFill>
              </a:rPr>
              <a:t>Osmanlı tekstil ve deri ürünleri, </a:t>
            </a:r>
            <a:r>
              <a:rPr lang="tr-TR" sz="2000" b="1" dirty="0" smtClean="0"/>
              <a:t>silah sanayisine dayalı ürünler</a:t>
            </a:r>
            <a:r>
              <a:rPr lang="tr-TR" sz="2000" dirty="0" smtClean="0"/>
              <a:t>, </a:t>
            </a:r>
            <a:r>
              <a:rPr lang="tr-TR" sz="2000" b="1" dirty="0" smtClean="0"/>
              <a:t>maden, kuyumculuk, çeşitli tarım ve orman ürünleri</a:t>
            </a:r>
            <a:r>
              <a:rPr lang="tr-TR" sz="2000" dirty="0" smtClean="0"/>
              <a:t> sergilendi.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Calibri" pitchFamily="34" charset="0"/>
              </a:rPr>
              <a:t>1863’</a:t>
            </a:r>
            <a:r>
              <a:rPr lang="tr-TR" sz="2000" b="1" dirty="0" smtClean="0">
                <a:latin typeface="Calibri" pitchFamily="34" charset="0"/>
              </a:rPr>
              <a:t>te İstanbul Sultanahmet’te </a:t>
            </a:r>
            <a:r>
              <a:rPr lang="tr-TR" sz="2000" b="1" dirty="0" smtClean="0">
                <a:solidFill>
                  <a:srgbClr val="FF0000"/>
                </a:solidFill>
                <a:latin typeface="Calibri" pitchFamily="34" charset="0"/>
              </a:rPr>
              <a:t>tarım ve sanayi ürünlerinin tanıtıldığı </a:t>
            </a:r>
            <a:r>
              <a:rPr lang="tr-TR" sz="2000" b="1" dirty="0" smtClean="0">
                <a:latin typeface="Calibri" pitchFamily="34" charset="0"/>
              </a:rPr>
              <a:t>ilk sergi açıldı</a:t>
            </a:r>
            <a:r>
              <a:rPr lang="tr-TR" sz="2000" dirty="0" smtClean="0">
                <a:latin typeface="Calibri" pitchFamily="34" charset="0"/>
              </a:rPr>
              <a:t>. Bu tarihten itibaren çeşitli ürünlerin tanıtıldığı bir dizi sergi düzenlendi.</a:t>
            </a:r>
          </a:p>
          <a:p>
            <a:pPr>
              <a:buNone/>
            </a:pPr>
            <a:r>
              <a:rPr lang="tr-TR" sz="2000" b="1" dirty="0" smtClean="0">
                <a:latin typeface="Calibri" pitchFamily="34" charset="0"/>
              </a:rPr>
              <a:t/>
            </a:r>
            <a:br>
              <a:rPr lang="tr-TR" sz="2000" b="1" dirty="0" smtClean="0">
                <a:latin typeface="Calibri" pitchFamily="34" charset="0"/>
              </a:rPr>
            </a:br>
            <a:endParaRPr lang="tr-TR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500"/>
            <a:ext cx="4427984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872332"/>
            <a:ext cx="4644008" cy="2842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8"/>
            <a:ext cx="8964488" cy="55663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  <a:latin typeface="Calibri" pitchFamily="34" charset="0"/>
              </a:rPr>
              <a:t>Islah-ı Sanayi Komisyonu’nun Kurulması</a:t>
            </a:r>
          </a:p>
          <a:p>
            <a:r>
              <a:rPr lang="tr-TR" sz="2000" b="1" dirty="0" smtClean="0"/>
              <a:t>Tanzimat’la birlikte </a:t>
            </a:r>
            <a:r>
              <a:rPr lang="tr-TR" sz="2000" b="1" dirty="0" smtClean="0">
                <a:solidFill>
                  <a:srgbClr val="FF0000"/>
                </a:solidFill>
              </a:rPr>
              <a:t>Ahilik, lonca ve gedik</a:t>
            </a:r>
            <a:r>
              <a:rPr lang="tr-TR" sz="2000" dirty="0" smtClean="0"/>
              <a:t> gibi geleneksel </a:t>
            </a:r>
            <a:r>
              <a:rPr lang="tr-TR" sz="2000" b="1" dirty="0" smtClean="0"/>
              <a:t>müesseseler işlevsel olmaktan çıkınca </a:t>
            </a:r>
            <a:r>
              <a:rPr lang="tr-TR" sz="2000" dirty="0" smtClean="0"/>
              <a:t>Tanzimat Dönemi’nde Islah-ı Sanayi Komisyonu kuruldu. </a:t>
            </a:r>
          </a:p>
          <a:p>
            <a:r>
              <a:rPr lang="tr-TR" sz="2000" b="1" dirty="0" smtClean="0"/>
              <a:t>1864’te</a:t>
            </a:r>
            <a:r>
              <a:rPr lang="tr-TR" sz="2000" dirty="0" smtClean="0"/>
              <a:t> kurulan bu komisyon,bugünkü </a:t>
            </a:r>
            <a:r>
              <a:rPr lang="tr-TR" sz="2000" b="1" dirty="0" smtClean="0">
                <a:solidFill>
                  <a:srgbClr val="FF0000"/>
                </a:solidFill>
              </a:rPr>
              <a:t>ticaret ve sanayi odalarının ilk şekliydi</a:t>
            </a:r>
            <a:r>
              <a:rPr lang="tr-TR" sz="2000" dirty="0" smtClean="0"/>
              <a:t>. </a:t>
            </a:r>
            <a:r>
              <a:rPr lang="tr-TR" sz="2000" b="1" dirty="0" smtClean="0">
                <a:solidFill>
                  <a:srgbClr val="FF0000"/>
                </a:solidFill>
              </a:rPr>
              <a:t>Komisyonun görevleri </a:t>
            </a:r>
            <a:r>
              <a:rPr lang="tr-TR" sz="2000" dirty="0" smtClean="0"/>
              <a:t>şunlardı: %5 olan </a:t>
            </a:r>
            <a:r>
              <a:rPr lang="tr-TR" sz="2000" b="1" dirty="0" smtClean="0"/>
              <a:t>gümrük vergisini attırmak, sergiler açarak </a:t>
            </a:r>
            <a:r>
              <a:rPr lang="tr-TR" sz="2000" b="1" dirty="0" smtClean="0">
                <a:solidFill>
                  <a:srgbClr val="FF0000"/>
                </a:solidFill>
              </a:rPr>
              <a:t>sanayiyi teşvik etmek</a:t>
            </a:r>
            <a:r>
              <a:rPr lang="tr-TR" sz="2000" b="1" dirty="0" smtClean="0"/>
              <a:t>, esnaf şirketleri oluşturmak </a:t>
            </a:r>
            <a:r>
              <a:rPr lang="tr-TR" sz="2000" dirty="0" smtClean="0"/>
              <a:t>ve </a:t>
            </a:r>
            <a:r>
              <a:rPr lang="tr-TR" sz="2000" b="1" dirty="0" smtClean="0">
                <a:solidFill>
                  <a:srgbClr val="FF0000"/>
                </a:solidFill>
              </a:rPr>
              <a:t>sanayi okulları </a:t>
            </a:r>
            <a:r>
              <a:rPr lang="tr-TR" sz="2000" dirty="0" smtClean="0"/>
              <a:t>açmaktı.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Demir Yolu Projelerinin Hayata Geçirilmesi</a:t>
            </a:r>
            <a:endParaRPr lang="tr-TR" sz="2400" dirty="0" smtClean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Sanayi İnkılabı </a:t>
            </a:r>
            <a:r>
              <a:rPr lang="tr-TR" sz="2000" dirty="0" smtClean="0"/>
              <a:t>kaçınılmaz olarak </a:t>
            </a:r>
            <a:r>
              <a:rPr lang="es-ES" sz="2000" b="1" dirty="0" smtClean="0"/>
              <a:t>deniz yolu ve demir yolu</a:t>
            </a:r>
            <a:r>
              <a:rPr lang="tr-TR" sz="2000" b="1" dirty="0" smtClean="0"/>
              <a:t> ağlarının gelişimini hızlandırdı. </a:t>
            </a:r>
            <a:r>
              <a:rPr lang="tr-TR" sz="2000" dirty="0" smtClean="0"/>
              <a:t>Sanayi İnkılabı ile birlikte </a:t>
            </a:r>
            <a:r>
              <a:rPr lang="tr-TR" sz="2000" b="1" dirty="0" smtClean="0"/>
              <a:t>ham madde ve imal edilmiş ürünlerin ucuz yoldan sevkiyatı için </a:t>
            </a:r>
            <a:r>
              <a:rPr lang="tr-TR" sz="2000" b="1" dirty="0" smtClean="0">
                <a:solidFill>
                  <a:srgbClr val="FF0000"/>
                </a:solidFill>
              </a:rPr>
              <a:t>demir yolları </a:t>
            </a:r>
            <a:r>
              <a:rPr lang="tr-TR" sz="2000" b="1" dirty="0" smtClean="0"/>
              <a:t>inşa edildi</a:t>
            </a:r>
            <a:r>
              <a:rPr lang="tr-TR" sz="2000" dirty="0" smtClean="0"/>
              <a:t>.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1856’</a:t>
            </a:r>
            <a:r>
              <a:rPr lang="tr-TR" sz="2000" dirty="0" smtClean="0"/>
              <a:t>da Anadolu’da </a:t>
            </a:r>
            <a:r>
              <a:rPr lang="tr-TR" sz="2000" b="1" dirty="0" smtClean="0">
                <a:solidFill>
                  <a:srgbClr val="FF0000"/>
                </a:solidFill>
              </a:rPr>
              <a:t>ilk demir yolu hattı </a:t>
            </a:r>
            <a:r>
              <a:rPr lang="tr-TR" sz="2000" b="1" dirty="0" smtClean="0"/>
              <a:t>İzmir-Aydın ve İzmir-Turgutlu (Manisa) </a:t>
            </a:r>
            <a:r>
              <a:rPr lang="tr-TR" sz="2000" dirty="0" smtClean="0"/>
              <a:t>arasında açıldı.</a:t>
            </a:r>
          </a:p>
          <a:p>
            <a:r>
              <a:rPr lang="tr-TR" sz="2000" dirty="0" smtClean="0"/>
              <a:t> 1900-1908 yılları arasında </a:t>
            </a:r>
            <a:r>
              <a:rPr lang="tr-TR" sz="2000" b="1" dirty="0" smtClean="0"/>
              <a:t>Şam-Medine </a:t>
            </a:r>
            <a:r>
              <a:rPr lang="tr-TR" sz="2000" dirty="0" smtClean="0"/>
              <a:t>arasında inşa edilen </a:t>
            </a:r>
            <a:r>
              <a:rPr lang="tr-TR" sz="2000" b="1" dirty="0" smtClean="0">
                <a:solidFill>
                  <a:srgbClr val="FF0000"/>
                </a:solidFill>
              </a:rPr>
              <a:t>Hicaz Demir Yolu </a:t>
            </a:r>
            <a:r>
              <a:rPr lang="tr-TR" sz="2000" dirty="0" smtClean="0"/>
              <a:t>en önemli demir yollarından birisidir.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9"/>
            <a:ext cx="8964488" cy="3094044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Sanayi Mekteplerinin Açılması</a:t>
            </a:r>
          </a:p>
          <a:p>
            <a:r>
              <a:rPr lang="tr-TR" sz="2000" b="1" dirty="0" smtClean="0"/>
              <a:t>Sanayi kuruluşlarına </a:t>
            </a:r>
            <a:r>
              <a:rPr lang="tr-TR" sz="2000" b="1" dirty="0" smtClean="0">
                <a:solidFill>
                  <a:srgbClr val="FF0000"/>
                </a:solidFill>
              </a:rPr>
              <a:t>nitelikli işçi yetiştirmek üzere </a:t>
            </a:r>
            <a:r>
              <a:rPr lang="tr-TR" sz="2000" b="1" dirty="0" smtClean="0"/>
              <a:t>1864</a:t>
            </a:r>
            <a:r>
              <a:rPr lang="tr-TR" sz="2000" dirty="0" smtClean="0"/>
              <a:t>’ten itibaren İstanbul ve diğer bölgelerde </a:t>
            </a:r>
            <a:r>
              <a:rPr lang="tr-TR" sz="2000" b="1" dirty="0" smtClean="0"/>
              <a:t>erkekler ve kızlar için </a:t>
            </a:r>
            <a:r>
              <a:rPr lang="tr-TR" sz="2000" dirty="0" smtClean="0"/>
              <a:t>ayrı ayrı pek çok </a:t>
            </a:r>
            <a:r>
              <a:rPr lang="tr-TR" sz="2000" b="1" dirty="0" smtClean="0">
                <a:solidFill>
                  <a:srgbClr val="FF0000"/>
                </a:solidFill>
              </a:rPr>
              <a:t>sanayi mektebi kuruldu</a:t>
            </a:r>
            <a:r>
              <a:rPr lang="tr-TR" sz="2000" dirty="0" smtClean="0"/>
              <a:t>. </a:t>
            </a:r>
            <a:r>
              <a:rPr lang="tr-TR" sz="2000" b="1" dirty="0" smtClean="0"/>
              <a:t>Mithat Paşa</a:t>
            </a:r>
            <a:r>
              <a:rPr lang="tr-TR" sz="2000" dirty="0" smtClean="0"/>
              <a:t>’nın Tuna valiliği döneminde Niş’te bu mekteplerin kurulmasına yönelik ilk adım atıldı.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Sanayi mektebi projesi</a:t>
            </a:r>
            <a:r>
              <a:rPr lang="tr-TR" sz="2000" dirty="0" smtClean="0"/>
              <a:t>, </a:t>
            </a:r>
            <a:r>
              <a:rPr lang="tr-TR" sz="2000" b="1" dirty="0" smtClean="0"/>
              <a:t>Osmanlı devlet adamlarının  sanayi devrimini </a:t>
            </a:r>
            <a:r>
              <a:rPr lang="tr-TR" sz="2000" b="1" dirty="0" smtClean="0">
                <a:solidFill>
                  <a:srgbClr val="FF0000"/>
                </a:solidFill>
              </a:rPr>
              <a:t>ciddiye aldıklarını gösteren </a:t>
            </a:r>
            <a:r>
              <a:rPr lang="tr-TR" sz="2000" b="1" dirty="0" smtClean="0"/>
              <a:t>en önemli  kanıtlardan biriydi.</a:t>
            </a:r>
            <a:r>
              <a:rPr lang="tr-TR" sz="2000" dirty="0" smtClean="0"/>
              <a:t> Bunu sırasıyla İstanbul’da, Anadolu’da, Balkanlar’da, Şam, Bağdat ve Kuzey Afrika’da açılan mektepler takip etti.</a:t>
            </a:r>
            <a:endParaRPr lang="tr-TR" sz="20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7062" y="2929508"/>
            <a:ext cx="4636938" cy="278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6588044" y="2929508"/>
            <a:ext cx="2555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/>
              <a:t>Hamidiye</a:t>
            </a:r>
            <a:r>
              <a:rPr lang="tr-TR" dirty="0" smtClean="0"/>
              <a:t> Sanayi Mektebi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179512" y="3577580"/>
            <a:ext cx="4572000" cy="1631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  Bu mekteplerde çocuklara ekonominin ve toplumun ihtiyaç duyduğu </a:t>
            </a:r>
            <a:r>
              <a:rPr lang="tr-TR" sz="2000" b="1" dirty="0" smtClean="0">
                <a:solidFill>
                  <a:srgbClr val="FF0000"/>
                </a:solidFill>
              </a:rPr>
              <a:t>terzilik, dokumacılık, dericilik, demircilik ve matbaacılık</a:t>
            </a:r>
            <a:r>
              <a:rPr lang="tr-TR" sz="2000" dirty="0" smtClean="0"/>
              <a:t> gibi alanlarda </a:t>
            </a:r>
            <a:r>
              <a:rPr lang="tr-TR" sz="2000" b="1" dirty="0" smtClean="0"/>
              <a:t>mesleki eğitim verilirdi</a:t>
            </a:r>
            <a:r>
              <a:rPr lang="tr-TR" b="1" dirty="0" smtClean="0"/>
              <a:t>.</a:t>
            </a:r>
            <a:endParaRPr lang="tr-TR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6499" y="51489"/>
            <a:ext cx="8964488" cy="3454084"/>
          </a:xfrm>
        </p:spPr>
        <p:txBody>
          <a:bodyPr/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Esnaf Şirketlerinin Kurulması</a:t>
            </a:r>
          </a:p>
          <a:p>
            <a:r>
              <a:rPr lang="tr-TR" sz="2200" dirty="0" smtClean="0"/>
              <a:t>Sanayi komisyonunun </a:t>
            </a:r>
            <a:r>
              <a:rPr lang="tr-TR" sz="2200" b="1" dirty="0" smtClean="0"/>
              <a:t>Batı sermayesi karşısında rekabet gücünü arttırmak amacıyla </a:t>
            </a:r>
            <a:r>
              <a:rPr lang="tr-TR" sz="2200" b="1" dirty="0" smtClean="0">
                <a:solidFill>
                  <a:srgbClr val="FF0000"/>
                </a:solidFill>
              </a:rPr>
              <a:t>esnaf şirketleri </a:t>
            </a:r>
            <a:r>
              <a:rPr lang="tr-TR" sz="2200" b="1" dirty="0" smtClean="0"/>
              <a:t>kuruldu</a:t>
            </a:r>
            <a:r>
              <a:rPr lang="tr-TR" sz="2200" dirty="0" smtClean="0"/>
              <a:t>. </a:t>
            </a:r>
          </a:p>
          <a:p>
            <a:r>
              <a:rPr lang="tr-TR" sz="2200" b="1" dirty="0" smtClean="0"/>
              <a:t>Dağınık vaziyette </a:t>
            </a:r>
            <a:r>
              <a:rPr lang="tr-TR" sz="2200" dirty="0" smtClean="0"/>
              <a:t>faaliyet gösteren </a:t>
            </a:r>
            <a:r>
              <a:rPr lang="tr-TR" sz="2200" b="1" dirty="0" smtClean="0"/>
              <a:t>esnafı bir araya getirmek suretiyle </a:t>
            </a:r>
            <a:r>
              <a:rPr lang="tr-TR" sz="2200" b="1" dirty="0" smtClean="0">
                <a:solidFill>
                  <a:srgbClr val="FF0000"/>
                </a:solidFill>
              </a:rPr>
              <a:t>daha büyük ölçekli esnaf şirketlerinin kurulmasını sağlamak </a:t>
            </a:r>
            <a:r>
              <a:rPr lang="tr-TR" sz="2200" dirty="0" smtClean="0"/>
              <a:t>amaçlanmıştı. </a:t>
            </a:r>
          </a:p>
          <a:p>
            <a:r>
              <a:rPr lang="tr-TR" sz="2200" dirty="0" smtClean="0"/>
              <a:t>Bu proje kapsamında </a:t>
            </a:r>
            <a:r>
              <a:rPr lang="tr-TR" sz="2200" b="1" dirty="0" err="1" smtClean="0"/>
              <a:t>Simkeşler</a:t>
            </a:r>
            <a:r>
              <a:rPr lang="tr-TR" sz="2200" b="1" dirty="0" smtClean="0"/>
              <a:t> Şirketi</a:t>
            </a:r>
            <a:r>
              <a:rPr lang="tr-TR" sz="2200" dirty="0" smtClean="0"/>
              <a:t>, </a:t>
            </a:r>
            <a:r>
              <a:rPr lang="tr-TR" sz="2200" b="1" dirty="0" smtClean="0">
                <a:solidFill>
                  <a:srgbClr val="FF0000"/>
                </a:solidFill>
              </a:rPr>
              <a:t>Debbağlar Şirketi</a:t>
            </a:r>
            <a:r>
              <a:rPr lang="tr-TR" sz="2200" dirty="0" smtClean="0"/>
              <a:t>, </a:t>
            </a:r>
            <a:r>
              <a:rPr lang="tr-TR" sz="2200" b="1" dirty="0" smtClean="0"/>
              <a:t>Saraçlar Şirketi, </a:t>
            </a:r>
            <a:r>
              <a:rPr lang="tr-TR" sz="2200" b="1" dirty="0" smtClean="0">
                <a:solidFill>
                  <a:srgbClr val="FF0000"/>
                </a:solidFill>
              </a:rPr>
              <a:t>Kumaşçılar Şirketi, </a:t>
            </a:r>
            <a:r>
              <a:rPr lang="tr-TR" sz="2200" b="1" dirty="0" smtClean="0"/>
              <a:t>Dökümcüler Şirketi ve </a:t>
            </a:r>
            <a:r>
              <a:rPr lang="tr-TR" sz="2200" b="1" dirty="0" smtClean="0">
                <a:solidFill>
                  <a:srgbClr val="FF0000"/>
                </a:solidFill>
              </a:rPr>
              <a:t>Demirciler Şirketi </a:t>
            </a:r>
            <a:r>
              <a:rPr lang="tr-TR" sz="2200" dirty="0" smtClean="0"/>
              <a:t>gibi birçok şirket açıldı.</a:t>
            </a:r>
            <a:endParaRPr lang="tr-TR" sz="2200" dirty="0"/>
          </a:p>
        </p:txBody>
      </p:sp>
      <p:pic>
        <p:nvPicPr>
          <p:cNvPr id="1026" name="Picture 2" descr="SimkeÅler Åirket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433564"/>
            <a:ext cx="4680520" cy="228143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4932040" y="5345668"/>
            <a:ext cx="3874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/>
              <a:t>Simkeşhâne</a:t>
            </a:r>
            <a:r>
              <a:rPr lang="tr-TR" dirty="0" smtClean="0"/>
              <a:t>-i Âmire – Beyazıt / İstanbul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5076056" y="3505572"/>
            <a:ext cx="3707904" cy="1477328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SİMKEŞHÂNE</a:t>
            </a:r>
          </a:p>
          <a:p>
            <a:r>
              <a:rPr lang="ar-AE" dirty="0" smtClean="0"/>
              <a:t>سيمكشخانه</a:t>
            </a:r>
          </a:p>
          <a:p>
            <a:r>
              <a:rPr lang="tr-TR" dirty="0" err="1" smtClean="0"/>
              <a:t>Osmanlılar’da</a:t>
            </a:r>
            <a:r>
              <a:rPr lang="tr-TR" dirty="0" smtClean="0"/>
              <a:t> devlet emrindeki altın, gümüş ve sırma işlemecilerinin topluca çalıştığı yer.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1352</Words>
  <PresentationFormat>Ekran Gösterisi (16:10)</PresentationFormat>
  <Paragraphs>112</Paragraphs>
  <Slides>16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2019-04-27T07:14:29Z</dcterms:created>
  <dcterms:modified xsi:type="dcterms:W3CDTF">2019-04-28T07:27:59Z</dcterms:modified>
  <cp:category>https://www.sorubak.com</cp:category>
</cp:coreProperties>
</file>