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57" r:id="rId4"/>
    <p:sldId id="263" r:id="rId5"/>
    <p:sldId id="259" r:id="rId6"/>
    <p:sldId id="260" r:id="rId7"/>
    <p:sldId id="261" r:id="rId8"/>
    <p:sldId id="262" r:id="rId9"/>
    <p:sldId id="264" r:id="rId10"/>
    <p:sldId id="267" r:id="rId11"/>
    <p:sldId id="265" r:id="rId12"/>
    <p:sldId id="270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9144000" cy="5715000" type="screen16x1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FD75"/>
    <a:srgbClr val="F73B48"/>
    <a:srgbClr val="D1091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154" autoAdjust="0"/>
  </p:normalViewPr>
  <p:slideViewPr>
    <p:cSldViewPr>
      <p:cViewPr varScale="1">
        <p:scale>
          <a:sx n="140" d="100"/>
          <a:sy n="140" d="100"/>
        </p:scale>
        <p:origin x="-804" y="-96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3E42DD-29BC-4EB9-887D-3B9CB0C243C9}" type="datetimeFigureOut">
              <a:rPr lang="tr-TR" smtClean="0"/>
              <a:pPr/>
              <a:t>25/04/2019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A4C99-BDB2-4FC8-A544-1907399B355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A4C99-BDB2-4FC8-A544-1907399B355E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768593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A4C99-BDB2-4FC8-A544-1907399B355E}" type="slidenum">
              <a:rPr lang="tr-TR" smtClean="0"/>
              <a:pPr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502495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A4C99-BDB2-4FC8-A544-1907399B355E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47823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A4C99-BDB2-4FC8-A544-1907399B355E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857668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A4C99-BDB2-4FC8-A544-1907399B355E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938849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A4C99-BDB2-4FC8-A544-1907399B355E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43317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A4C99-BDB2-4FC8-A544-1907399B355E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A4C99-BDB2-4FC8-A544-1907399B355E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815904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A4C99-BDB2-4FC8-A544-1907399B355E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337323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A4C99-BDB2-4FC8-A544-1907399B355E}" type="slidenum">
              <a:rPr lang="tr-TR" smtClean="0"/>
              <a:pPr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69802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F0A06-7672-4661-BD72-ED24979C43A0}" type="datetimeFigureOut">
              <a:rPr lang="tr-TR" smtClean="0"/>
              <a:pPr/>
              <a:t>25/04/2019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E7DBF-4D8E-4078-AB32-53F0150FDCB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F0A06-7672-4661-BD72-ED24979C43A0}" type="datetimeFigureOut">
              <a:rPr lang="tr-TR" smtClean="0"/>
              <a:pPr/>
              <a:t>25/04/2019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E7DBF-4D8E-4078-AB32-53F0150FDCB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F0A06-7672-4661-BD72-ED24979C43A0}" type="datetimeFigureOut">
              <a:rPr lang="tr-TR" smtClean="0"/>
              <a:pPr/>
              <a:t>25/04/2019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E7DBF-4D8E-4078-AB32-53F0150FDCB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F0A06-7672-4661-BD72-ED24979C43A0}" type="datetimeFigureOut">
              <a:rPr lang="tr-TR" smtClean="0"/>
              <a:pPr/>
              <a:t>25/04/2019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E7DBF-4D8E-4078-AB32-53F0150FDCB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F0A06-7672-4661-BD72-ED24979C43A0}" type="datetimeFigureOut">
              <a:rPr lang="tr-TR" smtClean="0"/>
              <a:pPr/>
              <a:t>25/04/2019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E7DBF-4D8E-4078-AB32-53F0150FDCB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F0A06-7672-4661-BD72-ED24979C43A0}" type="datetimeFigureOut">
              <a:rPr lang="tr-TR" smtClean="0"/>
              <a:pPr/>
              <a:t>25/04/2019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E7DBF-4D8E-4078-AB32-53F0150FDCB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F0A06-7672-4661-BD72-ED24979C43A0}" type="datetimeFigureOut">
              <a:rPr lang="tr-TR" smtClean="0"/>
              <a:pPr/>
              <a:t>25/04/2019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E7DBF-4D8E-4078-AB32-53F0150FDCB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F0A06-7672-4661-BD72-ED24979C43A0}" type="datetimeFigureOut">
              <a:rPr lang="tr-TR" smtClean="0"/>
              <a:pPr/>
              <a:t>25/04/2019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E7DBF-4D8E-4078-AB32-53F0150FDCB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F0A06-7672-4661-BD72-ED24979C43A0}" type="datetimeFigureOut">
              <a:rPr lang="tr-TR" smtClean="0"/>
              <a:pPr/>
              <a:t>25/04/2019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E7DBF-4D8E-4078-AB32-53F0150FDCB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F0A06-7672-4661-BD72-ED24979C43A0}" type="datetimeFigureOut">
              <a:rPr lang="tr-TR" smtClean="0"/>
              <a:pPr/>
              <a:t>25/04/2019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E7DBF-4D8E-4078-AB32-53F0150FDCB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F0A06-7672-4661-BD72-ED24979C43A0}" type="datetimeFigureOut">
              <a:rPr lang="tr-TR" smtClean="0"/>
              <a:pPr/>
              <a:t>25/04/2019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E7DBF-4D8E-4078-AB32-53F0150FDCB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F0A06-7672-4661-BD72-ED24979C43A0}" type="datetimeFigureOut">
              <a:rPr lang="tr-TR" smtClean="0"/>
              <a:pPr/>
              <a:t>25/04/2019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AE7DBF-4D8E-4078-AB32-53F0150FDCB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5705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81537" y="3289548"/>
            <a:ext cx="1562463" cy="2425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Dikdörtgen"/>
          <p:cNvSpPr/>
          <p:nvPr/>
        </p:nvSpPr>
        <p:spPr>
          <a:xfrm>
            <a:off x="107504" y="0"/>
            <a:ext cx="90364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200" b="1" dirty="0"/>
              <a:t>KURGAN</a:t>
            </a:r>
          </a:p>
          <a:p>
            <a:r>
              <a:rPr lang="tr-TR" sz="2200" b="1" dirty="0">
                <a:solidFill>
                  <a:srgbClr val="FF0000"/>
                </a:solidFill>
              </a:rPr>
              <a:t>Kurgan</a:t>
            </a:r>
            <a:r>
              <a:rPr lang="tr-TR" sz="2200" dirty="0"/>
              <a:t>, </a:t>
            </a:r>
            <a:r>
              <a:rPr lang="tr-TR" sz="2200" b="1" dirty="0"/>
              <a:t>Orta Asya’daki eski Türk </a:t>
            </a:r>
            <a:r>
              <a:rPr lang="tr-TR" sz="2200" b="1" dirty="0" smtClean="0"/>
              <a:t>mezarlarına verilen </a:t>
            </a:r>
            <a:r>
              <a:rPr lang="tr-TR" sz="2200" b="1" dirty="0"/>
              <a:t>ad</a:t>
            </a:r>
            <a:r>
              <a:rPr lang="tr-TR" sz="2200" dirty="0"/>
              <a:t>. </a:t>
            </a:r>
            <a:r>
              <a:rPr lang="tr-TR" sz="2200" b="1" dirty="0">
                <a:solidFill>
                  <a:srgbClr val="FF0000"/>
                </a:solidFill>
              </a:rPr>
              <a:t>Genelde devlet </a:t>
            </a:r>
            <a:r>
              <a:rPr lang="tr-TR" sz="2200" b="1" dirty="0" smtClean="0">
                <a:solidFill>
                  <a:srgbClr val="FF0000"/>
                </a:solidFill>
              </a:rPr>
              <a:t>yöneticisi olanlar </a:t>
            </a:r>
            <a:r>
              <a:rPr lang="tr-TR" sz="2200" b="1" dirty="0">
                <a:solidFill>
                  <a:srgbClr val="FF0000"/>
                </a:solidFill>
              </a:rPr>
              <a:t>için yapılmıştır. </a:t>
            </a:r>
            <a:r>
              <a:rPr lang="tr-TR" sz="2200" dirty="0"/>
              <a:t>Kurganlar tahtalarla</a:t>
            </a:r>
            <a:r>
              <a:rPr lang="tr-TR" sz="2200" dirty="0" smtClean="0"/>
              <a:t>, </a:t>
            </a:r>
            <a:r>
              <a:rPr lang="es-ES" sz="2200" dirty="0" smtClean="0"/>
              <a:t>bazen </a:t>
            </a:r>
            <a:r>
              <a:rPr lang="es-ES" sz="2200" dirty="0"/>
              <a:t>de taşlarla çevrili mezar </a:t>
            </a:r>
            <a:r>
              <a:rPr lang="es-ES" sz="2200" dirty="0" smtClean="0"/>
              <a:t>odalarının</a:t>
            </a:r>
            <a:r>
              <a:rPr lang="tr-TR" sz="2200" dirty="0" smtClean="0"/>
              <a:t> üstüne </a:t>
            </a:r>
            <a:r>
              <a:rPr lang="tr-TR" sz="2200" dirty="0"/>
              <a:t>bir metre ile yetmiş metre </a:t>
            </a:r>
            <a:r>
              <a:rPr lang="tr-TR" sz="2200" dirty="0" smtClean="0"/>
              <a:t>arasında  toprak yığılmasıyla </a:t>
            </a:r>
            <a:r>
              <a:rPr lang="tr-TR" sz="2200" dirty="0"/>
              <a:t>oluşturulur. </a:t>
            </a:r>
            <a:r>
              <a:rPr lang="tr-TR" sz="2200" dirty="0" smtClean="0"/>
              <a:t>Kurganlarda asıl </a:t>
            </a:r>
            <a:r>
              <a:rPr lang="tr-TR" sz="2200" dirty="0"/>
              <a:t>mezar odası bazen dikdörtgen, </a:t>
            </a:r>
            <a:r>
              <a:rPr lang="tr-TR" sz="2200" dirty="0" smtClean="0"/>
              <a:t>bazen kare </a:t>
            </a:r>
            <a:r>
              <a:rPr lang="tr-TR" sz="2200" dirty="0"/>
              <a:t>veya oval olabiliyordu. Cesedin </a:t>
            </a:r>
            <a:r>
              <a:rPr lang="tr-TR" sz="2200" dirty="0" smtClean="0"/>
              <a:t>bulunduğu yere </a:t>
            </a:r>
            <a:r>
              <a:rPr lang="tr-TR" sz="2200" dirty="0"/>
              <a:t>bazen doğrudan </a:t>
            </a:r>
            <a:r>
              <a:rPr lang="tr-TR" sz="2200" dirty="0" smtClean="0"/>
              <a:t>ulaşılabiliyor bazen </a:t>
            </a:r>
            <a:r>
              <a:rPr lang="tr-TR" sz="2200" dirty="0"/>
              <a:t>de bu oda altta yer alıyordu. </a:t>
            </a:r>
            <a:r>
              <a:rPr lang="tr-TR" sz="2200" dirty="0" smtClean="0"/>
              <a:t>Ceset odasının </a:t>
            </a:r>
            <a:r>
              <a:rPr lang="tr-TR" sz="2200" dirty="0"/>
              <a:t>döşemesi ağaç kütükleri ve </a:t>
            </a:r>
            <a:r>
              <a:rPr lang="tr-TR" sz="2200" dirty="0" smtClean="0"/>
              <a:t>kalastan yapılıyordu</a:t>
            </a:r>
            <a:r>
              <a:rPr lang="tr-TR" sz="2200" dirty="0"/>
              <a:t>. </a:t>
            </a:r>
            <a:r>
              <a:rPr lang="tr-TR" sz="2200" b="1" dirty="0">
                <a:solidFill>
                  <a:srgbClr val="FF0000"/>
                </a:solidFill>
              </a:rPr>
              <a:t>Cesetlerin başı doğuya </a:t>
            </a:r>
            <a:r>
              <a:rPr lang="tr-TR" sz="2200" b="1" dirty="0" smtClean="0">
                <a:solidFill>
                  <a:srgbClr val="FF0000"/>
                </a:solidFill>
              </a:rPr>
              <a:t>çevrilmiş olur </a:t>
            </a:r>
            <a:r>
              <a:rPr lang="tr-TR" sz="2200" b="1" dirty="0">
                <a:solidFill>
                  <a:srgbClr val="FF0000"/>
                </a:solidFill>
              </a:rPr>
              <a:t>ve cesetler eşyaları ile birlikte </a:t>
            </a:r>
            <a:r>
              <a:rPr lang="tr-TR" sz="2200" b="1" dirty="0" smtClean="0">
                <a:solidFill>
                  <a:srgbClr val="FF0000"/>
                </a:solidFill>
              </a:rPr>
              <a:t>kurganlara gömülürdü. </a:t>
            </a:r>
            <a:r>
              <a:rPr lang="tr-TR" sz="2200" dirty="0"/>
              <a:t>Kurganın farklı </a:t>
            </a:r>
            <a:r>
              <a:rPr lang="tr-TR" sz="2200" dirty="0" smtClean="0"/>
              <a:t>bölgelerinde at </a:t>
            </a:r>
            <a:r>
              <a:rPr lang="tr-TR" sz="2200" dirty="0"/>
              <a:t>cesetlerine de rastlanmıştır.</a:t>
            </a:r>
          </a:p>
          <a:p>
            <a:r>
              <a:rPr lang="tr-TR" sz="2000" dirty="0"/>
              <a:t>Bugüne değin, </a:t>
            </a:r>
            <a:r>
              <a:rPr lang="tr-TR" sz="2000" b="1" dirty="0">
                <a:solidFill>
                  <a:srgbClr val="FF0000"/>
                </a:solidFill>
              </a:rPr>
              <a:t>bulunan en önemli </a:t>
            </a:r>
            <a:r>
              <a:rPr lang="tr-TR" sz="2000" b="1" dirty="0" smtClean="0">
                <a:solidFill>
                  <a:srgbClr val="FF0000"/>
                </a:solidFill>
              </a:rPr>
              <a:t>kurgan </a:t>
            </a:r>
            <a:r>
              <a:rPr lang="tr-TR" sz="2000" dirty="0" smtClean="0"/>
              <a:t>Kazakistan’daki </a:t>
            </a:r>
            <a:r>
              <a:rPr lang="tr-TR" sz="2000" b="1" dirty="0"/>
              <a:t>Esik </a:t>
            </a:r>
            <a:endParaRPr lang="tr-TR" sz="2000" b="1" dirty="0" smtClean="0"/>
          </a:p>
          <a:p>
            <a:r>
              <a:rPr lang="tr-TR" sz="2000" b="1" dirty="0" smtClean="0"/>
              <a:t>Kurganı’dır</a:t>
            </a:r>
            <a:r>
              <a:rPr lang="tr-TR" sz="2000" b="1" dirty="0"/>
              <a:t>. </a:t>
            </a:r>
            <a:r>
              <a:rPr lang="tr-TR" sz="2000" b="1" dirty="0" smtClean="0"/>
              <a:t>Esik Kurganı’nda</a:t>
            </a:r>
            <a:r>
              <a:rPr lang="tr-TR" sz="2000" dirty="0" smtClean="0"/>
              <a:t> </a:t>
            </a:r>
            <a:r>
              <a:rPr lang="tr-TR" sz="2000" dirty="0"/>
              <a:t>bulunan </a:t>
            </a:r>
            <a:r>
              <a:rPr lang="tr-TR" sz="2000" b="1" dirty="0"/>
              <a:t>altın elbiseli </a:t>
            </a:r>
            <a:r>
              <a:rPr lang="tr-TR" sz="2000" b="1" dirty="0" smtClean="0"/>
              <a:t>adamdan </a:t>
            </a:r>
            <a:r>
              <a:rPr lang="tr-TR" sz="2000" dirty="0" smtClean="0"/>
              <a:t>daha </a:t>
            </a:r>
          </a:p>
          <a:p>
            <a:r>
              <a:rPr lang="tr-TR" sz="2000" dirty="0" smtClean="0"/>
              <a:t>önemlisi </a:t>
            </a:r>
            <a:r>
              <a:rPr lang="tr-TR" sz="2000" dirty="0"/>
              <a:t>yarısı </a:t>
            </a:r>
            <a:r>
              <a:rPr lang="tr-TR" sz="2000" b="1" dirty="0"/>
              <a:t>kırık bir kabın </a:t>
            </a:r>
            <a:r>
              <a:rPr lang="tr-TR" sz="2000" b="1" dirty="0" smtClean="0"/>
              <a:t>üzerindeki </a:t>
            </a:r>
            <a:r>
              <a:rPr lang="tr-TR" sz="2000" b="1" dirty="0" smtClean="0">
                <a:solidFill>
                  <a:srgbClr val="FF0000"/>
                </a:solidFill>
              </a:rPr>
              <a:t>yirmi </a:t>
            </a:r>
            <a:r>
              <a:rPr lang="tr-TR" sz="2000" b="1" dirty="0">
                <a:solidFill>
                  <a:srgbClr val="FF0000"/>
                </a:solidFill>
              </a:rPr>
              <a:t>altı </a:t>
            </a:r>
            <a:r>
              <a:rPr lang="tr-TR" sz="2000" b="1" dirty="0" smtClean="0">
                <a:solidFill>
                  <a:srgbClr val="FF0000"/>
                </a:solidFill>
              </a:rPr>
              <a:t>harflik </a:t>
            </a:r>
            <a:r>
              <a:rPr lang="tr-TR" sz="2000" b="1" dirty="0">
                <a:solidFill>
                  <a:srgbClr val="FF0000"/>
                </a:solidFill>
              </a:rPr>
              <a:t>iki satır yazıdır</a:t>
            </a:r>
            <a:r>
              <a:rPr lang="tr-TR" sz="2000" b="1" dirty="0" smtClean="0">
                <a:solidFill>
                  <a:srgbClr val="FF0000"/>
                </a:solidFill>
              </a:rPr>
              <a:t>.</a:t>
            </a:r>
          </a:p>
          <a:p>
            <a:r>
              <a:rPr lang="tr-TR" sz="2000" dirty="0" smtClean="0"/>
              <a:t> Bu yazı </a:t>
            </a:r>
            <a:r>
              <a:rPr lang="tr-TR" sz="2000" dirty="0"/>
              <a:t>bugüne kadar bilinen en eski Türk </a:t>
            </a:r>
            <a:r>
              <a:rPr lang="tr-TR" sz="2000" dirty="0" smtClean="0"/>
              <a:t>yazısı olarak </a:t>
            </a:r>
            <a:r>
              <a:rPr lang="tr-TR" sz="2000" dirty="0"/>
              <a:t>kabul edilen </a:t>
            </a:r>
            <a:endParaRPr lang="tr-TR" sz="2000" dirty="0" smtClean="0"/>
          </a:p>
          <a:p>
            <a:r>
              <a:rPr lang="tr-TR" sz="2000" b="1" dirty="0" err="1" smtClean="0"/>
              <a:t>Yenisey</a:t>
            </a:r>
            <a:r>
              <a:rPr lang="tr-TR" sz="2000" b="1" dirty="0" smtClean="0"/>
              <a:t> </a:t>
            </a:r>
            <a:r>
              <a:rPr lang="tr-TR" sz="2000" b="1" dirty="0"/>
              <a:t>ve </a:t>
            </a:r>
            <a:r>
              <a:rPr lang="tr-TR" sz="2000" b="1" dirty="0" smtClean="0"/>
              <a:t>Orhun Anıtları’ndaki </a:t>
            </a:r>
            <a:r>
              <a:rPr lang="tr-TR" sz="2000" b="1" dirty="0"/>
              <a:t>yazılardan yaklaşık bin yıl </a:t>
            </a:r>
            <a:r>
              <a:rPr lang="tr-TR" sz="2000" b="1" dirty="0" smtClean="0"/>
              <a:t>daha eskidir</a:t>
            </a:r>
            <a:r>
              <a:rPr lang="tr-TR" sz="2000" b="1" dirty="0"/>
              <a:t>. </a:t>
            </a:r>
            <a:endParaRPr lang="tr-TR" sz="2000" b="1" dirty="0" smtClean="0"/>
          </a:p>
          <a:p>
            <a:r>
              <a:rPr lang="tr-TR" sz="2000" dirty="0" smtClean="0"/>
              <a:t>Böylece </a:t>
            </a:r>
            <a:r>
              <a:rPr lang="tr-TR" sz="2000" dirty="0"/>
              <a:t>ilk Türk yazısının tarihi </a:t>
            </a:r>
            <a:r>
              <a:rPr lang="tr-TR" sz="2000" dirty="0" smtClean="0"/>
              <a:t>milattan önce </a:t>
            </a:r>
            <a:r>
              <a:rPr lang="tr-TR" sz="2000" dirty="0"/>
              <a:t>beşinci yüzyıl olarak </a:t>
            </a:r>
            <a:endParaRPr lang="tr-TR" sz="2000" dirty="0" smtClean="0"/>
          </a:p>
          <a:p>
            <a:r>
              <a:rPr lang="tr-TR" sz="2000" dirty="0" smtClean="0"/>
              <a:t>kesinleşmiştir</a:t>
            </a:r>
            <a:r>
              <a:rPr lang="tr-TR" sz="2000" dirty="0"/>
              <a:t>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tÃ¼rk kurganlarÄ±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62500" cy="3086101"/>
          </a:xfrm>
          <a:prstGeom prst="rect">
            <a:avLst/>
          </a:prstGeom>
          <a:noFill/>
        </p:spPr>
      </p:pic>
      <p:pic>
        <p:nvPicPr>
          <p:cNvPr id="7172" name="Picture 4" descr="Ä°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0"/>
            <a:ext cx="4427984" cy="3145532"/>
          </a:xfrm>
          <a:prstGeom prst="rect">
            <a:avLst/>
          </a:prstGeom>
          <a:noFill/>
        </p:spPr>
      </p:pic>
      <p:pic>
        <p:nvPicPr>
          <p:cNvPr id="7174" name="Picture 6" descr="tÃ¼rk kurganlarÄ±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145532"/>
            <a:ext cx="4788023" cy="2569468"/>
          </a:xfrm>
          <a:prstGeom prst="rect">
            <a:avLst/>
          </a:prstGeom>
          <a:noFill/>
        </p:spPr>
      </p:pic>
      <p:pic>
        <p:nvPicPr>
          <p:cNvPr id="7176" name="Picture 8" descr="tÃ¼rk kurganlarÄ± ile ilgili gÃ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217541"/>
            <a:ext cx="4283968" cy="2497459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67944" y="1489348"/>
            <a:ext cx="1562463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7324" y="27993"/>
            <a:ext cx="4572000" cy="233910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/>
            <a:r>
              <a:rPr lang="tr-TR" sz="2000" b="1" dirty="0">
                <a:solidFill>
                  <a:srgbClr val="FF0000"/>
                </a:solidFill>
              </a:rPr>
              <a:t>Hunlarda Sanat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   Konargöçer </a:t>
            </a:r>
            <a:r>
              <a:rPr lang="tr-TR" dirty="0"/>
              <a:t>yaşam tarzının vazgeçilmez unsurlarından biri de </a:t>
            </a:r>
            <a:r>
              <a:rPr lang="tr-TR" b="1" dirty="0">
                <a:solidFill>
                  <a:srgbClr val="FF0000"/>
                </a:solidFill>
              </a:rPr>
              <a:t>çadırlardır. </a:t>
            </a:r>
            <a:r>
              <a:rPr lang="tr-TR" dirty="0"/>
              <a:t>Hunlarda </a:t>
            </a:r>
            <a:r>
              <a:rPr lang="tr-TR" dirty="0" smtClean="0"/>
              <a:t>çadır sanatı</a:t>
            </a:r>
            <a:r>
              <a:rPr lang="tr-TR" dirty="0"/>
              <a:t>, </a:t>
            </a:r>
            <a:r>
              <a:rPr lang="tr-TR" b="1" dirty="0"/>
              <a:t>silindirik bir yapı </a:t>
            </a:r>
            <a:r>
              <a:rPr lang="tr-TR" dirty="0"/>
              <a:t>üzerine kubbeyi andıran bir örtü ile tamamlanır, çadırların </a:t>
            </a:r>
            <a:r>
              <a:rPr lang="tr-TR" b="1" dirty="0"/>
              <a:t>etrafı </a:t>
            </a:r>
            <a:r>
              <a:rPr lang="tr-TR" dirty="0" smtClean="0"/>
              <a:t>özenle dokunarak </a:t>
            </a:r>
            <a:r>
              <a:rPr lang="tr-TR" dirty="0"/>
              <a:t>süslenen </a:t>
            </a:r>
            <a:r>
              <a:rPr lang="tr-TR" b="1" dirty="0"/>
              <a:t>kumaş ve keçelerle </a:t>
            </a:r>
            <a:r>
              <a:rPr lang="tr-TR" dirty="0"/>
              <a:t>çevrilirdi. </a:t>
            </a:r>
            <a:r>
              <a:rPr lang="tr-TR" b="1" dirty="0"/>
              <a:t>Kubbe şeklindeki </a:t>
            </a:r>
            <a:r>
              <a:rPr lang="tr-TR" dirty="0"/>
              <a:t>tavan, Türk İslam </a:t>
            </a:r>
            <a:r>
              <a:rPr lang="tr-TR" dirty="0" smtClean="0"/>
              <a:t>devletleri mimarisini </a:t>
            </a:r>
            <a:r>
              <a:rPr lang="tr-TR" dirty="0"/>
              <a:t>de etkilemiştir.</a:t>
            </a:r>
          </a:p>
        </p:txBody>
      </p:sp>
      <p:sp>
        <p:nvSpPr>
          <p:cNvPr id="3" name="2 Dikdörtgen"/>
          <p:cNvSpPr/>
          <p:nvPr/>
        </p:nvSpPr>
        <p:spPr>
          <a:xfrm>
            <a:off x="4860032" y="121196"/>
            <a:ext cx="4067944" cy="1754326"/>
          </a:xfrm>
          <a:prstGeom prst="rect">
            <a:avLst/>
          </a:prstGeom>
          <a:solidFill>
            <a:srgbClr val="E6FD75"/>
          </a:solidFill>
        </p:spPr>
        <p:txBody>
          <a:bodyPr wrap="square">
            <a:spAutoFit/>
          </a:bodyPr>
          <a:lstStyle/>
          <a:p>
            <a:r>
              <a:rPr lang="tr-TR" b="1" dirty="0"/>
              <a:t>BİLGİ NOTU:</a:t>
            </a:r>
          </a:p>
          <a:p>
            <a:r>
              <a:rPr lang="tr-TR" b="1" dirty="0">
                <a:solidFill>
                  <a:srgbClr val="FF0000"/>
                </a:solidFill>
              </a:rPr>
              <a:t>Yurt</a:t>
            </a:r>
            <a:r>
              <a:rPr lang="tr-TR" dirty="0"/>
              <a:t> adı verilen çadırlar </a:t>
            </a:r>
            <a:r>
              <a:rPr lang="tr-TR" b="1" dirty="0"/>
              <a:t>keçeden </a:t>
            </a:r>
            <a:r>
              <a:rPr lang="tr-TR" dirty="0"/>
              <a:t>yapılmaktaydı</a:t>
            </a:r>
            <a:r>
              <a:rPr lang="tr-TR" dirty="0" smtClean="0"/>
              <a:t>. Çadırlar </a:t>
            </a:r>
            <a:r>
              <a:rPr lang="tr-TR" dirty="0"/>
              <a:t>alçak kubbeli olup </a:t>
            </a:r>
            <a:r>
              <a:rPr lang="tr-TR" b="1" dirty="0"/>
              <a:t>iç </a:t>
            </a:r>
            <a:r>
              <a:rPr lang="tr-TR" b="1" dirty="0" smtClean="0"/>
              <a:t>çatısı ağaç </a:t>
            </a:r>
            <a:r>
              <a:rPr lang="tr-TR" b="1" dirty="0"/>
              <a:t>iskeletlidir</a:t>
            </a:r>
            <a:r>
              <a:rPr lang="tr-TR" dirty="0"/>
              <a:t>. Tepelerinde </a:t>
            </a:r>
            <a:r>
              <a:rPr lang="tr-TR" dirty="0" smtClean="0"/>
              <a:t>havalandırmayı sağlayan </a:t>
            </a:r>
            <a:r>
              <a:rPr lang="tr-TR" b="1" i="1" dirty="0"/>
              <a:t>bir delik </a:t>
            </a:r>
            <a:r>
              <a:rPr lang="tr-TR" dirty="0"/>
              <a:t>bulunmaktadır.</a:t>
            </a:r>
          </a:p>
        </p:txBody>
      </p:sp>
      <p:sp>
        <p:nvSpPr>
          <p:cNvPr id="4" name="3 Dikdörtgen"/>
          <p:cNvSpPr/>
          <p:nvPr/>
        </p:nvSpPr>
        <p:spPr>
          <a:xfrm>
            <a:off x="0" y="2575679"/>
            <a:ext cx="543609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✽ Türklerdeki </a:t>
            </a:r>
            <a:r>
              <a:rPr lang="tr-TR" b="1" dirty="0">
                <a:solidFill>
                  <a:srgbClr val="FF0000"/>
                </a:solidFill>
              </a:rPr>
              <a:t>çadır geleneği </a:t>
            </a:r>
            <a:r>
              <a:rPr lang="tr-TR" dirty="0"/>
              <a:t>daha </a:t>
            </a:r>
            <a:r>
              <a:rPr lang="tr-TR" dirty="0" smtClean="0"/>
              <a:t>sonraki dönemlerde </a:t>
            </a:r>
            <a:r>
              <a:rPr lang="tr-TR" b="1" dirty="0"/>
              <a:t>anıt mezar ve dini mimari </a:t>
            </a:r>
            <a:r>
              <a:rPr lang="tr-TR" b="1" dirty="0" smtClean="0"/>
              <a:t>üzerinde de </a:t>
            </a:r>
            <a:r>
              <a:rPr lang="tr-TR" b="1" dirty="0"/>
              <a:t>tesirini göstermiştir</a:t>
            </a:r>
            <a:r>
              <a:rPr lang="tr-TR" b="1" dirty="0" smtClean="0"/>
              <a:t>. </a:t>
            </a:r>
          </a:p>
          <a:p>
            <a:r>
              <a:rPr lang="tr-TR" dirty="0" smtClean="0"/>
              <a:t>Özellikle </a:t>
            </a:r>
            <a:r>
              <a:rPr lang="tr-TR" dirty="0"/>
              <a:t>Türklerin </a:t>
            </a:r>
            <a:r>
              <a:rPr lang="tr-TR" b="1" dirty="0"/>
              <a:t>ölü gömme merasimi </a:t>
            </a:r>
            <a:r>
              <a:rPr lang="tr-TR" dirty="0" smtClean="0"/>
              <a:t>denilen </a:t>
            </a:r>
            <a:r>
              <a:rPr lang="tr-TR" b="1" dirty="0" smtClean="0">
                <a:solidFill>
                  <a:srgbClr val="FF0000"/>
                </a:solidFill>
              </a:rPr>
              <a:t>yuğ </a:t>
            </a:r>
            <a:r>
              <a:rPr lang="tr-TR" b="1" dirty="0">
                <a:solidFill>
                  <a:srgbClr val="FF0000"/>
                </a:solidFill>
              </a:rPr>
              <a:t>törenlerinde </a:t>
            </a:r>
            <a:r>
              <a:rPr lang="tr-TR" dirty="0"/>
              <a:t>çadırın kullanılması </a:t>
            </a:r>
            <a:r>
              <a:rPr lang="tr-TR" dirty="0" smtClean="0"/>
              <a:t>ölülerin mezarı </a:t>
            </a:r>
            <a:r>
              <a:rPr lang="tr-TR" dirty="0"/>
              <a:t>üzerine </a:t>
            </a:r>
            <a:r>
              <a:rPr lang="tr-TR" b="1" dirty="0"/>
              <a:t>kerpiç, ağaç ve </a:t>
            </a:r>
            <a:r>
              <a:rPr lang="tr-TR" b="1" dirty="0" smtClean="0"/>
              <a:t>taştan kulübe </a:t>
            </a:r>
            <a:r>
              <a:rPr lang="tr-TR" b="1" dirty="0"/>
              <a:t>yapılmasını doğurarak </a:t>
            </a:r>
            <a:r>
              <a:rPr lang="tr-TR" b="1" dirty="0" smtClean="0"/>
              <a:t>Kurganların ortaya </a:t>
            </a:r>
            <a:r>
              <a:rPr lang="tr-TR" b="1" dirty="0"/>
              <a:t>çıkmasına sebep olmuş,</a:t>
            </a:r>
            <a:r>
              <a:rPr lang="tr-TR" dirty="0"/>
              <a:t> bu durum</a:t>
            </a:r>
          </a:p>
          <a:p>
            <a:r>
              <a:rPr lang="tr-TR" dirty="0"/>
              <a:t>daha sonraki dönemlerde </a:t>
            </a:r>
            <a:r>
              <a:rPr lang="tr-TR" b="1" dirty="0"/>
              <a:t>anıt mezar mimarisini</a:t>
            </a:r>
          </a:p>
          <a:p>
            <a:r>
              <a:rPr lang="tr-TR" dirty="0"/>
              <a:t>etkilemiştir.</a:t>
            </a:r>
          </a:p>
          <a:p>
            <a:r>
              <a:rPr lang="tr-TR" dirty="0"/>
              <a:t>✽ Çadır sanatı, mimarinin yanında </a:t>
            </a:r>
            <a:r>
              <a:rPr lang="tr-TR" b="1" dirty="0" smtClean="0"/>
              <a:t>süsleme sanatını </a:t>
            </a:r>
            <a:r>
              <a:rPr lang="tr-TR" dirty="0"/>
              <a:t>da etkilemiştir.</a:t>
            </a:r>
          </a:p>
        </p:txBody>
      </p:sp>
      <p:pic>
        <p:nvPicPr>
          <p:cNvPr id="24578" name="Picture 2" descr="tÃ¼rk Ã§adÄ±rÄ±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4126" y="2604152"/>
            <a:ext cx="3563888" cy="30735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7324" y="37324"/>
            <a:ext cx="88924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b="1" dirty="0" smtClean="0"/>
              <a:t>     Hunlarda </a:t>
            </a:r>
            <a:r>
              <a:rPr lang="tr-TR" b="1" dirty="0">
                <a:solidFill>
                  <a:srgbClr val="FF0000"/>
                </a:solidFill>
              </a:rPr>
              <a:t>demircilik sanatı </a:t>
            </a:r>
            <a:r>
              <a:rPr lang="tr-TR" dirty="0"/>
              <a:t>da oldukça gelişmiştir. Bunu, onların </a:t>
            </a:r>
            <a:r>
              <a:rPr lang="tr-TR" b="1" dirty="0">
                <a:solidFill>
                  <a:srgbClr val="FF0000"/>
                </a:solidFill>
              </a:rPr>
              <a:t>yaptıkları silahlardan </a:t>
            </a:r>
            <a:r>
              <a:rPr lang="tr-TR" dirty="0"/>
              <a:t>ve</a:t>
            </a:r>
          </a:p>
          <a:p>
            <a:r>
              <a:rPr lang="tr-TR" dirty="0"/>
              <a:t>günlük hayatta </a:t>
            </a:r>
            <a:r>
              <a:rPr lang="tr-TR" b="1" dirty="0">
                <a:solidFill>
                  <a:srgbClr val="FF0000"/>
                </a:solidFill>
              </a:rPr>
              <a:t>kullandıkları mutfak eşyalarından </a:t>
            </a:r>
            <a:r>
              <a:rPr lang="tr-TR" dirty="0"/>
              <a:t>anlamak mümkündür. </a:t>
            </a:r>
            <a:r>
              <a:rPr lang="tr-TR" dirty="0" err="1"/>
              <a:t>Noin</a:t>
            </a:r>
            <a:r>
              <a:rPr lang="tr-TR" dirty="0"/>
              <a:t> Ula (</a:t>
            </a:r>
            <a:r>
              <a:rPr lang="tr-TR" dirty="0" smtClean="0"/>
              <a:t>Moğolistan) bölgesindeki </a:t>
            </a:r>
            <a:r>
              <a:rPr lang="tr-TR" b="1" dirty="0"/>
              <a:t>kurganlardan çıkarılan </a:t>
            </a:r>
            <a:r>
              <a:rPr lang="tr-TR" b="1" dirty="0">
                <a:solidFill>
                  <a:srgbClr val="FF0000"/>
                </a:solidFill>
              </a:rPr>
              <a:t>hayvan ve insan figürleriyle </a:t>
            </a:r>
            <a:r>
              <a:rPr lang="tr-TR" dirty="0"/>
              <a:t>işlenmiş </a:t>
            </a:r>
            <a:r>
              <a:rPr lang="tr-TR" b="1" dirty="0"/>
              <a:t>gümüş levhalar, </a:t>
            </a:r>
            <a:r>
              <a:rPr lang="tr-TR" b="1" dirty="0" smtClean="0"/>
              <a:t>eyer takımları</a:t>
            </a:r>
            <a:r>
              <a:rPr lang="tr-TR" b="1" dirty="0"/>
              <a:t>, kuşak süsleri, ağaç eşyalar, mücevherler ve araba tekerleri </a:t>
            </a:r>
            <a:r>
              <a:rPr lang="tr-TR" dirty="0"/>
              <a:t>Hun sanatı için </a:t>
            </a:r>
            <a:r>
              <a:rPr lang="tr-TR" dirty="0" smtClean="0"/>
              <a:t>önemli örneklerdir</a:t>
            </a:r>
            <a:r>
              <a:rPr lang="tr-TR" dirty="0"/>
              <a:t>. </a:t>
            </a:r>
            <a:endParaRPr lang="tr-TR" dirty="0" smtClean="0"/>
          </a:p>
          <a:p>
            <a:pPr>
              <a:buFont typeface="Arial" pitchFamily="34" charset="0"/>
              <a:buChar char="•"/>
            </a:pPr>
            <a:r>
              <a:rPr lang="tr-TR" dirty="0"/>
              <a:t> </a:t>
            </a:r>
            <a:r>
              <a:rPr lang="tr-TR" dirty="0" smtClean="0"/>
              <a:t>  Hunlar </a:t>
            </a:r>
            <a:r>
              <a:rPr lang="tr-TR" b="1" dirty="0">
                <a:solidFill>
                  <a:srgbClr val="FF0000"/>
                </a:solidFill>
              </a:rPr>
              <a:t>dokumacılıkta</a:t>
            </a:r>
            <a:r>
              <a:rPr lang="tr-TR" dirty="0"/>
              <a:t> da ileri bir noktadaydı. Altaylardaki </a:t>
            </a:r>
            <a:r>
              <a:rPr lang="tr-TR" b="1" dirty="0" err="1"/>
              <a:t>Pazırık</a:t>
            </a:r>
            <a:r>
              <a:rPr lang="tr-TR" b="1" dirty="0"/>
              <a:t> kurganlarından</a:t>
            </a:r>
          </a:p>
          <a:p>
            <a:r>
              <a:rPr lang="tr-TR" dirty="0"/>
              <a:t>çıkarılan </a:t>
            </a:r>
            <a:r>
              <a:rPr lang="tr-TR" b="1" dirty="0"/>
              <a:t>MÖ IV. yüzyıldan </a:t>
            </a:r>
            <a:r>
              <a:rPr lang="tr-TR" dirty="0"/>
              <a:t>kalma bir halı, </a:t>
            </a:r>
            <a:r>
              <a:rPr lang="tr-TR" b="1" dirty="0">
                <a:solidFill>
                  <a:srgbClr val="FF0000"/>
                </a:solidFill>
              </a:rPr>
              <a:t>en eski Türk halısı </a:t>
            </a:r>
            <a:r>
              <a:rPr lang="tr-TR" dirty="0"/>
              <a:t>olarak kabul edilmektedir. Gördes</a:t>
            </a:r>
          </a:p>
          <a:p>
            <a:r>
              <a:rPr lang="tr-TR" dirty="0"/>
              <a:t>düğümü tekniğiyle dokunmuş olan bu halıda, kırmızı fon üzerine işlenmiş yirmi dört kare </a:t>
            </a:r>
            <a:r>
              <a:rPr lang="tr-TR" dirty="0" smtClean="0"/>
              <a:t>çerçeve yer almaktadır. Her </a:t>
            </a:r>
            <a:r>
              <a:rPr lang="tr-TR" dirty="0"/>
              <a:t>karenin içine </a:t>
            </a:r>
            <a:r>
              <a:rPr lang="tr-TR" b="1" dirty="0"/>
              <a:t>Hun gülü denilen soyut kompozisyonların işlendiği bu halının zeminine</a:t>
            </a:r>
            <a:r>
              <a:rPr lang="tr-TR" b="1" dirty="0" smtClean="0"/>
              <a:t>, süvariler </a:t>
            </a:r>
            <a:r>
              <a:rPr lang="tr-TR" b="1" dirty="0"/>
              <a:t>ile geyik figürleri </a:t>
            </a:r>
            <a:r>
              <a:rPr lang="tr-TR" dirty="0"/>
              <a:t>ustaca yerleştirilmiştir. </a:t>
            </a:r>
            <a:r>
              <a:rPr lang="tr-TR" b="1" dirty="0"/>
              <a:t>Türkler dokudukları halılarda </a:t>
            </a:r>
            <a:r>
              <a:rPr lang="tr-TR" b="1" dirty="0">
                <a:solidFill>
                  <a:srgbClr val="FF0000"/>
                </a:solidFill>
              </a:rPr>
              <a:t>geyik </a:t>
            </a:r>
            <a:r>
              <a:rPr lang="tr-TR" b="1" dirty="0" smtClean="0">
                <a:solidFill>
                  <a:srgbClr val="FF0000"/>
                </a:solidFill>
              </a:rPr>
              <a:t>figürlerini </a:t>
            </a:r>
            <a:r>
              <a:rPr lang="tr-TR" b="1" dirty="0" smtClean="0"/>
              <a:t>sık </a:t>
            </a:r>
            <a:r>
              <a:rPr lang="tr-TR" b="1" dirty="0"/>
              <a:t>sık kullanmıştır. </a:t>
            </a:r>
            <a:r>
              <a:rPr lang="tr-TR" dirty="0"/>
              <a:t>Çünkü </a:t>
            </a:r>
            <a:r>
              <a:rPr lang="tr-TR" b="1" dirty="0"/>
              <a:t>Türklerde geyik</a:t>
            </a:r>
            <a:r>
              <a:rPr lang="tr-TR" dirty="0"/>
              <a:t>, </a:t>
            </a:r>
            <a:r>
              <a:rPr lang="tr-TR" b="1" dirty="0">
                <a:solidFill>
                  <a:srgbClr val="FF0000"/>
                </a:solidFill>
              </a:rPr>
              <a:t>yerin ve göğün simgesi </a:t>
            </a:r>
            <a:r>
              <a:rPr lang="tr-TR" dirty="0"/>
              <a:t>olarak görülmüş; </a:t>
            </a:r>
            <a:r>
              <a:rPr lang="tr-TR" b="1" dirty="0" smtClean="0"/>
              <a:t>geyiğin ruhları </a:t>
            </a:r>
            <a:r>
              <a:rPr lang="tr-TR" b="1" dirty="0"/>
              <a:t>öteki dünyaya taşıdığına inanılmıştır.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577580"/>
            <a:ext cx="3150236" cy="1872208"/>
          </a:xfrm>
          <a:prstGeom prst="rect">
            <a:avLst/>
          </a:prstGeom>
          <a:noFill/>
          <a:ln w="76200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</p:pic>
      <p:pic>
        <p:nvPicPr>
          <p:cNvPr id="26628" name="Picture 4" descr="hun savaÅ araÃ§ gereÃ§leri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36374" y="3433564"/>
            <a:ext cx="2607625" cy="2281436"/>
          </a:xfrm>
          <a:prstGeom prst="rect">
            <a:avLst/>
          </a:prstGeom>
          <a:noFill/>
        </p:spPr>
      </p:pic>
      <p:pic>
        <p:nvPicPr>
          <p:cNvPr id="26630" name="Picture 6" descr="Ä°lgili resi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3361556"/>
            <a:ext cx="3221545" cy="23534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8100" y="121196"/>
            <a:ext cx="9220200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4183" y="0"/>
            <a:ext cx="2739817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Dikdörtgen"/>
          <p:cNvSpPr/>
          <p:nvPr/>
        </p:nvSpPr>
        <p:spPr>
          <a:xfrm>
            <a:off x="179512" y="82689"/>
            <a:ext cx="64807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2000" dirty="0" smtClean="0"/>
              <a:t>      Hun </a:t>
            </a:r>
            <a:r>
              <a:rPr lang="tr-TR" sz="2000" dirty="0"/>
              <a:t>kurganlarından çıkan önemli </a:t>
            </a:r>
            <a:r>
              <a:rPr lang="tr-TR" sz="2000" dirty="0" smtClean="0"/>
              <a:t>eserler arasında</a:t>
            </a:r>
            <a:r>
              <a:rPr lang="tr-TR" sz="2000" dirty="0"/>
              <a:t>, </a:t>
            </a:r>
            <a:r>
              <a:rPr lang="tr-TR" sz="2000" b="1" dirty="0">
                <a:solidFill>
                  <a:srgbClr val="FF0000"/>
                </a:solidFill>
              </a:rPr>
              <a:t>deri </a:t>
            </a:r>
            <a:r>
              <a:rPr lang="tr-TR" sz="2000" b="1" dirty="0"/>
              <a:t>malzemeden yapılan eşyalar</a:t>
            </a:r>
            <a:r>
              <a:rPr lang="tr-TR" sz="2000" dirty="0"/>
              <a:t> </a:t>
            </a:r>
            <a:r>
              <a:rPr lang="tr-TR" sz="2000" dirty="0" smtClean="0"/>
              <a:t>da yer </a:t>
            </a:r>
            <a:r>
              <a:rPr lang="tr-TR" sz="2000" dirty="0"/>
              <a:t>almıştır. Renkli keçe ve </a:t>
            </a:r>
            <a:r>
              <a:rPr lang="tr-TR" sz="2000" b="1" dirty="0"/>
              <a:t>eyer örtüleri </a:t>
            </a:r>
            <a:r>
              <a:rPr lang="tr-TR" sz="2000" dirty="0" smtClean="0"/>
              <a:t>üzerine yerleştirilen </a:t>
            </a:r>
            <a:r>
              <a:rPr lang="tr-TR" sz="2000" dirty="0"/>
              <a:t>hayvan figürleri </a:t>
            </a:r>
            <a:r>
              <a:rPr lang="tr-TR" sz="2000" b="1" dirty="0"/>
              <a:t>(Görsel 6.8</a:t>
            </a:r>
            <a:r>
              <a:rPr lang="tr-TR" sz="2000" b="1" dirty="0" smtClean="0"/>
              <a:t>), </a:t>
            </a:r>
            <a:r>
              <a:rPr lang="tr-TR" sz="2000" dirty="0" smtClean="0"/>
              <a:t>derinin </a:t>
            </a:r>
            <a:r>
              <a:rPr lang="tr-TR" sz="2000" dirty="0"/>
              <a:t>üzerine işlenmesiyle elde edilmiştir</a:t>
            </a:r>
            <a:r>
              <a:rPr lang="tr-TR" sz="2000" dirty="0" smtClean="0"/>
              <a:t>. Deri </a:t>
            </a:r>
            <a:r>
              <a:rPr lang="tr-TR" sz="2000" dirty="0"/>
              <a:t>üzerine işlenen bu figürlerde, </a:t>
            </a:r>
            <a:r>
              <a:rPr lang="tr-TR" sz="2000" b="1" dirty="0"/>
              <a:t>pars ile </a:t>
            </a:r>
            <a:r>
              <a:rPr lang="tr-TR" sz="2000" b="1" dirty="0" smtClean="0"/>
              <a:t>geyik </a:t>
            </a:r>
            <a:r>
              <a:rPr lang="tr-TR" sz="2000" dirty="0" smtClean="0"/>
              <a:t>ve </a:t>
            </a:r>
            <a:r>
              <a:rPr lang="tr-TR" sz="2000" b="1" dirty="0"/>
              <a:t>kartal ile geyik </a:t>
            </a:r>
            <a:r>
              <a:rPr lang="tr-TR" sz="2000" dirty="0"/>
              <a:t>mücadeleleri ön </a:t>
            </a:r>
            <a:r>
              <a:rPr lang="tr-TR" sz="2000" dirty="0" smtClean="0"/>
              <a:t>plana çıkmıştır. </a:t>
            </a:r>
            <a:endParaRPr lang="tr-TR" sz="2000" dirty="0"/>
          </a:p>
          <a:p>
            <a:r>
              <a:rPr lang="tr-TR" sz="2000" b="1" dirty="0" smtClean="0">
                <a:solidFill>
                  <a:srgbClr val="FF0000"/>
                </a:solidFill>
              </a:rPr>
              <a:t>Hunlara </a:t>
            </a:r>
            <a:r>
              <a:rPr lang="tr-TR" sz="2000" b="1" dirty="0">
                <a:solidFill>
                  <a:srgbClr val="FF0000"/>
                </a:solidFill>
              </a:rPr>
              <a:t>ait heykeller</a:t>
            </a:r>
            <a:r>
              <a:rPr lang="tr-TR" sz="2000" dirty="0"/>
              <a:t>; </a:t>
            </a:r>
            <a:r>
              <a:rPr lang="tr-TR" sz="2000" b="1" dirty="0" smtClean="0"/>
              <a:t>ahşaptan</a:t>
            </a:r>
            <a:r>
              <a:rPr lang="tr-TR" sz="2000" b="1" dirty="0"/>
              <a:t>, pişmiş topraktan </a:t>
            </a:r>
            <a:r>
              <a:rPr lang="tr-TR" sz="2000" b="1" dirty="0" smtClean="0"/>
              <a:t>ve madenlerden </a:t>
            </a:r>
            <a:r>
              <a:rPr lang="tr-TR" sz="2000" b="1" dirty="0"/>
              <a:t>yapılmış,</a:t>
            </a:r>
            <a:r>
              <a:rPr lang="tr-TR" sz="2000" dirty="0"/>
              <a:t> Hun </a:t>
            </a:r>
            <a:r>
              <a:rPr lang="tr-TR" sz="2000" dirty="0" smtClean="0"/>
              <a:t>heykel sanatında </a:t>
            </a:r>
            <a:r>
              <a:rPr lang="tr-TR" sz="2000" b="1" dirty="0"/>
              <a:t>hayvan tasvirleri</a:t>
            </a:r>
            <a:r>
              <a:rPr lang="tr-TR" sz="2000" dirty="0"/>
              <a:t> çok gerçekçi bir şekilde işlenmiştir</a:t>
            </a:r>
            <a:r>
              <a:rPr lang="tr-TR" sz="2000" dirty="0" smtClean="0"/>
              <a:t>.</a:t>
            </a:r>
          </a:p>
          <a:p>
            <a:endParaRPr lang="tr-TR" sz="2000" dirty="0"/>
          </a:p>
          <a:p>
            <a:pPr>
              <a:buFont typeface="Arial" pitchFamily="34" charset="0"/>
              <a:buChar char="•"/>
            </a:pPr>
            <a:r>
              <a:rPr lang="tr-TR" sz="2000" dirty="0" smtClean="0"/>
              <a:t>     İlk </a:t>
            </a:r>
            <a:r>
              <a:rPr lang="tr-TR" sz="2000" dirty="0"/>
              <a:t>Türk devletlerinde </a:t>
            </a:r>
            <a:r>
              <a:rPr lang="tr-TR" sz="2000" b="1" dirty="0">
                <a:solidFill>
                  <a:srgbClr val="FF0000"/>
                </a:solidFill>
              </a:rPr>
              <a:t>müzik ve eğlence </a:t>
            </a:r>
            <a:r>
              <a:rPr lang="tr-TR" sz="2000" dirty="0"/>
              <a:t>de önemli bir yere sahipti. Avrupa Hun Devleti </a:t>
            </a:r>
            <a:r>
              <a:rPr lang="tr-TR" sz="2000" dirty="0" smtClean="0"/>
              <a:t>hükümdarı</a:t>
            </a:r>
            <a:r>
              <a:rPr lang="tr-TR" sz="2000" b="1" dirty="0" smtClean="0"/>
              <a:t> </a:t>
            </a:r>
            <a:r>
              <a:rPr lang="tr-TR" sz="2000" b="1" dirty="0" err="1" smtClean="0"/>
              <a:t>Attila</a:t>
            </a:r>
            <a:r>
              <a:rPr lang="tr-TR" sz="2000" dirty="0"/>
              <a:t>, sık sık ziyafetler verir ve </a:t>
            </a:r>
            <a:r>
              <a:rPr lang="tr-TR" sz="2000" dirty="0">
                <a:solidFill>
                  <a:srgbClr val="FF0000"/>
                </a:solidFill>
              </a:rPr>
              <a:t>kopuz</a:t>
            </a:r>
            <a:r>
              <a:rPr lang="tr-TR" sz="2000" dirty="0"/>
              <a:t> eşliğinde kahramanlık müzikleri dinlerdi.</a:t>
            </a:r>
          </a:p>
        </p:txBody>
      </p:sp>
      <p:pic>
        <p:nvPicPr>
          <p:cNvPr id="28676" name="Picture 4" descr="hunlarda kopuz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3217540"/>
            <a:ext cx="2987824" cy="2497460"/>
          </a:xfrm>
          <a:prstGeom prst="rect">
            <a:avLst/>
          </a:prstGeom>
          <a:noFill/>
        </p:spPr>
      </p:pic>
      <p:pic>
        <p:nvPicPr>
          <p:cNvPr id="28678" name="Picture 6" descr="Ä°lgili resi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4081636"/>
            <a:ext cx="2657475" cy="16333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500404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/>
              <a:t>Kök Türklerde Sanat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   </a:t>
            </a:r>
            <a:r>
              <a:rPr lang="fi-FI" dirty="0" smtClean="0"/>
              <a:t>Kök </a:t>
            </a:r>
            <a:r>
              <a:rPr lang="fi-FI" dirty="0"/>
              <a:t>Türk şehirlerinin mimarisi ile ilgili </a:t>
            </a:r>
            <a:r>
              <a:rPr lang="fi-FI" u="sng" dirty="0" smtClean="0"/>
              <a:t>kesin</a:t>
            </a:r>
            <a:r>
              <a:rPr lang="tr-TR" u="sng" dirty="0" smtClean="0"/>
              <a:t> bulgular </a:t>
            </a:r>
            <a:r>
              <a:rPr lang="tr-TR" u="sng" dirty="0"/>
              <a:t>olmamasına </a:t>
            </a:r>
            <a:r>
              <a:rPr lang="tr-TR" dirty="0"/>
              <a:t>rağmen, </a:t>
            </a:r>
            <a:r>
              <a:rPr lang="tr-TR" b="1" dirty="0">
                <a:solidFill>
                  <a:srgbClr val="FF0000"/>
                </a:solidFill>
              </a:rPr>
              <a:t>Kül </a:t>
            </a:r>
            <a:r>
              <a:rPr lang="tr-TR" b="1" dirty="0" err="1" smtClean="0">
                <a:solidFill>
                  <a:srgbClr val="FF0000"/>
                </a:solidFill>
              </a:rPr>
              <a:t>Tigin’in</a:t>
            </a:r>
            <a:r>
              <a:rPr lang="tr-TR" b="1" dirty="0" smtClean="0">
                <a:solidFill>
                  <a:srgbClr val="FF0000"/>
                </a:solidFill>
              </a:rPr>
              <a:t> mezar </a:t>
            </a:r>
            <a:r>
              <a:rPr lang="tr-TR" b="1" dirty="0">
                <a:solidFill>
                  <a:srgbClr val="FF0000"/>
                </a:solidFill>
              </a:rPr>
              <a:t>külliyesi</a:t>
            </a:r>
            <a:r>
              <a:rPr lang="tr-TR" b="1" dirty="0"/>
              <a:t>, Kök Türklerde anıt mezar </a:t>
            </a:r>
            <a:r>
              <a:rPr lang="tr-TR" b="1" dirty="0" smtClean="0"/>
              <a:t>mimarisi hakkında </a:t>
            </a:r>
            <a:r>
              <a:rPr lang="tr-TR" b="1" dirty="0"/>
              <a:t>önemli bilgiler vermektedir. </a:t>
            </a:r>
            <a:r>
              <a:rPr lang="tr-TR" dirty="0" smtClean="0"/>
              <a:t>Bu kurganlar </a:t>
            </a:r>
            <a:r>
              <a:rPr lang="tr-TR" dirty="0"/>
              <a:t>yer altına değil de </a:t>
            </a:r>
            <a:r>
              <a:rPr lang="tr-TR" b="1" dirty="0"/>
              <a:t>yer üstüne </a:t>
            </a:r>
            <a:r>
              <a:rPr lang="tr-TR" b="1" dirty="0" smtClean="0"/>
              <a:t>farklı bir </a:t>
            </a:r>
            <a:r>
              <a:rPr lang="tr-TR" b="1" dirty="0"/>
              <a:t>mimariyle yapılmıştır</a:t>
            </a:r>
            <a:r>
              <a:rPr lang="tr-TR" b="1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tr-TR" b="1" dirty="0" smtClean="0"/>
              <a:t>    Kül </a:t>
            </a:r>
            <a:r>
              <a:rPr lang="tr-TR" b="1" dirty="0" err="1" smtClean="0"/>
              <a:t>Tigin’in</a:t>
            </a:r>
            <a:r>
              <a:rPr lang="tr-TR" b="1" dirty="0" smtClean="0"/>
              <a:t> anıt mezar külliyesi, </a:t>
            </a:r>
            <a:r>
              <a:rPr lang="tr-TR" dirty="0" err="1" smtClean="0"/>
              <a:t>Çekoslavak</a:t>
            </a:r>
            <a:r>
              <a:rPr lang="tr-TR" dirty="0" smtClean="0"/>
              <a:t> bilim </a:t>
            </a:r>
            <a:r>
              <a:rPr lang="tr-TR" dirty="0">
                <a:solidFill>
                  <a:srgbClr val="FF0000"/>
                </a:solidFill>
              </a:rPr>
              <a:t>insanı </a:t>
            </a:r>
            <a:r>
              <a:rPr lang="tr-TR" b="1" dirty="0" err="1">
                <a:solidFill>
                  <a:srgbClr val="FF0000"/>
                </a:solidFill>
              </a:rPr>
              <a:t>Lumir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err="1">
                <a:solidFill>
                  <a:srgbClr val="FF0000"/>
                </a:solidFill>
              </a:rPr>
              <a:t>Jısl</a:t>
            </a:r>
            <a:r>
              <a:rPr lang="tr-TR" b="1" dirty="0">
                <a:solidFill>
                  <a:srgbClr val="FF0000"/>
                </a:solidFill>
              </a:rPr>
              <a:t> (</a:t>
            </a:r>
            <a:r>
              <a:rPr lang="tr-TR" b="1" dirty="0" err="1">
                <a:solidFill>
                  <a:srgbClr val="FF0000"/>
                </a:solidFill>
              </a:rPr>
              <a:t>Lumir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err="1">
                <a:solidFill>
                  <a:srgbClr val="FF0000"/>
                </a:solidFill>
              </a:rPr>
              <a:t>Yısıl</a:t>
            </a:r>
            <a:r>
              <a:rPr lang="tr-TR" b="1" dirty="0">
                <a:solidFill>
                  <a:srgbClr val="FF0000"/>
                </a:solidFill>
              </a:rPr>
              <a:t>) </a:t>
            </a:r>
            <a:r>
              <a:rPr lang="tr-TR" b="1" dirty="0" smtClean="0"/>
              <a:t>tarafından 1958 </a:t>
            </a:r>
            <a:r>
              <a:rPr lang="tr-TR" b="1" dirty="0"/>
              <a:t>yılında ortaya çıkarılmıştır. </a:t>
            </a:r>
            <a:endParaRPr lang="tr-TR" b="1" dirty="0" smtClean="0"/>
          </a:p>
          <a:p>
            <a:pPr>
              <a:buFont typeface="Arial" pitchFamily="34" charset="0"/>
              <a:buChar char="•"/>
            </a:pPr>
            <a:r>
              <a:rPr lang="tr-TR" b="1" dirty="0"/>
              <a:t> </a:t>
            </a:r>
            <a:r>
              <a:rPr lang="tr-TR" b="1" dirty="0" smtClean="0"/>
              <a:t>    </a:t>
            </a:r>
            <a:r>
              <a:rPr lang="tr-TR" b="1" dirty="0" err="1" smtClean="0"/>
              <a:t>Bengütaş</a:t>
            </a:r>
            <a:r>
              <a:rPr lang="tr-TR" b="1" dirty="0" smtClean="0"/>
              <a:t> </a:t>
            </a:r>
            <a:r>
              <a:rPr lang="tr-TR" b="1" dirty="0" smtClean="0">
                <a:solidFill>
                  <a:srgbClr val="FF0000"/>
                </a:solidFill>
              </a:rPr>
              <a:t>(</a:t>
            </a:r>
            <a:r>
              <a:rPr lang="tr-TR" b="1" dirty="0">
                <a:solidFill>
                  <a:srgbClr val="FF0000"/>
                </a:solidFill>
              </a:rPr>
              <a:t>ölümsüz</a:t>
            </a:r>
            <a:r>
              <a:rPr lang="tr-TR" dirty="0"/>
              <a:t>) denilen Kül </a:t>
            </a:r>
            <a:r>
              <a:rPr lang="tr-TR" dirty="0" err="1"/>
              <a:t>Tigin</a:t>
            </a:r>
            <a:r>
              <a:rPr lang="tr-TR" dirty="0"/>
              <a:t> Kitabesi, etrafı duvarlarla çevrili bir alan içindedir. Anıtın </a:t>
            </a:r>
            <a:r>
              <a:rPr lang="tr-TR" dirty="0" smtClean="0"/>
              <a:t>doğusunda </a:t>
            </a:r>
            <a:r>
              <a:rPr lang="tr-TR" b="1" dirty="0" smtClean="0"/>
              <a:t>balballar </a:t>
            </a:r>
            <a:r>
              <a:rPr lang="tr-TR" dirty="0"/>
              <a:t>sıralanmakta, kapının iki yanında ise mermerden </a:t>
            </a:r>
            <a:r>
              <a:rPr lang="tr-TR" b="1" dirty="0"/>
              <a:t>koç heykel</a:t>
            </a:r>
            <a:r>
              <a:rPr lang="tr-TR" dirty="0"/>
              <a:t>leri bulunmaktadır</a:t>
            </a:r>
            <a:r>
              <a:rPr lang="tr-TR" dirty="0" smtClean="0"/>
              <a:t>. Türk </a:t>
            </a:r>
            <a:r>
              <a:rPr lang="tr-TR" dirty="0"/>
              <a:t>mitolojisinde </a:t>
            </a:r>
            <a:r>
              <a:rPr lang="tr-TR" b="1" dirty="0"/>
              <a:t>kaplumbağa</a:t>
            </a:r>
            <a:r>
              <a:rPr lang="tr-TR" dirty="0"/>
              <a:t>, </a:t>
            </a:r>
            <a:r>
              <a:rPr lang="tr-TR" b="1" dirty="0">
                <a:solidFill>
                  <a:srgbClr val="FF0000"/>
                </a:solidFill>
              </a:rPr>
              <a:t>dünyanın üzerinde </a:t>
            </a:r>
            <a:r>
              <a:rPr lang="tr-TR" b="1" dirty="0" smtClean="0">
                <a:solidFill>
                  <a:srgbClr val="FF0000"/>
                </a:solidFill>
              </a:rPr>
              <a:t>durduğuna inanılan </a:t>
            </a:r>
            <a:r>
              <a:rPr lang="tr-TR" b="1" dirty="0">
                <a:solidFill>
                  <a:srgbClr val="FF0000"/>
                </a:solidFill>
              </a:rPr>
              <a:t>hayvanlar arasında yer aldığı </a:t>
            </a:r>
            <a:r>
              <a:rPr lang="tr-TR" dirty="0"/>
              <a:t>için Kül </a:t>
            </a:r>
            <a:r>
              <a:rPr lang="tr-TR" dirty="0" err="1"/>
              <a:t>Tigin’in</a:t>
            </a:r>
            <a:r>
              <a:rPr lang="tr-TR" dirty="0"/>
              <a:t> </a:t>
            </a:r>
            <a:r>
              <a:rPr lang="tr-TR" dirty="0" err="1" smtClean="0"/>
              <a:t>bengütaşı</a:t>
            </a:r>
            <a:r>
              <a:rPr lang="tr-TR" dirty="0" smtClean="0"/>
              <a:t>, mermerden </a:t>
            </a:r>
            <a:r>
              <a:rPr lang="tr-TR" dirty="0"/>
              <a:t>yapılmış bir kaplumbağa üzerinde </a:t>
            </a:r>
            <a:r>
              <a:rPr lang="tr-TR" dirty="0" smtClean="0"/>
              <a:t>yükselmiştir</a:t>
            </a:r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9745" y="0"/>
            <a:ext cx="4314255" cy="3227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AutoShape 3" descr="KÃ¼l Tiginâin anÄ±t mezar kÃ¼lliyesi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1749" name="AutoShape 5" descr="KÃ¼l Tiginâin anÄ±t mezar kÃ¼lliyesi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3" y="3145533"/>
            <a:ext cx="2483768" cy="2569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0" y="0"/>
            <a:ext cx="6444208" cy="59400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2000" dirty="0" smtClean="0"/>
              <a:t>       </a:t>
            </a:r>
            <a:r>
              <a:rPr lang="tr-TR" sz="2000" b="1" dirty="0" smtClean="0">
                <a:solidFill>
                  <a:srgbClr val="FF0000"/>
                </a:solidFill>
              </a:rPr>
              <a:t>Kül </a:t>
            </a:r>
            <a:r>
              <a:rPr lang="tr-TR" sz="2000" b="1" dirty="0" err="1">
                <a:solidFill>
                  <a:srgbClr val="FF0000"/>
                </a:solidFill>
              </a:rPr>
              <a:t>Tigin</a:t>
            </a:r>
            <a:r>
              <a:rPr lang="tr-TR" sz="2000" b="1" dirty="0">
                <a:solidFill>
                  <a:srgbClr val="FF0000"/>
                </a:solidFill>
              </a:rPr>
              <a:t> Anıtı</a:t>
            </a:r>
            <a:r>
              <a:rPr lang="tr-TR" sz="2000" dirty="0"/>
              <a:t>’nın batı tarafında tapınak yer almakta </a:t>
            </a:r>
            <a:r>
              <a:rPr lang="tr-TR" sz="2000" dirty="0" smtClean="0"/>
              <a:t>ve bu </a:t>
            </a:r>
            <a:r>
              <a:rPr lang="tr-TR" sz="2000" dirty="0"/>
              <a:t>tapınağın içinde </a:t>
            </a:r>
            <a:r>
              <a:rPr lang="tr-TR" sz="2000" b="1" dirty="0"/>
              <a:t>Kül </a:t>
            </a:r>
            <a:r>
              <a:rPr lang="tr-TR" sz="2000" b="1" dirty="0" err="1"/>
              <a:t>Tigin</a:t>
            </a:r>
            <a:r>
              <a:rPr lang="tr-TR" sz="2000" b="1" dirty="0"/>
              <a:t> ile eşinin heykelleri </a:t>
            </a:r>
            <a:r>
              <a:rPr lang="tr-TR" sz="2000" dirty="0"/>
              <a:t>bulunmaktadır</a:t>
            </a:r>
            <a:r>
              <a:rPr lang="tr-TR" sz="2000" dirty="0" smtClean="0"/>
              <a:t>. Bu </a:t>
            </a:r>
            <a:r>
              <a:rPr lang="tr-TR" sz="2000" dirty="0"/>
              <a:t>bölgede bulunan </a:t>
            </a:r>
            <a:r>
              <a:rPr lang="tr-TR" sz="2000" b="1" dirty="0">
                <a:solidFill>
                  <a:srgbClr val="FF0000"/>
                </a:solidFill>
              </a:rPr>
              <a:t>Bilge Kağan Anıtı’</a:t>
            </a:r>
            <a:r>
              <a:rPr lang="tr-TR" sz="2000" dirty="0"/>
              <a:t>nın üzerindeki </a:t>
            </a:r>
            <a:r>
              <a:rPr lang="tr-TR" sz="2000" b="1" dirty="0" smtClean="0"/>
              <a:t>çifte ejder </a:t>
            </a:r>
            <a:r>
              <a:rPr lang="tr-TR" sz="2000" b="1" dirty="0"/>
              <a:t>kabartması</a:t>
            </a:r>
            <a:r>
              <a:rPr lang="tr-TR" sz="2000" dirty="0"/>
              <a:t>, Kök </a:t>
            </a:r>
            <a:r>
              <a:rPr lang="tr-TR" sz="2000" dirty="0" smtClean="0"/>
              <a:t>Türklerin inançlarında </a:t>
            </a:r>
            <a:r>
              <a:rPr lang="tr-TR" sz="2000" dirty="0"/>
              <a:t>sembolik </a:t>
            </a:r>
            <a:r>
              <a:rPr lang="tr-TR" sz="2000" dirty="0" smtClean="0"/>
              <a:t>anlamlar taşımaktadır</a:t>
            </a:r>
            <a:r>
              <a:rPr lang="tr-TR" sz="2000" dirty="0"/>
              <a:t>. </a:t>
            </a:r>
            <a:r>
              <a:rPr lang="tr-TR" sz="2000" b="1" dirty="0">
                <a:solidFill>
                  <a:srgbClr val="FF0000"/>
                </a:solidFill>
              </a:rPr>
              <a:t>Bu motif, yeri ve göğü temsil etmektedir</a:t>
            </a:r>
            <a:r>
              <a:rPr lang="tr-TR" sz="2000" b="1" dirty="0" smtClean="0">
                <a:solidFill>
                  <a:srgbClr val="FF0000"/>
                </a:solidFill>
              </a:rPr>
              <a:t>.</a:t>
            </a:r>
          </a:p>
          <a:p>
            <a:endParaRPr lang="tr-TR" sz="2000" b="1" dirty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tr-TR" sz="2000" dirty="0" smtClean="0"/>
              <a:t>      Hunlarda </a:t>
            </a:r>
            <a:r>
              <a:rPr lang="tr-TR" sz="2000" dirty="0"/>
              <a:t>olduğu gibi </a:t>
            </a:r>
            <a:r>
              <a:rPr lang="tr-TR" sz="2000" b="1" dirty="0"/>
              <a:t>Kök Türklerde </a:t>
            </a:r>
            <a:r>
              <a:rPr lang="tr-TR" sz="2000" dirty="0"/>
              <a:t>de </a:t>
            </a:r>
            <a:r>
              <a:rPr lang="tr-TR" sz="2000" b="1" dirty="0">
                <a:solidFill>
                  <a:srgbClr val="FF0000"/>
                </a:solidFill>
              </a:rPr>
              <a:t>maden işçiliği </a:t>
            </a:r>
            <a:r>
              <a:rPr lang="tr-TR" sz="2000" b="1" dirty="0" smtClean="0">
                <a:solidFill>
                  <a:srgbClr val="FF0000"/>
                </a:solidFill>
              </a:rPr>
              <a:t>ve dokumacılık</a:t>
            </a:r>
            <a:r>
              <a:rPr lang="tr-TR" sz="2000" dirty="0" smtClean="0"/>
              <a:t> </a:t>
            </a:r>
            <a:r>
              <a:rPr lang="tr-TR" sz="2000" dirty="0"/>
              <a:t>oldukça gelişmiştir. Kök </a:t>
            </a:r>
            <a:r>
              <a:rPr lang="tr-TR" sz="2000" dirty="0" smtClean="0"/>
              <a:t>Türkler madencilikteki başarılarını </a:t>
            </a:r>
            <a:r>
              <a:rPr lang="tr-TR" sz="2000" b="1" dirty="0"/>
              <a:t>silah ve sanat eserleri </a:t>
            </a:r>
            <a:r>
              <a:rPr lang="tr-TR" sz="2000" dirty="0"/>
              <a:t>yapımında ustaca kullanmışlar</a:t>
            </a:r>
            <a:r>
              <a:rPr lang="tr-TR" sz="2000" dirty="0" smtClean="0"/>
              <a:t>, </a:t>
            </a:r>
            <a:r>
              <a:rPr lang="tr-TR" sz="2000" b="1" dirty="0" smtClean="0"/>
              <a:t>kılıç </a:t>
            </a:r>
            <a:r>
              <a:rPr lang="tr-TR" sz="2000" b="1" dirty="0"/>
              <a:t>kalkan ve zırh gibi savaş araçlarının </a:t>
            </a:r>
            <a:r>
              <a:rPr lang="tr-TR" sz="2000" dirty="0"/>
              <a:t>yanında; </a:t>
            </a:r>
            <a:r>
              <a:rPr lang="tr-TR" sz="2000" b="1" dirty="0" smtClean="0"/>
              <a:t>mutfak araç </a:t>
            </a:r>
            <a:r>
              <a:rPr lang="tr-TR" sz="2000" b="1" dirty="0"/>
              <a:t>ve gereçleri </a:t>
            </a:r>
            <a:r>
              <a:rPr lang="tr-TR" sz="2000" dirty="0"/>
              <a:t>ile </a:t>
            </a:r>
            <a:r>
              <a:rPr lang="tr-TR" sz="2000" b="1" dirty="0"/>
              <a:t>süs eşyaları </a:t>
            </a:r>
            <a:r>
              <a:rPr lang="tr-TR" sz="2000" dirty="0"/>
              <a:t>da yapmışlardır. </a:t>
            </a:r>
            <a:endParaRPr lang="tr-TR" sz="2000" dirty="0" smtClean="0"/>
          </a:p>
          <a:p>
            <a:endParaRPr lang="tr-TR" sz="2000" dirty="0" smtClean="0"/>
          </a:p>
          <a:p>
            <a:pPr>
              <a:buFont typeface="Arial" pitchFamily="34" charset="0"/>
              <a:buChar char="•"/>
            </a:pPr>
            <a:r>
              <a:rPr lang="tr-TR" sz="2000" dirty="0" smtClean="0"/>
              <a:t>    Türklerde </a:t>
            </a:r>
            <a:r>
              <a:rPr lang="tr-TR" sz="2000" b="1" dirty="0" smtClean="0"/>
              <a:t>demircilik </a:t>
            </a:r>
            <a:r>
              <a:rPr lang="tr-TR" sz="2000" b="1" dirty="0"/>
              <a:t>sanatında </a:t>
            </a:r>
            <a:r>
              <a:rPr lang="tr-TR" sz="2000" dirty="0"/>
              <a:t>kullanılan madenler, yönlerle </a:t>
            </a:r>
            <a:r>
              <a:rPr lang="tr-TR" sz="2000" dirty="0" smtClean="0"/>
              <a:t>ilişkilendirilmiştir. </a:t>
            </a:r>
            <a:r>
              <a:rPr lang="tr-TR" sz="2000" b="1" dirty="0" smtClean="0"/>
              <a:t>Demir</a:t>
            </a:r>
            <a:r>
              <a:rPr lang="tr-TR" sz="2000" b="1" dirty="0"/>
              <a:t>, siyah renginden dolayı kuzeyi</a:t>
            </a:r>
            <a:r>
              <a:rPr lang="tr-TR" sz="2000" dirty="0"/>
              <a:t>; </a:t>
            </a:r>
            <a:r>
              <a:rPr lang="tr-TR" sz="2000" b="1" dirty="0">
                <a:solidFill>
                  <a:srgbClr val="FF0000"/>
                </a:solidFill>
              </a:rPr>
              <a:t>bakır kızıl </a:t>
            </a:r>
            <a:r>
              <a:rPr lang="tr-TR" sz="2000" b="1" dirty="0" smtClean="0">
                <a:solidFill>
                  <a:srgbClr val="FF0000"/>
                </a:solidFill>
              </a:rPr>
              <a:t>renginden dolayı </a:t>
            </a:r>
            <a:r>
              <a:rPr lang="tr-TR" sz="2000" b="1" dirty="0">
                <a:solidFill>
                  <a:srgbClr val="FF0000"/>
                </a:solidFill>
              </a:rPr>
              <a:t>güneyi</a:t>
            </a:r>
            <a:r>
              <a:rPr lang="tr-TR" sz="2000" dirty="0"/>
              <a:t> işaret etmiştir. Bilge Kağan’ın </a:t>
            </a:r>
            <a:r>
              <a:rPr lang="tr-TR" sz="2000" dirty="0" smtClean="0"/>
              <a:t>kurganında birçok </a:t>
            </a:r>
            <a:r>
              <a:rPr lang="tr-TR" sz="2000" dirty="0"/>
              <a:t>eşyanın yanında gelişmiş dokuma parçalarına da rastlanmıştır</a:t>
            </a:r>
            <a:r>
              <a:rPr lang="tr-TR" sz="2000" dirty="0" smtClean="0"/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0"/>
            <a:ext cx="2843807" cy="46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82689"/>
            <a:ext cx="9144000" cy="2862322"/>
          </a:xfrm>
          <a:prstGeom prst="rect">
            <a:avLst/>
          </a:prstGeom>
          <a:solidFill>
            <a:srgbClr val="E6FD75"/>
          </a:solidFill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dirty="0" smtClean="0"/>
              <a:t>   Bugünkü Moğolistan bölgesinde, </a:t>
            </a:r>
            <a:r>
              <a:rPr lang="tr-TR" b="1" dirty="0" smtClean="0"/>
              <a:t>Kök Türkler Dönemi’ne ai</a:t>
            </a:r>
            <a:r>
              <a:rPr lang="tr-TR" dirty="0" smtClean="0"/>
              <a:t>t derin çizgilerle çizilmiş çok sayıda </a:t>
            </a:r>
            <a:r>
              <a:rPr lang="tr-TR" b="1" dirty="0" smtClean="0">
                <a:solidFill>
                  <a:srgbClr val="FF0000"/>
                </a:solidFill>
              </a:rPr>
              <a:t>kaya resimlerine </a:t>
            </a:r>
            <a:r>
              <a:rPr lang="tr-TR" dirty="0" smtClean="0"/>
              <a:t>rastlanmıştır. Bu resimlerde </a:t>
            </a:r>
            <a:r>
              <a:rPr lang="tr-TR" b="1" dirty="0" smtClean="0">
                <a:solidFill>
                  <a:srgbClr val="FF0000"/>
                </a:solidFill>
              </a:rPr>
              <a:t>askerler ve savaş sahneleri </a:t>
            </a:r>
            <a:r>
              <a:rPr lang="tr-TR" dirty="0" smtClean="0"/>
              <a:t>önemli bir yer tutar. Kök Türkler, Hunlarda olduğu gibi kaya resimlerinde </a:t>
            </a:r>
            <a:r>
              <a:rPr lang="tr-TR" b="1" dirty="0" smtClean="0"/>
              <a:t>kurt figürlerine </a:t>
            </a:r>
            <a:r>
              <a:rPr lang="tr-TR" dirty="0" smtClean="0"/>
              <a:t>çok sık yer vermişlerdir.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    Kök Türk kurganlarında yapılan kazılarda, üzerinde </a:t>
            </a:r>
            <a:r>
              <a:rPr lang="tr-TR" b="1" dirty="0" smtClean="0"/>
              <a:t>fantastik yaratık resimleri </a:t>
            </a:r>
            <a:r>
              <a:rPr lang="tr-TR" dirty="0" smtClean="0"/>
              <a:t>bulunan çok sayıda </a:t>
            </a:r>
            <a:r>
              <a:rPr lang="tr-TR" b="1" dirty="0" smtClean="0">
                <a:solidFill>
                  <a:srgbClr val="FF0000"/>
                </a:solidFill>
              </a:rPr>
              <a:t>madenî eşyalar, kulplu maşrapalar ve seramik kaplar </a:t>
            </a:r>
            <a:r>
              <a:rPr lang="tr-TR" dirty="0" smtClean="0"/>
              <a:t>bulunmuştur. </a:t>
            </a:r>
            <a:r>
              <a:rPr lang="tr-TR" b="1" dirty="0" smtClean="0"/>
              <a:t>Kök Türkl</a:t>
            </a:r>
            <a:r>
              <a:rPr lang="tr-TR" dirty="0" smtClean="0"/>
              <a:t>erde sık kullanılan figürlerden birisi de </a:t>
            </a:r>
            <a:r>
              <a:rPr lang="tr-TR" b="1" dirty="0" smtClean="0">
                <a:solidFill>
                  <a:srgbClr val="FF0000"/>
                </a:solidFill>
              </a:rPr>
              <a:t>dağ keçisidir</a:t>
            </a:r>
            <a:r>
              <a:rPr lang="tr-TR" dirty="0" smtClean="0"/>
              <a:t>. Kök Türkler, yırtıcı hayvan resimlerini ve av tasvirlerini kayalar üzerine kazıyarak resmetmişlerdir </a:t>
            </a:r>
            <a:r>
              <a:rPr lang="tr-TR" b="1" dirty="0" smtClean="0"/>
              <a:t>(Görsel 6.11). </a:t>
            </a:r>
            <a:r>
              <a:rPr lang="tr-TR" dirty="0" smtClean="0"/>
              <a:t>Kök Türk kurganlarında görülen </a:t>
            </a:r>
            <a:r>
              <a:rPr lang="tr-TR" b="1" dirty="0" smtClean="0"/>
              <a:t>heykel sanatı, </a:t>
            </a:r>
            <a:r>
              <a:rPr lang="tr-TR" dirty="0" smtClean="0"/>
              <a:t>Hunlara göre daha gelişmiştir. Zira Kök Türklerin yaptığı heykellerde </a:t>
            </a:r>
            <a:r>
              <a:rPr lang="tr-TR" b="1" dirty="0" smtClean="0"/>
              <a:t>kaftan ve çizme</a:t>
            </a:r>
            <a:r>
              <a:rPr lang="tr-TR" dirty="0" smtClean="0"/>
              <a:t> gibi ayrıntılar da işlenmiştir. </a:t>
            </a:r>
            <a:r>
              <a:rPr lang="tr-TR" b="1" dirty="0" smtClean="0">
                <a:solidFill>
                  <a:srgbClr val="FF0000"/>
                </a:solidFill>
              </a:rPr>
              <a:t>Kül </a:t>
            </a:r>
            <a:r>
              <a:rPr lang="tr-TR" b="1" dirty="0" err="1" smtClean="0">
                <a:solidFill>
                  <a:srgbClr val="FF0000"/>
                </a:solidFill>
              </a:rPr>
              <a:t>Tigin</a:t>
            </a:r>
            <a:r>
              <a:rPr lang="tr-TR" b="1" dirty="0" smtClean="0">
                <a:solidFill>
                  <a:srgbClr val="FF0000"/>
                </a:solidFill>
              </a:rPr>
              <a:t>, Bilge Kağan ve Vezir </a:t>
            </a:r>
            <a:r>
              <a:rPr lang="tr-TR" b="1" dirty="0" err="1" smtClean="0">
                <a:solidFill>
                  <a:srgbClr val="FF0000"/>
                </a:solidFill>
              </a:rPr>
              <a:t>Tonyukuk</a:t>
            </a:r>
            <a:r>
              <a:rPr lang="tr-TR" dirty="0" smtClean="0"/>
              <a:t> adına dikilen heykeller ise Kök Türk heykellerinin en güzel örnekleridir.</a:t>
            </a: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3073524"/>
            <a:ext cx="3995936" cy="2641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Dikdörtgen"/>
          <p:cNvSpPr/>
          <p:nvPr/>
        </p:nvSpPr>
        <p:spPr>
          <a:xfrm>
            <a:off x="7623647" y="5345668"/>
            <a:ext cx="15203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chemeClr val="bg1"/>
                </a:solidFill>
              </a:rPr>
              <a:t>(Görsel 6.11). 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2052" name="Picture 4" descr="KÃ¼l Tigin, Bilge KaÄan ve Vezir Tonyukuk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112" y="3073524"/>
            <a:ext cx="5259976" cy="2641475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3563888" y="5345668"/>
            <a:ext cx="17684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Kül </a:t>
            </a:r>
            <a:r>
              <a:rPr lang="tr-TR" dirty="0" err="1" smtClean="0"/>
              <a:t>Tigin</a:t>
            </a:r>
            <a:r>
              <a:rPr lang="tr-TR" dirty="0" smtClean="0"/>
              <a:t> Kitabesi</a:t>
            </a:r>
            <a:endParaRPr lang="tr-TR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0"/>
            <a:ext cx="3635896" cy="2641476"/>
          </a:xfrm>
          <a:prstGeom prst="rect">
            <a:avLst/>
          </a:prstGeom>
          <a:noFill/>
        </p:spPr>
      </p:pic>
      <p:pic>
        <p:nvPicPr>
          <p:cNvPr id="5126" name="Picture 6" descr="Ä°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2990849"/>
            <a:ext cx="4067175" cy="2724151"/>
          </a:xfrm>
          <a:prstGeom prst="rect">
            <a:avLst/>
          </a:prstGeom>
          <a:noFill/>
        </p:spPr>
      </p:pic>
      <p:sp>
        <p:nvSpPr>
          <p:cNvPr id="2" name="1 Dikdörtgen"/>
          <p:cNvSpPr/>
          <p:nvPr/>
        </p:nvSpPr>
        <p:spPr>
          <a:xfrm>
            <a:off x="0" y="0"/>
            <a:ext cx="572412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dirty="0" smtClean="0"/>
              <a:t>    Hunlarda olduğu gibi Kök Türklerde de </a:t>
            </a:r>
            <a:r>
              <a:rPr lang="tr-TR" b="1" dirty="0" smtClean="0"/>
              <a:t>eğlence, müzik ve festivaller önemli bir yere sahipti.</a:t>
            </a:r>
          </a:p>
          <a:p>
            <a:r>
              <a:rPr lang="tr-TR" dirty="0" smtClean="0"/>
              <a:t>Bu dönemde </a:t>
            </a:r>
            <a:r>
              <a:rPr lang="tr-TR" b="1" dirty="0" smtClean="0"/>
              <a:t>müzik biraz daha çeşitlenmiş</a:t>
            </a:r>
            <a:r>
              <a:rPr lang="tr-TR" dirty="0" smtClean="0"/>
              <a:t>, </a:t>
            </a:r>
            <a:r>
              <a:rPr lang="tr-TR" b="1" dirty="0" smtClean="0">
                <a:solidFill>
                  <a:srgbClr val="FF0000"/>
                </a:solidFill>
              </a:rPr>
              <a:t>tuğ müziği, dinî müzik ve ozan müziği ön plana çıkmıştır. </a:t>
            </a:r>
            <a:r>
              <a:rPr lang="tr-TR" dirty="0" smtClean="0"/>
              <a:t>Kök  Türklerde dinî müzik, Hunlarda olduğu gibi </a:t>
            </a:r>
            <a:r>
              <a:rPr lang="tr-TR" b="1" dirty="0" smtClean="0">
                <a:solidFill>
                  <a:srgbClr val="FF0000"/>
                </a:solidFill>
              </a:rPr>
              <a:t>kamlar</a:t>
            </a:r>
            <a:r>
              <a:rPr lang="tr-TR" b="1" dirty="0" smtClean="0"/>
              <a:t> tarafından icra ediliyordu.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Kamlar, </a:t>
            </a:r>
            <a:r>
              <a:rPr lang="tr-TR" b="1" dirty="0" smtClean="0"/>
              <a:t>Güneş ve Ay tutulmalarında</a:t>
            </a:r>
            <a:r>
              <a:rPr lang="tr-TR" dirty="0" smtClean="0"/>
              <a:t> </a:t>
            </a:r>
            <a:r>
              <a:rPr lang="tr-TR" b="1" dirty="0" smtClean="0">
                <a:solidFill>
                  <a:srgbClr val="FF0000"/>
                </a:solidFill>
              </a:rPr>
              <a:t>kötü ruhları kovmak </a:t>
            </a:r>
            <a:r>
              <a:rPr lang="tr-TR" dirty="0" smtClean="0"/>
              <a:t>için </a:t>
            </a:r>
            <a:r>
              <a:rPr lang="tr-TR" b="1" dirty="0" smtClean="0"/>
              <a:t>davul</a:t>
            </a:r>
            <a:r>
              <a:rPr lang="tr-TR" dirty="0" smtClean="0"/>
              <a:t> çalarlardı. İlk Türklerde dinî törenler müziksiz yapılmazdı.</a:t>
            </a:r>
          </a:p>
          <a:p>
            <a:r>
              <a:rPr lang="tr-TR" dirty="0" smtClean="0"/>
              <a:t>Müzisyenlik, Kök Türklerde zamanla bir meslek hâline gelmeye başlamıştır. </a:t>
            </a:r>
            <a:r>
              <a:rPr lang="tr-TR" b="1" dirty="0" smtClean="0"/>
              <a:t>Ozanlar, </a:t>
            </a:r>
            <a:r>
              <a:rPr lang="tr-TR" dirty="0" smtClean="0"/>
              <a:t>kahramanlık türkülerini </a:t>
            </a:r>
            <a:r>
              <a:rPr lang="tr-TR" b="1" dirty="0" smtClean="0">
                <a:solidFill>
                  <a:srgbClr val="FF0000"/>
                </a:solidFill>
              </a:rPr>
              <a:t>yaylı (</a:t>
            </a:r>
            <a:r>
              <a:rPr lang="tr-TR" b="1" dirty="0" err="1" smtClean="0">
                <a:solidFill>
                  <a:srgbClr val="FF0000"/>
                </a:solidFill>
              </a:rPr>
              <a:t>ıklığ</a:t>
            </a:r>
            <a:r>
              <a:rPr lang="tr-TR" b="1" dirty="0" smtClean="0">
                <a:solidFill>
                  <a:srgbClr val="FF0000"/>
                </a:solidFill>
              </a:rPr>
              <a:t>) veya telli kopuz</a:t>
            </a:r>
            <a:r>
              <a:rPr lang="tr-TR" dirty="0" smtClean="0"/>
              <a:t> kullanarak bestelemiş ve söylemiştir. Türk hükümdarları yanlarında ozanlar bulundurur, bu ozanlar ordu içerisinde destanlardan parçalar okurlardı.</a:t>
            </a:r>
          </a:p>
          <a:p>
            <a:r>
              <a:rPr lang="tr-TR" dirty="0" smtClean="0"/>
              <a:t>Kök Türklerde, Hunlarda olduğu gibi </a:t>
            </a:r>
            <a:r>
              <a:rPr lang="tr-TR" b="1" dirty="0" smtClean="0">
                <a:solidFill>
                  <a:srgbClr val="FF0000"/>
                </a:solidFill>
              </a:rPr>
              <a:t>yuğ/yoğ (ölü gömme) </a:t>
            </a:r>
            <a:r>
              <a:rPr lang="tr-TR" b="1" dirty="0" smtClean="0"/>
              <a:t>törenleri önemli bir yere sahipti.</a:t>
            </a:r>
          </a:p>
          <a:p>
            <a:r>
              <a:rPr lang="tr-TR" dirty="0" smtClean="0"/>
              <a:t>Bu törenlere ağıtçılar katılır, ağıtlar yakılırdı. Ağıt yakma geleneği günümüzde de devam etmektedir.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97493"/>
            <a:ext cx="1655762" cy="2645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944216" cy="2617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lum contrast="40000"/>
          </a:blip>
          <a:srcRect/>
          <a:stretch>
            <a:fillRect/>
          </a:stretch>
        </p:blipFill>
        <p:spPr bwMode="auto">
          <a:xfrm>
            <a:off x="1763689" y="0"/>
            <a:ext cx="7380312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Dikdörtgen"/>
          <p:cNvSpPr/>
          <p:nvPr/>
        </p:nvSpPr>
        <p:spPr>
          <a:xfrm>
            <a:off x="6660232" y="5017741"/>
            <a:ext cx="20517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i="1" dirty="0" err="1" smtClean="0"/>
              <a:t>Pazırık</a:t>
            </a:r>
            <a:r>
              <a:rPr lang="tr-TR" i="1" dirty="0" smtClean="0"/>
              <a:t> </a:t>
            </a:r>
            <a:r>
              <a:rPr lang="tr-TR" i="1" dirty="0"/>
              <a:t>Kurganı, Hun keçe yaygısı, detay</a:t>
            </a:r>
            <a:endParaRPr lang="tr-TR" dirty="0"/>
          </a:p>
        </p:txBody>
      </p:sp>
      <p:sp>
        <p:nvSpPr>
          <p:cNvPr id="7" name="6 Dikdörtgen"/>
          <p:cNvSpPr/>
          <p:nvPr/>
        </p:nvSpPr>
        <p:spPr>
          <a:xfrm>
            <a:off x="1907704" y="4837721"/>
            <a:ext cx="2736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i="1" dirty="0" err="1" smtClean="0"/>
              <a:t>Pazırık</a:t>
            </a:r>
            <a:r>
              <a:rPr lang="tr-TR" i="1" dirty="0" smtClean="0"/>
              <a:t> Kurganı'nda bulunan bir at arabası </a:t>
            </a:r>
            <a:endParaRPr lang="tr-TR" dirty="0"/>
          </a:p>
        </p:txBody>
      </p:sp>
      <p:sp>
        <p:nvSpPr>
          <p:cNvPr id="8" name="7 Dikdörtgen"/>
          <p:cNvSpPr/>
          <p:nvPr/>
        </p:nvSpPr>
        <p:spPr>
          <a:xfrm>
            <a:off x="2" y="5407223"/>
            <a:ext cx="22049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Uygurlara ait bir fresk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483770" y="1"/>
            <a:ext cx="5745291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tr-TR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İLK TÜRK DEVLETLERİNDE SANAT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0364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Uygurlarda Sanat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     </a:t>
            </a:r>
            <a:r>
              <a:rPr lang="tr-TR" b="1" dirty="0" smtClean="0">
                <a:solidFill>
                  <a:srgbClr val="FF0000"/>
                </a:solidFill>
              </a:rPr>
              <a:t>Uygur Türkleri </a:t>
            </a:r>
            <a:r>
              <a:rPr lang="tr-TR" b="1" dirty="0" smtClean="0"/>
              <a:t>yerleşik medeniyetin en önemli sanat örneklerini </a:t>
            </a:r>
            <a:r>
              <a:rPr lang="tr-TR" dirty="0" smtClean="0"/>
              <a:t>vermiştir. Uygurlar, </a:t>
            </a:r>
            <a:r>
              <a:rPr lang="tr-TR" b="1" dirty="0" smtClean="0">
                <a:solidFill>
                  <a:srgbClr val="FF0000"/>
                </a:solidFill>
              </a:rPr>
              <a:t>Budizm ve Manihaizm </a:t>
            </a:r>
            <a:r>
              <a:rPr lang="tr-TR" dirty="0" smtClean="0"/>
              <a:t>dinleri ile tanıştıktan sonra, özellikle </a:t>
            </a:r>
            <a:r>
              <a:rPr lang="tr-TR" b="1" dirty="0" smtClean="0"/>
              <a:t>tapınak mimarisinde </a:t>
            </a:r>
            <a:r>
              <a:rPr lang="tr-TR" dirty="0" smtClean="0"/>
              <a:t>önemli gelişmeler göstermiştir. Tapınakların kenarlarına </a:t>
            </a:r>
            <a:r>
              <a:rPr lang="tr-TR" b="1" dirty="0" smtClean="0"/>
              <a:t>surlarla çevrili şehirler kuran </a:t>
            </a:r>
            <a:r>
              <a:rPr lang="tr-TR" dirty="0" smtClean="0"/>
              <a:t>Uygurlar, 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sıcak ve soğuktan korunmak için </a:t>
            </a:r>
            <a:r>
              <a:rPr lang="tr-TR" dirty="0" smtClean="0"/>
              <a:t>de </a:t>
            </a:r>
            <a:r>
              <a:rPr lang="tr-TR" b="1" dirty="0" smtClean="0"/>
              <a:t>mağara evler </a:t>
            </a:r>
            <a:r>
              <a:rPr lang="tr-TR" dirty="0" smtClean="0"/>
              <a:t>inşa etmiştir </a:t>
            </a:r>
            <a:r>
              <a:rPr lang="tr-TR" b="1" dirty="0" smtClean="0"/>
              <a:t>(Görsel 6.12). İslami kaynaklarda Uygurların </a:t>
            </a:r>
            <a:r>
              <a:rPr lang="tr-TR" dirty="0" smtClean="0">
                <a:solidFill>
                  <a:srgbClr val="FF0000"/>
                </a:solidFill>
              </a:rPr>
              <a:t>on yedi şehrinden </a:t>
            </a:r>
            <a:r>
              <a:rPr lang="tr-TR" dirty="0" smtClean="0"/>
              <a:t>bahsedilmektedir. </a:t>
            </a:r>
            <a:r>
              <a:rPr lang="tr-TR" b="1" dirty="0" smtClean="0"/>
              <a:t>Ordu-balık, Turfan, </a:t>
            </a:r>
            <a:r>
              <a:rPr lang="tr-TR" b="1" dirty="0" err="1" smtClean="0"/>
              <a:t>Toyuk</a:t>
            </a:r>
            <a:r>
              <a:rPr lang="tr-TR" b="1" dirty="0" smtClean="0"/>
              <a:t>, Kara-</a:t>
            </a:r>
            <a:r>
              <a:rPr lang="tr-TR" b="1" dirty="0" err="1" smtClean="0"/>
              <a:t>Haço</a:t>
            </a:r>
            <a:r>
              <a:rPr lang="tr-TR" dirty="0" smtClean="0"/>
              <a:t> bu şehirlerden bazılarıdır.</a:t>
            </a:r>
            <a:endParaRPr lang="tr-TR" dirty="0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65412"/>
            <a:ext cx="9144000" cy="364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6876256" cy="563231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2000" dirty="0" smtClean="0"/>
              <a:t>     Uygur şehirlerindeki pek çok </a:t>
            </a:r>
            <a:r>
              <a:rPr lang="tr-TR" sz="2000" b="1" dirty="0" smtClean="0"/>
              <a:t>saray, tapınak ve ev </a:t>
            </a:r>
            <a:r>
              <a:rPr lang="tr-TR" sz="2000" b="1" dirty="0" smtClean="0">
                <a:solidFill>
                  <a:srgbClr val="FF0000"/>
                </a:solidFill>
              </a:rPr>
              <a:t>kerpiç </a:t>
            </a:r>
            <a:r>
              <a:rPr lang="tr-TR" sz="2000" dirty="0" smtClean="0"/>
              <a:t>kullanılarak yapılmış, </a:t>
            </a:r>
            <a:r>
              <a:rPr lang="tr-TR" sz="2000" b="1" dirty="0" err="1" smtClean="0"/>
              <a:t>Haço’daki</a:t>
            </a:r>
            <a:r>
              <a:rPr lang="tr-TR" sz="2000" b="1" dirty="0" smtClean="0"/>
              <a:t> saray kalıntısında ise </a:t>
            </a:r>
            <a:r>
              <a:rPr lang="tr-TR" sz="2000" b="1" dirty="0" smtClean="0">
                <a:solidFill>
                  <a:srgbClr val="FF0000"/>
                </a:solidFill>
              </a:rPr>
              <a:t>taş</a:t>
            </a:r>
          </a:p>
          <a:p>
            <a:r>
              <a:rPr lang="tr-TR" sz="2000" b="1" dirty="0" smtClean="0"/>
              <a:t>malzemeler kullanılmıştır.</a:t>
            </a:r>
            <a:r>
              <a:rPr lang="tr-TR" sz="2000" dirty="0" smtClean="0"/>
              <a:t> Uygur şehrine giden Arap elçi Tamim</a:t>
            </a:r>
          </a:p>
          <a:p>
            <a:r>
              <a:rPr lang="tr-TR" sz="2000" dirty="0" smtClean="0"/>
              <a:t>B. </a:t>
            </a:r>
            <a:r>
              <a:rPr lang="tr-TR" sz="2000" dirty="0" err="1" smtClean="0"/>
              <a:t>Mutavvi</a:t>
            </a:r>
            <a:r>
              <a:rPr lang="tr-TR" sz="2000" dirty="0" smtClean="0"/>
              <a:t>, Uygurlardan söz ederken; “Yolumuz mütemadiyen (sürekli </a:t>
            </a:r>
            <a:r>
              <a:rPr lang="nn-NO" sz="2000" dirty="0" smtClean="0"/>
              <a:t>olarak) </a:t>
            </a:r>
            <a:r>
              <a:rPr lang="nn-NO" sz="2000" b="1" dirty="0" smtClean="0"/>
              <a:t>kalabalık ve mamur kasabalar</a:t>
            </a:r>
            <a:r>
              <a:rPr lang="tr-TR" sz="2000" b="1" dirty="0" smtClean="0"/>
              <a:t> </a:t>
            </a:r>
            <a:r>
              <a:rPr lang="tr-TR" sz="2000" dirty="0" smtClean="0"/>
              <a:t>ile şehirlerden geçiyordu.” diye yazmıştır. </a:t>
            </a:r>
          </a:p>
          <a:p>
            <a:r>
              <a:rPr lang="tr-TR" sz="2000" dirty="0" smtClean="0"/>
              <a:t>Uygurlardaki </a:t>
            </a:r>
            <a:r>
              <a:rPr lang="tr-TR" sz="2000" b="1" dirty="0" smtClean="0"/>
              <a:t>Ordu-Balık şehirler; </a:t>
            </a:r>
            <a:r>
              <a:rPr lang="tr-TR" sz="2000" dirty="0" smtClean="0"/>
              <a:t>on metre yüksekliğindeki </a:t>
            </a:r>
            <a:r>
              <a:rPr lang="tr-TR" sz="2000" b="1" dirty="0" smtClean="0"/>
              <a:t>surları, kale burçları, iç kale </a:t>
            </a:r>
            <a:r>
              <a:rPr lang="tr-TR" sz="2000" dirty="0" smtClean="0"/>
              <a:t>hendeği ve gözetleme kuleleriyle askerî savunma tekniği bakımından mükemmel bir sisteme sahipti.</a:t>
            </a:r>
          </a:p>
          <a:p>
            <a:r>
              <a:rPr lang="es-ES" sz="2000" dirty="0" smtClean="0"/>
              <a:t>Uygurlar mimaride; </a:t>
            </a:r>
            <a:r>
              <a:rPr lang="es-ES" sz="2000" b="1" dirty="0" smtClean="0">
                <a:solidFill>
                  <a:srgbClr val="FF0000"/>
                </a:solidFill>
              </a:rPr>
              <a:t>tonoz, kubbe ve</a:t>
            </a:r>
            <a:r>
              <a:rPr lang="tr-TR" sz="2000" b="1" dirty="0" smtClean="0">
                <a:solidFill>
                  <a:srgbClr val="FF0000"/>
                </a:solidFill>
              </a:rPr>
              <a:t> Türk üçgeni </a:t>
            </a:r>
            <a:r>
              <a:rPr lang="tr-TR" sz="2000" dirty="0" smtClean="0"/>
              <a:t>gibi yapılara yer vermişler, </a:t>
            </a:r>
            <a:r>
              <a:rPr lang="tr-TR" sz="2000" b="1" dirty="0" smtClean="0"/>
              <a:t>gökyüzünden ilham </a:t>
            </a:r>
            <a:r>
              <a:rPr lang="tr-TR" sz="2000" dirty="0" smtClean="0"/>
              <a:t>alarak kubbe tekniğini</a:t>
            </a:r>
          </a:p>
          <a:p>
            <a:r>
              <a:rPr lang="tr-TR" sz="2000" dirty="0" smtClean="0"/>
              <a:t>ilk önce </a:t>
            </a:r>
            <a:r>
              <a:rPr lang="tr-TR" sz="2000" b="1" dirty="0" smtClean="0"/>
              <a:t>çadırlarda ve kurganlarda</a:t>
            </a:r>
            <a:r>
              <a:rPr lang="tr-TR" sz="2000" dirty="0" smtClean="0"/>
              <a:t>, daha sonra da diğer mimari yapılarda kullanmışlardır. Kubbe daha sonraları Türk İslam devletlerinde de kullanılmaya devam etmiştir.</a:t>
            </a:r>
          </a:p>
          <a:p>
            <a:r>
              <a:rPr lang="tr-TR" sz="2000" dirty="0" smtClean="0"/>
              <a:t>Kök Türklerde olduğu gibi Uygurlarda da maden işletmeciliği oldukça gelişmiştir. Pek çok eşya altınla kaplanmış, kılıç ve kalkan gibi birçok silahın yapımında ustalık boyutuna ulaşılmıştır.</a:t>
            </a:r>
          </a:p>
        </p:txBody>
      </p:sp>
      <p:sp>
        <p:nvSpPr>
          <p:cNvPr id="3" name="2 Dikdörtgen"/>
          <p:cNvSpPr/>
          <p:nvPr/>
        </p:nvSpPr>
        <p:spPr>
          <a:xfrm>
            <a:off x="6732240" y="0"/>
            <a:ext cx="2411760" cy="313932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tr-TR" dirty="0" smtClean="0"/>
              <a:t>Uygurlar, kendilerinden önceki dönemlerde yaşayan Türklerde olduğu gibi </a:t>
            </a:r>
            <a:r>
              <a:rPr lang="tr-TR" b="1" dirty="0" smtClean="0">
                <a:solidFill>
                  <a:srgbClr val="FF0000"/>
                </a:solidFill>
              </a:rPr>
              <a:t>dokumacılık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alanında </a:t>
            </a:r>
            <a:r>
              <a:rPr lang="tr-TR" b="1" dirty="0" smtClean="0"/>
              <a:t>çok </a:t>
            </a:r>
            <a:r>
              <a:rPr lang="tr-TR" dirty="0" smtClean="0"/>
              <a:t>ilerlemişlerdir. Uygurlar dokumacılığı; </a:t>
            </a:r>
            <a:r>
              <a:rPr lang="tr-TR" b="1" dirty="0" smtClean="0"/>
              <a:t>desenleme, boyama ve iğne ile işleme</a:t>
            </a:r>
          </a:p>
          <a:p>
            <a:r>
              <a:rPr lang="tr-TR" dirty="0" smtClean="0"/>
              <a:t>olmak üzere üç şekilde yapmışlardır.</a:t>
            </a:r>
            <a:endParaRPr lang="tr-TR" dirty="0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72840" y="3626768"/>
            <a:ext cx="247116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4572000" cy="14773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dirty="0" smtClean="0"/>
              <a:t> Uygurlar </a:t>
            </a:r>
            <a:r>
              <a:rPr lang="tr-TR" b="1" dirty="0" smtClean="0"/>
              <a:t>resim sanatında </a:t>
            </a:r>
            <a:r>
              <a:rPr lang="tr-TR" dirty="0" smtClean="0"/>
              <a:t>da oldukça ilerlemiş, onların inançları ve yerleşik düzenleri sanat anlayışlarını da etkilemiştir. </a:t>
            </a:r>
            <a:r>
              <a:rPr lang="tr-TR" b="1" dirty="0" smtClean="0"/>
              <a:t>Süsleme sanatı ve resimlerinde </a:t>
            </a:r>
            <a:r>
              <a:rPr lang="tr-TR" b="1" dirty="0" smtClean="0">
                <a:solidFill>
                  <a:srgbClr val="FF0000"/>
                </a:solidFill>
              </a:rPr>
              <a:t>bitki üslubu </a:t>
            </a:r>
            <a:r>
              <a:rPr lang="tr-TR" dirty="0" smtClean="0"/>
              <a:t>ön plana çıkmıştır.</a:t>
            </a:r>
            <a:endParaRPr lang="tr-TR" dirty="0"/>
          </a:p>
        </p:txBody>
      </p:sp>
      <p:sp>
        <p:nvSpPr>
          <p:cNvPr id="3" name="2 Dikdörtgen"/>
          <p:cNvSpPr/>
          <p:nvPr/>
        </p:nvSpPr>
        <p:spPr>
          <a:xfrm>
            <a:off x="0" y="1633364"/>
            <a:ext cx="4572000" cy="203132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r>
              <a:rPr lang="tr-TR" dirty="0" smtClean="0"/>
              <a:t>Tapınak ve sivil mimarileri süsleyen </a:t>
            </a:r>
            <a:r>
              <a:rPr lang="tr-TR" b="1" dirty="0" smtClean="0"/>
              <a:t>fresklerde; </a:t>
            </a:r>
            <a:r>
              <a:rPr lang="tr-TR" dirty="0" smtClean="0"/>
              <a:t>vakıfçılar, </a:t>
            </a:r>
            <a:r>
              <a:rPr lang="tr-TR" b="1" dirty="0" smtClean="0"/>
              <a:t>erkek ve kadın figürleri ile askerler,</a:t>
            </a:r>
          </a:p>
          <a:p>
            <a:r>
              <a:rPr lang="tr-TR" dirty="0" smtClean="0"/>
              <a:t>realist bir üslupla tasvir edilmiş, aynı üslup minyatürlerde de kullanılmıştır. Mavi ve kırmızı</a:t>
            </a:r>
          </a:p>
          <a:p>
            <a:r>
              <a:rPr lang="tr-TR" dirty="0" smtClean="0"/>
              <a:t>renkte gerçekçi olarak sunulan resimler, dönemin yüz yapısı ve kıyafetleri hakkında önemli bilgiler vermektedir.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0" y="3793604"/>
            <a:ext cx="4572000" cy="120032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Minyatür sanatı</a:t>
            </a:r>
            <a:r>
              <a:rPr lang="tr-TR" dirty="0" smtClean="0"/>
              <a:t>, Uygurlarda </a:t>
            </a:r>
            <a:r>
              <a:rPr lang="tr-TR" b="1" dirty="0" smtClean="0"/>
              <a:t>Mani dininin </a:t>
            </a:r>
            <a:r>
              <a:rPr lang="tr-TR" dirty="0" smtClean="0"/>
              <a:t>etkisiyle gelişmiştir. Bu sanat, İslami dönem resim sanatını da özellikle yüz yapısı ve giysileri ile etkileyerek İslami motiflere bürünmüştür</a:t>
            </a:r>
            <a:endParaRPr lang="tr-TR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29325" y="193204"/>
            <a:ext cx="3114675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Dikdörtgen"/>
          <p:cNvSpPr/>
          <p:nvPr/>
        </p:nvSpPr>
        <p:spPr>
          <a:xfrm>
            <a:off x="4572000" y="2713484"/>
            <a:ext cx="4572000" cy="147732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r>
              <a:rPr lang="tr-TR" dirty="0" smtClean="0"/>
              <a:t>Uygurlarda </a:t>
            </a:r>
            <a:r>
              <a:rPr lang="tr-TR" b="1" dirty="0" smtClean="0"/>
              <a:t>heykel sanatının </a:t>
            </a:r>
            <a:r>
              <a:rPr lang="tr-TR" dirty="0" smtClean="0"/>
              <a:t>temeli Kök Türklerdeki </a:t>
            </a:r>
            <a:r>
              <a:rPr lang="tr-TR" b="1" dirty="0" smtClean="0">
                <a:solidFill>
                  <a:srgbClr val="FF0000"/>
                </a:solidFill>
              </a:rPr>
              <a:t>balballara </a:t>
            </a:r>
            <a:r>
              <a:rPr lang="tr-TR" dirty="0" smtClean="0"/>
              <a:t>dayanmaktadır. İlk dönem normal insan boyutundaki heykeller, ilerleyen dönemlerde devasa büyüklüklerde yapılmaya başlamıştır.</a:t>
            </a:r>
            <a:endParaRPr lang="tr-TR" dirty="0"/>
          </a:p>
        </p:txBody>
      </p:sp>
      <p:sp>
        <p:nvSpPr>
          <p:cNvPr id="7" name="6 Dikdörtgen"/>
          <p:cNvSpPr/>
          <p:nvPr/>
        </p:nvSpPr>
        <p:spPr>
          <a:xfrm>
            <a:off x="4572000" y="4297660"/>
            <a:ext cx="4572000" cy="1200329"/>
          </a:xfrm>
          <a:prstGeom prst="rect">
            <a:avLst/>
          </a:prstGeom>
          <a:solidFill>
            <a:srgbClr val="E6FD75"/>
          </a:solidFill>
        </p:spPr>
        <p:txBody>
          <a:bodyPr>
            <a:spAutoFit/>
          </a:bodyPr>
          <a:lstStyle/>
          <a:p>
            <a:r>
              <a:rPr lang="tr-TR" dirty="0" smtClean="0"/>
              <a:t>Heykeller </a:t>
            </a:r>
            <a:r>
              <a:rPr lang="tr-TR" b="1" dirty="0" smtClean="0"/>
              <a:t>önemli kişiler ve seçkin askerler için dikilmiş, bu heykeller kaplumbağa kaidesi </a:t>
            </a:r>
            <a:r>
              <a:rPr lang="tr-TR" dirty="0" smtClean="0"/>
              <a:t>üzerine yerleştirilerek dikili taş anlayışı bu dönemde de devam ettirilmiştir.</a:t>
            </a:r>
            <a:endParaRPr lang="tr-TR" dirty="0"/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0"/>
            <a:ext cx="1532811" cy="2209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4788024" cy="1754326"/>
          </a:xfrm>
          <a:prstGeom prst="rect">
            <a:avLst/>
          </a:prstGeom>
          <a:solidFill>
            <a:srgbClr val="E6FD75"/>
          </a:solidFill>
        </p:spPr>
        <p:txBody>
          <a:bodyPr wrap="square">
            <a:spAutoFit/>
          </a:bodyPr>
          <a:lstStyle/>
          <a:p>
            <a:r>
              <a:rPr lang="tr-TR" dirty="0" smtClean="0"/>
              <a:t>Uygurlarda </a:t>
            </a:r>
            <a:r>
              <a:rPr lang="tr-TR" b="1" dirty="0" err="1" smtClean="0">
                <a:solidFill>
                  <a:srgbClr val="FF0000"/>
                </a:solidFill>
              </a:rPr>
              <a:t>pandomim</a:t>
            </a:r>
            <a:r>
              <a:rPr lang="tr-TR" b="1" dirty="0" smtClean="0">
                <a:solidFill>
                  <a:srgbClr val="FF0000"/>
                </a:solidFill>
              </a:rPr>
              <a:t> sanatı, </a:t>
            </a:r>
            <a:r>
              <a:rPr lang="tr-TR" dirty="0" smtClean="0"/>
              <a:t>tiyatro ve müzik de oldukça gelişmişti. Çinli elçi </a:t>
            </a:r>
            <a:r>
              <a:rPr lang="tr-TR" dirty="0" err="1" smtClean="0"/>
              <a:t>Wang</a:t>
            </a:r>
            <a:r>
              <a:rPr lang="tr-TR" dirty="0" smtClean="0"/>
              <a:t> Yen-</a:t>
            </a:r>
            <a:r>
              <a:rPr lang="tr-TR" dirty="0" err="1" smtClean="0"/>
              <a:t>Te</a:t>
            </a:r>
            <a:r>
              <a:rPr lang="tr-TR" dirty="0" smtClean="0"/>
              <a:t>, yazmış olduğu seyahatnamesinde, </a:t>
            </a:r>
            <a:r>
              <a:rPr lang="tr-TR" b="1" dirty="0" smtClean="0"/>
              <a:t>Uygurların sahne oyunları sergilediklerinden</a:t>
            </a:r>
            <a:r>
              <a:rPr lang="tr-TR" dirty="0" smtClean="0"/>
              <a:t> bahsetmektedir. Ayrıca arkeolojik </a:t>
            </a:r>
            <a:r>
              <a:rPr lang="nb-NO" dirty="0" smtClean="0"/>
              <a:t>kazılarda bu döneme ait tiyatro ile ilgili belgelere de rastlanmıştır.</a:t>
            </a:r>
            <a:endParaRPr lang="tr-TR" dirty="0"/>
          </a:p>
        </p:txBody>
      </p:sp>
      <p:sp>
        <p:nvSpPr>
          <p:cNvPr id="3" name="2 Dikdörtgen"/>
          <p:cNvSpPr/>
          <p:nvPr/>
        </p:nvSpPr>
        <p:spPr>
          <a:xfrm>
            <a:off x="0" y="1921396"/>
            <a:ext cx="4788024" cy="286232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tr-TR" dirty="0" smtClean="0"/>
              <a:t>Uygurlar Dönemi’nde müzik, Kök Türklere göre daha zenginleşmiş ve çeşitlenmiştir.</a:t>
            </a:r>
          </a:p>
          <a:p>
            <a:r>
              <a:rPr lang="tr-TR" dirty="0" smtClean="0"/>
              <a:t>Uygurlarda </a:t>
            </a:r>
            <a:r>
              <a:rPr lang="tr-TR" b="1" dirty="0" smtClean="0"/>
              <a:t>resmî çalgılara </a:t>
            </a:r>
            <a:r>
              <a:rPr lang="tr-TR" b="1" dirty="0" err="1" smtClean="0">
                <a:solidFill>
                  <a:srgbClr val="FF0000"/>
                </a:solidFill>
              </a:rPr>
              <a:t>kövrük</a:t>
            </a:r>
            <a:r>
              <a:rPr lang="tr-TR" b="1" dirty="0" smtClean="0">
                <a:solidFill>
                  <a:srgbClr val="FF0000"/>
                </a:solidFill>
              </a:rPr>
              <a:t> </a:t>
            </a:r>
            <a:r>
              <a:rPr lang="tr-TR" b="1" dirty="0" smtClean="0"/>
              <a:t>denilirdi. Bunlar </a:t>
            </a:r>
            <a:r>
              <a:rPr lang="tr-TR" b="1" dirty="0" smtClean="0">
                <a:solidFill>
                  <a:srgbClr val="FF0000"/>
                </a:solidFill>
              </a:rPr>
              <a:t>altınlı davul ve altınlı borudan </a:t>
            </a:r>
            <a:r>
              <a:rPr lang="tr-TR" b="1" dirty="0" smtClean="0"/>
              <a:t>oluşuyordu. </a:t>
            </a:r>
            <a:r>
              <a:rPr lang="tr-TR" b="1" dirty="0" smtClean="0">
                <a:solidFill>
                  <a:srgbClr val="FF0000"/>
                </a:solidFill>
              </a:rPr>
              <a:t>Kopuz </a:t>
            </a:r>
            <a:r>
              <a:rPr lang="tr-TR" b="1" dirty="0" smtClean="0"/>
              <a:t>Uygurlarda da kullanılmıştır. Ayrıca uda benzeyen bir çalgı olan ve adına </a:t>
            </a:r>
            <a:r>
              <a:rPr lang="tr-TR" b="1" dirty="0" err="1" smtClean="0">
                <a:solidFill>
                  <a:srgbClr val="FF0000"/>
                </a:solidFill>
              </a:rPr>
              <a:t>pipa</a:t>
            </a:r>
            <a:r>
              <a:rPr lang="tr-TR" b="1" dirty="0" smtClean="0">
                <a:solidFill>
                  <a:srgbClr val="FF0000"/>
                </a:solidFill>
              </a:rPr>
              <a:t>/</a:t>
            </a:r>
            <a:r>
              <a:rPr lang="tr-TR" b="1" dirty="0" err="1" smtClean="0">
                <a:solidFill>
                  <a:srgbClr val="FF0000"/>
                </a:solidFill>
              </a:rPr>
              <a:t>berbab</a:t>
            </a:r>
            <a:r>
              <a:rPr lang="tr-TR" b="1" dirty="0" smtClean="0"/>
              <a:t> denilen bir müzik aleti ile </a:t>
            </a:r>
            <a:r>
              <a:rPr lang="tr-TR" b="1" dirty="0" smtClean="0">
                <a:solidFill>
                  <a:srgbClr val="FF0000"/>
                </a:solidFill>
              </a:rPr>
              <a:t>tambur, </a:t>
            </a:r>
            <a:r>
              <a:rPr lang="tr-TR" b="1" dirty="0" smtClean="0"/>
              <a:t>Uygurlarda sıkça </a:t>
            </a:r>
            <a:r>
              <a:rPr lang="tr-TR" dirty="0" smtClean="0"/>
              <a:t>kullanılan müzik aletleri arasında yer almıştır.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Z</a:t>
            </a:r>
            <a:r>
              <a:rPr lang="sv-SE" b="1" dirty="0" smtClean="0">
                <a:solidFill>
                  <a:srgbClr val="FF0000"/>
                </a:solidFill>
              </a:rPr>
              <a:t>urna, </a:t>
            </a:r>
            <a:r>
              <a:rPr lang="sv-SE" b="1" dirty="0" smtClean="0"/>
              <a:t>bu dönemde de kullanılmıştır.</a:t>
            </a:r>
            <a:endParaRPr lang="tr-TR" dirty="0"/>
          </a:p>
        </p:txBody>
      </p:sp>
      <p:pic>
        <p:nvPicPr>
          <p:cNvPr id="38914" name="Picture 2" descr="https://onturk.files.wordpress.com/2011/07/rebab.jpg?w=5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0"/>
            <a:ext cx="3810000" cy="2400301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4788024" y="2497460"/>
            <a:ext cx="4355976" cy="147732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tr-TR" dirty="0" smtClean="0"/>
              <a:t>İlk Türk devletleri müzik konusunda oldukça gelişmiş, bu dönemde </a:t>
            </a:r>
            <a:r>
              <a:rPr lang="tr-TR" b="1" dirty="0" smtClean="0">
                <a:solidFill>
                  <a:srgbClr val="FF0000"/>
                </a:solidFill>
              </a:rPr>
              <a:t>türkü söylemek</a:t>
            </a:r>
            <a:r>
              <a:rPr lang="tr-TR" dirty="0" smtClean="0"/>
              <a:t>; </a:t>
            </a:r>
            <a:r>
              <a:rPr lang="tr-TR" b="1" dirty="0" smtClean="0"/>
              <a:t>yırlamak/ırlamak sözleriyle </a:t>
            </a:r>
            <a:r>
              <a:rPr lang="tr-TR" dirty="0" smtClean="0"/>
              <a:t>ifade edilmiştir. İlk Türk devletlerinde </a:t>
            </a:r>
            <a:r>
              <a:rPr lang="tr-TR" b="1" dirty="0" smtClean="0"/>
              <a:t>melodiye </a:t>
            </a:r>
            <a:r>
              <a:rPr lang="tr-TR" b="1" dirty="0" err="1" smtClean="0">
                <a:solidFill>
                  <a:srgbClr val="FF0000"/>
                </a:solidFill>
              </a:rPr>
              <a:t>Kög</a:t>
            </a:r>
            <a:r>
              <a:rPr lang="tr-TR" b="1" dirty="0" smtClean="0">
                <a:solidFill>
                  <a:srgbClr val="FF0000"/>
                </a:solidFill>
              </a:rPr>
              <a:t>, </a:t>
            </a:r>
            <a:r>
              <a:rPr lang="tr-TR" b="1" dirty="0" smtClean="0"/>
              <a:t>türkü</a:t>
            </a:r>
          </a:p>
          <a:p>
            <a:r>
              <a:rPr lang="tr-TR" dirty="0" smtClean="0"/>
              <a:t>söyleyen kimseye de </a:t>
            </a:r>
            <a:r>
              <a:rPr lang="tr-TR" b="1" dirty="0" err="1" smtClean="0">
                <a:solidFill>
                  <a:srgbClr val="FF0000"/>
                </a:solidFill>
              </a:rPr>
              <a:t>ırçı</a:t>
            </a:r>
            <a:r>
              <a:rPr lang="tr-TR" b="1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denilirdi.</a:t>
            </a:r>
            <a:endParaRPr lang="tr-TR" dirty="0"/>
          </a:p>
        </p:txBody>
      </p:sp>
      <p:sp>
        <p:nvSpPr>
          <p:cNvPr id="6" name="5 Dikdörtgen"/>
          <p:cNvSpPr/>
          <p:nvPr/>
        </p:nvSpPr>
        <p:spPr>
          <a:xfrm>
            <a:off x="4355976" y="4009628"/>
            <a:ext cx="4788024" cy="9233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tr-TR" dirty="0" smtClean="0"/>
              <a:t>Türklerde müzik aletleri; </a:t>
            </a:r>
            <a:r>
              <a:rPr lang="tr-TR" b="1" dirty="0" smtClean="0"/>
              <a:t>telli, üflemeli ve vurmalı </a:t>
            </a:r>
            <a:r>
              <a:rPr lang="tr-TR" dirty="0" smtClean="0"/>
              <a:t>olmak üzere üç kısımdan oluşur ve bu çalgılar arasında </a:t>
            </a:r>
            <a:r>
              <a:rPr lang="tr-TR" b="1" dirty="0" smtClean="0"/>
              <a:t>kopuz</a:t>
            </a:r>
            <a:r>
              <a:rPr lang="tr-TR" dirty="0" smtClean="0"/>
              <a:t> önemli bir yer tutardı.</a:t>
            </a:r>
            <a:endParaRPr lang="tr-TR" dirty="0"/>
          </a:p>
        </p:txBody>
      </p:sp>
      <p:sp>
        <p:nvSpPr>
          <p:cNvPr id="7" name="6 Dikdörtgen"/>
          <p:cNvSpPr/>
          <p:nvPr/>
        </p:nvSpPr>
        <p:spPr>
          <a:xfrm>
            <a:off x="0" y="4853226"/>
            <a:ext cx="9144000" cy="861774"/>
          </a:xfrm>
          <a:prstGeom prst="rect">
            <a:avLst/>
          </a:prstGeom>
          <a:solidFill>
            <a:srgbClr val="E6FD75"/>
          </a:solidFill>
        </p:spPr>
        <p:txBody>
          <a:bodyPr wrap="square">
            <a:spAutoFit/>
          </a:bodyPr>
          <a:lstStyle/>
          <a:p>
            <a:r>
              <a:rPr lang="tr-TR" sz="1600" dirty="0" smtClean="0"/>
              <a:t>Nefesli çalgılar arasında ise </a:t>
            </a:r>
            <a:r>
              <a:rPr lang="tr-TR" sz="1600" b="1" dirty="0" smtClean="0">
                <a:solidFill>
                  <a:srgbClr val="FF0000"/>
                </a:solidFill>
              </a:rPr>
              <a:t>borazan</a:t>
            </a:r>
            <a:r>
              <a:rPr lang="tr-TR" sz="1600" b="1" dirty="0" smtClean="0"/>
              <a:t> önemli bir yere sahipti. Nefesli müzik aleti olan </a:t>
            </a:r>
            <a:r>
              <a:rPr lang="tr-TR" sz="1600" b="1" dirty="0" smtClean="0">
                <a:solidFill>
                  <a:srgbClr val="FF0000"/>
                </a:solidFill>
              </a:rPr>
              <a:t>kaval </a:t>
            </a:r>
            <a:r>
              <a:rPr lang="tr-TR" sz="1600" b="1" dirty="0" smtClean="0"/>
              <a:t>da çok kullanılan çalgılar arasında yer alırdı. Vurmalı çalgı aletleri </a:t>
            </a:r>
            <a:r>
              <a:rPr lang="tr-TR" sz="1600" dirty="0" smtClean="0"/>
              <a:t>arasında sayılan </a:t>
            </a:r>
            <a:r>
              <a:rPr lang="tr-TR" sz="1600" b="1" dirty="0" smtClean="0">
                <a:solidFill>
                  <a:srgbClr val="FF0000"/>
                </a:solidFill>
              </a:rPr>
              <a:t>davul ve tef </a:t>
            </a:r>
            <a:r>
              <a:rPr lang="tr-TR" sz="1600" b="1" dirty="0" smtClean="0"/>
              <a:t>Türk </a:t>
            </a:r>
            <a:r>
              <a:rPr lang="tr-TR" sz="1600" dirty="0" smtClean="0"/>
              <a:t>İslam devletlerinde kullanılmaya devam etmiştir.</a:t>
            </a:r>
            <a:endParaRPr lang="tr-TR" sz="1600" dirty="0"/>
          </a:p>
        </p:txBody>
      </p:sp>
      <p:sp>
        <p:nvSpPr>
          <p:cNvPr id="8" name="7 Dikdörtgen"/>
          <p:cNvSpPr/>
          <p:nvPr/>
        </p:nvSpPr>
        <p:spPr>
          <a:xfrm>
            <a:off x="5508104" y="121196"/>
            <a:ext cx="3312368" cy="369332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r>
              <a:rPr lang="tr-TR" dirty="0" smtClean="0"/>
              <a:t>Emin ÖZÜMAĞI Tarih Öğretmeni</a:t>
            </a:r>
            <a:endParaRPr lang="tr-TR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Çok Sayıda Belge"/>
          <p:cNvSpPr/>
          <p:nvPr/>
        </p:nvSpPr>
        <p:spPr>
          <a:xfrm>
            <a:off x="0" y="0"/>
            <a:ext cx="4680520" cy="2640293"/>
          </a:xfrm>
          <a:prstGeom prst="flowChartMultidocument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latin typeface="Andalus" pitchFamily="2" charset="-78"/>
                <a:cs typeface="Andalus" pitchFamily="2" charset="-78"/>
              </a:rPr>
              <a:t>Bozkırlının nazarında sabit olan şeyin faydası yoktur. O, her an harekete hazır olmalı, kolayca yer değiştirebilmelidir.</a:t>
            </a:r>
            <a:r>
              <a:rPr lang="tr-TR" sz="2000" dirty="0">
                <a:latin typeface="Andalus" pitchFamily="2" charset="-78"/>
                <a:cs typeface="Andalus" pitchFamily="2" charset="-78"/>
              </a:rPr>
              <a:t> Şahsi ziynet eşyasının da yükte hafif, pahada ağır olmasına özen gösterir.</a:t>
            </a:r>
            <a:endParaRPr lang="tr-TR" sz="2000" dirty="0" smtClean="0">
              <a:latin typeface="Andalus" pitchFamily="2" charset="-78"/>
              <a:cs typeface="Andalus" pitchFamily="2" charset="-78"/>
            </a:endParaRPr>
          </a:p>
          <a:p>
            <a:pPr algn="ctr"/>
            <a:endParaRPr lang="tr-TR" dirty="0"/>
          </a:p>
        </p:txBody>
      </p:sp>
      <p:sp>
        <p:nvSpPr>
          <p:cNvPr id="5" name="4 Beşgen"/>
          <p:cNvSpPr/>
          <p:nvPr/>
        </p:nvSpPr>
        <p:spPr>
          <a:xfrm>
            <a:off x="4067944" y="409228"/>
            <a:ext cx="4896544" cy="1656184"/>
          </a:xfrm>
          <a:prstGeom prst="homePlate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Türk sanatının hangi alanlarda geliştiğini ve bunların</a:t>
            </a:r>
          </a:p>
          <a:p>
            <a:pPr algn="ctr"/>
            <a:r>
              <a:rPr lang="tr-TR" sz="2000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nedenlerini söyleyiniz.</a:t>
            </a:r>
            <a:endParaRPr lang="tr-TR" sz="2000" b="1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0" y="2440918"/>
            <a:ext cx="8820472" cy="3274082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>
                <a:solidFill>
                  <a:schemeClr val="tx1"/>
                </a:solidFill>
                <a:latin typeface="Batang" pitchFamily="18" charset="-127"/>
                <a:ea typeface="Batang" pitchFamily="18" charset="-127"/>
              </a:rPr>
              <a:t>Türkler ölümden sonraki yaşama ait </a:t>
            </a:r>
            <a:r>
              <a:rPr lang="tr-TR" dirty="0" smtClean="0">
                <a:solidFill>
                  <a:schemeClr val="tx1"/>
                </a:solidFill>
                <a:latin typeface="Batang" pitchFamily="18" charset="-127"/>
                <a:ea typeface="Batang" pitchFamily="18" charset="-127"/>
              </a:rPr>
              <a:t>dinî inanışları </a:t>
            </a:r>
            <a:r>
              <a:rPr lang="tr-TR" dirty="0">
                <a:solidFill>
                  <a:schemeClr val="tx1"/>
                </a:solidFill>
                <a:latin typeface="Batang" pitchFamily="18" charset="-127"/>
                <a:ea typeface="Batang" pitchFamily="18" charset="-127"/>
              </a:rPr>
              <a:t>sebebiyle "kurgan" adı verilen </a:t>
            </a:r>
            <a:r>
              <a:rPr lang="tr-TR" dirty="0" smtClean="0">
                <a:solidFill>
                  <a:schemeClr val="tx1"/>
                </a:solidFill>
                <a:latin typeface="Batang" pitchFamily="18" charset="-127"/>
                <a:ea typeface="Batang" pitchFamily="18" charset="-127"/>
              </a:rPr>
              <a:t>mezarlar yapmışlardır</a:t>
            </a:r>
            <a:r>
              <a:rPr lang="tr-TR" dirty="0">
                <a:solidFill>
                  <a:schemeClr val="tx1"/>
                </a:solidFill>
                <a:latin typeface="Batang" pitchFamily="18" charset="-127"/>
                <a:ea typeface="Batang" pitchFamily="18" charset="-127"/>
              </a:rPr>
              <a:t>, özellikle Hunlarda rastlanılan kurganlar,</a:t>
            </a:r>
          </a:p>
          <a:p>
            <a:r>
              <a:rPr lang="tr-TR" dirty="0">
                <a:solidFill>
                  <a:schemeClr val="tx1"/>
                </a:solidFill>
                <a:latin typeface="Batang" pitchFamily="18" charset="-127"/>
                <a:ea typeface="Batang" pitchFamily="18" charset="-127"/>
              </a:rPr>
              <a:t>açılan çukurlar içerisine zemin ve </a:t>
            </a:r>
            <a:r>
              <a:rPr lang="tr-TR" dirty="0" smtClean="0">
                <a:solidFill>
                  <a:schemeClr val="tx1"/>
                </a:solidFill>
                <a:latin typeface="Batang" pitchFamily="18" charset="-127"/>
                <a:ea typeface="Batang" pitchFamily="18" charset="-127"/>
              </a:rPr>
              <a:t>tavanı karaçam </a:t>
            </a:r>
            <a:r>
              <a:rPr lang="tr-TR" dirty="0">
                <a:solidFill>
                  <a:schemeClr val="tx1"/>
                </a:solidFill>
                <a:latin typeface="Batang" pitchFamily="18" charset="-127"/>
                <a:ea typeface="Batang" pitchFamily="18" charset="-127"/>
              </a:rPr>
              <a:t>ağaçlarından oluşan bir mezar </a:t>
            </a:r>
            <a:r>
              <a:rPr lang="tr-TR" dirty="0" smtClean="0">
                <a:solidFill>
                  <a:schemeClr val="tx1"/>
                </a:solidFill>
                <a:latin typeface="Batang" pitchFamily="18" charset="-127"/>
                <a:ea typeface="Batang" pitchFamily="18" charset="-127"/>
              </a:rPr>
              <a:t>odasından ibarettir</a:t>
            </a:r>
            <a:r>
              <a:rPr lang="tr-TR" dirty="0">
                <a:solidFill>
                  <a:schemeClr val="tx1"/>
                </a:solidFill>
                <a:latin typeface="Batang" pitchFamily="18" charset="-127"/>
                <a:ea typeface="Batang" pitchFamily="18" charset="-127"/>
              </a:rPr>
              <a:t>. Bu odanın tamamı keçe </a:t>
            </a:r>
            <a:r>
              <a:rPr lang="tr-TR" dirty="0" smtClean="0">
                <a:solidFill>
                  <a:schemeClr val="tx1"/>
                </a:solidFill>
                <a:latin typeface="Batang" pitchFamily="18" charset="-127"/>
                <a:ea typeface="Batang" pitchFamily="18" charset="-127"/>
              </a:rPr>
              <a:t>yaygılarla örtülür</a:t>
            </a:r>
            <a:r>
              <a:rPr lang="tr-TR" dirty="0">
                <a:solidFill>
                  <a:schemeClr val="tx1"/>
                </a:solidFill>
                <a:latin typeface="Batang" pitchFamily="18" charset="-127"/>
                <a:ea typeface="Batang" pitchFamily="18" charset="-127"/>
              </a:rPr>
              <a:t>, mumyalanmış ceset başı </a:t>
            </a:r>
            <a:r>
              <a:rPr lang="tr-TR" dirty="0" smtClean="0">
                <a:solidFill>
                  <a:schemeClr val="tx1"/>
                </a:solidFill>
                <a:latin typeface="Batang" pitchFamily="18" charset="-127"/>
                <a:ea typeface="Batang" pitchFamily="18" charset="-127"/>
              </a:rPr>
              <a:t>doğuya gelecek </a:t>
            </a:r>
            <a:r>
              <a:rPr lang="tr-TR" dirty="0">
                <a:solidFill>
                  <a:schemeClr val="tx1"/>
                </a:solidFill>
                <a:latin typeface="Batang" pitchFamily="18" charset="-127"/>
                <a:ea typeface="Batang" pitchFamily="18" charset="-127"/>
              </a:rPr>
              <a:t>şekilde buraya yatırılırdı. Mezar </a:t>
            </a:r>
            <a:r>
              <a:rPr lang="tr-TR" dirty="0" smtClean="0">
                <a:solidFill>
                  <a:schemeClr val="tx1"/>
                </a:solidFill>
                <a:latin typeface="Batang" pitchFamily="18" charset="-127"/>
                <a:ea typeface="Batang" pitchFamily="18" charset="-127"/>
              </a:rPr>
              <a:t>odasına ölen </a:t>
            </a:r>
            <a:r>
              <a:rPr lang="tr-TR" dirty="0">
                <a:solidFill>
                  <a:schemeClr val="tx1"/>
                </a:solidFill>
                <a:latin typeface="Batang" pitchFamily="18" charset="-127"/>
                <a:ea typeface="Batang" pitchFamily="18" charset="-127"/>
              </a:rPr>
              <a:t>kişinin eşyaları ve bazı hediyelerle, atı </a:t>
            </a:r>
            <a:r>
              <a:rPr lang="tr-TR" dirty="0" smtClean="0">
                <a:solidFill>
                  <a:schemeClr val="tx1"/>
                </a:solidFill>
                <a:latin typeface="Batang" pitchFamily="18" charset="-127"/>
                <a:ea typeface="Batang" pitchFamily="18" charset="-127"/>
              </a:rPr>
              <a:t>da yakınına </a:t>
            </a:r>
            <a:r>
              <a:rPr lang="tr-TR" dirty="0">
                <a:solidFill>
                  <a:schemeClr val="tx1"/>
                </a:solidFill>
                <a:latin typeface="Batang" pitchFamily="18" charset="-127"/>
                <a:ea typeface="Batang" pitchFamily="18" charset="-127"/>
              </a:rPr>
              <a:t>kuyruğu kesilmiş veya düğümlenmiş </a:t>
            </a:r>
            <a:r>
              <a:rPr lang="tr-TR" dirty="0" smtClean="0">
                <a:solidFill>
                  <a:schemeClr val="tx1"/>
                </a:solidFill>
                <a:latin typeface="Batang" pitchFamily="18" charset="-127"/>
                <a:ea typeface="Batang" pitchFamily="18" charset="-127"/>
              </a:rPr>
              <a:t>bir şekilde </a:t>
            </a:r>
            <a:r>
              <a:rPr lang="tr-TR" dirty="0">
                <a:solidFill>
                  <a:schemeClr val="tx1"/>
                </a:solidFill>
                <a:latin typeface="Batang" pitchFamily="18" charset="-127"/>
                <a:ea typeface="Batang" pitchFamily="18" charset="-127"/>
              </a:rPr>
              <a:t>gömülürdü. Hunlardaki cesetlerin </a:t>
            </a:r>
            <a:r>
              <a:rPr lang="tr-TR" dirty="0" smtClean="0">
                <a:solidFill>
                  <a:schemeClr val="tx1"/>
                </a:solidFill>
                <a:latin typeface="Batang" pitchFamily="18" charset="-127"/>
                <a:ea typeface="Batang" pitchFamily="18" charset="-127"/>
              </a:rPr>
              <a:t>mumyalanarak gömülmesi </a:t>
            </a:r>
            <a:r>
              <a:rPr lang="tr-TR" dirty="0">
                <a:solidFill>
                  <a:schemeClr val="tx1"/>
                </a:solidFill>
                <a:latin typeface="Batang" pitchFamily="18" charset="-127"/>
                <a:ea typeface="Batang" pitchFamily="18" charset="-127"/>
              </a:rPr>
              <a:t>geleneği Anadolu'da </a:t>
            </a:r>
            <a:r>
              <a:rPr lang="tr-TR" dirty="0" smtClean="0">
                <a:solidFill>
                  <a:schemeClr val="tx1"/>
                </a:solidFill>
                <a:latin typeface="Batang" pitchFamily="18" charset="-127"/>
                <a:ea typeface="Batang" pitchFamily="18" charset="-127"/>
              </a:rPr>
              <a:t>bazı İlhanlı </a:t>
            </a:r>
            <a:r>
              <a:rPr lang="tr-TR" dirty="0">
                <a:solidFill>
                  <a:schemeClr val="tx1"/>
                </a:solidFill>
                <a:latin typeface="Batang" pitchFamily="18" charset="-127"/>
                <a:ea typeface="Batang" pitchFamily="18" charset="-127"/>
              </a:rPr>
              <a:t>ve Selçuklu kümbetlerinde de uygulanmıştır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82688"/>
            <a:ext cx="4572000" cy="5078313"/>
          </a:xfrm>
          <a:prstGeom prst="rect">
            <a:avLst/>
          </a:prstGeom>
          <a:solidFill>
            <a:srgbClr val="E6FD75"/>
          </a:solidFill>
        </p:spPr>
        <p:txBody>
          <a:bodyPr wrap="square">
            <a:spAutoFit/>
          </a:bodyPr>
          <a:lstStyle/>
          <a:p>
            <a:r>
              <a:rPr lang="sv-SE" dirty="0"/>
              <a:t>Tarihi MÖ 4500’lere kadar uzanan </a:t>
            </a:r>
            <a:r>
              <a:rPr lang="sv-SE" b="1" dirty="0">
                <a:solidFill>
                  <a:srgbClr val="FF0000"/>
                </a:solidFill>
              </a:rPr>
              <a:t>Orta Asya,</a:t>
            </a:r>
          </a:p>
          <a:p>
            <a:r>
              <a:rPr lang="tr-TR" dirty="0"/>
              <a:t>çeşitli kültürleri bünyesinde barındırmıştır. Bu </a:t>
            </a:r>
            <a:r>
              <a:rPr lang="tr-TR" dirty="0" smtClean="0"/>
              <a:t>bölgede yer </a:t>
            </a:r>
            <a:r>
              <a:rPr lang="tr-TR" dirty="0"/>
              <a:t>alan </a:t>
            </a:r>
            <a:r>
              <a:rPr lang="tr-TR" b="1" dirty="0">
                <a:solidFill>
                  <a:srgbClr val="FF0000"/>
                </a:solidFill>
              </a:rPr>
              <a:t>en önemli kültürler:</a:t>
            </a:r>
          </a:p>
          <a:p>
            <a:r>
              <a:rPr lang="tr-TR" b="1" dirty="0"/>
              <a:t>1. </a:t>
            </a:r>
            <a:r>
              <a:rPr lang="tr-TR" b="1" dirty="0" err="1">
                <a:solidFill>
                  <a:srgbClr val="FF0000"/>
                </a:solidFill>
              </a:rPr>
              <a:t>Anav</a:t>
            </a:r>
            <a:r>
              <a:rPr lang="tr-TR" b="1" dirty="0">
                <a:solidFill>
                  <a:srgbClr val="FF0000"/>
                </a:solidFill>
              </a:rPr>
              <a:t> Kültürü </a:t>
            </a:r>
            <a:r>
              <a:rPr lang="tr-TR" b="1" i="1" dirty="0"/>
              <a:t>(Batı Türkistan bölgesi)</a:t>
            </a:r>
          </a:p>
          <a:p>
            <a:r>
              <a:rPr lang="tr-TR" b="1" dirty="0"/>
              <a:t>2. </a:t>
            </a:r>
            <a:r>
              <a:rPr lang="tr-TR" b="1" dirty="0" err="1">
                <a:solidFill>
                  <a:srgbClr val="FF0000"/>
                </a:solidFill>
              </a:rPr>
              <a:t>Afanesyevo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i="1" dirty="0"/>
              <a:t>(Sayan Dağları’nın kuzeybatısı)</a:t>
            </a:r>
          </a:p>
          <a:p>
            <a:r>
              <a:rPr lang="tr-TR" b="1" dirty="0"/>
              <a:t>3. </a:t>
            </a:r>
            <a:r>
              <a:rPr lang="tr-TR" b="1" dirty="0" err="1">
                <a:solidFill>
                  <a:srgbClr val="FF0000"/>
                </a:solidFill>
              </a:rPr>
              <a:t>Andronova</a:t>
            </a:r>
            <a:r>
              <a:rPr lang="tr-TR" b="1" dirty="0"/>
              <a:t> Kültürü </a:t>
            </a:r>
            <a:r>
              <a:rPr lang="tr-TR" b="1" i="1" dirty="0"/>
              <a:t>(Altaylardan Ural </a:t>
            </a:r>
            <a:r>
              <a:rPr lang="tr-TR" b="1" i="1" dirty="0" smtClean="0"/>
              <a:t>Dağları’na kadar </a:t>
            </a:r>
            <a:r>
              <a:rPr lang="tr-TR" b="1" i="1" dirty="0"/>
              <a:t>uzanan bölge)</a:t>
            </a:r>
          </a:p>
          <a:p>
            <a:r>
              <a:rPr lang="tr-TR" b="1" dirty="0"/>
              <a:t>4. </a:t>
            </a:r>
            <a:r>
              <a:rPr lang="tr-TR" b="1" dirty="0" err="1">
                <a:solidFill>
                  <a:srgbClr val="FF0000"/>
                </a:solidFill>
              </a:rPr>
              <a:t>Karasuk</a:t>
            </a:r>
            <a:r>
              <a:rPr lang="tr-TR" b="1" dirty="0">
                <a:solidFill>
                  <a:srgbClr val="FF0000"/>
                </a:solidFill>
              </a:rPr>
              <a:t> Kültü</a:t>
            </a:r>
            <a:r>
              <a:rPr lang="tr-TR" b="1" dirty="0"/>
              <a:t>rü </a:t>
            </a:r>
            <a:r>
              <a:rPr lang="tr-TR" b="1" i="1" dirty="0"/>
              <a:t>(</a:t>
            </a:r>
            <a:r>
              <a:rPr lang="tr-TR" b="1" i="1" dirty="0" err="1"/>
              <a:t>Karasuk</a:t>
            </a:r>
            <a:r>
              <a:rPr lang="tr-TR" b="1" i="1" dirty="0"/>
              <a:t> Nehri civarı)</a:t>
            </a:r>
          </a:p>
          <a:p>
            <a:r>
              <a:rPr lang="tr-TR" b="1" dirty="0"/>
              <a:t>5. </a:t>
            </a:r>
            <a:r>
              <a:rPr lang="tr-TR" b="1" dirty="0" err="1">
                <a:solidFill>
                  <a:srgbClr val="FF0000"/>
                </a:solidFill>
              </a:rPr>
              <a:t>Tagar</a:t>
            </a:r>
            <a:r>
              <a:rPr lang="tr-TR" b="1" dirty="0">
                <a:solidFill>
                  <a:srgbClr val="FF0000"/>
                </a:solidFill>
              </a:rPr>
              <a:t> Kültürü </a:t>
            </a:r>
            <a:r>
              <a:rPr lang="tr-TR" b="1" i="1" dirty="0"/>
              <a:t>(</a:t>
            </a:r>
            <a:r>
              <a:rPr lang="tr-TR" b="1" i="1" dirty="0" err="1"/>
              <a:t>Abakan</a:t>
            </a:r>
            <a:r>
              <a:rPr lang="tr-TR" b="1" i="1" dirty="0"/>
              <a:t> bölgesi)’dür.</a:t>
            </a:r>
          </a:p>
          <a:p>
            <a:r>
              <a:rPr lang="tr-TR" dirty="0"/>
              <a:t>✽ Bu kültür bölgelerinde </a:t>
            </a:r>
            <a:r>
              <a:rPr lang="tr-TR" b="1" dirty="0"/>
              <a:t>topraktan ve </a:t>
            </a:r>
            <a:r>
              <a:rPr lang="tr-TR" b="1" dirty="0" smtClean="0"/>
              <a:t>madenlerden yapılmış </a:t>
            </a:r>
            <a:r>
              <a:rPr lang="tr-TR" b="1" dirty="0"/>
              <a:t>süs eşyalarına</a:t>
            </a:r>
            <a:r>
              <a:rPr lang="tr-TR" dirty="0"/>
              <a:t>, </a:t>
            </a:r>
            <a:r>
              <a:rPr lang="tr-TR" dirty="0" smtClean="0"/>
              <a:t>nakışlarla bezenmiş </a:t>
            </a:r>
            <a:r>
              <a:rPr lang="tr-TR" b="1" dirty="0"/>
              <a:t>seramik parçalarına</a:t>
            </a:r>
            <a:r>
              <a:rPr lang="tr-TR" dirty="0"/>
              <a:t>, </a:t>
            </a:r>
            <a:r>
              <a:rPr lang="tr-TR" b="1" dirty="0" smtClean="0"/>
              <a:t>tuğladan yapılmış </a:t>
            </a:r>
            <a:r>
              <a:rPr lang="tr-TR" b="1" dirty="0"/>
              <a:t>evlere,</a:t>
            </a:r>
            <a:r>
              <a:rPr lang="tr-TR" dirty="0"/>
              <a:t> çeşitli </a:t>
            </a:r>
            <a:r>
              <a:rPr lang="tr-TR" b="1" dirty="0"/>
              <a:t>dokumalara </a:t>
            </a:r>
            <a:r>
              <a:rPr lang="tr-TR" dirty="0" smtClean="0"/>
              <a:t>rastlanması gelişmiş </a:t>
            </a:r>
            <a:r>
              <a:rPr lang="tr-TR" dirty="0"/>
              <a:t>bir kültürü göstermektedir.</a:t>
            </a:r>
          </a:p>
          <a:p>
            <a:r>
              <a:rPr lang="tr-TR" dirty="0"/>
              <a:t>✽ Orta Asya Türk kültürünün temeli, İlk Türk</a:t>
            </a:r>
          </a:p>
          <a:p>
            <a:r>
              <a:rPr lang="tr-TR" dirty="0"/>
              <a:t>Devletleri’nin </a:t>
            </a:r>
            <a:r>
              <a:rPr lang="tr-TR" b="1" dirty="0"/>
              <a:t>konargöçer yaşam biçimine</a:t>
            </a:r>
          </a:p>
          <a:p>
            <a:r>
              <a:rPr lang="tr-TR" dirty="0"/>
              <a:t>göre şekillenmiştir.</a:t>
            </a:r>
          </a:p>
        </p:txBody>
      </p:sp>
      <p:sp>
        <p:nvSpPr>
          <p:cNvPr id="5" name="4 Dikdörtgen"/>
          <p:cNvSpPr/>
          <p:nvPr/>
        </p:nvSpPr>
        <p:spPr>
          <a:xfrm>
            <a:off x="4788024" y="193204"/>
            <a:ext cx="4139952" cy="1477328"/>
          </a:xfrm>
          <a:prstGeom prst="rect">
            <a:avLst/>
          </a:prstGeom>
          <a:solidFill>
            <a:srgbClr val="F73B48"/>
          </a:solidFill>
        </p:spPr>
        <p:txBody>
          <a:bodyPr wrap="square">
            <a:spAutoFit/>
          </a:bodyPr>
          <a:lstStyle/>
          <a:p>
            <a:r>
              <a:rPr lang="tr-TR" b="1" dirty="0"/>
              <a:t>BİLGİ NOTU:</a:t>
            </a:r>
          </a:p>
          <a:p>
            <a:r>
              <a:rPr lang="tr-TR" dirty="0"/>
              <a:t>Hunlar ve Köktürklerde </a:t>
            </a:r>
            <a:r>
              <a:rPr lang="tr-TR" b="1" dirty="0"/>
              <a:t>taşınabilir sanat </a:t>
            </a:r>
            <a:r>
              <a:rPr lang="tr-TR" b="1" dirty="0" smtClean="0"/>
              <a:t>eserleri ortaya </a:t>
            </a:r>
            <a:r>
              <a:rPr lang="tr-TR" dirty="0"/>
              <a:t>çıkarken, Uygurlarda ise </a:t>
            </a:r>
            <a:r>
              <a:rPr lang="tr-TR" dirty="0" smtClean="0"/>
              <a:t>yerleşik hayata </a:t>
            </a:r>
            <a:r>
              <a:rPr lang="tr-TR" dirty="0"/>
              <a:t>geçmelerinden dolayı farklı eser </a:t>
            </a:r>
            <a:r>
              <a:rPr lang="tr-TR" dirty="0" smtClean="0"/>
              <a:t>tipleri ortaya </a:t>
            </a:r>
            <a:r>
              <a:rPr lang="tr-TR" dirty="0"/>
              <a:t>çıkmıştır.</a:t>
            </a:r>
          </a:p>
        </p:txBody>
      </p:sp>
      <p:sp>
        <p:nvSpPr>
          <p:cNvPr id="6" name="5 Akış Çizelgesi: Çok Sayıda Belge"/>
          <p:cNvSpPr/>
          <p:nvPr/>
        </p:nvSpPr>
        <p:spPr>
          <a:xfrm>
            <a:off x="4463480" y="2065412"/>
            <a:ext cx="4680520" cy="2640293"/>
          </a:xfrm>
          <a:prstGeom prst="flowChartMultidocument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cs typeface="Andalus" pitchFamily="2" charset="-78"/>
              </a:rPr>
              <a:t>Bozkırlının nazarında sabit olan şeyin faydası yoktur. O, her an harekete hazır olmalı, kolayca yer değiştirebilmelidir.</a:t>
            </a:r>
            <a:r>
              <a:rPr lang="tr-TR" sz="2000" dirty="0">
                <a:cs typeface="Andalus" pitchFamily="2" charset="-78"/>
              </a:rPr>
              <a:t> Şahsi ziynet eşyasının da yükte hafif, pahada ağır olmasına özen gösterir</a:t>
            </a:r>
            <a:r>
              <a:rPr lang="tr-TR" sz="2000" dirty="0">
                <a:latin typeface="Andalus" pitchFamily="2" charset="-78"/>
                <a:cs typeface="Andalus" pitchFamily="2" charset="-78"/>
              </a:rPr>
              <a:t>.</a:t>
            </a:r>
            <a:endParaRPr lang="tr-TR" sz="2000" dirty="0" smtClean="0">
              <a:latin typeface="Andalus" pitchFamily="2" charset="-78"/>
              <a:cs typeface="Andalus" pitchFamily="2" charset="-78"/>
            </a:endParaRPr>
          </a:p>
          <a:p>
            <a:pPr algn="ctr"/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4297660"/>
          </a:xfrm>
        </p:spPr>
        <p:txBody>
          <a:bodyPr>
            <a:normAutofit fontScale="77500" lnSpcReduction="20000"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6.1. İlk Türk Devletlerinde Yaşam Biçiminin Sanata Etkisi</a:t>
            </a:r>
          </a:p>
          <a:p>
            <a:r>
              <a:rPr lang="tr-TR" sz="3000" dirty="0"/>
              <a:t>İlk Türk devletlerinin </a:t>
            </a:r>
            <a:r>
              <a:rPr lang="tr-TR" sz="3000" b="1" dirty="0">
                <a:solidFill>
                  <a:srgbClr val="FF0000"/>
                </a:solidFill>
              </a:rPr>
              <a:t>konargöçer yaşam tarzı</a:t>
            </a:r>
            <a:r>
              <a:rPr lang="tr-TR" sz="3000" dirty="0"/>
              <a:t>, </a:t>
            </a:r>
            <a:r>
              <a:rPr lang="tr-TR" sz="3000" b="1" dirty="0"/>
              <a:t>Türklerin kendilerine has bir sanat </a:t>
            </a:r>
            <a:r>
              <a:rPr lang="tr-TR" sz="3000" b="1" dirty="0" smtClean="0"/>
              <a:t>anlayışının ortaya </a:t>
            </a:r>
            <a:r>
              <a:rPr lang="tr-TR" sz="3000" b="1" dirty="0"/>
              <a:t>çıkmasını ve bu doğrultuda eserler vermesini sağlamıştır. </a:t>
            </a:r>
            <a:r>
              <a:rPr lang="tr-TR" sz="3000" dirty="0"/>
              <a:t>Bu yaşam tarzında </a:t>
            </a:r>
            <a:r>
              <a:rPr lang="tr-TR" sz="3000" dirty="0" smtClean="0"/>
              <a:t>daha çok </a:t>
            </a:r>
            <a:r>
              <a:rPr lang="tr-TR" sz="3000" b="1" dirty="0">
                <a:solidFill>
                  <a:srgbClr val="FF0000"/>
                </a:solidFill>
              </a:rPr>
              <a:t>taşınabilir eşyalar üzerindeki süslemeler </a:t>
            </a:r>
            <a:r>
              <a:rPr lang="tr-TR" sz="3000" dirty="0"/>
              <a:t>ön plana çıkmıştır. Konargöçer hayat şartlarına </a:t>
            </a:r>
            <a:r>
              <a:rPr lang="tr-TR" sz="3000" dirty="0" smtClean="0"/>
              <a:t>uygun olarak</a:t>
            </a:r>
            <a:r>
              <a:rPr lang="tr-TR" sz="3000" dirty="0"/>
              <a:t>,</a:t>
            </a:r>
            <a:r>
              <a:rPr lang="tr-TR" sz="3000" dirty="0">
                <a:solidFill>
                  <a:srgbClr val="FF0000"/>
                </a:solidFill>
              </a:rPr>
              <a:t> </a:t>
            </a:r>
            <a:r>
              <a:rPr lang="tr-TR" sz="3000" b="1" dirty="0">
                <a:solidFill>
                  <a:srgbClr val="FF0000"/>
                </a:solidFill>
              </a:rPr>
              <a:t>hayvancılık </a:t>
            </a:r>
            <a:r>
              <a:rPr lang="tr-TR" sz="3000" b="1" dirty="0"/>
              <a:t>temel geçim kaynağı </a:t>
            </a:r>
            <a:r>
              <a:rPr lang="tr-TR" sz="3000" dirty="0"/>
              <a:t>olduğu için ilk Türklerin sanat anlayışında </a:t>
            </a:r>
            <a:r>
              <a:rPr lang="tr-TR" sz="3000" b="1" dirty="0" smtClean="0">
                <a:solidFill>
                  <a:srgbClr val="FF0000"/>
                </a:solidFill>
              </a:rPr>
              <a:t>hayvan üslubu </a:t>
            </a:r>
            <a:r>
              <a:rPr lang="tr-TR" sz="3000" b="1" dirty="0"/>
              <a:t>denilen süsleme sanatı belirgin olarak işlenmiştir</a:t>
            </a:r>
            <a:r>
              <a:rPr lang="tr-TR" sz="3000" b="1" dirty="0" smtClean="0"/>
              <a:t>. </a:t>
            </a:r>
            <a:endParaRPr lang="tr-TR" sz="3000" b="1" dirty="0"/>
          </a:p>
          <a:p>
            <a:r>
              <a:rPr lang="tr-TR" sz="3000" dirty="0"/>
              <a:t>Bu tarz sanat anlayışında </a:t>
            </a:r>
            <a:r>
              <a:rPr lang="tr-TR" sz="3000" b="1" dirty="0" smtClean="0"/>
              <a:t>kemer </a:t>
            </a:r>
            <a:r>
              <a:rPr lang="tr-TR" sz="3000" b="1" dirty="0"/>
              <a:t>tokaları, hançer kabzası ve at koşum </a:t>
            </a:r>
            <a:r>
              <a:rPr lang="tr-TR" sz="3000" b="1" dirty="0" smtClean="0"/>
              <a:t>takımları </a:t>
            </a:r>
            <a:r>
              <a:rPr lang="tr-TR" sz="3000" dirty="0" smtClean="0"/>
              <a:t>üzerine </a:t>
            </a:r>
            <a:r>
              <a:rPr lang="tr-TR" sz="3000" b="1" dirty="0">
                <a:solidFill>
                  <a:srgbClr val="FF0000"/>
                </a:solidFill>
              </a:rPr>
              <a:t>süslemeler </a:t>
            </a:r>
            <a:r>
              <a:rPr lang="tr-TR" sz="3000" dirty="0"/>
              <a:t>yapılmış, yapılan süslemeler; </a:t>
            </a:r>
            <a:r>
              <a:rPr lang="tr-TR" sz="3000" b="1" dirty="0"/>
              <a:t>pars, kaplan, aslan, kurt, at, koyun </a:t>
            </a:r>
            <a:r>
              <a:rPr lang="tr-TR" sz="3000" b="1" dirty="0" smtClean="0"/>
              <a:t>ve kartal </a:t>
            </a:r>
            <a:r>
              <a:rPr lang="tr-TR" sz="3000" dirty="0"/>
              <a:t>gibi hayvan figürlerinden oluşmuştur. İlk Türk toplumlarının inancında </a:t>
            </a:r>
            <a:r>
              <a:rPr lang="tr-TR" sz="3000" b="1" dirty="0"/>
              <a:t>hayvanlara </a:t>
            </a:r>
            <a:r>
              <a:rPr lang="tr-TR" sz="3000" b="1" dirty="0" smtClean="0"/>
              <a:t>farklı anlamlar </a:t>
            </a:r>
            <a:r>
              <a:rPr lang="tr-TR" sz="3000" b="1" dirty="0"/>
              <a:t>yüklenmiş; </a:t>
            </a:r>
            <a:r>
              <a:rPr lang="tr-TR" sz="3000" b="1" dirty="0">
                <a:solidFill>
                  <a:srgbClr val="FF0000"/>
                </a:solidFill>
              </a:rPr>
              <a:t>aslan ve kartal </a:t>
            </a:r>
            <a:r>
              <a:rPr lang="tr-TR" sz="3000" b="1" dirty="0"/>
              <a:t>güç ve kudreti, </a:t>
            </a:r>
            <a:r>
              <a:rPr lang="tr-TR" sz="3000" b="1" dirty="0">
                <a:solidFill>
                  <a:srgbClr val="FF0000"/>
                </a:solidFill>
              </a:rPr>
              <a:t>kurt </a:t>
            </a:r>
            <a:r>
              <a:rPr lang="tr-TR" sz="3000" b="1" dirty="0"/>
              <a:t>özgürlüğü, </a:t>
            </a:r>
            <a:r>
              <a:rPr lang="tr-TR" sz="3000" b="1" dirty="0">
                <a:solidFill>
                  <a:srgbClr val="FF0000"/>
                </a:solidFill>
              </a:rPr>
              <a:t>kaplumbağa </a:t>
            </a:r>
            <a:r>
              <a:rPr lang="tr-TR" sz="3000" b="1" dirty="0"/>
              <a:t>ise </a:t>
            </a:r>
            <a:r>
              <a:rPr lang="tr-TR" sz="3000" b="1" dirty="0" smtClean="0"/>
              <a:t>ebediyeti </a:t>
            </a:r>
            <a:r>
              <a:rPr lang="tr-TR" sz="3000" dirty="0" smtClean="0"/>
              <a:t>sembolize </a:t>
            </a:r>
            <a:r>
              <a:rPr lang="tr-TR" sz="3000" dirty="0"/>
              <a:t>etmiştir.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96287"/>
            <a:ext cx="864096" cy="1618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4081637"/>
            <a:ext cx="1787277" cy="1633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4153645"/>
            <a:ext cx="2583756" cy="1561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4009629"/>
            <a:ext cx="1307406" cy="1705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3782463"/>
            <a:ext cx="3203848" cy="193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5593804"/>
          </a:xfrm>
        </p:spPr>
        <p:txBody>
          <a:bodyPr>
            <a:normAutofit/>
          </a:bodyPr>
          <a:lstStyle/>
          <a:p>
            <a:r>
              <a:rPr lang="tr-TR" sz="2400" dirty="0"/>
              <a:t>Bu süslemelerin yanında;</a:t>
            </a:r>
            <a:r>
              <a:rPr lang="tr-TR" sz="2400" b="1" dirty="0">
                <a:solidFill>
                  <a:srgbClr val="FF0000"/>
                </a:solidFill>
              </a:rPr>
              <a:t> kilimler ile altın ve gümüş </a:t>
            </a:r>
            <a:r>
              <a:rPr lang="tr-TR" sz="2400" dirty="0"/>
              <a:t>gibi </a:t>
            </a:r>
            <a:r>
              <a:rPr lang="tr-TR" sz="2400" b="1" dirty="0"/>
              <a:t>değerli eşyalar üzerine işlenilen </a:t>
            </a:r>
            <a:r>
              <a:rPr lang="tr-TR" sz="2400" b="1" dirty="0" smtClean="0"/>
              <a:t>motifler </a:t>
            </a:r>
            <a:r>
              <a:rPr lang="tr-TR" sz="2400" dirty="0" smtClean="0"/>
              <a:t>ve </a:t>
            </a:r>
            <a:r>
              <a:rPr lang="tr-TR" sz="2400" b="1" dirty="0"/>
              <a:t>hükümdar tahtlarındaki süslemeler</a:t>
            </a:r>
            <a:r>
              <a:rPr lang="tr-TR" sz="2400" dirty="0"/>
              <a:t>, Türklerin sanat anlayışındaki inceliğin göstergesidir.</a:t>
            </a:r>
          </a:p>
          <a:p>
            <a:r>
              <a:rPr lang="tr-TR" sz="2400" dirty="0"/>
              <a:t>İlk Türklerde </a:t>
            </a:r>
            <a:r>
              <a:rPr lang="tr-TR" sz="2400" b="1" dirty="0"/>
              <a:t>gelişmiş şehir mimarisine </a:t>
            </a:r>
            <a:r>
              <a:rPr lang="tr-TR" sz="2400" b="1" dirty="0" smtClean="0">
                <a:solidFill>
                  <a:srgbClr val="FF0000"/>
                </a:solidFill>
              </a:rPr>
              <a:t>Uygurlarda </a:t>
            </a:r>
            <a:r>
              <a:rPr lang="tr-TR" sz="2400" dirty="0" smtClean="0"/>
              <a:t>rastlanmasına </a:t>
            </a:r>
            <a:r>
              <a:rPr lang="tr-TR" sz="2400" dirty="0"/>
              <a:t>rağmen </a:t>
            </a:r>
            <a:r>
              <a:rPr lang="tr-TR" sz="2400" dirty="0" smtClean="0"/>
              <a:t>Moğolistan’da yapılan </a:t>
            </a:r>
            <a:r>
              <a:rPr lang="tr-TR" sz="2400" dirty="0"/>
              <a:t>kazılarda </a:t>
            </a:r>
            <a:r>
              <a:rPr lang="tr-TR" sz="2400" b="1" dirty="0">
                <a:solidFill>
                  <a:srgbClr val="FF0000"/>
                </a:solidFill>
              </a:rPr>
              <a:t>Hun Dönemi’ne</a:t>
            </a:r>
            <a:r>
              <a:rPr lang="tr-TR" sz="2400" dirty="0"/>
              <a:t> ait </a:t>
            </a:r>
            <a:r>
              <a:rPr lang="tr-TR" sz="2400" b="1" dirty="0"/>
              <a:t>surlarla çevrili şehir kalıntılarının </a:t>
            </a:r>
            <a:r>
              <a:rPr lang="tr-TR" sz="2400" dirty="0"/>
              <a:t>bulunması, </a:t>
            </a:r>
            <a:r>
              <a:rPr lang="tr-TR" sz="2400" b="1" dirty="0">
                <a:solidFill>
                  <a:srgbClr val="FF0000"/>
                </a:solidFill>
              </a:rPr>
              <a:t>Kök </a:t>
            </a:r>
            <a:r>
              <a:rPr lang="tr-TR" sz="2400" b="1" dirty="0" smtClean="0">
                <a:solidFill>
                  <a:srgbClr val="FF0000"/>
                </a:solidFill>
              </a:rPr>
              <a:t>Türklerde</a:t>
            </a:r>
            <a:r>
              <a:rPr lang="tr-TR" sz="2400" dirty="0" smtClean="0"/>
              <a:t>; </a:t>
            </a:r>
            <a:r>
              <a:rPr lang="tr-TR" sz="2400" b="1" dirty="0" smtClean="0"/>
              <a:t>ordu</a:t>
            </a:r>
            <a:r>
              <a:rPr lang="tr-TR" sz="2400" b="1" dirty="0"/>
              <a:t>, ordu-kent, ordu-balık </a:t>
            </a:r>
            <a:r>
              <a:rPr lang="tr-TR" sz="2400" dirty="0"/>
              <a:t>gibi isimler verilen kale tarzında </a:t>
            </a:r>
            <a:r>
              <a:rPr lang="tr-TR" sz="2400" b="1" dirty="0"/>
              <a:t>yerleşim yerlerine</a:t>
            </a:r>
            <a:r>
              <a:rPr lang="tr-TR" sz="2400" dirty="0"/>
              <a:t> </a:t>
            </a:r>
            <a:r>
              <a:rPr lang="tr-TR" sz="2400" dirty="0" smtClean="0"/>
              <a:t>rastlanması, Hunlar </a:t>
            </a:r>
            <a:r>
              <a:rPr lang="tr-TR" sz="2400" dirty="0"/>
              <a:t>ve Kök Türklere ait küçük şehir kalıntılarının olduğunu gösterir</a:t>
            </a:r>
            <a:r>
              <a:rPr lang="tr-TR" sz="2400" dirty="0" smtClean="0"/>
              <a:t>.</a:t>
            </a:r>
          </a:p>
          <a:p>
            <a:r>
              <a:rPr lang="tr-TR" sz="2400" dirty="0"/>
              <a:t>İlk Türk devletlerinde, </a:t>
            </a:r>
            <a:r>
              <a:rPr lang="tr-TR" sz="2400" b="1" dirty="0">
                <a:solidFill>
                  <a:srgbClr val="FF0000"/>
                </a:solidFill>
              </a:rPr>
              <a:t>suni tepelerin </a:t>
            </a:r>
            <a:r>
              <a:rPr lang="tr-TR" sz="2400" b="1" dirty="0" smtClean="0"/>
              <a:t>dünyanın merkezini </a:t>
            </a:r>
            <a:r>
              <a:rPr lang="tr-TR" sz="2400" b="1" dirty="0"/>
              <a:t>temsil </a:t>
            </a:r>
            <a:r>
              <a:rPr lang="tr-TR" sz="2400" b="1" dirty="0" smtClean="0"/>
              <a:t>ettiğine </a:t>
            </a:r>
            <a:r>
              <a:rPr lang="tr-TR" sz="2400" b="1" dirty="0"/>
              <a:t>inanılır,</a:t>
            </a:r>
            <a:r>
              <a:rPr lang="tr-TR" sz="2400" dirty="0"/>
              <a:t> </a:t>
            </a:r>
            <a:r>
              <a:rPr lang="tr-TR" sz="2400" dirty="0" smtClean="0"/>
              <a:t>k</a:t>
            </a:r>
            <a:r>
              <a:rPr lang="tr-TR" sz="2400" u="sng" dirty="0" smtClean="0"/>
              <a:t>ağanın otağı </a:t>
            </a:r>
            <a:r>
              <a:rPr lang="tr-TR" sz="2400" u="sng" dirty="0"/>
              <a:t>veya sarayı da </a:t>
            </a:r>
            <a:endParaRPr lang="tr-TR" sz="2400" u="sng" dirty="0" smtClean="0"/>
          </a:p>
          <a:p>
            <a:r>
              <a:rPr lang="tr-TR" sz="2400" u="sng" dirty="0" smtClean="0"/>
              <a:t>bu </a:t>
            </a:r>
            <a:r>
              <a:rPr lang="tr-TR" sz="2400" u="sng" dirty="0"/>
              <a:t>tepeler üzerine kurulurdu</a:t>
            </a:r>
            <a:r>
              <a:rPr lang="tr-TR" sz="2400" dirty="0" smtClean="0"/>
              <a:t>. İlk </a:t>
            </a:r>
            <a:r>
              <a:rPr lang="tr-TR" sz="2400" dirty="0"/>
              <a:t>dönem </a:t>
            </a:r>
            <a:endParaRPr lang="tr-TR" sz="2400" dirty="0" smtClean="0"/>
          </a:p>
          <a:p>
            <a:r>
              <a:rPr lang="tr-TR" sz="2400" b="1" dirty="0" smtClean="0">
                <a:solidFill>
                  <a:srgbClr val="FF0000"/>
                </a:solidFill>
              </a:rPr>
              <a:t>kent </a:t>
            </a:r>
            <a:r>
              <a:rPr lang="tr-TR" sz="2400" b="1" dirty="0">
                <a:solidFill>
                  <a:srgbClr val="FF0000"/>
                </a:solidFill>
              </a:rPr>
              <a:t>geleneği mimarisi </a:t>
            </a:r>
            <a:r>
              <a:rPr lang="tr-TR" sz="2400" b="1" dirty="0" smtClean="0"/>
              <a:t>kağanların otağı </a:t>
            </a:r>
          </a:p>
          <a:p>
            <a:r>
              <a:rPr lang="tr-TR" sz="2400" b="1" dirty="0" smtClean="0"/>
              <a:t>veya </a:t>
            </a:r>
            <a:r>
              <a:rPr lang="tr-TR" sz="2400" b="1" dirty="0"/>
              <a:t>sarayları merkez alınarak gelişmiştir.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0" y="3776008"/>
            <a:ext cx="9144000" cy="193899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Kağanların oturduğu yerin etrafına </a:t>
            </a:r>
            <a:r>
              <a:rPr lang="tr-TR" sz="2400" b="1" dirty="0" smtClean="0"/>
              <a:t>boylar tarafından </a:t>
            </a:r>
            <a:r>
              <a:rPr lang="tr-TR" sz="2400" b="1" dirty="0"/>
              <a:t>çadırlar kurulmuş</a:t>
            </a:r>
            <a:r>
              <a:rPr lang="tr-TR" sz="2400" dirty="0"/>
              <a:t>, </a:t>
            </a:r>
            <a:r>
              <a:rPr lang="tr-TR" sz="2400" b="1" dirty="0"/>
              <a:t>taş ya da </a:t>
            </a:r>
            <a:r>
              <a:rPr lang="tr-TR" sz="2400" b="1" dirty="0" smtClean="0"/>
              <a:t>ağaç malzemeden</a:t>
            </a:r>
            <a:r>
              <a:rPr lang="tr-TR" sz="2400" dirty="0" smtClean="0"/>
              <a:t> </a:t>
            </a:r>
            <a:r>
              <a:rPr lang="tr-TR" sz="2400" dirty="0"/>
              <a:t>oluşan </a:t>
            </a:r>
            <a:r>
              <a:rPr lang="tr-TR" sz="2400" b="1" dirty="0">
                <a:solidFill>
                  <a:srgbClr val="FF0000"/>
                </a:solidFill>
              </a:rPr>
              <a:t>iki katlı konutlar </a:t>
            </a:r>
            <a:r>
              <a:rPr lang="tr-TR" sz="2400" dirty="0"/>
              <a:t>yapılmış</a:t>
            </a:r>
            <a:r>
              <a:rPr lang="tr-TR" sz="2400" dirty="0" smtClean="0"/>
              <a:t>, daha </a:t>
            </a:r>
            <a:r>
              <a:rPr lang="tr-TR" sz="2400" dirty="0"/>
              <a:t>sonra da kurulan bu </a:t>
            </a:r>
            <a:r>
              <a:rPr lang="tr-TR" sz="2400" b="1" dirty="0"/>
              <a:t>şehrin etrafı </a:t>
            </a:r>
            <a:r>
              <a:rPr lang="tr-TR" sz="2400" b="1" dirty="0" smtClean="0"/>
              <a:t>savunma duvarları </a:t>
            </a:r>
            <a:r>
              <a:rPr lang="tr-TR" sz="2400" b="1" dirty="0"/>
              <a:t>ile çevrilmiştir</a:t>
            </a:r>
            <a:r>
              <a:rPr lang="tr-TR" sz="2400" dirty="0"/>
              <a:t>. Bu şekilde </a:t>
            </a:r>
            <a:r>
              <a:rPr lang="tr-TR" sz="2400" dirty="0" smtClean="0"/>
              <a:t>planlanan </a:t>
            </a:r>
            <a:r>
              <a:rPr lang="nn-NO" sz="2400" dirty="0" smtClean="0"/>
              <a:t>şehir</a:t>
            </a:r>
            <a:r>
              <a:rPr lang="nn-NO" sz="2400" dirty="0"/>
              <a:t>, </a:t>
            </a:r>
            <a:r>
              <a:rPr lang="nn-NO" sz="2400" b="1" dirty="0">
                <a:solidFill>
                  <a:srgbClr val="FF0000"/>
                </a:solidFill>
              </a:rPr>
              <a:t>dik açılı yol sistemi ile kare planlı </a:t>
            </a:r>
            <a:r>
              <a:rPr lang="nn-NO" sz="2400" b="1" dirty="0" smtClean="0">
                <a:solidFill>
                  <a:srgbClr val="FF0000"/>
                </a:solidFill>
              </a:rPr>
              <a:t>bir</a:t>
            </a:r>
            <a:r>
              <a:rPr lang="tr-TR" sz="2400" b="1" dirty="0" smtClean="0">
                <a:solidFill>
                  <a:srgbClr val="FF0000"/>
                </a:solidFill>
              </a:rPr>
              <a:t> yapı </a:t>
            </a:r>
            <a:r>
              <a:rPr lang="tr-TR" sz="2400" dirty="0"/>
              <a:t>şekline dönüşmüştür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92480" cy="379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0" y="0"/>
            <a:ext cx="4499992" cy="224676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dirty="0" smtClean="0"/>
              <a:t>      </a:t>
            </a:r>
            <a:r>
              <a:rPr lang="tr-TR" sz="2000" b="1" dirty="0" smtClean="0"/>
              <a:t>Şehirlerle </a:t>
            </a:r>
            <a:r>
              <a:rPr lang="tr-TR" sz="2000" b="1" dirty="0"/>
              <a:t>ilgili sınırlı sayıdaki bulgular </a:t>
            </a:r>
            <a:r>
              <a:rPr lang="tr-TR" sz="2000" dirty="0"/>
              <a:t>nedeniyle </a:t>
            </a:r>
            <a:r>
              <a:rPr lang="tr-TR" sz="2000" b="1" dirty="0">
                <a:solidFill>
                  <a:srgbClr val="FF0000"/>
                </a:solidFill>
              </a:rPr>
              <a:t>Hun Dönemi’ne </a:t>
            </a:r>
            <a:r>
              <a:rPr lang="tr-TR" sz="2000" dirty="0"/>
              <a:t>ait mimari kalıntı </a:t>
            </a:r>
            <a:r>
              <a:rPr lang="tr-TR" sz="2000" dirty="0" smtClean="0"/>
              <a:t>olarak </a:t>
            </a:r>
            <a:r>
              <a:rPr lang="tr-TR" sz="2000" b="1" dirty="0" smtClean="0"/>
              <a:t>kurganlar </a:t>
            </a:r>
            <a:r>
              <a:rPr lang="tr-TR" sz="2000" b="1" dirty="0"/>
              <a:t>(mezarlar) </a:t>
            </a:r>
            <a:r>
              <a:rPr lang="tr-TR" sz="2000" dirty="0"/>
              <a:t>ve sonraki dönemlere örnek teşkil etmiş </a:t>
            </a:r>
            <a:r>
              <a:rPr lang="tr-TR" sz="2000" b="1" dirty="0"/>
              <a:t>çadırlar</a:t>
            </a:r>
            <a:r>
              <a:rPr lang="tr-TR" sz="2000" dirty="0"/>
              <a:t> vardır. Hunlara ait kurganlar</a:t>
            </a:r>
            <a:r>
              <a:rPr lang="tr-TR" sz="2000" dirty="0" smtClean="0"/>
              <a:t>, dönemin </a:t>
            </a:r>
            <a:r>
              <a:rPr lang="tr-TR" sz="2000" dirty="0"/>
              <a:t>sanat anlayışına dair önemli bilgiler sunmaktadır.</a:t>
            </a:r>
            <a:endParaRPr lang="tr-TR" dirty="0"/>
          </a:p>
        </p:txBody>
      </p:sp>
      <p:sp>
        <p:nvSpPr>
          <p:cNvPr id="8" name="7 Dikdörtgen"/>
          <p:cNvSpPr/>
          <p:nvPr/>
        </p:nvSpPr>
        <p:spPr>
          <a:xfrm>
            <a:off x="4427984" y="409228"/>
            <a:ext cx="4716016" cy="313932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dirty="0" smtClean="0"/>
              <a:t> </a:t>
            </a:r>
            <a:r>
              <a:rPr lang="tr-TR" b="1" dirty="0" smtClean="0"/>
              <a:t>Türkler </a:t>
            </a:r>
            <a:r>
              <a:rPr lang="tr-TR" b="1" dirty="0"/>
              <a:t>ölülerine büyük saygı </a:t>
            </a:r>
            <a:r>
              <a:rPr lang="tr-TR" b="1" dirty="0" smtClean="0"/>
              <a:t>gösterdikleri için </a:t>
            </a:r>
            <a:r>
              <a:rPr lang="tr-TR" dirty="0"/>
              <a:t>atalarının </a:t>
            </a:r>
            <a:r>
              <a:rPr lang="tr-TR" b="1" dirty="0">
                <a:solidFill>
                  <a:srgbClr val="FF0000"/>
                </a:solidFill>
              </a:rPr>
              <a:t>kurganlarını</a:t>
            </a:r>
            <a:r>
              <a:rPr lang="tr-TR" dirty="0"/>
              <a:t> </a:t>
            </a:r>
            <a:r>
              <a:rPr lang="tr-TR" b="1" dirty="0" smtClean="0"/>
              <a:t>toplum tarafından </a:t>
            </a:r>
            <a:r>
              <a:rPr lang="tr-TR" b="1" dirty="0"/>
              <a:t>kutsal kabul edilen</a:t>
            </a:r>
            <a:r>
              <a:rPr lang="tr-TR" dirty="0"/>
              <a:t> </a:t>
            </a:r>
            <a:r>
              <a:rPr lang="tr-TR" b="1" dirty="0">
                <a:solidFill>
                  <a:srgbClr val="FF0000"/>
                </a:solidFill>
              </a:rPr>
              <a:t>dağ dorukları</a:t>
            </a:r>
            <a:r>
              <a:rPr lang="tr-TR" b="1" dirty="0" smtClean="0">
                <a:solidFill>
                  <a:srgbClr val="FF0000"/>
                </a:solidFill>
              </a:rPr>
              <a:t>, dağ </a:t>
            </a:r>
            <a:r>
              <a:rPr lang="tr-TR" b="1" dirty="0">
                <a:solidFill>
                  <a:srgbClr val="FF0000"/>
                </a:solidFill>
              </a:rPr>
              <a:t>etekleri, su kenarları, su yatakları</a:t>
            </a:r>
            <a:r>
              <a:rPr lang="tr-TR" b="1" dirty="0" smtClean="0">
                <a:solidFill>
                  <a:srgbClr val="FF0000"/>
                </a:solidFill>
              </a:rPr>
              <a:t>, ormanlık </a:t>
            </a:r>
            <a:r>
              <a:rPr lang="tr-TR" b="1" dirty="0">
                <a:solidFill>
                  <a:srgbClr val="FF0000"/>
                </a:solidFill>
              </a:rPr>
              <a:t>alanlar ve göl kenarlarına</a:t>
            </a:r>
            <a:r>
              <a:rPr lang="tr-TR" dirty="0"/>
              <a:t> yapıyorlardı</a:t>
            </a:r>
            <a:r>
              <a:rPr lang="tr-TR" dirty="0" smtClean="0"/>
              <a:t>. </a:t>
            </a:r>
            <a:endParaRPr lang="tr-TR" dirty="0"/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   </a:t>
            </a:r>
            <a:r>
              <a:rPr lang="tr-TR" b="1" dirty="0" err="1" smtClean="0"/>
              <a:t>Song</a:t>
            </a:r>
            <a:r>
              <a:rPr lang="tr-TR" b="1" dirty="0" smtClean="0"/>
              <a:t> </a:t>
            </a:r>
            <a:r>
              <a:rPr lang="tr-TR" b="1" dirty="0"/>
              <a:t>Gölü</a:t>
            </a:r>
            <a:r>
              <a:rPr lang="tr-TR" dirty="0"/>
              <a:t>’nün özellikle doğu kısmında</a:t>
            </a:r>
          </a:p>
          <a:p>
            <a:r>
              <a:rPr lang="tr-TR" dirty="0"/>
              <a:t>çok sayıda kurgan bulunmasının sebebi de</a:t>
            </a:r>
          </a:p>
          <a:p>
            <a:r>
              <a:rPr lang="tr-TR" dirty="0"/>
              <a:t>budur. Hazar bölgesine seyahat eden </a:t>
            </a:r>
            <a:r>
              <a:rPr lang="tr-TR" b="1" dirty="0" err="1"/>
              <a:t>İbn</a:t>
            </a:r>
            <a:r>
              <a:rPr lang="tr-TR" b="1" dirty="0"/>
              <a:t>-i</a:t>
            </a:r>
          </a:p>
          <a:p>
            <a:r>
              <a:rPr lang="tr-TR" b="1" dirty="0" err="1"/>
              <a:t>Fadlan</a:t>
            </a:r>
            <a:r>
              <a:rPr lang="tr-TR" dirty="0"/>
              <a:t>; “Hazarlar, hakanlarının mezarlarını</a:t>
            </a:r>
          </a:p>
          <a:p>
            <a:r>
              <a:rPr lang="tr-TR" dirty="0"/>
              <a:t>İtil Irmağı’nın yatağına yaparlardı.” ifadesini</a:t>
            </a:r>
          </a:p>
          <a:p>
            <a:r>
              <a:rPr lang="tr-TR" dirty="0"/>
              <a:t>kullanmıştır.</a:t>
            </a:r>
          </a:p>
        </p:txBody>
      </p:sp>
      <p:sp>
        <p:nvSpPr>
          <p:cNvPr id="9" name="8 Dikdörtgen"/>
          <p:cNvSpPr/>
          <p:nvPr/>
        </p:nvSpPr>
        <p:spPr>
          <a:xfrm>
            <a:off x="107504" y="3960674"/>
            <a:ext cx="9036496" cy="175432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tr-TR" dirty="0"/>
              <a:t>İlk Türk devletlerindeki kurganlar </a:t>
            </a:r>
            <a:r>
              <a:rPr lang="tr-TR" dirty="0" smtClean="0"/>
              <a:t>çeşitli büyüklüklerde </a:t>
            </a:r>
            <a:r>
              <a:rPr lang="tr-TR" dirty="0"/>
              <a:t>yapılmıştır. </a:t>
            </a:r>
            <a:r>
              <a:rPr lang="tr-TR" b="1" dirty="0"/>
              <a:t>Toprak </a:t>
            </a:r>
            <a:r>
              <a:rPr lang="tr-TR" b="1" dirty="0" smtClean="0"/>
              <a:t>içerisine dikdörtgen </a:t>
            </a:r>
            <a:r>
              <a:rPr lang="tr-TR" b="1" dirty="0"/>
              <a:t>veya kare şeklinde </a:t>
            </a:r>
            <a:r>
              <a:rPr lang="tr-TR" b="1" dirty="0" smtClean="0"/>
              <a:t>yapılan kurganlar</a:t>
            </a:r>
            <a:r>
              <a:rPr lang="tr-TR" b="1" dirty="0"/>
              <a:t>, </a:t>
            </a:r>
            <a:r>
              <a:rPr lang="tr-TR" b="1" dirty="0">
                <a:solidFill>
                  <a:srgbClr val="FF0000"/>
                </a:solidFill>
              </a:rPr>
              <a:t>bir veya iki odadan oluşmuş </a:t>
            </a:r>
            <a:r>
              <a:rPr lang="tr-TR" dirty="0" smtClean="0"/>
              <a:t>ve bu </a:t>
            </a:r>
            <a:r>
              <a:rPr lang="tr-TR" dirty="0"/>
              <a:t>kurganların duvarları karaçam </a:t>
            </a:r>
            <a:r>
              <a:rPr lang="tr-TR" dirty="0" smtClean="0"/>
              <a:t>kütükleriyle yapılmıştır </a:t>
            </a:r>
            <a:r>
              <a:rPr lang="tr-TR" b="1" dirty="0"/>
              <a:t>(Görsel 6.5). Kütüklerin birleştirilmesinde çivi kullanılmamış, kütükler </a:t>
            </a:r>
            <a:r>
              <a:rPr lang="tr-TR" b="1" dirty="0" smtClean="0"/>
              <a:t>oyuklarla </a:t>
            </a:r>
            <a:r>
              <a:rPr lang="tr-TR" dirty="0" smtClean="0"/>
              <a:t>birbirine </a:t>
            </a:r>
            <a:r>
              <a:rPr lang="tr-TR" dirty="0"/>
              <a:t>geçirilmiştir. Dört taraftan kirişlerle desteklenen </a:t>
            </a:r>
            <a:r>
              <a:rPr lang="tr-TR" b="1" dirty="0" smtClean="0"/>
              <a:t>tavan da </a:t>
            </a:r>
            <a:r>
              <a:rPr lang="tr-TR" b="1" dirty="0"/>
              <a:t>ahşaptan</a:t>
            </a:r>
            <a:r>
              <a:rPr lang="tr-TR" dirty="0"/>
              <a:t> yapılmıştır. </a:t>
            </a:r>
            <a:r>
              <a:rPr lang="tr-TR" b="1" dirty="0"/>
              <a:t>Tavan’ın üstü toprakla örtülmüş</a:t>
            </a:r>
            <a:r>
              <a:rPr lang="tr-TR" dirty="0"/>
              <a:t>, bu </a:t>
            </a:r>
            <a:r>
              <a:rPr lang="tr-TR" b="1" dirty="0" smtClean="0">
                <a:solidFill>
                  <a:srgbClr val="FF0000"/>
                </a:solidFill>
              </a:rPr>
              <a:t>toprağın etrafı </a:t>
            </a:r>
            <a:r>
              <a:rPr lang="tr-TR" dirty="0"/>
              <a:t>ise </a:t>
            </a:r>
            <a:r>
              <a:rPr lang="tr-TR" b="1" dirty="0"/>
              <a:t>daire şeklinde veya oval olarak taşlarla çevrilmiştir.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9428"/>
            <a:ext cx="1907704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Dikdörtgen"/>
          <p:cNvSpPr/>
          <p:nvPr/>
        </p:nvSpPr>
        <p:spPr>
          <a:xfrm>
            <a:off x="539552" y="3577580"/>
            <a:ext cx="14033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/>
              <a:t>(Görsel 6.5). </a:t>
            </a:r>
            <a:endParaRPr lang="tr-TR" dirty="0"/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2209428"/>
            <a:ext cx="2483768" cy="1698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07504" y="121196"/>
            <a:ext cx="4896544" cy="535531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dirty="0" smtClean="0"/>
              <a:t>      Ölen </a:t>
            </a:r>
            <a:r>
              <a:rPr lang="tr-TR" dirty="0"/>
              <a:t>kişinin cesedi, </a:t>
            </a:r>
            <a:r>
              <a:rPr lang="tr-TR" b="1" dirty="0"/>
              <a:t>ağaçtan oyulmuş bir lahit içinde ağaç </a:t>
            </a:r>
            <a:r>
              <a:rPr lang="tr-TR" b="1" dirty="0" smtClean="0"/>
              <a:t>ve kütüklerden </a:t>
            </a:r>
            <a:r>
              <a:rPr lang="tr-TR" b="1" dirty="0"/>
              <a:t>yapılmış zemin döşeme üzerine </a:t>
            </a:r>
            <a:r>
              <a:rPr lang="tr-TR" dirty="0"/>
              <a:t>yerleştirilmiştir. </a:t>
            </a:r>
            <a:r>
              <a:rPr lang="tr-TR" dirty="0" smtClean="0"/>
              <a:t>Ölen kişi </a:t>
            </a:r>
            <a:r>
              <a:rPr lang="tr-TR" b="1" dirty="0">
                <a:solidFill>
                  <a:srgbClr val="FF0000"/>
                </a:solidFill>
              </a:rPr>
              <a:t>önemli biriyse </a:t>
            </a:r>
            <a:r>
              <a:rPr lang="tr-TR" dirty="0"/>
              <a:t>kurganın </a:t>
            </a:r>
            <a:r>
              <a:rPr lang="tr-TR" b="1" dirty="0"/>
              <a:t>duvarları ve zemini keçelerle </a:t>
            </a:r>
            <a:r>
              <a:rPr lang="tr-TR" b="1" dirty="0" smtClean="0"/>
              <a:t>kaplanmış </a:t>
            </a:r>
            <a:r>
              <a:rPr lang="tr-TR" dirty="0" smtClean="0"/>
              <a:t>ya </a:t>
            </a:r>
            <a:r>
              <a:rPr lang="tr-TR" dirty="0"/>
              <a:t>da </a:t>
            </a:r>
            <a:r>
              <a:rPr lang="tr-TR" b="1" dirty="0"/>
              <a:t>kumaş parçalarıyla süslenmiş</a:t>
            </a:r>
            <a:r>
              <a:rPr lang="tr-TR" dirty="0"/>
              <a:t>, bu keçe ve kumaş </a:t>
            </a:r>
            <a:r>
              <a:rPr lang="tr-TR" dirty="0" smtClean="0"/>
              <a:t>parçalarına ise </a:t>
            </a:r>
            <a:r>
              <a:rPr lang="tr-TR" b="1" dirty="0">
                <a:solidFill>
                  <a:srgbClr val="FF0000"/>
                </a:solidFill>
              </a:rPr>
              <a:t>hayvan figürleri işlenmiştir</a:t>
            </a:r>
            <a:r>
              <a:rPr lang="tr-TR" dirty="0"/>
              <a:t>. Ölen kişinin hayattayken </a:t>
            </a:r>
            <a:r>
              <a:rPr lang="tr-TR" dirty="0" smtClean="0"/>
              <a:t>kullandığı at </a:t>
            </a:r>
            <a:r>
              <a:rPr lang="tr-TR" dirty="0"/>
              <a:t>koşumları, silahları vb. eşyaları da kurgana konulmuştur. </a:t>
            </a:r>
            <a:r>
              <a:rPr lang="tr-TR" dirty="0" smtClean="0"/>
              <a:t>Eşyaların kurgana </a:t>
            </a:r>
            <a:r>
              <a:rPr lang="tr-TR" dirty="0"/>
              <a:t>konması geleneği, Türklerde </a:t>
            </a:r>
            <a:r>
              <a:rPr lang="tr-TR" dirty="0" err="1"/>
              <a:t>ahiret</a:t>
            </a:r>
            <a:r>
              <a:rPr lang="tr-TR" dirty="0"/>
              <a:t> inancının </a:t>
            </a:r>
            <a:r>
              <a:rPr lang="tr-TR" dirty="0" smtClean="0"/>
              <a:t>olduğunu  göstermektedir</a:t>
            </a:r>
            <a:r>
              <a:rPr lang="tr-TR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         </a:t>
            </a:r>
            <a:r>
              <a:rPr lang="tr-TR" b="1" dirty="0" smtClean="0"/>
              <a:t>Kök </a:t>
            </a:r>
            <a:r>
              <a:rPr lang="tr-TR" b="1" dirty="0"/>
              <a:t>Türklerden itibaren </a:t>
            </a:r>
            <a:r>
              <a:rPr lang="tr-TR" b="1" dirty="0">
                <a:solidFill>
                  <a:srgbClr val="FF0000"/>
                </a:solidFill>
              </a:rPr>
              <a:t>mezarların üzerine </a:t>
            </a:r>
            <a:r>
              <a:rPr lang="tr-TR" dirty="0"/>
              <a:t>çeşitli yapılar </a:t>
            </a:r>
            <a:r>
              <a:rPr lang="tr-TR" b="1" dirty="0"/>
              <a:t>(anıtmezar</a:t>
            </a:r>
            <a:r>
              <a:rPr lang="tr-TR" b="1" dirty="0" smtClean="0"/>
              <a:t>) inşa </a:t>
            </a:r>
            <a:r>
              <a:rPr lang="tr-TR" b="1" dirty="0"/>
              <a:t>edildiği </a:t>
            </a:r>
            <a:r>
              <a:rPr lang="tr-TR" dirty="0"/>
              <a:t>seyyahların verdiği bilgilerden anlaşılmaktadır</a:t>
            </a:r>
            <a:r>
              <a:rPr lang="tr-TR" dirty="0" smtClean="0"/>
              <a:t>. Çin </a:t>
            </a:r>
            <a:r>
              <a:rPr lang="tr-TR" dirty="0"/>
              <a:t>yıllıklarında Türklerin mezarları konusunda şöyle bir </a:t>
            </a:r>
            <a:r>
              <a:rPr lang="tr-TR" dirty="0" smtClean="0"/>
              <a:t>ifadeye rastlanmıştır</a:t>
            </a:r>
            <a:r>
              <a:rPr lang="tr-TR" dirty="0"/>
              <a:t>. </a:t>
            </a:r>
            <a:r>
              <a:rPr lang="tr-TR" b="1" dirty="0"/>
              <a:t>“Türkler mezarın üzerine bir ev yapar, bu evin </a:t>
            </a:r>
            <a:r>
              <a:rPr lang="tr-TR" b="1" dirty="0" smtClean="0"/>
              <a:t>içine ölen </a:t>
            </a:r>
            <a:r>
              <a:rPr lang="tr-TR" b="1" dirty="0"/>
              <a:t>kişinin resmini çizer, evin duvarlarına da ölen kişinin </a:t>
            </a:r>
            <a:r>
              <a:rPr lang="tr-TR" b="1" dirty="0" smtClean="0"/>
              <a:t>hayattayken katıldığı </a:t>
            </a:r>
            <a:r>
              <a:rPr lang="tr-TR" b="1" dirty="0"/>
              <a:t>savaşları belirtirler.”</a:t>
            </a:r>
          </a:p>
        </p:txBody>
      </p:sp>
      <p:sp>
        <p:nvSpPr>
          <p:cNvPr id="3" name="2 Dikdörtgen"/>
          <p:cNvSpPr/>
          <p:nvPr/>
        </p:nvSpPr>
        <p:spPr>
          <a:xfrm>
            <a:off x="4922709" y="18662"/>
            <a:ext cx="4211960" cy="23083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tr-TR" dirty="0"/>
              <a:t>İlk Türklerde ortaya çıkmış olan önemli kurganlardan bazıları;</a:t>
            </a:r>
          </a:p>
          <a:p>
            <a:r>
              <a:rPr lang="tr-TR" dirty="0" err="1"/>
              <a:t>Pazırık</a:t>
            </a:r>
            <a:r>
              <a:rPr lang="tr-TR" dirty="0"/>
              <a:t> Kurganları, </a:t>
            </a:r>
            <a:r>
              <a:rPr lang="tr-TR" dirty="0" err="1"/>
              <a:t>Noin</a:t>
            </a:r>
            <a:r>
              <a:rPr lang="tr-TR" dirty="0"/>
              <a:t> Ula Kurganı, Esik Kurganı, </a:t>
            </a:r>
            <a:r>
              <a:rPr lang="tr-TR" dirty="0" err="1"/>
              <a:t>Kudırge</a:t>
            </a:r>
            <a:r>
              <a:rPr lang="tr-TR" dirty="0"/>
              <a:t> Kurganı</a:t>
            </a:r>
            <a:r>
              <a:rPr lang="tr-TR" dirty="0" smtClean="0"/>
              <a:t>, Gök-Bulak </a:t>
            </a:r>
            <a:r>
              <a:rPr lang="tr-TR" dirty="0"/>
              <a:t>Kurganı ve </a:t>
            </a:r>
            <a:r>
              <a:rPr lang="tr-TR" dirty="0" err="1"/>
              <a:t>Tuyahta</a:t>
            </a:r>
            <a:r>
              <a:rPr lang="tr-TR" dirty="0"/>
              <a:t> Kurganıdır. Esik </a:t>
            </a:r>
            <a:r>
              <a:rPr lang="tr-TR" dirty="0" smtClean="0"/>
              <a:t>Kurganı’nda ortaya </a:t>
            </a:r>
            <a:r>
              <a:rPr lang="tr-TR" dirty="0"/>
              <a:t>çıkan </a:t>
            </a:r>
            <a:r>
              <a:rPr lang="tr-TR" b="1" dirty="0"/>
              <a:t>Altın Elbiseli Adam </a:t>
            </a:r>
            <a:r>
              <a:rPr lang="tr-TR" b="1" dirty="0" smtClean="0"/>
              <a:t>buluntusu</a:t>
            </a:r>
            <a:r>
              <a:rPr lang="tr-TR" b="1" dirty="0"/>
              <a:t>, Türklerin</a:t>
            </a:r>
          </a:p>
          <a:p>
            <a:r>
              <a:rPr lang="tr-TR" dirty="0"/>
              <a:t>sanattaki inceliğine güzel bir örnektir.</a:t>
            </a:r>
          </a:p>
        </p:txBody>
      </p:sp>
      <p:sp>
        <p:nvSpPr>
          <p:cNvPr id="7" name="6 Yuvarlatılmış Dikdörtgen"/>
          <p:cNvSpPr/>
          <p:nvPr/>
        </p:nvSpPr>
        <p:spPr>
          <a:xfrm>
            <a:off x="4932040" y="2546648"/>
            <a:ext cx="4211960" cy="3168352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1400" dirty="0">
                <a:solidFill>
                  <a:schemeClr val="tx1"/>
                </a:solidFill>
                <a:ea typeface="Batang" pitchFamily="18" charset="-127"/>
              </a:rPr>
              <a:t>Türkler ölümden sonraki yaşama ait </a:t>
            </a:r>
            <a:r>
              <a:rPr lang="tr-TR" sz="1400" dirty="0" smtClean="0">
                <a:solidFill>
                  <a:schemeClr val="tx1"/>
                </a:solidFill>
                <a:ea typeface="Batang" pitchFamily="18" charset="-127"/>
              </a:rPr>
              <a:t>dinî inanışları </a:t>
            </a:r>
            <a:r>
              <a:rPr lang="tr-TR" sz="1400" dirty="0">
                <a:solidFill>
                  <a:schemeClr val="tx1"/>
                </a:solidFill>
                <a:ea typeface="Batang" pitchFamily="18" charset="-127"/>
              </a:rPr>
              <a:t>sebebiyle </a:t>
            </a:r>
            <a:r>
              <a:rPr lang="tr-TR" sz="1400" b="1" dirty="0">
                <a:solidFill>
                  <a:srgbClr val="FF0000"/>
                </a:solidFill>
                <a:ea typeface="Batang" pitchFamily="18" charset="-127"/>
              </a:rPr>
              <a:t>"kurgan"</a:t>
            </a:r>
            <a:r>
              <a:rPr lang="tr-TR" sz="1400" dirty="0">
                <a:solidFill>
                  <a:schemeClr val="tx1"/>
                </a:solidFill>
                <a:ea typeface="Batang" pitchFamily="18" charset="-127"/>
              </a:rPr>
              <a:t> adı verilen </a:t>
            </a:r>
            <a:r>
              <a:rPr lang="tr-TR" sz="1400" dirty="0" smtClean="0">
                <a:solidFill>
                  <a:schemeClr val="tx1"/>
                </a:solidFill>
                <a:ea typeface="Batang" pitchFamily="18" charset="-127"/>
              </a:rPr>
              <a:t>mezarlar yapmışlardır</a:t>
            </a:r>
            <a:r>
              <a:rPr lang="tr-TR" sz="1400" dirty="0">
                <a:solidFill>
                  <a:schemeClr val="tx1"/>
                </a:solidFill>
                <a:ea typeface="Batang" pitchFamily="18" charset="-127"/>
              </a:rPr>
              <a:t>, özellikle </a:t>
            </a:r>
            <a:r>
              <a:rPr lang="tr-TR" sz="1400" b="1" dirty="0">
                <a:solidFill>
                  <a:schemeClr val="tx1"/>
                </a:solidFill>
                <a:ea typeface="Batang" pitchFamily="18" charset="-127"/>
              </a:rPr>
              <a:t>Hunlarda rastlanılan kurganlar</a:t>
            </a:r>
            <a:r>
              <a:rPr lang="tr-TR" sz="1400" b="1" dirty="0" smtClean="0">
                <a:solidFill>
                  <a:schemeClr val="tx1"/>
                </a:solidFill>
                <a:ea typeface="Batang" pitchFamily="18" charset="-127"/>
              </a:rPr>
              <a:t>, açılan </a:t>
            </a:r>
            <a:r>
              <a:rPr lang="tr-TR" sz="1400" b="1" dirty="0">
                <a:solidFill>
                  <a:schemeClr val="tx1"/>
                </a:solidFill>
                <a:ea typeface="Batang" pitchFamily="18" charset="-127"/>
              </a:rPr>
              <a:t>çukurlar içerisine zemin ve </a:t>
            </a:r>
            <a:r>
              <a:rPr lang="tr-TR" sz="1400" b="1" dirty="0" smtClean="0">
                <a:solidFill>
                  <a:schemeClr val="tx1"/>
                </a:solidFill>
                <a:ea typeface="Batang" pitchFamily="18" charset="-127"/>
              </a:rPr>
              <a:t>tavanı karaçam </a:t>
            </a:r>
            <a:r>
              <a:rPr lang="tr-TR" sz="1400" b="1" dirty="0">
                <a:solidFill>
                  <a:schemeClr val="tx1"/>
                </a:solidFill>
                <a:ea typeface="Batang" pitchFamily="18" charset="-127"/>
              </a:rPr>
              <a:t>ağaçlarından oluşan bir mezar </a:t>
            </a:r>
            <a:r>
              <a:rPr lang="tr-TR" sz="1400" b="1" dirty="0" smtClean="0">
                <a:solidFill>
                  <a:schemeClr val="tx1"/>
                </a:solidFill>
                <a:ea typeface="Batang" pitchFamily="18" charset="-127"/>
              </a:rPr>
              <a:t>odasından ibarettir</a:t>
            </a:r>
            <a:r>
              <a:rPr lang="tr-TR" sz="1400" b="1" dirty="0">
                <a:solidFill>
                  <a:schemeClr val="tx1"/>
                </a:solidFill>
                <a:ea typeface="Batang" pitchFamily="18" charset="-127"/>
              </a:rPr>
              <a:t>. </a:t>
            </a:r>
            <a:r>
              <a:rPr lang="tr-TR" sz="1400" dirty="0">
                <a:solidFill>
                  <a:schemeClr val="tx1"/>
                </a:solidFill>
                <a:ea typeface="Batang" pitchFamily="18" charset="-127"/>
              </a:rPr>
              <a:t>Bu odanın tamamı keçe </a:t>
            </a:r>
            <a:r>
              <a:rPr lang="tr-TR" sz="1400" dirty="0" smtClean="0">
                <a:solidFill>
                  <a:schemeClr val="tx1"/>
                </a:solidFill>
                <a:ea typeface="Batang" pitchFamily="18" charset="-127"/>
              </a:rPr>
              <a:t>yaygılarla örtülür</a:t>
            </a:r>
            <a:r>
              <a:rPr lang="tr-TR" sz="1400" dirty="0">
                <a:solidFill>
                  <a:schemeClr val="tx1"/>
                </a:solidFill>
                <a:ea typeface="Batang" pitchFamily="18" charset="-127"/>
              </a:rPr>
              <a:t>, mumyalanmış ceset başı </a:t>
            </a:r>
            <a:r>
              <a:rPr lang="tr-TR" sz="1400" dirty="0" smtClean="0">
                <a:solidFill>
                  <a:schemeClr val="tx1"/>
                </a:solidFill>
                <a:ea typeface="Batang" pitchFamily="18" charset="-127"/>
              </a:rPr>
              <a:t>doğuya gelecek </a:t>
            </a:r>
            <a:r>
              <a:rPr lang="tr-TR" sz="1400" dirty="0">
                <a:solidFill>
                  <a:schemeClr val="tx1"/>
                </a:solidFill>
                <a:ea typeface="Batang" pitchFamily="18" charset="-127"/>
              </a:rPr>
              <a:t>şekilde buraya yatırılırdı. </a:t>
            </a:r>
            <a:r>
              <a:rPr lang="tr-TR" sz="1400" b="1" dirty="0">
                <a:solidFill>
                  <a:srgbClr val="FF0000"/>
                </a:solidFill>
                <a:ea typeface="Batang" pitchFamily="18" charset="-127"/>
              </a:rPr>
              <a:t>Mezar </a:t>
            </a:r>
            <a:r>
              <a:rPr lang="tr-TR" sz="1400" b="1" dirty="0" smtClean="0">
                <a:solidFill>
                  <a:srgbClr val="FF0000"/>
                </a:solidFill>
                <a:ea typeface="Batang" pitchFamily="18" charset="-127"/>
              </a:rPr>
              <a:t>odasına ölen </a:t>
            </a:r>
            <a:r>
              <a:rPr lang="tr-TR" sz="1400" b="1" dirty="0">
                <a:solidFill>
                  <a:srgbClr val="FF0000"/>
                </a:solidFill>
                <a:ea typeface="Batang" pitchFamily="18" charset="-127"/>
              </a:rPr>
              <a:t>kişinin eşyaları ve bazı hediyelerle, atı </a:t>
            </a:r>
            <a:r>
              <a:rPr lang="tr-TR" sz="1400" b="1" dirty="0" smtClean="0">
                <a:solidFill>
                  <a:srgbClr val="FF0000"/>
                </a:solidFill>
                <a:ea typeface="Batang" pitchFamily="18" charset="-127"/>
              </a:rPr>
              <a:t>da yakınına </a:t>
            </a:r>
            <a:r>
              <a:rPr lang="tr-TR" sz="1400" b="1" dirty="0">
                <a:solidFill>
                  <a:srgbClr val="FF0000"/>
                </a:solidFill>
                <a:ea typeface="Batang" pitchFamily="18" charset="-127"/>
              </a:rPr>
              <a:t>kuyruğu kesilmiş veya</a:t>
            </a:r>
            <a:r>
              <a:rPr lang="tr-TR" sz="2000" b="1" dirty="0">
                <a:solidFill>
                  <a:srgbClr val="FF0000"/>
                </a:solidFill>
                <a:ea typeface="Batang" pitchFamily="18" charset="-127"/>
              </a:rPr>
              <a:t> </a:t>
            </a:r>
            <a:r>
              <a:rPr lang="tr-TR" sz="1400" b="1" dirty="0">
                <a:solidFill>
                  <a:srgbClr val="FF0000"/>
                </a:solidFill>
                <a:ea typeface="Batang" pitchFamily="18" charset="-127"/>
              </a:rPr>
              <a:t>düğümlenmiş </a:t>
            </a:r>
            <a:r>
              <a:rPr lang="tr-TR" sz="1400" b="1" dirty="0" smtClean="0">
                <a:solidFill>
                  <a:srgbClr val="FF0000"/>
                </a:solidFill>
                <a:ea typeface="Batang" pitchFamily="18" charset="-127"/>
              </a:rPr>
              <a:t>bir şekilde </a:t>
            </a:r>
            <a:r>
              <a:rPr lang="tr-TR" sz="1400" b="1" dirty="0">
                <a:solidFill>
                  <a:srgbClr val="FF0000"/>
                </a:solidFill>
                <a:ea typeface="Batang" pitchFamily="18" charset="-127"/>
              </a:rPr>
              <a:t>gömülürdü.</a:t>
            </a:r>
            <a:r>
              <a:rPr lang="tr-TR" sz="1400" dirty="0">
                <a:solidFill>
                  <a:schemeClr val="tx1"/>
                </a:solidFill>
                <a:ea typeface="Batang" pitchFamily="18" charset="-127"/>
              </a:rPr>
              <a:t> Hunlardaki cesetlerin </a:t>
            </a:r>
            <a:r>
              <a:rPr lang="tr-TR" sz="1400" dirty="0" smtClean="0">
                <a:solidFill>
                  <a:schemeClr val="tx1"/>
                </a:solidFill>
                <a:ea typeface="Batang" pitchFamily="18" charset="-127"/>
              </a:rPr>
              <a:t>mumyalanarak gömülmesi </a:t>
            </a:r>
            <a:r>
              <a:rPr lang="tr-TR" sz="1400" dirty="0">
                <a:solidFill>
                  <a:schemeClr val="tx1"/>
                </a:solidFill>
                <a:ea typeface="Batang" pitchFamily="18" charset="-127"/>
              </a:rPr>
              <a:t>geleneği Anadolu'da </a:t>
            </a:r>
            <a:r>
              <a:rPr lang="tr-TR" sz="1400" dirty="0" smtClean="0">
                <a:solidFill>
                  <a:schemeClr val="tx1"/>
                </a:solidFill>
                <a:ea typeface="Batang" pitchFamily="18" charset="-127"/>
              </a:rPr>
              <a:t>bazı İlhanlı </a:t>
            </a:r>
            <a:r>
              <a:rPr lang="tr-TR" sz="1400" dirty="0">
                <a:solidFill>
                  <a:schemeClr val="tx1"/>
                </a:solidFill>
                <a:ea typeface="Batang" pitchFamily="18" charset="-127"/>
              </a:rPr>
              <a:t>ve Selçuklu kümbetlerinde de </a:t>
            </a:r>
            <a:r>
              <a:rPr lang="tr-TR" sz="1400" dirty="0" smtClean="0">
                <a:solidFill>
                  <a:schemeClr val="tx1"/>
                </a:solidFill>
                <a:ea typeface="Batang" pitchFamily="18" charset="-127"/>
              </a:rPr>
              <a:t>uygulanmıştır.</a:t>
            </a:r>
            <a:endParaRPr lang="tr-TR" sz="1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ea typeface="Batang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2757</Words>
  <PresentationFormat>Ekran Gösterisi (16:10)</PresentationFormat>
  <Paragraphs>143</Paragraphs>
  <Slides>24</Slides>
  <Notes>10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2019-04-24T08:55:50Z</dcterms:created>
  <dcterms:modified xsi:type="dcterms:W3CDTF">2019-04-25T15:51:49Z</dcterms:modified>
  <cp:category>https://www.sorubak.com</cp:category>
</cp:coreProperties>
</file>