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57" r:id="rId3"/>
    <p:sldId id="267" r:id="rId4"/>
    <p:sldId id="261" r:id="rId5"/>
    <p:sldId id="262" r:id="rId6"/>
    <p:sldId id="259" r:id="rId7"/>
    <p:sldId id="268" r:id="rId8"/>
    <p:sldId id="260" r:id="rId9"/>
    <p:sldId id="266" r:id="rId10"/>
    <p:sldId id="265" r:id="rId11"/>
    <p:sldId id="269" r:id="rId12"/>
    <p:sldId id="275" r:id="rId13"/>
    <p:sldId id="276" r:id="rId14"/>
    <p:sldId id="277" r:id="rId15"/>
    <p:sldId id="278" r:id="rId16"/>
    <p:sldId id="279" r:id="rId17"/>
    <p:sldId id="270" r:id="rId18"/>
    <p:sldId id="273" r:id="rId19"/>
    <p:sldId id="274" r:id="rId20"/>
    <p:sldId id="280" r:id="rId21"/>
    <p:sldId id="272" r:id="rId22"/>
    <p:sldId id="281" r:id="rId23"/>
    <p:sldId id="282" r:id="rId24"/>
    <p:sldId id="283" r:id="rId2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2FE2DF-B1ED-4C81-B38F-8544BC20C8D2}" type="datetimeFigureOut">
              <a:rPr lang="tr-TR" smtClean="0"/>
              <a:t>24/03/2019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DFBB91-D913-4B9A-BEEF-7058D090409E}"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smtClean="0">
                <a:solidFill>
                  <a:schemeClr val="tx1"/>
                </a:solidFill>
                <a:latin typeface="+mn-lt"/>
                <a:ea typeface="+mn-ea"/>
                <a:cs typeface="+mn-cs"/>
              </a:rPr>
              <a:t>https://www.sorubak.com</a:t>
            </a:r>
            <a:endParaRPr lang="tr-TR"/>
          </a:p>
        </p:txBody>
      </p:sp>
      <p:sp>
        <p:nvSpPr>
          <p:cNvPr id="4" name="3 Slayt Numarası Yer Tutucusu"/>
          <p:cNvSpPr>
            <a:spLocks noGrp="1"/>
          </p:cNvSpPr>
          <p:nvPr>
            <p:ph type="sldNum" sz="quarter" idx="10"/>
          </p:nvPr>
        </p:nvSpPr>
        <p:spPr/>
        <p:txBody>
          <a:bodyPr/>
          <a:lstStyle/>
          <a:p>
            <a:fld id="{9BDFBB91-D913-4B9A-BEEF-7058D090409E}" type="slidenum">
              <a:rPr lang="tr-TR" smtClean="0"/>
              <a:t>24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3EA3358D-50FF-4D1D-AEA3-24F6A1E56DDE}" type="datetimeFigureOut">
              <a:rPr lang="tr-TR" smtClean="0"/>
              <a:pPr/>
              <a:t>24/03/2019</a:t>
            </a:fld>
            <a:endParaRPr lang="tr-T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tr-T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F69F1E85-6D82-47E2-B684-22E0DA3FA51E}" type="slidenum">
              <a:rPr lang="tr-TR" smtClean="0"/>
              <a:pPr/>
              <a:t>‹#›</a:t>
            </a:fld>
            <a:endParaRPr lang="tr-T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3EA3358D-50FF-4D1D-AEA3-24F6A1E56DDE}" type="datetimeFigureOut">
              <a:rPr lang="tr-TR" smtClean="0"/>
              <a:pPr/>
              <a:t>24/03/2019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69F1E85-6D82-47E2-B684-22E0DA3FA51E}" type="slidenum">
              <a:rPr lang="tr-TR" smtClean="0"/>
              <a:pPr/>
              <a:t>‹#›</a:t>
            </a:fld>
            <a:endParaRPr lang="tr-T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3EA3358D-50FF-4D1D-AEA3-24F6A1E56DDE}" type="datetimeFigureOut">
              <a:rPr lang="tr-TR" smtClean="0"/>
              <a:pPr/>
              <a:t>24/03/2019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69F1E85-6D82-47E2-B684-22E0DA3FA51E}" type="slidenum">
              <a:rPr lang="tr-TR" smtClean="0"/>
              <a:pPr/>
              <a:t>‹#›</a:t>
            </a:fld>
            <a:endParaRPr lang="tr-T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3EA3358D-50FF-4D1D-AEA3-24F6A1E56DDE}" type="datetimeFigureOut">
              <a:rPr lang="tr-TR" smtClean="0"/>
              <a:pPr/>
              <a:t>24/03/2019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69F1E85-6D82-47E2-B684-22E0DA3FA51E}" type="slidenum">
              <a:rPr lang="tr-TR" smtClean="0"/>
              <a:pPr/>
              <a:t>‹#›</a:t>
            </a:fld>
            <a:endParaRPr lang="tr-TR"/>
          </a:p>
        </p:txBody>
      </p:sp>
      <p:sp>
        <p:nvSpPr>
          <p:cNvPr id="11" name="Title 10"/>
          <p:cNvSpPr>
            <a:spLocks noGrp="1"/>
          </p:cNvSpPr>
          <p:nvPr>
            <p:ph type="title"/>
          </p:nvPr>
        </p:nvSpPr>
        <p:spPr/>
        <p:txBody>
          <a:bodyPr/>
          <a:lstStyle/>
          <a:p>
            <a:r>
              <a:rPr lang="tr-TR" smtClean="0"/>
              <a:t>Asıl başlık stili için tıklatın</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3EA3358D-50FF-4D1D-AEA3-24F6A1E56DDE}" type="datetimeFigureOut">
              <a:rPr lang="tr-TR" smtClean="0"/>
              <a:pPr/>
              <a:t>24/03/2019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69F1E85-6D82-47E2-B684-22E0DA3FA51E}"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EA3358D-50FF-4D1D-AEA3-24F6A1E56DDE}" type="datetimeFigureOut">
              <a:rPr lang="tr-TR" smtClean="0"/>
              <a:pPr/>
              <a:t>24/03/2019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69F1E85-6D82-47E2-B684-22E0DA3FA51E}" type="slidenum">
              <a:rPr lang="tr-TR" smtClean="0"/>
              <a:pPr/>
              <a:t>‹#›</a:t>
            </a:fld>
            <a:endParaRPr lang="tr-TR"/>
          </a:p>
        </p:txBody>
      </p:sp>
      <p:sp>
        <p:nvSpPr>
          <p:cNvPr id="12" name="Title 11"/>
          <p:cNvSpPr>
            <a:spLocks noGrp="1"/>
          </p:cNvSpPr>
          <p:nvPr>
            <p:ph type="title"/>
          </p:nvPr>
        </p:nvSpPr>
        <p:spPr/>
        <p:txBody>
          <a:bodyPr/>
          <a:lstStyle>
            <a:lvl1pPr>
              <a:defRPr>
                <a:solidFill>
                  <a:schemeClr val="tx2"/>
                </a:solidFill>
              </a:defRPr>
            </a:lvl1pPr>
          </a:lstStyle>
          <a:p>
            <a:r>
              <a:rPr lang="tr-TR" smtClean="0"/>
              <a:t>Asıl başlık stili için tıklatın</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3EA3358D-50FF-4D1D-AEA3-24F6A1E56DDE}" type="datetimeFigureOut">
              <a:rPr lang="tr-TR" smtClean="0"/>
              <a:pPr/>
              <a:t>24/03/2019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69F1E85-6D82-47E2-B684-22E0DA3FA51E}" type="slidenum">
              <a:rPr lang="tr-TR" smtClean="0"/>
              <a:pPr/>
              <a:t>‹#›</a:t>
            </a:fld>
            <a:endParaRPr lang="tr-T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3EA3358D-50FF-4D1D-AEA3-24F6A1E56DDE}" type="datetimeFigureOut">
              <a:rPr lang="tr-TR" smtClean="0"/>
              <a:pPr/>
              <a:t>24/03/2019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69F1E85-6D82-47E2-B684-22E0DA3FA51E}" type="slidenum">
              <a:rPr lang="tr-TR" smtClean="0"/>
              <a:pPr/>
              <a:t>‹#›</a:t>
            </a:fld>
            <a:endParaRPr lang="tr-T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A3358D-50FF-4D1D-AEA3-24F6A1E56DDE}" type="datetimeFigureOut">
              <a:rPr lang="tr-TR" smtClean="0"/>
              <a:pPr/>
              <a:t>24/03/2019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69F1E85-6D82-47E2-B684-22E0DA3FA51E}"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tr-TR" smtClean="0"/>
              <a:t>Asıl başlık stili için tıklatın</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3EA3358D-50FF-4D1D-AEA3-24F6A1E56DDE}" type="datetimeFigureOut">
              <a:rPr lang="tr-TR" smtClean="0"/>
              <a:pPr/>
              <a:t>24/03/2019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69F1E85-6D82-47E2-B684-22E0DA3FA51E}"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3EA3358D-50FF-4D1D-AEA3-24F6A1E56DDE}" type="datetimeFigureOut">
              <a:rPr lang="tr-TR" smtClean="0"/>
              <a:pPr/>
              <a:t>24/03/2019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69F1E85-6D82-47E2-B684-22E0DA3FA51E}"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3EA3358D-50FF-4D1D-AEA3-24F6A1E56DDE}" type="datetimeFigureOut">
              <a:rPr lang="tr-TR" smtClean="0"/>
              <a:pPr/>
              <a:t>24/03/2019</a:t>
            </a:fld>
            <a:endParaRPr lang="tr-T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tr-T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F69F1E85-6D82-47E2-B684-22E0DA3FA51E}"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a:t>Kutsal Yerler Sorunu</a:t>
            </a:r>
          </a:p>
        </p:txBody>
      </p:sp>
      <p:sp>
        <p:nvSpPr>
          <p:cNvPr id="3" name="Alt Başlık 2"/>
          <p:cNvSpPr>
            <a:spLocks noGrp="1"/>
          </p:cNvSpPr>
          <p:nvPr>
            <p:ph type="subTitle" idx="1"/>
          </p:nvPr>
        </p:nvSpPr>
        <p:spPr/>
        <p:txBody>
          <a:bodyPr>
            <a:normAutofit/>
          </a:bodyPr>
          <a:lstStyle/>
          <a:p>
            <a:r>
              <a:rPr lang="tr-TR" sz="3600" b="1" dirty="0" smtClean="0">
                <a:solidFill>
                  <a:srgbClr val="92D050"/>
                </a:solidFill>
              </a:rPr>
              <a:t>KURDUN KUZUYU YEMEK İÇİN BAHANESİ</a:t>
            </a:r>
            <a:endParaRPr lang="tr-TR" sz="3600" b="1" dirty="0">
              <a:solidFill>
                <a:srgbClr val="92D050"/>
              </a:solidFill>
            </a:endParaRPr>
          </a:p>
        </p:txBody>
      </p:sp>
    </p:spTree>
    <p:extLst>
      <p:ext uri="{BB962C8B-B14F-4D97-AF65-F5344CB8AC3E}">
        <p14:creationId xmlns:p14="http://schemas.microsoft.com/office/powerpoint/2010/main" xmlns="" val="3775164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1166843"/>
            <a:ext cx="8568952" cy="4308872"/>
          </a:xfrm>
          <a:prstGeom prst="rect">
            <a:avLst/>
          </a:prstGeom>
        </p:spPr>
        <p:txBody>
          <a:bodyPr wrap="square">
            <a:spAutoFit/>
          </a:bodyPr>
          <a:lstStyle/>
          <a:p>
            <a:r>
              <a:rPr lang="tr-TR" sz="3200" dirty="0" smtClean="0">
                <a:latin typeface="Arial Black" pitchFamily="34" charset="0"/>
              </a:rPr>
              <a:t>Temmuz 1853'de Osmanlı Devleti ile Rusya'nın arasını bulmak için Viyana'da kongre toplandı. Kongreye Prusya, İngiltere, Fransa ve Avusturya katıldı. Ancak kongreden olumlu sonuç alınmayınca </a:t>
            </a:r>
            <a:r>
              <a:rPr lang="tr-TR" sz="3200" dirty="0" smtClean="0">
                <a:solidFill>
                  <a:srgbClr val="FF0000"/>
                </a:solidFill>
                <a:latin typeface="Arial Black" pitchFamily="34" charset="0"/>
              </a:rPr>
              <a:t>Osmanlı-Rus savaşı( Kırım Savaşı)</a:t>
            </a:r>
            <a:r>
              <a:rPr lang="tr-TR" sz="3200" dirty="0" smtClean="0">
                <a:latin typeface="Arial Black" pitchFamily="34" charset="0"/>
              </a:rPr>
              <a:t> başlamış oldu. </a:t>
            </a:r>
          </a:p>
          <a:p>
            <a:endParaRPr lang="tr-TR" dirty="0"/>
          </a:p>
        </p:txBody>
      </p:sp>
    </p:spTree>
    <p:extLst>
      <p:ext uri="{BB962C8B-B14F-4D97-AF65-F5344CB8AC3E}">
        <p14:creationId xmlns:p14="http://schemas.microsoft.com/office/powerpoint/2010/main" xmlns="" val="7932528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dirty="0"/>
              <a:t>Kırım Savaşı (1853-1856)</a:t>
            </a:r>
          </a:p>
        </p:txBody>
      </p:sp>
      <p:sp>
        <p:nvSpPr>
          <p:cNvPr id="4" name="Metin Yer Tutucusu 3"/>
          <p:cNvSpPr>
            <a:spLocks noGrp="1"/>
          </p:cNvSpPr>
          <p:nvPr>
            <p:ph type="body" sz="half" idx="2"/>
          </p:nvPr>
        </p:nvSpPr>
        <p:spPr/>
        <p:txBody>
          <a:bodyPr/>
          <a:lstStyle/>
          <a:p>
            <a:endParaRPr lang="tr-TR" dirty="0"/>
          </a:p>
        </p:txBody>
      </p:sp>
      <p:pic>
        <p:nvPicPr>
          <p:cNvPr id="4098" name="Picture 2"/>
          <p:cNvPicPr>
            <a:picLocks noGrp="1" noChangeAspect="1" noChangeArrowheads="1"/>
          </p:cNvPicPr>
          <p:nvPr>
            <p:ph type="pic" idx="1"/>
          </p:nvPr>
        </p:nvPicPr>
        <p:blipFill>
          <a:blip r:embed="rId2" cstate="print">
            <a:extLst>
              <a:ext uri="{28A0092B-C50C-407E-A947-70E740481C1C}">
                <a14:useLocalDpi xmlns:a14="http://schemas.microsoft.com/office/drawing/2010/main" xmlns="" val="0"/>
              </a:ext>
            </a:extLst>
          </a:blip>
          <a:srcRect l="8480" r="8480"/>
          <a:stretch>
            <a:fillRect/>
          </a:stretch>
        </p:blipFill>
        <p:spPr bwMode="auto">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044226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335846"/>
            <a:ext cx="8568952" cy="5632311"/>
          </a:xfrm>
          <a:prstGeom prst="rect">
            <a:avLst/>
          </a:prstGeom>
        </p:spPr>
        <p:txBody>
          <a:bodyPr wrap="square">
            <a:spAutoFit/>
          </a:bodyPr>
          <a:lstStyle/>
          <a:p>
            <a:pPr algn="ctr"/>
            <a:r>
              <a:rPr lang="tr-TR" sz="2400" b="1" dirty="0" smtClean="0">
                <a:solidFill>
                  <a:srgbClr val="C00000"/>
                </a:solidFill>
                <a:latin typeface="Arial Black" pitchFamily="34" charset="0"/>
              </a:rPr>
              <a:t>Kırım Savaşı </a:t>
            </a:r>
          </a:p>
          <a:p>
            <a:r>
              <a:rPr lang="tr-TR" sz="2400" b="1" dirty="0" smtClean="0">
                <a:latin typeface="Arial Black" pitchFamily="34" charset="0"/>
              </a:rPr>
              <a:t>Osmanlı Devleti ile Rusya arasında başlayan Kırım Savaşı </a:t>
            </a:r>
            <a:r>
              <a:rPr lang="tr-TR" sz="2400" b="1" dirty="0">
                <a:latin typeface="Arial Black" pitchFamily="34" charset="0"/>
              </a:rPr>
              <a:t>,</a:t>
            </a:r>
            <a:r>
              <a:rPr lang="tr-TR" sz="2400" b="1" dirty="0" smtClean="0">
                <a:latin typeface="Arial Black" pitchFamily="34" charset="0"/>
              </a:rPr>
              <a:t>İngiltere, Fransa ve </a:t>
            </a:r>
            <a:r>
              <a:rPr lang="tr-TR" sz="2400" b="1" dirty="0" err="1" smtClean="0">
                <a:latin typeface="Arial Black" pitchFamily="34" charset="0"/>
              </a:rPr>
              <a:t>Piyemonte</a:t>
            </a:r>
            <a:r>
              <a:rPr lang="tr-TR" sz="2400" b="1" dirty="0" smtClean="0">
                <a:latin typeface="Arial Black" pitchFamily="34" charset="0"/>
              </a:rPr>
              <a:t> devletlerinin de Osmanlı’nın yanında savaşa katılmaları ile uluslararası alanda büyük bir savaşa dönüşmüştür. Esas cephesi Kırım’da olan bu savaş, büyük bir Avrupa savaşı olup, devletlerin çıkarlarını korumak amacıyla </a:t>
            </a:r>
            <a:r>
              <a:rPr lang="tr-TR" sz="2400" b="1" u="sng" dirty="0" smtClean="0">
                <a:solidFill>
                  <a:srgbClr val="C00000"/>
                </a:solidFill>
                <a:latin typeface="Arial Black" pitchFamily="34" charset="0"/>
              </a:rPr>
              <a:t>gelecekte modern savaşların ne ölçülerde cereyan edeceğini </a:t>
            </a:r>
            <a:r>
              <a:rPr lang="tr-TR" sz="2400" b="1" dirty="0" smtClean="0">
                <a:latin typeface="Arial Black" pitchFamily="34" charset="0"/>
              </a:rPr>
              <a:t>gözler önüne sermiştir. </a:t>
            </a:r>
          </a:p>
          <a:p>
            <a:endParaRPr lang="tr-TR" sz="2400" b="1" dirty="0">
              <a:latin typeface="Arial Black" pitchFamily="34" charset="0"/>
            </a:endParaRPr>
          </a:p>
          <a:p>
            <a:r>
              <a:rPr lang="tr-TR" sz="2400" b="1" dirty="0" smtClean="0">
                <a:solidFill>
                  <a:srgbClr val="C00000"/>
                </a:solidFill>
                <a:latin typeface="Arial Black" pitchFamily="34" charset="0"/>
              </a:rPr>
              <a:t>Yüzbinlerce asker </a:t>
            </a:r>
            <a:r>
              <a:rPr lang="tr-TR" sz="2400" b="1" dirty="0" err="1" smtClean="0">
                <a:solidFill>
                  <a:srgbClr val="C00000"/>
                </a:solidFill>
                <a:latin typeface="Arial Black" pitchFamily="34" charset="0"/>
              </a:rPr>
              <a:t>onbinlerce</a:t>
            </a:r>
            <a:r>
              <a:rPr lang="tr-TR" sz="2400" b="1" dirty="0" smtClean="0">
                <a:solidFill>
                  <a:srgbClr val="C00000"/>
                </a:solidFill>
                <a:latin typeface="Arial Black" pitchFamily="34" charset="0"/>
              </a:rPr>
              <a:t> kilometre uzaklıktan, her türlü mühimmatıyla beraber Kırım’a taşınmış, </a:t>
            </a:r>
            <a:r>
              <a:rPr lang="tr-TR" sz="2400" b="1" u="sng" dirty="0" smtClean="0">
                <a:solidFill>
                  <a:srgbClr val="C00000"/>
                </a:solidFill>
                <a:latin typeface="Aharoni" pitchFamily="2" charset="-79"/>
                <a:cs typeface="Aharoni" pitchFamily="2" charset="-79"/>
              </a:rPr>
              <a:t>askeri amaçlı demiryolları inşa edilmiş ve telgraf hatları </a:t>
            </a:r>
            <a:r>
              <a:rPr lang="tr-TR" sz="2400" b="1" dirty="0" smtClean="0">
                <a:solidFill>
                  <a:srgbClr val="C00000"/>
                </a:solidFill>
                <a:latin typeface="Arial Black" pitchFamily="34" charset="0"/>
              </a:rPr>
              <a:t>çekilmiştir.</a:t>
            </a:r>
            <a:endParaRPr lang="tr-TR" sz="2400" b="1" dirty="0">
              <a:solidFill>
                <a:srgbClr val="C00000"/>
              </a:solidFill>
              <a:latin typeface="Arial Black" pitchFamily="34" charset="0"/>
            </a:endParaRPr>
          </a:p>
        </p:txBody>
      </p:sp>
    </p:spTree>
    <p:extLst>
      <p:ext uri="{BB962C8B-B14F-4D97-AF65-F5344CB8AC3E}">
        <p14:creationId xmlns:p14="http://schemas.microsoft.com/office/powerpoint/2010/main" xmlns="" val="13847032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25845" y="194111"/>
            <a:ext cx="5364225" cy="523220"/>
          </a:xfrm>
          <a:prstGeom prst="rect">
            <a:avLst/>
          </a:prstGeom>
        </p:spPr>
        <p:txBody>
          <a:bodyPr wrap="none">
            <a:spAutoFit/>
          </a:bodyPr>
          <a:lstStyle/>
          <a:p>
            <a:r>
              <a:rPr lang="tr-TR" sz="2800" dirty="0" smtClean="0">
                <a:latin typeface="Arial Black" pitchFamily="34" charset="0"/>
              </a:rPr>
              <a:t>Kırım Savaşı’nın Nedenleri</a:t>
            </a:r>
            <a:endParaRPr lang="tr-TR" sz="2800" dirty="0">
              <a:latin typeface="Arial Black" pitchFamily="34" charset="0"/>
            </a:endParaRPr>
          </a:p>
        </p:txBody>
      </p:sp>
      <p:sp>
        <p:nvSpPr>
          <p:cNvPr id="3" name="Dikdörtgen 2"/>
          <p:cNvSpPr/>
          <p:nvPr/>
        </p:nvSpPr>
        <p:spPr>
          <a:xfrm>
            <a:off x="77654" y="746474"/>
            <a:ext cx="8958841" cy="5355312"/>
          </a:xfrm>
          <a:prstGeom prst="rect">
            <a:avLst/>
          </a:prstGeom>
        </p:spPr>
        <p:txBody>
          <a:bodyPr wrap="square">
            <a:spAutoFit/>
          </a:bodyPr>
          <a:lstStyle/>
          <a:p>
            <a:r>
              <a:rPr lang="tr-TR" b="1" dirty="0" smtClean="0">
                <a:solidFill>
                  <a:srgbClr val="C00000"/>
                </a:solidFill>
                <a:latin typeface="Arial Black" pitchFamily="34" charset="0"/>
              </a:rPr>
              <a:t>1.Memleketeyn Sorunu: Rusya, 1829-Edirne Antlaşması ile Eflak ve Bağdan üzerinde nüfuz (etki) sahibi olmuştu. Günümüzde Romanya toprakları olan ve Osmanlı belgelerinde </a:t>
            </a:r>
            <a:r>
              <a:rPr lang="tr-TR" b="1" dirty="0" err="1" smtClean="0">
                <a:solidFill>
                  <a:srgbClr val="C00000"/>
                </a:solidFill>
                <a:latin typeface="Arial Black" pitchFamily="34" charset="0"/>
              </a:rPr>
              <a:t>Memleketeyn</a:t>
            </a:r>
            <a:r>
              <a:rPr lang="tr-TR" b="1" dirty="0" smtClean="0">
                <a:solidFill>
                  <a:srgbClr val="C00000"/>
                </a:solidFill>
                <a:latin typeface="Arial Black" pitchFamily="34" charset="0"/>
              </a:rPr>
              <a:t> (iki memleket) olarak da adlandırılan Eflak</a:t>
            </a:r>
          </a:p>
          <a:p>
            <a:r>
              <a:rPr lang="tr-TR" b="1" dirty="0" smtClean="0">
                <a:solidFill>
                  <a:srgbClr val="C00000"/>
                </a:solidFill>
                <a:latin typeface="Arial Black" pitchFamily="34" charset="0"/>
              </a:rPr>
              <a:t>ve Bağdan halkı Rusya tarafından Osmanlı Devleti’ne karşı kışkırtılıyordu. Osmanlı Devleti’nin Eflak ve </a:t>
            </a:r>
            <a:r>
              <a:rPr lang="tr-TR" b="1" dirty="0" err="1" smtClean="0">
                <a:solidFill>
                  <a:srgbClr val="C00000"/>
                </a:solidFill>
                <a:latin typeface="Arial Black" pitchFamily="34" charset="0"/>
              </a:rPr>
              <a:t>Bağdan’daki</a:t>
            </a:r>
            <a:r>
              <a:rPr lang="tr-TR" b="1" dirty="0">
                <a:solidFill>
                  <a:srgbClr val="C00000"/>
                </a:solidFill>
                <a:latin typeface="Arial Black" pitchFamily="34" charset="0"/>
              </a:rPr>
              <a:t> </a:t>
            </a:r>
            <a:r>
              <a:rPr lang="tr-TR" b="1" dirty="0" smtClean="0">
                <a:solidFill>
                  <a:srgbClr val="C00000"/>
                </a:solidFill>
                <a:latin typeface="Arial Black" pitchFamily="34" charset="0"/>
              </a:rPr>
              <a:t>yöneticileri değiştirmesi Rusya’nın tepkisine neden olmaktaydı. Bu durum, Osmanlı-Rus ilişkilerini gerginleştirmekteydi.</a:t>
            </a:r>
          </a:p>
          <a:p>
            <a:endParaRPr lang="tr-TR" dirty="0" smtClean="0"/>
          </a:p>
          <a:p>
            <a:r>
              <a:rPr lang="tr-TR" b="1" dirty="0" smtClean="0">
                <a:latin typeface="Arial Black" pitchFamily="34" charset="0"/>
              </a:rPr>
              <a:t>2. Mülteciler (Sığınmacılar) Sorunu: Fransız İhtilali sonrasında yaygınlaşan milliyetçilik düşüncesi Avusturya-Macaristan İmparatorluğu içinde yaşayan Macarların isyanına neden olmuştur. Rus ordusu, Avusturya’ya yardım etmek için</a:t>
            </a:r>
          </a:p>
          <a:p>
            <a:r>
              <a:rPr lang="tr-TR" b="1" dirty="0" smtClean="0">
                <a:latin typeface="Arial Black" pitchFamily="34" charset="0"/>
              </a:rPr>
              <a:t>Macaristan’a girince 1848’de çok sayıda Macar Osmanlı Devleti’ne sığındı. Osmanlı Devleti’nin Macar sığınmacılara sahip çıkması ve onların yurtlarına sağlıklı bir şekilde dönmelerini sağlamak için diplomatik girişimlerde bulunması Osmanlı-Rus ilişkilerini olumsuz etkilemekteydi. Aynı dönemde Ruslardan kaçan Polonyalılara da Osmanlı’nın sahip çıkması gerginliği daha da artırmıştır.</a:t>
            </a:r>
          </a:p>
        </p:txBody>
      </p:sp>
    </p:spTree>
    <p:extLst>
      <p:ext uri="{BB962C8B-B14F-4D97-AF65-F5344CB8AC3E}">
        <p14:creationId xmlns:p14="http://schemas.microsoft.com/office/powerpoint/2010/main" xmlns="" val="40248630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88640"/>
            <a:ext cx="8856984" cy="6463308"/>
          </a:xfrm>
          <a:prstGeom prst="rect">
            <a:avLst/>
          </a:prstGeom>
        </p:spPr>
        <p:txBody>
          <a:bodyPr wrap="square">
            <a:spAutoFit/>
          </a:bodyPr>
          <a:lstStyle/>
          <a:p>
            <a:r>
              <a:rPr lang="tr-TR" b="1" dirty="0" smtClean="0">
                <a:solidFill>
                  <a:srgbClr val="C00000"/>
                </a:solidFill>
              </a:rPr>
              <a:t>3.Kutsal Yerler Sorunu: Osmanlı toprağı olan Kudüs Müslümanlar, Yahudiler ve Hıristiyanlar için “Kutsal” olarak bilinmekteydi. Osmanlı Devleti, Kudüs’te yaşayan farklı inançlardan topluluklara, Kudüs’teki bazı işlerin yürütülmesi konusunda ayrıcalıklar vermişti. Fransa’nın koruması altındaki Katolik Hıristiyanlara da böyle bir görev verilmişti. Fakat Rusya, Osmanlı Devleti’nin Kudüs’teki Ortodokslara kötü davrandığını, Kudüs’ü ziyaret etmek isteyen Ortodoks Rus Hacılarının engellendiğini ileri sürerek “Kutsal Yerler Sorunu” denilen yeni bir sorunun ortaya çıkmasına neden olmuştur. Kırım Savaşı’nın hemen öncesinde ortaya çıkartılan bu sorun, savaşın başlamasını hızlandırmıştır.</a:t>
            </a:r>
          </a:p>
          <a:p>
            <a:endParaRPr lang="tr-TR" b="1" dirty="0" smtClean="0">
              <a:solidFill>
                <a:srgbClr val="C00000"/>
              </a:solidFill>
            </a:endParaRPr>
          </a:p>
          <a:p>
            <a:r>
              <a:rPr lang="tr-TR" b="1" dirty="0" smtClean="0"/>
              <a:t>4. Boğazlar Sorunu: Rusya, 1833-Hünkar İskelesi Antlaşması ile Boğazlar üzerinde büyük bir ayrıcalık elde etmişti. Fakat 1841’de imzalanan Boğazlar Sözleşmesi ile bu ayrıcalıklarını kaybetmişti. Boğazlar konusunda yeniden ayrıcalıklı bir konuma ulaşmak isteyen Rusya, her konuyu kullanarak Osmanlı iç işlerine karışmaya ve Osmanlı Devleti’ne baskı yapmaya çalışılıyordu.</a:t>
            </a:r>
          </a:p>
          <a:p>
            <a:endParaRPr lang="tr-TR" b="1" dirty="0" smtClean="0"/>
          </a:p>
          <a:p>
            <a:r>
              <a:rPr lang="tr-TR" b="1" dirty="0" smtClean="0">
                <a:solidFill>
                  <a:srgbClr val="C00000"/>
                </a:solidFill>
              </a:rPr>
              <a:t>5. Prens </a:t>
            </a:r>
            <a:r>
              <a:rPr lang="tr-TR" b="1" dirty="0" err="1" smtClean="0">
                <a:solidFill>
                  <a:srgbClr val="C00000"/>
                </a:solidFill>
              </a:rPr>
              <a:t>Mençikof’un</a:t>
            </a:r>
            <a:r>
              <a:rPr lang="tr-TR" b="1" dirty="0" smtClean="0">
                <a:solidFill>
                  <a:srgbClr val="C00000"/>
                </a:solidFill>
              </a:rPr>
              <a:t> İstanbul Ziyareti: 1853’te Rus Prensi </a:t>
            </a:r>
            <a:r>
              <a:rPr lang="tr-TR" b="1" dirty="0" err="1" smtClean="0">
                <a:solidFill>
                  <a:srgbClr val="C00000"/>
                </a:solidFill>
              </a:rPr>
              <a:t>Mençikof</a:t>
            </a:r>
            <a:r>
              <a:rPr lang="tr-TR" b="1" dirty="0" smtClean="0">
                <a:solidFill>
                  <a:srgbClr val="C00000"/>
                </a:solidFill>
              </a:rPr>
              <a:t> İstanbul’a resmi bir ziyaret yaptı. Fakat bu ziyarette uluslararası diplomasi kurallarını çiğneyerek Osmanlı Devleti’ne karşı ağır hakaretlerde bulundu. Ortodoks Patrikhanesi’ni ziyaret ederek Osmanlı Devleti’ne karşı kışkırttı. Osmanlı devlet adamlarını küçük düşürücü davranışlarda bulundu. Bunun üzerine Osmanlı yöneticileri </a:t>
            </a:r>
            <a:r>
              <a:rPr lang="tr-TR" b="1" dirty="0" err="1" smtClean="0">
                <a:solidFill>
                  <a:srgbClr val="C00000"/>
                </a:solidFill>
              </a:rPr>
              <a:t>Mençikof’a</a:t>
            </a:r>
            <a:r>
              <a:rPr lang="tr-TR" b="1" dirty="0" smtClean="0">
                <a:solidFill>
                  <a:srgbClr val="C00000"/>
                </a:solidFill>
              </a:rPr>
              <a:t> uyarıda bulununca </a:t>
            </a:r>
            <a:r>
              <a:rPr lang="tr-TR" b="1" dirty="0" err="1" smtClean="0">
                <a:solidFill>
                  <a:srgbClr val="C00000"/>
                </a:solidFill>
              </a:rPr>
              <a:t>Mençikof</a:t>
            </a:r>
            <a:r>
              <a:rPr lang="tr-TR" b="1" dirty="0" smtClean="0">
                <a:solidFill>
                  <a:srgbClr val="C00000"/>
                </a:solidFill>
              </a:rPr>
              <a:t> ziyaretini yarıda keserek Rusya’ya döndü.</a:t>
            </a:r>
            <a:endParaRPr lang="tr-TR" b="1" dirty="0">
              <a:solidFill>
                <a:srgbClr val="C00000"/>
              </a:solidFill>
            </a:endParaRPr>
          </a:p>
        </p:txBody>
      </p:sp>
    </p:spTree>
    <p:extLst>
      <p:ext uri="{BB962C8B-B14F-4D97-AF65-F5344CB8AC3E}">
        <p14:creationId xmlns:p14="http://schemas.microsoft.com/office/powerpoint/2010/main" xmlns="" val="19298607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260648"/>
            <a:ext cx="8496944" cy="44644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ikdörtgen 1"/>
          <p:cNvSpPr/>
          <p:nvPr/>
        </p:nvSpPr>
        <p:spPr>
          <a:xfrm>
            <a:off x="323528" y="5013176"/>
            <a:ext cx="8640960" cy="1200329"/>
          </a:xfrm>
          <a:prstGeom prst="rect">
            <a:avLst/>
          </a:prstGeom>
        </p:spPr>
        <p:txBody>
          <a:bodyPr wrap="square">
            <a:spAutoFit/>
          </a:bodyPr>
          <a:lstStyle/>
          <a:p>
            <a:r>
              <a:rPr lang="tr-TR" dirty="0" smtClean="0">
                <a:latin typeface="Arial Black" pitchFamily="34" charset="0"/>
              </a:rPr>
              <a:t>Rusya ise Batum’daki Osmanlı güçlerine yardım götüren ve fırtınadan dolayı Sinop’a sığınan Osmanlı donanmasını bir baskınla yaktı. Osmanlı tarihinde bu saldırı, </a:t>
            </a:r>
            <a:r>
              <a:rPr lang="tr-TR" b="1" dirty="0" smtClean="0">
                <a:solidFill>
                  <a:srgbClr val="C00000"/>
                </a:solidFill>
                <a:latin typeface="Arial Black" pitchFamily="34" charset="0"/>
              </a:rPr>
              <a:t>Sinop Baskını (1853</a:t>
            </a:r>
            <a:r>
              <a:rPr lang="tr-TR" dirty="0" smtClean="0">
                <a:latin typeface="Arial Black" pitchFamily="34" charset="0"/>
              </a:rPr>
              <a:t>) adıyla anılmaktadır.</a:t>
            </a:r>
            <a:endParaRPr lang="tr-TR" dirty="0">
              <a:latin typeface="Arial Black" pitchFamily="34" charset="0"/>
            </a:endParaRPr>
          </a:p>
        </p:txBody>
      </p:sp>
      <p:sp>
        <p:nvSpPr>
          <p:cNvPr id="3" name="Metin kutusu 2"/>
          <p:cNvSpPr txBox="1"/>
          <p:nvPr/>
        </p:nvSpPr>
        <p:spPr>
          <a:xfrm>
            <a:off x="3053337" y="589126"/>
            <a:ext cx="2848087" cy="369332"/>
          </a:xfrm>
          <a:prstGeom prst="rect">
            <a:avLst/>
          </a:prstGeom>
          <a:noFill/>
        </p:spPr>
        <p:txBody>
          <a:bodyPr wrap="none" rtlCol="0">
            <a:spAutoFit/>
          </a:bodyPr>
          <a:lstStyle/>
          <a:p>
            <a:r>
              <a:rPr lang="tr-TR" b="1" dirty="0" smtClean="0">
                <a:solidFill>
                  <a:srgbClr val="FFFF00"/>
                </a:solidFill>
                <a:latin typeface="Arial Black" pitchFamily="34" charset="0"/>
              </a:rPr>
              <a:t>SİNOP BASKINI 1853</a:t>
            </a:r>
            <a:endParaRPr lang="tr-TR" b="1" dirty="0">
              <a:solidFill>
                <a:srgbClr val="FFFF00"/>
              </a:solidFill>
              <a:latin typeface="Arial Black" pitchFamily="34" charset="0"/>
            </a:endParaRPr>
          </a:p>
        </p:txBody>
      </p:sp>
    </p:spTree>
    <p:extLst>
      <p:ext uri="{BB962C8B-B14F-4D97-AF65-F5344CB8AC3E}">
        <p14:creationId xmlns:p14="http://schemas.microsoft.com/office/powerpoint/2010/main" xmlns="" val="30896492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474345"/>
            <a:ext cx="8424936" cy="6370975"/>
          </a:xfrm>
          <a:prstGeom prst="rect">
            <a:avLst/>
          </a:prstGeom>
        </p:spPr>
        <p:txBody>
          <a:bodyPr wrap="square">
            <a:spAutoFit/>
          </a:bodyPr>
          <a:lstStyle/>
          <a:p>
            <a:r>
              <a:rPr lang="tr-TR" sz="2400" dirty="0" smtClean="0">
                <a:latin typeface="Arial Black" pitchFamily="34" charset="0"/>
              </a:rPr>
              <a:t>Savaşın Gelişimi ve Sonuçlanması</a:t>
            </a:r>
          </a:p>
          <a:p>
            <a:r>
              <a:rPr lang="tr-TR" sz="2400" dirty="0" smtClean="0">
                <a:latin typeface="Arial Black" pitchFamily="34" charset="0"/>
              </a:rPr>
              <a:t>Sinop Baskını nedeniyle Osmanlı’nın Karadeniz’deki donanması yok olmuştu. Bu durum İstanbul’u Rus saldırına karşı savunmasız bırakmıştır. Boğazlarda Rusya’nın etkinliğinin artmasını istemeyen İngiltere ve Fransa, Osmanlı Devleti’ni Rusya karşısında yalnız bırakmadılar. Osmanlı Devleti ile ittifak yaparak donanmalarını Karadeniz’e geçirdiler. </a:t>
            </a:r>
            <a:r>
              <a:rPr lang="tr-TR" sz="2400" dirty="0" smtClean="0">
                <a:solidFill>
                  <a:srgbClr val="C00000"/>
                </a:solidFill>
                <a:latin typeface="Arial Black" pitchFamily="34" charset="0"/>
              </a:rPr>
              <a:t>Osmanlı askerleri ile birlikte, İngiliz ve Fransız orduları Rusya’ya ait olan Kırım’a asker çıkarttılar. İtalya’da daha sonra milli birliği kuracak olan </a:t>
            </a:r>
            <a:r>
              <a:rPr lang="tr-TR" sz="2400" dirty="0" err="1" smtClean="0">
                <a:solidFill>
                  <a:srgbClr val="C00000"/>
                </a:solidFill>
                <a:latin typeface="Arial Black" pitchFamily="34" charset="0"/>
              </a:rPr>
              <a:t>Piyemonte</a:t>
            </a:r>
            <a:r>
              <a:rPr lang="tr-TR" sz="2400" dirty="0" smtClean="0">
                <a:solidFill>
                  <a:srgbClr val="C00000"/>
                </a:solidFill>
                <a:latin typeface="Arial Black" pitchFamily="34" charset="0"/>
              </a:rPr>
              <a:t> de ittifaka katıldı. Çok zorlu mücadelelerin yaşandığı Kırım Savaşı’nda müttefik güçlerin Sivastopol limanını alması üzerine Rusya yenilgiyi kabul ederek 1856 - Paris Antlaşması’nı (1856) imzaladı.</a:t>
            </a:r>
            <a:endParaRPr lang="tr-TR" sz="2400" dirty="0">
              <a:solidFill>
                <a:srgbClr val="C00000"/>
              </a:solidFill>
              <a:latin typeface="Arial Black" pitchFamily="34" charset="0"/>
            </a:endParaRPr>
          </a:p>
        </p:txBody>
      </p:sp>
    </p:spTree>
    <p:extLst>
      <p:ext uri="{BB962C8B-B14F-4D97-AF65-F5344CB8AC3E}">
        <p14:creationId xmlns:p14="http://schemas.microsoft.com/office/powerpoint/2010/main" xmlns="" val="41009372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548680"/>
            <a:ext cx="2808312" cy="1631216"/>
          </a:xfrm>
          <a:prstGeom prst="rect">
            <a:avLst/>
          </a:prstGeom>
        </p:spPr>
        <p:txBody>
          <a:bodyPr wrap="square">
            <a:spAutoFit/>
          </a:bodyPr>
          <a:lstStyle/>
          <a:p>
            <a:r>
              <a:rPr lang="tr-TR" sz="2000" b="1" dirty="0" smtClean="0"/>
              <a:t>Osmanlı Devleti, Rumeli ve Anadolu’da Ruslara karşı yapılan savaşlarda başlangıçta başarılar elde etti</a:t>
            </a:r>
            <a:r>
              <a:rPr lang="tr-TR" dirty="0" smtClean="0"/>
              <a:t>.</a:t>
            </a:r>
            <a:endParaRPr lang="tr-TR" dirty="0"/>
          </a:p>
        </p:txBody>
      </p:sp>
      <p:sp>
        <p:nvSpPr>
          <p:cNvPr id="3" name="Dikdörtgen 2"/>
          <p:cNvSpPr/>
          <p:nvPr/>
        </p:nvSpPr>
        <p:spPr>
          <a:xfrm>
            <a:off x="107504" y="3417837"/>
            <a:ext cx="2952328" cy="3139321"/>
          </a:xfrm>
          <a:prstGeom prst="rect">
            <a:avLst/>
          </a:prstGeom>
        </p:spPr>
        <p:txBody>
          <a:bodyPr wrap="square">
            <a:spAutoFit/>
          </a:bodyPr>
          <a:lstStyle/>
          <a:p>
            <a:r>
              <a:rPr lang="tr-TR" b="1" dirty="0" smtClean="0">
                <a:solidFill>
                  <a:srgbClr val="FF0000"/>
                </a:solidFill>
              </a:rPr>
              <a:t>Rusya ise Batum’daki Osmanlı güçlerine</a:t>
            </a:r>
          </a:p>
          <a:p>
            <a:r>
              <a:rPr lang="tr-TR" b="1" dirty="0" smtClean="0">
                <a:solidFill>
                  <a:srgbClr val="FF0000"/>
                </a:solidFill>
              </a:rPr>
              <a:t>yardım götüren ve fırtınadan dolayı Sinop’a sığınan Osmanlı donanmasını bir baskınla</a:t>
            </a:r>
          </a:p>
          <a:p>
            <a:r>
              <a:rPr lang="tr-TR" b="1" dirty="0" smtClean="0">
                <a:solidFill>
                  <a:srgbClr val="FF0000"/>
                </a:solidFill>
              </a:rPr>
              <a:t>yaktı. Osmanlı tarihinde</a:t>
            </a:r>
          </a:p>
          <a:p>
            <a:r>
              <a:rPr lang="tr-TR" b="1" dirty="0" smtClean="0">
                <a:solidFill>
                  <a:srgbClr val="FF0000"/>
                </a:solidFill>
              </a:rPr>
              <a:t>bu saldırı, Sinop Baskını</a:t>
            </a:r>
          </a:p>
          <a:p>
            <a:r>
              <a:rPr lang="tr-TR" b="1" dirty="0" smtClean="0">
                <a:solidFill>
                  <a:srgbClr val="FF0000"/>
                </a:solidFill>
              </a:rPr>
              <a:t>(1853) adıyla anılmaktadır.(Sinop Baskını)</a:t>
            </a:r>
            <a:endParaRPr lang="tr-TR" b="1" dirty="0">
              <a:solidFill>
                <a:srgbClr val="FF0000"/>
              </a:solidFill>
            </a:endParaRPr>
          </a:p>
        </p:txBody>
      </p:sp>
      <p:sp>
        <p:nvSpPr>
          <p:cNvPr id="4" name="Dikdörtgen 3"/>
          <p:cNvSpPr/>
          <p:nvPr/>
        </p:nvSpPr>
        <p:spPr>
          <a:xfrm>
            <a:off x="4139952" y="332656"/>
            <a:ext cx="4572000" cy="2308324"/>
          </a:xfrm>
          <a:prstGeom prst="rect">
            <a:avLst/>
          </a:prstGeom>
        </p:spPr>
        <p:txBody>
          <a:bodyPr>
            <a:spAutoFit/>
          </a:bodyPr>
          <a:lstStyle/>
          <a:p>
            <a:r>
              <a:rPr lang="tr-TR" b="1" dirty="0" smtClean="0">
                <a:solidFill>
                  <a:srgbClr val="FF0000"/>
                </a:solidFill>
              </a:rPr>
              <a:t>Osmanlı donanmasının Sinop’ta yakılması Rusya’nın Karadeniz’deki</a:t>
            </a:r>
          </a:p>
          <a:p>
            <a:r>
              <a:rPr lang="tr-TR" b="1" dirty="0" smtClean="0">
                <a:solidFill>
                  <a:srgbClr val="FF0000"/>
                </a:solidFill>
              </a:rPr>
              <a:t>askerî varlığını ne düzeye getirdiğini Fransa ve İngiltere’ye gösterdi. İstanbul’un ve Boğazların tehlike altına girdiğini anlayan Avrupalı devletler Osmanlı-Rus Savaşına dâhil oldular.</a:t>
            </a:r>
          </a:p>
          <a:p>
            <a:r>
              <a:rPr lang="tr-TR" b="1" dirty="0" smtClean="0">
                <a:solidFill>
                  <a:srgbClr val="FF0000"/>
                </a:solidFill>
              </a:rPr>
              <a:t>(Sebep)</a:t>
            </a:r>
            <a:endParaRPr lang="tr-TR" b="1" dirty="0">
              <a:solidFill>
                <a:srgbClr val="FF0000"/>
              </a:solidFill>
            </a:endParaRPr>
          </a:p>
        </p:txBody>
      </p:sp>
      <p:sp>
        <p:nvSpPr>
          <p:cNvPr id="5" name="Dikdörtgen 4"/>
          <p:cNvSpPr/>
          <p:nvPr/>
        </p:nvSpPr>
        <p:spPr>
          <a:xfrm>
            <a:off x="4139952" y="2924944"/>
            <a:ext cx="4572000" cy="3693319"/>
          </a:xfrm>
          <a:prstGeom prst="rect">
            <a:avLst/>
          </a:prstGeom>
        </p:spPr>
        <p:txBody>
          <a:bodyPr>
            <a:spAutoFit/>
          </a:bodyPr>
          <a:lstStyle/>
          <a:p>
            <a:r>
              <a:rPr lang="tr-TR" b="1" dirty="0" smtClean="0"/>
              <a:t>Sinop Baskını sonrası İngiltere ve Fransa, Ruslardan Osmanlı Devleti ile anlaşmasını istedi. Rusya tarafından bu talep kabul edilmedi. Bu gelişme üzerine İngiltere ve Fransa, Ruslardan Eflak ve </a:t>
            </a:r>
            <a:r>
              <a:rPr lang="tr-TR" b="1" dirty="0" err="1" smtClean="0"/>
              <a:t>Boğdan’ı</a:t>
            </a:r>
            <a:r>
              <a:rPr lang="tr-TR" b="1" dirty="0" smtClean="0"/>
              <a:t> derhal terk etmelerini, Osmanlı Devleti’nin toprak bütünlüğünü tanımalarını ve Ortodokslar üzerindeki koruyuculuk politikasına son vermesini istedi. Hiçbir isteği kabul etmeyen Rusya ise ordularını Tuna Nehri’nden geçirip işgale devam etti. 1854’te İngiltere ve Fransa, Rusya’ya resmen savaş ilan etti.</a:t>
            </a:r>
            <a:endParaRPr lang="tr-TR" b="1" dirty="0"/>
          </a:p>
        </p:txBody>
      </p:sp>
      <p:sp>
        <p:nvSpPr>
          <p:cNvPr id="6" name="Aşağı Ok 5"/>
          <p:cNvSpPr/>
          <p:nvPr/>
        </p:nvSpPr>
        <p:spPr>
          <a:xfrm>
            <a:off x="1187624" y="2223095"/>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Aşağı Ok 6"/>
          <p:cNvSpPr/>
          <p:nvPr/>
        </p:nvSpPr>
        <p:spPr>
          <a:xfrm>
            <a:off x="6156176" y="2304327"/>
            <a:ext cx="484632" cy="7646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94262009"/>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91680" y="260648"/>
            <a:ext cx="5616624" cy="44644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Metin kutusu 1"/>
          <p:cNvSpPr txBox="1"/>
          <p:nvPr/>
        </p:nvSpPr>
        <p:spPr>
          <a:xfrm>
            <a:off x="3100473" y="3978455"/>
            <a:ext cx="3151825" cy="461665"/>
          </a:xfrm>
          <a:prstGeom prst="rect">
            <a:avLst/>
          </a:prstGeom>
          <a:noFill/>
        </p:spPr>
        <p:txBody>
          <a:bodyPr wrap="none" rtlCol="0">
            <a:spAutoFit/>
          </a:bodyPr>
          <a:lstStyle/>
          <a:p>
            <a:r>
              <a:rPr lang="tr-TR" sz="2400" b="1" dirty="0" err="1" smtClean="0">
                <a:solidFill>
                  <a:srgbClr val="FFFF00"/>
                </a:solidFill>
              </a:rPr>
              <a:t>Florance</a:t>
            </a:r>
            <a:r>
              <a:rPr lang="tr-TR" sz="2400" b="1" dirty="0" smtClean="0">
                <a:solidFill>
                  <a:srgbClr val="FFFF00"/>
                </a:solidFill>
              </a:rPr>
              <a:t> </a:t>
            </a:r>
            <a:r>
              <a:rPr lang="tr-TR" sz="2400" b="1" dirty="0" err="1" smtClean="0">
                <a:solidFill>
                  <a:srgbClr val="FFFF00"/>
                </a:solidFill>
              </a:rPr>
              <a:t>Nightingale</a:t>
            </a:r>
            <a:endParaRPr lang="tr-TR" sz="2400" b="1" dirty="0">
              <a:solidFill>
                <a:srgbClr val="FFFF00"/>
              </a:solidFill>
            </a:endParaRPr>
          </a:p>
        </p:txBody>
      </p:sp>
      <p:sp>
        <p:nvSpPr>
          <p:cNvPr id="3" name="Dikdörtgen 2"/>
          <p:cNvSpPr/>
          <p:nvPr/>
        </p:nvSpPr>
        <p:spPr>
          <a:xfrm>
            <a:off x="165238" y="4721843"/>
            <a:ext cx="8928992" cy="1938992"/>
          </a:xfrm>
          <a:prstGeom prst="rect">
            <a:avLst/>
          </a:prstGeom>
        </p:spPr>
        <p:txBody>
          <a:bodyPr wrap="square">
            <a:spAutoFit/>
          </a:bodyPr>
          <a:lstStyle/>
          <a:p>
            <a:r>
              <a:rPr lang="tr-TR" sz="2000" dirty="0" smtClean="0">
                <a:solidFill>
                  <a:srgbClr val="FF0000"/>
                </a:solidFill>
              </a:rPr>
              <a:t>Lambalı Kadın:</a:t>
            </a:r>
            <a:r>
              <a:rPr lang="tr-TR" sz="2000" dirty="0" smtClean="0"/>
              <a:t> Kırım </a:t>
            </a:r>
            <a:r>
              <a:rPr lang="tr-TR" sz="2000" dirty="0" err="1" smtClean="0"/>
              <a:t>Svaşı</a:t>
            </a:r>
            <a:r>
              <a:rPr lang="tr-TR" sz="2000" dirty="0" smtClean="0"/>
              <a:t> sırasında </a:t>
            </a:r>
            <a:r>
              <a:rPr lang="tr-TR" sz="2000" dirty="0" err="1" smtClean="0"/>
              <a:t>Florande</a:t>
            </a:r>
            <a:r>
              <a:rPr lang="tr-TR" sz="2000" dirty="0" smtClean="0"/>
              <a:t> </a:t>
            </a:r>
            <a:r>
              <a:rPr lang="tr-TR" sz="2000" dirty="0" err="1" smtClean="0"/>
              <a:t>Nighttingale</a:t>
            </a:r>
            <a:r>
              <a:rPr lang="tr-TR" sz="2000" dirty="0" smtClean="0"/>
              <a:t> (1820 – 1910) Osmanlı Devleti’nin müttefiki olan İngiliz Ordusundaki yaralılara bakmak üzere İstanbul’a gelmiştir. Selimiye Kışlasında kaldığı dönemlerde yaptığı başarılı çalışmalar sayesinde modern anlamdaki hemşireliğin öncüsü olmuştur. Doğum günü olan 12 mayıs tüm dünyada Hemşireler günü olarak kutlanmaktadır.</a:t>
            </a:r>
            <a:endParaRPr lang="tr-TR" sz="2000" dirty="0"/>
          </a:p>
        </p:txBody>
      </p:sp>
    </p:spTree>
    <p:extLst>
      <p:ext uri="{BB962C8B-B14F-4D97-AF65-F5344CB8AC3E}">
        <p14:creationId xmlns:p14="http://schemas.microsoft.com/office/powerpoint/2010/main" xmlns="" val="33765043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907704" y="246015"/>
            <a:ext cx="5234125" cy="523220"/>
          </a:xfrm>
          <a:prstGeom prst="rect">
            <a:avLst/>
          </a:prstGeom>
          <a:noFill/>
        </p:spPr>
        <p:txBody>
          <a:bodyPr wrap="none" rtlCol="0">
            <a:spAutoFit/>
          </a:bodyPr>
          <a:lstStyle/>
          <a:p>
            <a:r>
              <a:rPr lang="tr-TR" sz="2800" b="1" dirty="0" smtClean="0"/>
              <a:t>YİĞİDİ BORÇLA DÖVERLER</a:t>
            </a:r>
            <a:endParaRPr lang="tr-TR" sz="2800" b="1" dirty="0"/>
          </a:p>
        </p:txBody>
      </p:sp>
      <p:sp>
        <p:nvSpPr>
          <p:cNvPr id="3" name="Dikdörtgen 2"/>
          <p:cNvSpPr/>
          <p:nvPr/>
        </p:nvSpPr>
        <p:spPr>
          <a:xfrm>
            <a:off x="251520" y="769235"/>
            <a:ext cx="8712968" cy="6063198"/>
          </a:xfrm>
          <a:prstGeom prst="rect">
            <a:avLst/>
          </a:prstGeom>
        </p:spPr>
        <p:txBody>
          <a:bodyPr wrap="square">
            <a:spAutoFit/>
          </a:bodyPr>
          <a:lstStyle/>
          <a:p>
            <a:r>
              <a:rPr lang="tr-TR" sz="2400" b="1" dirty="0" smtClean="0"/>
              <a:t>Kırım Savaşı sırasında Osmanlı Devleti savaş giderlerini karşılayacak durumda değildi. </a:t>
            </a:r>
            <a:r>
              <a:rPr lang="tr-TR" sz="2400" b="1" dirty="0" err="1" smtClean="0"/>
              <a:t>Avrupa’lı</a:t>
            </a:r>
            <a:r>
              <a:rPr lang="tr-TR" sz="2400" b="1" dirty="0" smtClean="0"/>
              <a:t> diplomatların tavsiyeleri sonucunda </a:t>
            </a:r>
            <a:r>
              <a:rPr lang="tr-TR" sz="2400" b="1" dirty="0" smtClean="0">
                <a:solidFill>
                  <a:srgbClr val="C00000"/>
                </a:solidFill>
              </a:rPr>
              <a:t>ilk defa İngiltere’den dış borç alındı. </a:t>
            </a:r>
            <a:r>
              <a:rPr lang="tr-TR" sz="2400" b="1" dirty="0" smtClean="0"/>
              <a:t>Fakat alınan bu borçlar gelir getiren yatırımlarda kullanılmadığı için daha sonraki dönemlerde Osmanlı ekonomisinin çökmesine giden yolu başlattılar. </a:t>
            </a:r>
          </a:p>
          <a:p>
            <a:r>
              <a:rPr lang="tr-TR" dirty="0"/>
              <a:t> </a:t>
            </a:r>
            <a:endParaRPr lang="tr-TR" dirty="0" smtClean="0"/>
          </a:p>
          <a:p>
            <a:r>
              <a:rPr lang="tr-TR" sz="2000" b="1" dirty="0" smtClean="0">
                <a:solidFill>
                  <a:srgbClr val="C00000"/>
                </a:solidFill>
              </a:rPr>
              <a:t>Osmanlı Devleti, ilerleyen dönemlerde bu borçları ödeyebilmek için kısa vadeli ve yüksek faizli borçlanmalar yaptı. Sonunda bu borçları da ödeyemeyince 1881’de Muharrem Kararnamesi olarak adlandırılan bir bildiri yayınladı ve borçları bu şekilde ödeyemeyeceğini ilan etti. </a:t>
            </a:r>
          </a:p>
          <a:p>
            <a:endParaRPr lang="tr-TR" dirty="0" smtClean="0"/>
          </a:p>
          <a:p>
            <a:r>
              <a:rPr lang="tr-TR" b="1" dirty="0" smtClean="0"/>
              <a:t>Bunun üzerine yapılan görüşmeler sonucunda Düyunu-umumiye İdaresi (Genel borçlar idaresi)kuruldu. Avrupalı temsilcilerin yönetimindeki Düyunu-umumiye İdaresi, Osmanlı vergi gelirlerinin bir kısmına el koydu.</a:t>
            </a:r>
          </a:p>
          <a:p>
            <a:endParaRPr lang="tr-TR" dirty="0" smtClean="0"/>
          </a:p>
          <a:p>
            <a:r>
              <a:rPr lang="tr-TR" sz="2800" b="1" u="sng" dirty="0" smtClean="0">
                <a:solidFill>
                  <a:srgbClr val="C00000"/>
                </a:solidFill>
              </a:rPr>
              <a:t>Böylece Osmanlı Devleti mali bağımsızlığını kaybetti.</a:t>
            </a:r>
            <a:endParaRPr lang="tr-TR" sz="2800" b="1" u="sng" dirty="0">
              <a:solidFill>
                <a:srgbClr val="C00000"/>
              </a:solidFill>
            </a:endParaRPr>
          </a:p>
        </p:txBody>
      </p:sp>
    </p:spTree>
    <p:extLst>
      <p:ext uri="{BB962C8B-B14F-4D97-AF65-F5344CB8AC3E}">
        <p14:creationId xmlns:p14="http://schemas.microsoft.com/office/powerpoint/2010/main" xmlns="" val="27326617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116632"/>
            <a:ext cx="8928992" cy="6555641"/>
          </a:xfrm>
          <a:prstGeom prst="rect">
            <a:avLst/>
          </a:prstGeom>
        </p:spPr>
        <p:txBody>
          <a:bodyPr wrap="square">
            <a:spAutoFit/>
          </a:bodyPr>
          <a:lstStyle/>
          <a:p>
            <a:r>
              <a:rPr lang="tr-TR" sz="2000" dirty="0">
                <a:solidFill>
                  <a:srgbClr val="FF0000"/>
                </a:solidFill>
                <a:latin typeface="Arial Black" pitchFamily="34" charset="0"/>
              </a:rPr>
              <a:t>Kudüs ve çevresi İsa'nın doğup büyüdüğü, çarmıha gerilerek öldüğü ve Hıristiyanlık dininin ilk yayıldığı bölge olduğundan, Hıristiyanlar buralara birçok kilise ve ziyaret yerleri yapmışlardı. Diğer taraftan Kudüs'ü Müslümanların elinden almak için yapılan Haçlı seferleri sırasında kurulan Hıristiyan devletlerinin başında bulunmuş olan kralların mezarları da </a:t>
            </a:r>
            <a:r>
              <a:rPr lang="tr-TR" sz="2000" dirty="0" err="1">
                <a:solidFill>
                  <a:srgbClr val="FF0000"/>
                </a:solidFill>
                <a:latin typeface="Arial Black" pitchFamily="34" charset="0"/>
              </a:rPr>
              <a:t>Kudüs'deydi</a:t>
            </a:r>
            <a:r>
              <a:rPr lang="tr-TR" sz="2000" dirty="0">
                <a:solidFill>
                  <a:srgbClr val="FF0000"/>
                </a:solidFill>
                <a:latin typeface="Arial Black" pitchFamily="34" charset="0"/>
              </a:rPr>
              <a:t>. </a:t>
            </a:r>
            <a:endParaRPr lang="tr-TR" sz="2000" dirty="0" smtClean="0">
              <a:solidFill>
                <a:srgbClr val="FF0000"/>
              </a:solidFill>
              <a:latin typeface="Arial Black" pitchFamily="34" charset="0"/>
            </a:endParaRPr>
          </a:p>
          <a:p>
            <a:endParaRPr lang="tr-TR" sz="2000" dirty="0">
              <a:latin typeface="Arial Black" pitchFamily="34" charset="0"/>
            </a:endParaRPr>
          </a:p>
          <a:p>
            <a:r>
              <a:rPr lang="tr-TR" sz="2000" dirty="0" smtClean="0">
                <a:latin typeface="Arial Black" pitchFamily="34" charset="0"/>
              </a:rPr>
              <a:t>Kutsal </a:t>
            </a:r>
            <a:r>
              <a:rPr lang="tr-TR" sz="2000" dirty="0">
                <a:latin typeface="Arial Black" pitchFamily="34" charset="0"/>
              </a:rPr>
              <a:t>yerler genel olarak şunlardı: </a:t>
            </a:r>
            <a:r>
              <a:rPr lang="tr-TR" sz="2000" dirty="0" err="1">
                <a:latin typeface="Arial Black" pitchFamily="34" charset="0"/>
              </a:rPr>
              <a:t>Kamaine</a:t>
            </a:r>
            <a:r>
              <a:rPr lang="tr-TR" sz="2000" dirty="0">
                <a:latin typeface="Arial Black" pitchFamily="34" charset="0"/>
              </a:rPr>
              <a:t> Kilisesi, İsa'nın kabri, Meryem'in türbesi ve yanındaki bahçe, İsa'nın mezarı sanılan yer ve etrafı, </a:t>
            </a:r>
            <a:r>
              <a:rPr lang="tr-TR" sz="2000" dirty="0" err="1">
                <a:latin typeface="Arial Black" pitchFamily="34" charset="0"/>
              </a:rPr>
              <a:t>Mağaratü'l-Mehd</a:t>
            </a:r>
            <a:r>
              <a:rPr lang="tr-TR" sz="2000" dirty="0">
                <a:latin typeface="Arial Black" pitchFamily="34" charset="0"/>
              </a:rPr>
              <a:t>, </a:t>
            </a:r>
            <a:r>
              <a:rPr lang="tr-TR" sz="2000" dirty="0" err="1">
                <a:latin typeface="Arial Black" pitchFamily="34" charset="0"/>
              </a:rPr>
              <a:t>Mağaratü'l-Reate</a:t>
            </a:r>
            <a:r>
              <a:rPr lang="tr-TR" sz="2000" dirty="0">
                <a:latin typeface="Arial Black" pitchFamily="34" charset="0"/>
              </a:rPr>
              <a:t> ve etrafındaki arazi, </a:t>
            </a:r>
            <a:r>
              <a:rPr lang="tr-TR" sz="2000" dirty="0" err="1">
                <a:latin typeface="Arial Black" pitchFamily="34" charset="0"/>
              </a:rPr>
              <a:t>Beytü'l-Lahim'deki</a:t>
            </a:r>
            <a:r>
              <a:rPr lang="tr-TR" sz="2000" dirty="0">
                <a:latin typeface="Arial Black" pitchFamily="34" charset="0"/>
              </a:rPr>
              <a:t> büyük kilise, Hacer-i </a:t>
            </a:r>
            <a:r>
              <a:rPr lang="tr-TR" sz="2000" dirty="0" err="1">
                <a:latin typeface="Arial Black" pitchFamily="34" charset="0"/>
              </a:rPr>
              <a:t>Mugtesil</a:t>
            </a:r>
            <a:r>
              <a:rPr lang="tr-TR" sz="2000" dirty="0">
                <a:latin typeface="Arial Black" pitchFamily="34" charset="0"/>
              </a:rPr>
              <a:t>, </a:t>
            </a:r>
            <a:r>
              <a:rPr lang="tr-TR" sz="2000" dirty="0" err="1">
                <a:latin typeface="Arial Black" pitchFamily="34" charset="0"/>
              </a:rPr>
              <a:t>Tahunü'l</a:t>
            </a:r>
            <a:r>
              <a:rPr lang="tr-TR" sz="2000" dirty="0">
                <a:latin typeface="Arial Black" pitchFamily="34" charset="0"/>
              </a:rPr>
              <a:t>-Atik isimli alan ve oradaki mahzenler. </a:t>
            </a:r>
            <a:endParaRPr lang="tr-TR" sz="2000" dirty="0" smtClean="0">
              <a:latin typeface="Arial Black" pitchFamily="34" charset="0"/>
            </a:endParaRPr>
          </a:p>
          <a:p>
            <a:endParaRPr lang="tr-TR" sz="2000" dirty="0">
              <a:latin typeface="Arial Black" pitchFamily="34" charset="0"/>
            </a:endParaRPr>
          </a:p>
          <a:p>
            <a:r>
              <a:rPr lang="tr-TR" sz="2000" dirty="0" smtClean="0">
                <a:solidFill>
                  <a:srgbClr val="FF0000"/>
                </a:solidFill>
                <a:latin typeface="Arial Black" pitchFamily="34" charset="0"/>
              </a:rPr>
              <a:t>Bu </a:t>
            </a:r>
            <a:r>
              <a:rPr lang="tr-TR" sz="2000" dirty="0">
                <a:solidFill>
                  <a:srgbClr val="FF0000"/>
                </a:solidFill>
                <a:latin typeface="Arial Black" pitchFamily="34" charset="0"/>
              </a:rPr>
              <a:t>kutsal yerlerin korunması, idaresi, temizliği ve tamiri Hıristiyanlar için çok önemliydi. Bu sebeple Osmanlı Devleti buraları hakimiyeti altına aldıktan sonra bir kısım Hıristiyan devletler bu işlerin görülmesi için fermanlarla Osmanlı Devleti'nden imtiyazlar almışlardı</a:t>
            </a:r>
            <a:r>
              <a:rPr lang="tr-TR" sz="2000" dirty="0" smtClean="0">
                <a:solidFill>
                  <a:srgbClr val="FF0000"/>
                </a:solidFill>
                <a:latin typeface="Arial Black" pitchFamily="34" charset="0"/>
              </a:rPr>
              <a:t>.</a:t>
            </a:r>
          </a:p>
          <a:p>
            <a:endParaRPr lang="tr-TR" sz="2000" dirty="0">
              <a:latin typeface="Arial Black" pitchFamily="34" charset="0"/>
            </a:endParaRPr>
          </a:p>
          <a:p>
            <a:r>
              <a:rPr lang="tr-TR" sz="2000" dirty="0" smtClean="0">
                <a:latin typeface="Arial Black" pitchFamily="34" charset="0"/>
              </a:rPr>
              <a:t> </a:t>
            </a:r>
            <a:endParaRPr lang="tr-TR" sz="2000" dirty="0">
              <a:latin typeface="Arial Black" pitchFamily="34" charset="0"/>
            </a:endParaRPr>
          </a:p>
        </p:txBody>
      </p:sp>
    </p:spTree>
    <p:extLst>
      <p:ext uri="{BB962C8B-B14F-4D97-AF65-F5344CB8AC3E}">
        <p14:creationId xmlns:p14="http://schemas.microsoft.com/office/powerpoint/2010/main" xmlns="" val="21899212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560" y="332656"/>
            <a:ext cx="8064896" cy="1015663"/>
          </a:xfrm>
          <a:prstGeom prst="rect">
            <a:avLst/>
          </a:prstGeom>
        </p:spPr>
        <p:txBody>
          <a:bodyPr wrap="square">
            <a:spAutoFit/>
          </a:bodyPr>
          <a:lstStyle/>
          <a:p>
            <a:r>
              <a:rPr lang="tr-TR" sz="2000" b="1" dirty="0" smtClean="0"/>
              <a:t>Savaşın bitmesi sonrasında, henüz Paris Antlaşması imzalanmadan, İngiliz ve Fransız diplomatların isteği üzerine 1856’da Islahat Fermanı yayınlandı.</a:t>
            </a:r>
            <a:endParaRPr lang="tr-TR" sz="2000" b="1"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1268760"/>
            <a:ext cx="8136904" cy="53285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700451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b="1" dirty="0"/>
              <a:t>Paris Barış Antlaşması (1856)</a:t>
            </a:r>
          </a:p>
        </p:txBody>
      </p:sp>
      <p:sp>
        <p:nvSpPr>
          <p:cNvPr id="3" name="Resim Yer Tutucusu 2"/>
          <p:cNvSpPr>
            <a:spLocks noGrp="1"/>
          </p:cNvSpPr>
          <p:nvPr>
            <p:ph type="pic" idx="1"/>
          </p:nvPr>
        </p:nvSpPr>
        <p:spPr/>
      </p:sp>
      <p:sp>
        <p:nvSpPr>
          <p:cNvPr id="4" name="Metin Yer Tutucusu 3"/>
          <p:cNvSpPr>
            <a:spLocks noGrp="1"/>
          </p:cNvSpPr>
          <p:nvPr>
            <p:ph type="body" sz="half" idx="2"/>
          </p:nvPr>
        </p:nvSpPr>
        <p:spPr/>
        <p:txBody>
          <a:bodyPr/>
          <a:lstStyle/>
          <a:p>
            <a:endParaRPr lang="tr-TR"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404664"/>
            <a:ext cx="6480720" cy="41764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086765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332656"/>
            <a:ext cx="8784976" cy="6647974"/>
          </a:xfrm>
          <a:prstGeom prst="rect">
            <a:avLst/>
          </a:prstGeom>
        </p:spPr>
        <p:txBody>
          <a:bodyPr wrap="square">
            <a:spAutoFit/>
          </a:bodyPr>
          <a:lstStyle/>
          <a:p>
            <a:r>
              <a:rPr lang="tr-TR" sz="2400" b="1" dirty="0" smtClean="0"/>
              <a:t>Paris’te toplanan barış konferansına İngiltere, Fransa, Rusya, Avusturya, Prusya, </a:t>
            </a:r>
            <a:r>
              <a:rPr lang="tr-TR" sz="2400" b="1" dirty="0" err="1" smtClean="0"/>
              <a:t>Piyemonte</a:t>
            </a:r>
            <a:r>
              <a:rPr lang="tr-TR" sz="2400" b="1" dirty="0" smtClean="0"/>
              <a:t> ve Osmanlı Devleti katıldı.</a:t>
            </a:r>
          </a:p>
          <a:p>
            <a:r>
              <a:rPr lang="tr-TR" sz="2400" b="1" dirty="0" smtClean="0"/>
              <a:t>Yapılan görülmeler sonucunda Paris Antlaşması imzalandı.</a:t>
            </a:r>
          </a:p>
          <a:p>
            <a:endParaRPr lang="tr-TR" sz="2400" b="1" dirty="0" smtClean="0"/>
          </a:p>
          <a:p>
            <a:r>
              <a:rPr lang="tr-TR" sz="2400" b="1" i="1" u="sng" dirty="0" smtClean="0">
                <a:solidFill>
                  <a:srgbClr val="C00000"/>
                </a:solidFill>
              </a:rPr>
              <a:t>Antlaşmanın maddeleri şunlardır:</a:t>
            </a:r>
          </a:p>
          <a:p>
            <a:endParaRPr lang="tr-TR" dirty="0" smtClean="0"/>
          </a:p>
          <a:p>
            <a:r>
              <a:rPr lang="tr-TR" sz="2400" b="1" dirty="0" smtClean="0">
                <a:solidFill>
                  <a:srgbClr val="C00000"/>
                </a:solidFill>
              </a:rPr>
              <a:t>1. Osmanlı Devleti bir Avrupa devleti sayılacak ve Avrupa devletlerinin garantisi altında olacak,</a:t>
            </a:r>
          </a:p>
          <a:p>
            <a:r>
              <a:rPr lang="tr-TR" sz="2400" b="1" dirty="0" smtClean="0">
                <a:solidFill>
                  <a:srgbClr val="C00000"/>
                </a:solidFill>
              </a:rPr>
              <a:t>2. Boğazlar, 1841 Londra Sözleşmesine göre yönetilecek, bütün devletlerin savaş gemilerine kapatılacak,</a:t>
            </a:r>
          </a:p>
          <a:p>
            <a:r>
              <a:rPr lang="tr-TR" sz="2400" b="1" dirty="0" smtClean="0">
                <a:solidFill>
                  <a:srgbClr val="C00000"/>
                </a:solidFill>
              </a:rPr>
              <a:t>3. Karadeniz tarafsız hale gelecek, tüm devletlerin savaş gemilerine kapalı fakat ticaret gemilerine açık olacak</a:t>
            </a:r>
          </a:p>
          <a:p>
            <a:r>
              <a:rPr lang="tr-TR" sz="2400" b="1" dirty="0" smtClean="0">
                <a:solidFill>
                  <a:srgbClr val="C00000"/>
                </a:solidFill>
              </a:rPr>
              <a:t>4. Rusya ve Osmanlı Devleti Karadeniz’de tersane kuramayacak ve donanma bulunduramayacak,</a:t>
            </a:r>
          </a:p>
          <a:p>
            <a:r>
              <a:rPr lang="tr-TR" sz="2400" b="1" dirty="0" smtClean="0">
                <a:solidFill>
                  <a:srgbClr val="C00000"/>
                </a:solidFill>
              </a:rPr>
              <a:t>5. Eflak ve </a:t>
            </a:r>
            <a:r>
              <a:rPr lang="tr-TR" sz="2400" b="1" dirty="0" err="1" smtClean="0">
                <a:solidFill>
                  <a:srgbClr val="C00000"/>
                </a:solidFill>
              </a:rPr>
              <a:t>Boğdan’a</a:t>
            </a:r>
            <a:r>
              <a:rPr lang="tr-TR" sz="2400" b="1" dirty="0" smtClean="0">
                <a:solidFill>
                  <a:srgbClr val="C00000"/>
                </a:solidFill>
              </a:rPr>
              <a:t> özerklik verilecek,</a:t>
            </a:r>
          </a:p>
          <a:p>
            <a:r>
              <a:rPr lang="tr-TR" sz="2400" b="1" dirty="0" smtClean="0">
                <a:solidFill>
                  <a:srgbClr val="C00000"/>
                </a:solidFill>
              </a:rPr>
              <a:t>6. Osmanlı Devleti’nin ilan ettiği Islahat Fermanı, büyük devletlerce dikkate alınacak fakat bu devletler fermanın uygulanmasına karışmayacaklardır.</a:t>
            </a:r>
            <a:endParaRPr lang="tr-TR" sz="2400" b="1" dirty="0">
              <a:solidFill>
                <a:srgbClr val="C00000"/>
              </a:solidFill>
            </a:endParaRPr>
          </a:p>
        </p:txBody>
      </p:sp>
    </p:spTree>
    <p:extLst>
      <p:ext uri="{BB962C8B-B14F-4D97-AF65-F5344CB8AC3E}">
        <p14:creationId xmlns:p14="http://schemas.microsoft.com/office/powerpoint/2010/main" xmlns="" val="22306277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248118"/>
            <a:ext cx="8856984" cy="5970865"/>
          </a:xfrm>
          <a:prstGeom prst="rect">
            <a:avLst/>
          </a:prstGeom>
        </p:spPr>
        <p:txBody>
          <a:bodyPr wrap="square">
            <a:spAutoFit/>
          </a:bodyPr>
          <a:lstStyle/>
          <a:p>
            <a:r>
              <a:rPr lang="tr-TR" sz="2800" dirty="0" smtClean="0">
                <a:solidFill>
                  <a:srgbClr val="C00000"/>
                </a:solidFill>
                <a:latin typeface="Arial Black" pitchFamily="34" charset="0"/>
              </a:rPr>
              <a:t>SONUÇ:</a:t>
            </a:r>
          </a:p>
          <a:p>
            <a:endParaRPr lang="tr-TR" dirty="0" smtClean="0"/>
          </a:p>
          <a:p>
            <a:r>
              <a:rPr lang="tr-TR" sz="2400" dirty="0" smtClean="0">
                <a:latin typeface="Arial Black" pitchFamily="34" charset="0"/>
              </a:rPr>
              <a:t>1.Osmanlı Devleti Kırım savaşından sonra Avrupa devletlerinin desteğini almak amacıyla Islahat Fermanı ilan etti. Ancak Paris Antlaşmasında yeterli desteği alamamıştır. </a:t>
            </a:r>
          </a:p>
          <a:p>
            <a:endParaRPr lang="tr-TR" sz="2400" dirty="0" smtClean="0">
              <a:latin typeface="Arial Black" pitchFamily="34" charset="0"/>
            </a:endParaRPr>
          </a:p>
          <a:p>
            <a:r>
              <a:rPr lang="tr-TR" sz="2400" dirty="0" smtClean="0">
                <a:solidFill>
                  <a:srgbClr val="C00000"/>
                </a:solidFill>
                <a:latin typeface="Arial Black" pitchFamily="34" charset="0"/>
              </a:rPr>
              <a:t>2.Osmanlı Devleti’nin, Kırım Savaşının galip devleti olmasına rağmen Karadeniz’deki hakimiyetini kaybetmesi Osmanlı Devleti’ne yenilmiş devletmiş gibi davranıldığının göstergesidir.</a:t>
            </a:r>
          </a:p>
          <a:p>
            <a:endParaRPr lang="tr-TR" sz="2400" dirty="0" smtClean="0">
              <a:latin typeface="Arial Black" pitchFamily="34" charset="0"/>
            </a:endParaRPr>
          </a:p>
          <a:p>
            <a:r>
              <a:rPr lang="tr-TR" sz="2400" dirty="0" smtClean="0">
                <a:latin typeface="Arial Black" pitchFamily="34" charset="0"/>
              </a:rPr>
              <a:t>3.Ayrıca Osmanlı toprak bütünlüğünün Avrupa devletlerinin koruması altında olması Osmanlı Devleti’nin kendi topraklarını koruyamayacak kadar güçsüz olduğunu ortaya koydu.</a:t>
            </a:r>
          </a:p>
        </p:txBody>
      </p:sp>
    </p:spTree>
    <p:extLst>
      <p:ext uri="{BB962C8B-B14F-4D97-AF65-F5344CB8AC3E}">
        <p14:creationId xmlns:p14="http://schemas.microsoft.com/office/powerpoint/2010/main" xmlns="" val="13979086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88640"/>
            <a:ext cx="8712968" cy="6247864"/>
          </a:xfrm>
          <a:prstGeom prst="rect">
            <a:avLst/>
          </a:prstGeom>
        </p:spPr>
        <p:txBody>
          <a:bodyPr wrap="square">
            <a:spAutoFit/>
          </a:bodyPr>
          <a:lstStyle/>
          <a:p>
            <a:r>
              <a:rPr lang="tr-TR" sz="2000" dirty="0" smtClean="0">
                <a:latin typeface="Arial Black" pitchFamily="34" charset="0"/>
              </a:rPr>
              <a:t>4.Karadenizin tarafsız alan olması, Rusya’nın Osmanlı toprak bütünlüğünü bozamayacak olması İngiltere ve </a:t>
            </a:r>
            <a:r>
              <a:rPr lang="tr-TR" sz="2000" dirty="0" err="1" smtClean="0">
                <a:latin typeface="Arial Black" pitchFamily="34" charset="0"/>
              </a:rPr>
              <a:t>Fransanın</a:t>
            </a:r>
            <a:r>
              <a:rPr lang="tr-TR" sz="2000" dirty="0" smtClean="0">
                <a:latin typeface="Arial Black" pitchFamily="34" charset="0"/>
              </a:rPr>
              <a:t> Akdeniz çıkarlarını korumuş oldu. </a:t>
            </a:r>
          </a:p>
          <a:p>
            <a:r>
              <a:rPr lang="tr-TR" sz="2000" dirty="0" smtClean="0">
                <a:solidFill>
                  <a:srgbClr val="C00000"/>
                </a:solidFill>
                <a:latin typeface="Arial Black" pitchFamily="34" charset="0"/>
              </a:rPr>
              <a:t>5.Rusya, Paris Antlaşması’ndan sonra Balkan topluluklarının isyanlarını teşvik</a:t>
            </a:r>
          </a:p>
          <a:p>
            <a:r>
              <a:rPr lang="tr-TR" sz="2000" dirty="0" smtClean="0">
                <a:solidFill>
                  <a:srgbClr val="C00000"/>
                </a:solidFill>
                <a:latin typeface="Arial Black" pitchFamily="34" charset="0"/>
              </a:rPr>
              <a:t>ederek Slav uluslarının bağımsızlığını sağlamaya çalıştı. Rusya, Slav azınlıkların bağımsızlık anlayışı ile </a:t>
            </a:r>
            <a:r>
              <a:rPr lang="tr-TR" sz="2000" dirty="0" err="1" smtClean="0">
                <a:solidFill>
                  <a:srgbClr val="C00000"/>
                </a:solidFill>
                <a:latin typeface="Arial Black" pitchFamily="34" charset="0"/>
              </a:rPr>
              <a:t>Akdenize</a:t>
            </a:r>
            <a:r>
              <a:rPr lang="tr-TR" sz="2000" dirty="0" smtClean="0">
                <a:solidFill>
                  <a:srgbClr val="C00000"/>
                </a:solidFill>
                <a:latin typeface="Arial Black" pitchFamily="34" charset="0"/>
              </a:rPr>
              <a:t> inmeyi planlamıştır. Bu politikasına Panslavizm politikası denir.</a:t>
            </a:r>
          </a:p>
          <a:p>
            <a:r>
              <a:rPr lang="tr-TR" sz="2000" dirty="0" smtClean="0">
                <a:latin typeface="Arial Black" pitchFamily="34" charset="0"/>
              </a:rPr>
              <a:t>6. Islahat Fermanı Gayrimüslim vatandaşlara yeni haklar getirirken Müslüman halka yeni haklar getirmemiştir. Bu durum </a:t>
            </a:r>
            <a:r>
              <a:rPr lang="tr-TR" sz="2000" dirty="0" err="1" smtClean="0">
                <a:latin typeface="Arial Black" pitchFamily="34" charset="0"/>
              </a:rPr>
              <a:t>Müslümalar</a:t>
            </a:r>
            <a:r>
              <a:rPr lang="tr-TR" sz="2000" dirty="0" smtClean="0">
                <a:latin typeface="Arial Black" pitchFamily="34" charset="0"/>
              </a:rPr>
              <a:t> arasında hoşnutsuzluğa neden olmuştur. Islahat Fermanı ile gayrimüslimlere eşit haklar verilmiş olsa da Avrupa devletlerinin Osmanlı Devleti’nin iç işlerine karışmaları önlenememiştir.</a:t>
            </a:r>
          </a:p>
          <a:p>
            <a:r>
              <a:rPr lang="tr-TR" sz="2000" dirty="0" smtClean="0">
                <a:solidFill>
                  <a:srgbClr val="C00000"/>
                </a:solidFill>
                <a:latin typeface="Arial Black" pitchFamily="34" charset="0"/>
              </a:rPr>
              <a:t>7. 1861’de Abdülmecit’in vefat etmesi üzerine kardeşi Abdülaziz hükümdar oldu. Tanzimat ve Islahat Fermanlarının sağladığı hakları yeterli bulmayan Balkan Ulusları (Sırbistan, Karadağ, Hersek, Eflak </a:t>
            </a:r>
            <a:r>
              <a:rPr lang="tr-TR" sz="2000" dirty="0" err="1" smtClean="0">
                <a:solidFill>
                  <a:srgbClr val="C00000"/>
                </a:solidFill>
                <a:latin typeface="Arial Black" pitchFamily="34" charset="0"/>
              </a:rPr>
              <a:t>Boğdan</a:t>
            </a:r>
            <a:r>
              <a:rPr lang="tr-TR" sz="2000" dirty="0" smtClean="0">
                <a:solidFill>
                  <a:srgbClr val="C00000"/>
                </a:solidFill>
                <a:latin typeface="Arial Black" pitchFamily="34" charset="0"/>
              </a:rPr>
              <a:t> ve Bulgaristan) Rusya’nın</a:t>
            </a:r>
          </a:p>
          <a:p>
            <a:r>
              <a:rPr lang="tr-TR" sz="2000" dirty="0" smtClean="0">
                <a:solidFill>
                  <a:srgbClr val="C00000"/>
                </a:solidFill>
                <a:latin typeface="Arial Black" pitchFamily="34" charset="0"/>
              </a:rPr>
              <a:t>Panslavizm politikası doğrultusunda isyan ettiler.</a:t>
            </a:r>
            <a:endParaRPr lang="tr-TR" sz="2000" dirty="0">
              <a:solidFill>
                <a:srgbClr val="C00000"/>
              </a:solidFill>
              <a:latin typeface="Arial Black" pitchFamily="34" charset="0"/>
            </a:endParaRPr>
          </a:p>
        </p:txBody>
      </p:sp>
    </p:spTree>
    <p:extLst>
      <p:ext uri="{BB962C8B-B14F-4D97-AF65-F5344CB8AC3E}">
        <p14:creationId xmlns:p14="http://schemas.microsoft.com/office/powerpoint/2010/main" xmlns="" val="35493890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467544" y="908720"/>
            <a:ext cx="8122736" cy="4524315"/>
          </a:xfrm>
          <a:prstGeom prst="rect">
            <a:avLst/>
          </a:prstGeom>
          <a:noFill/>
        </p:spPr>
        <p:txBody>
          <a:bodyPr wrap="none" rtlCol="0">
            <a:spAutoFit/>
          </a:bodyPr>
          <a:lstStyle/>
          <a:p>
            <a:r>
              <a:rPr lang="tr-TR" b="1" dirty="0" smtClean="0">
                <a:solidFill>
                  <a:srgbClr val="FF0000"/>
                </a:solidFill>
              </a:rPr>
              <a:t>RUSYA ORTODOX KORUYUCULUĞU ROLÜNE GİRENE KADAR</a:t>
            </a:r>
          </a:p>
          <a:p>
            <a:r>
              <a:rPr lang="tr-TR" b="1" dirty="0" smtClean="0">
                <a:solidFill>
                  <a:srgbClr val="FF0000"/>
                </a:solidFill>
              </a:rPr>
              <a:t>OSMANLI DEVLETİ ORTODOXLARIN KORUYUCUSUDUR.</a:t>
            </a:r>
          </a:p>
          <a:p>
            <a:r>
              <a:rPr lang="tr-TR" b="1" dirty="0" smtClean="0">
                <a:solidFill>
                  <a:srgbClr val="FF0000"/>
                </a:solidFill>
              </a:rPr>
              <a:t>KUTSAL YERLERDE DE BU NEDENLE ORTODOXLAR DAHA</a:t>
            </a:r>
          </a:p>
          <a:p>
            <a:r>
              <a:rPr lang="tr-TR" b="1" dirty="0" smtClean="0">
                <a:solidFill>
                  <a:srgbClr val="FF0000"/>
                </a:solidFill>
              </a:rPr>
              <a:t>ÇOK AVANTAJA SAHİPTİ.</a:t>
            </a:r>
          </a:p>
          <a:p>
            <a:endParaRPr lang="tr-TR" dirty="0"/>
          </a:p>
          <a:p>
            <a:r>
              <a:rPr lang="tr-TR" b="1" dirty="0" smtClean="0"/>
              <a:t>DEVLET GÜÇLÜYKEN DİĞER HRİSTİYAN DEVLETLERİN KUTSAL </a:t>
            </a:r>
          </a:p>
          <a:p>
            <a:r>
              <a:rPr lang="tr-TR" b="1" dirty="0" smtClean="0"/>
              <a:t>YERLER </a:t>
            </a:r>
            <a:r>
              <a:rPr lang="tr-TR" b="1" dirty="0"/>
              <a:t> </a:t>
            </a:r>
            <a:r>
              <a:rPr lang="tr-TR" b="1" dirty="0" smtClean="0"/>
              <a:t>MESELESİNDE MÜDAHİL OLMASI DÜŞÜNÜLEMEZDİ.</a:t>
            </a:r>
          </a:p>
          <a:p>
            <a:endParaRPr lang="tr-TR" dirty="0"/>
          </a:p>
          <a:p>
            <a:r>
              <a:rPr lang="tr-TR" b="1" dirty="0" smtClean="0">
                <a:solidFill>
                  <a:srgbClr val="FF0000"/>
                </a:solidFill>
              </a:rPr>
              <a:t>ANCAK DEVLET ZAYIFLAYINCA ÖNCE FRANSIZLAR VE ARDINDAN</a:t>
            </a:r>
          </a:p>
          <a:p>
            <a:r>
              <a:rPr lang="tr-TR" b="1" dirty="0" smtClean="0">
                <a:solidFill>
                  <a:srgbClr val="FF0000"/>
                </a:solidFill>
              </a:rPr>
              <a:t>RUSLAR OSMANLI DEVLETİ’NİN İÇ İŞLERİNE KARIŞMAK İÇİN</a:t>
            </a:r>
          </a:p>
          <a:p>
            <a:r>
              <a:rPr lang="tr-TR" b="1" dirty="0" smtClean="0">
                <a:solidFill>
                  <a:srgbClr val="FF0000"/>
                </a:solidFill>
              </a:rPr>
              <a:t>HEP BU KUTSAL YERLER SORUNUNU KULLANDILAR.</a:t>
            </a:r>
          </a:p>
          <a:p>
            <a:endParaRPr lang="tr-TR" dirty="0"/>
          </a:p>
          <a:p>
            <a:r>
              <a:rPr lang="tr-TR" b="1" dirty="0" smtClean="0"/>
              <a:t>BİTTABİ DİNSEL BİR AMAÇ OLDUĞU GÖZARDI EDİLEMESE DE </a:t>
            </a:r>
          </a:p>
          <a:p>
            <a:r>
              <a:rPr lang="tr-TR" b="1" dirty="0" smtClean="0"/>
              <a:t>ÖZELLİKLE RUSLARIN TAVRI TAMAMEN KURDUN KUZUYU </a:t>
            </a:r>
          </a:p>
          <a:p>
            <a:r>
              <a:rPr lang="tr-TR" b="1" dirty="0" smtClean="0"/>
              <a:t>YEMEK</a:t>
            </a:r>
            <a:r>
              <a:rPr lang="tr-TR" b="1" dirty="0"/>
              <a:t> </a:t>
            </a:r>
            <a:r>
              <a:rPr lang="tr-TR" b="1" dirty="0" smtClean="0"/>
              <a:t>İÇİN BAHANE OLSUN DİYE  SUYU NİÇİN BULANDIRDIN </a:t>
            </a:r>
          </a:p>
          <a:p>
            <a:r>
              <a:rPr lang="tr-TR" b="1" dirty="0" smtClean="0"/>
              <a:t>DEMESİ GİBİYDİ.</a:t>
            </a:r>
            <a:endParaRPr lang="tr-TR" b="1" dirty="0"/>
          </a:p>
        </p:txBody>
      </p:sp>
    </p:spTree>
    <p:extLst>
      <p:ext uri="{BB962C8B-B14F-4D97-AF65-F5344CB8AC3E}">
        <p14:creationId xmlns:p14="http://schemas.microsoft.com/office/powerpoint/2010/main" xmlns="" val="3881950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260648"/>
            <a:ext cx="8568952" cy="59766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434069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260648"/>
            <a:ext cx="8928992" cy="63367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189279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4041" y="0"/>
            <a:ext cx="8784976" cy="6740307"/>
          </a:xfrm>
          <a:prstGeom prst="rect">
            <a:avLst/>
          </a:prstGeom>
        </p:spPr>
        <p:txBody>
          <a:bodyPr wrap="square">
            <a:spAutoFit/>
          </a:bodyPr>
          <a:lstStyle/>
          <a:p>
            <a:r>
              <a:rPr lang="tr-TR" sz="2400" b="1" dirty="0"/>
              <a:t>Fransa'da 1789'da ihtilal çıkınca kutsal yerlerdeki Katolikler bir süre hamisiz kaldılar. Viyana Kongresi'nden sonra Fransa'da krallık tekrar kurulunca Fransa kralları kapitülasyonların Katolikler hakkında tanımış olduğu imtiyazlardan faydalanmak istediler (1846). </a:t>
            </a:r>
            <a:endParaRPr lang="tr-TR" sz="2400" b="1" dirty="0" smtClean="0"/>
          </a:p>
          <a:p>
            <a:endParaRPr lang="tr-TR" sz="2400" b="1" dirty="0" smtClean="0"/>
          </a:p>
          <a:p>
            <a:r>
              <a:rPr lang="tr-TR" sz="2400" b="1" dirty="0" smtClean="0">
                <a:solidFill>
                  <a:srgbClr val="FF0000"/>
                </a:solidFill>
              </a:rPr>
              <a:t>Fakat </a:t>
            </a:r>
            <a:r>
              <a:rPr lang="tr-TR" sz="2400" b="1" dirty="0">
                <a:solidFill>
                  <a:srgbClr val="FF0000"/>
                </a:solidFill>
              </a:rPr>
              <a:t>bu sefer karşılarında Ortodoksların koruyuculuğunu üzerine almış olan Rusya'yı buldular. Rusya Ortodoks olduğundan ve Osmanlı İmparatorluğu tebaasının büyük bir kısmı Ortodoks Kilisesi'ne bağlı bulunduğundan Rusya, Osmanlı İmparatorluğu'ndaki Ortodoksların hamisi rolünü oynamaya başladı. </a:t>
            </a:r>
            <a:endParaRPr lang="tr-TR" sz="2400" b="1" dirty="0" smtClean="0">
              <a:solidFill>
                <a:srgbClr val="FF0000"/>
              </a:solidFill>
            </a:endParaRPr>
          </a:p>
          <a:p>
            <a:endParaRPr lang="tr-TR" sz="2400" b="1" dirty="0"/>
          </a:p>
          <a:p>
            <a:r>
              <a:rPr lang="tr-TR" sz="2400" b="1" dirty="0" err="1" smtClean="0"/>
              <a:t>Luis</a:t>
            </a:r>
            <a:r>
              <a:rPr lang="tr-TR" sz="2400" b="1" dirty="0" smtClean="0"/>
              <a:t> </a:t>
            </a:r>
            <a:r>
              <a:rPr lang="tr-TR" sz="2400" b="1" dirty="0" err="1"/>
              <a:t>Napoleon</a:t>
            </a:r>
            <a:r>
              <a:rPr lang="tr-TR" sz="2400" b="1" dirty="0"/>
              <a:t> imparator olurken Katolik partisinin büyük yardımını görmüştü. Bu partiyi mükafatlandırmak ve </a:t>
            </a:r>
            <a:r>
              <a:rPr lang="tr-TR" sz="2400" b="1" dirty="0" err="1"/>
              <a:t>Napoleon</a:t>
            </a:r>
            <a:r>
              <a:rPr lang="tr-TR" sz="2400" b="1" dirty="0"/>
              <a:t> </a:t>
            </a:r>
            <a:r>
              <a:rPr lang="tr-TR" sz="2400" b="1" dirty="0" err="1" smtClean="0"/>
              <a:t>Bonaparte</a:t>
            </a:r>
            <a:r>
              <a:rPr lang="tr-TR" sz="2400" b="1" dirty="0" smtClean="0"/>
              <a:t> </a:t>
            </a:r>
            <a:r>
              <a:rPr lang="tr-TR" sz="2400" b="1" dirty="0"/>
              <a:t>döneminde Fransa'ya karşı kurulmuş olan siyasi cepheyi yıkmak için kutsal yerler probleminden faydalanmak istedi. </a:t>
            </a:r>
          </a:p>
        </p:txBody>
      </p:sp>
    </p:spTree>
    <p:extLst>
      <p:ext uri="{BB962C8B-B14F-4D97-AF65-F5344CB8AC3E}">
        <p14:creationId xmlns:p14="http://schemas.microsoft.com/office/powerpoint/2010/main" xmlns="" val="7459201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332656"/>
            <a:ext cx="8424936" cy="56886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849927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31552"/>
            <a:ext cx="8784976" cy="5940088"/>
          </a:xfrm>
          <a:prstGeom prst="rect">
            <a:avLst/>
          </a:prstGeom>
        </p:spPr>
        <p:txBody>
          <a:bodyPr wrap="square">
            <a:spAutoFit/>
          </a:bodyPr>
          <a:lstStyle/>
          <a:p>
            <a:r>
              <a:rPr lang="tr-TR" sz="2000" dirty="0" smtClean="0">
                <a:latin typeface="Arial Black" pitchFamily="34" charset="0"/>
              </a:rPr>
              <a:t>Bu istekler üzerine Osmanlı Devleti, Ortodoks ve Katoliklerin kutsal yerlerdeki hak ve imtiyazları için karma bir komisyon kurdu. Ancak komisyonun incelemeleri Ortodoksların lehine bir sonuç gösterince Fransa'nın baskısı arttı. Bu durum üzerine Osmanlı Devleti, Fransa tarafına eğilim gösterince bu sefer de Rusya'nın baskısı çoğaldı.</a:t>
            </a:r>
          </a:p>
          <a:p>
            <a:r>
              <a:rPr lang="tr-TR" sz="2000" dirty="0" smtClean="0">
                <a:latin typeface="Arial Black" pitchFamily="34" charset="0"/>
              </a:rPr>
              <a:t> </a:t>
            </a:r>
          </a:p>
          <a:p>
            <a:r>
              <a:rPr lang="tr-TR" sz="2000" dirty="0" smtClean="0">
                <a:solidFill>
                  <a:srgbClr val="FF0000"/>
                </a:solidFill>
                <a:latin typeface="Arial Black" pitchFamily="34" charset="0"/>
              </a:rPr>
              <a:t>Bu kararlara en çok sevinen Rumlar oldu. Rumlar, Rus </a:t>
            </a:r>
            <a:r>
              <a:rPr lang="tr-TR" sz="2000" dirty="0" err="1" smtClean="0">
                <a:solidFill>
                  <a:srgbClr val="FF0000"/>
                </a:solidFill>
                <a:latin typeface="Arial Black" pitchFamily="34" charset="0"/>
              </a:rPr>
              <a:t>Çarı’nı</a:t>
            </a:r>
            <a:r>
              <a:rPr lang="tr-TR" sz="2000" dirty="0" smtClean="0">
                <a:solidFill>
                  <a:srgbClr val="FF0000"/>
                </a:solidFill>
                <a:latin typeface="Arial Black" pitchFamily="34" charset="0"/>
              </a:rPr>
              <a:t> bu kararların alınmasında rol sahibi gördükleri için Rusya’yı kendilerinin koruyucusu görmeye başladı. </a:t>
            </a:r>
          </a:p>
          <a:p>
            <a:endParaRPr lang="tr-TR" sz="2000" dirty="0">
              <a:latin typeface="Arial Black" pitchFamily="34" charset="0"/>
            </a:endParaRPr>
          </a:p>
          <a:p>
            <a:r>
              <a:rPr lang="tr-TR" sz="2000" dirty="0" smtClean="0">
                <a:latin typeface="Arial Black" pitchFamily="34" charset="0"/>
              </a:rPr>
              <a:t>Rus Çarı Osmanlı Devleti’ni İngiltere’yle paylaşamayacağını anlayınca devlete baskı yapmak için İstanbul’a olağanüstü yetkilerle donatılmış olan </a:t>
            </a:r>
            <a:r>
              <a:rPr lang="tr-TR" sz="2000" dirty="0" smtClean="0">
                <a:solidFill>
                  <a:srgbClr val="FF0000"/>
                </a:solidFill>
                <a:latin typeface="Arial Black" pitchFamily="34" charset="0"/>
              </a:rPr>
              <a:t>Prens </a:t>
            </a:r>
            <a:r>
              <a:rPr lang="tr-TR" sz="2000" dirty="0" err="1" smtClean="0">
                <a:solidFill>
                  <a:srgbClr val="FF0000"/>
                </a:solidFill>
                <a:latin typeface="Arial Black" pitchFamily="34" charset="0"/>
              </a:rPr>
              <a:t>Mençikof’u</a:t>
            </a:r>
            <a:r>
              <a:rPr lang="tr-TR" sz="2000" dirty="0" smtClean="0">
                <a:solidFill>
                  <a:srgbClr val="FF0000"/>
                </a:solidFill>
                <a:latin typeface="Arial Black" pitchFamily="34" charset="0"/>
              </a:rPr>
              <a:t> elçi olarak gönderdi. İstanbul’a bir savaş gemisiyle gelen </a:t>
            </a:r>
            <a:r>
              <a:rPr lang="tr-TR" sz="2000" dirty="0" err="1" smtClean="0">
                <a:solidFill>
                  <a:srgbClr val="FF0000"/>
                </a:solidFill>
                <a:latin typeface="Arial Black" pitchFamily="34" charset="0"/>
              </a:rPr>
              <a:t>Mençikof</a:t>
            </a:r>
            <a:r>
              <a:rPr lang="tr-TR" sz="2000" dirty="0" smtClean="0">
                <a:solidFill>
                  <a:srgbClr val="FF0000"/>
                </a:solidFill>
                <a:latin typeface="Arial Black" pitchFamily="34" charset="0"/>
              </a:rPr>
              <a:t>, uluslararası diplomasinin nezaket kuralları dışında hareket etmeye başladı.</a:t>
            </a:r>
            <a:r>
              <a:rPr lang="tr-TR" sz="2000" dirty="0" smtClean="0">
                <a:latin typeface="Arial Black" pitchFamily="34" charset="0"/>
              </a:rPr>
              <a:t> Rus Prens bu esnada Kutsal Yerler Meselesi ve Ortodoksların himayesi gibi konuları dile getirerek Osmanlı Devleti’ni baskı altına almaya çalıştı. </a:t>
            </a:r>
            <a:endParaRPr lang="tr-TR" sz="2000" dirty="0">
              <a:latin typeface="Arial Black" pitchFamily="34" charset="0"/>
            </a:endParaRPr>
          </a:p>
        </p:txBody>
      </p:sp>
    </p:spTree>
    <p:extLst>
      <p:ext uri="{BB962C8B-B14F-4D97-AF65-F5344CB8AC3E}">
        <p14:creationId xmlns:p14="http://schemas.microsoft.com/office/powerpoint/2010/main" xmlns="" val="37168448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260648"/>
            <a:ext cx="8856984" cy="6401753"/>
          </a:xfrm>
          <a:prstGeom prst="rect">
            <a:avLst/>
          </a:prstGeom>
        </p:spPr>
        <p:txBody>
          <a:bodyPr wrap="square">
            <a:spAutoFit/>
          </a:bodyPr>
          <a:lstStyle/>
          <a:p>
            <a:r>
              <a:rPr lang="tr-TR" sz="2000" b="1" dirty="0" smtClean="0">
                <a:solidFill>
                  <a:srgbClr val="FF0000"/>
                </a:solidFill>
              </a:rPr>
              <a:t>Rusya, Ortodoksların hamisi olma amacıyla içeriği gizli bir antlaşmayı Osmanlı Devleti’ne imzalatmak istedi. Osmanlı Devleti bu durumu kabul etmedi ve Rusların bu isteklerini İngiltere ve Fransa’ya iletti. İngiltere, Rusya’nın amacını bildiğinden Malta’daki donanmasını Çanakkale’ye yolladı. Bu dönemde Osmanlı Devleti, Fransa ve İngiltere arasında toplantılar yapıldı. Rusya bu defa Ortodoksların himayesinin bir senetle kendilerine verilmesini talep etti. Osmanlı Devleti ise kabul edilmesi zor olan bu istekleri reddetti. Bu gelişme sonucunda 1853’te </a:t>
            </a:r>
            <a:r>
              <a:rPr lang="tr-TR" sz="2000" b="1" dirty="0" err="1" smtClean="0">
                <a:solidFill>
                  <a:srgbClr val="FF0000"/>
                </a:solidFill>
              </a:rPr>
              <a:t>Mençikof’un</a:t>
            </a:r>
            <a:r>
              <a:rPr lang="tr-TR" sz="2000" b="1" dirty="0" smtClean="0">
                <a:solidFill>
                  <a:srgbClr val="FF0000"/>
                </a:solidFill>
              </a:rPr>
              <a:t> İstanbul’u terk etmesiyle iki ülke arasındaki ilişkiler askıya alındı.</a:t>
            </a:r>
          </a:p>
          <a:p>
            <a:endParaRPr lang="tr-TR" sz="2000" b="1" dirty="0" smtClean="0">
              <a:solidFill>
                <a:srgbClr val="FF0000"/>
              </a:solidFill>
            </a:endParaRPr>
          </a:p>
          <a:p>
            <a:r>
              <a:rPr lang="tr-TR" sz="2000" b="1" dirty="0" smtClean="0"/>
              <a:t>1853’te Ruslar, Eflak ve </a:t>
            </a:r>
            <a:r>
              <a:rPr lang="tr-TR" sz="2000" b="1" dirty="0" err="1" smtClean="0"/>
              <a:t>Boğdan’a</a:t>
            </a:r>
            <a:r>
              <a:rPr lang="tr-TR" sz="2000" b="1" dirty="0" smtClean="0"/>
              <a:t> saldırdı. Bu bölgelerin işgali Osmanlı-Rus savaşını başlattı. Rusların saldırısıyla endişelenen Avusturya, Rusya sınırına askerlerini yığdı. Prusya, Rusların Eflak ve </a:t>
            </a:r>
            <a:r>
              <a:rPr lang="tr-TR" sz="2000" b="1" dirty="0" err="1" smtClean="0"/>
              <a:t>Boğdan’ın</a:t>
            </a:r>
            <a:r>
              <a:rPr lang="tr-TR" sz="2000" b="1" dirty="0" smtClean="0"/>
              <a:t> işgalini protesto </a:t>
            </a:r>
            <a:r>
              <a:rPr lang="tr-TR" sz="2000" b="1" dirty="0" err="1" smtClean="0"/>
              <a:t>etti.Nihayet</a:t>
            </a:r>
            <a:r>
              <a:rPr lang="tr-TR" sz="2000" b="1" dirty="0" smtClean="0"/>
              <a:t> mesele Fransız-Rus mücadelesi haline dönüştüğü gibi 19 Mayıs 1853'de Osmanlı-Rus münasebetlerinin kesilmesine de sebep oldu.</a:t>
            </a:r>
          </a:p>
          <a:p>
            <a:r>
              <a:rPr lang="tr-TR" b="1" dirty="0" smtClean="0">
                <a:solidFill>
                  <a:srgbClr val="FF0000"/>
                </a:solidFill>
              </a:rPr>
              <a:t>Osmanlı Devleti bir taraftan savaş için hazırlık yaparken diğer taraftan manevi bir hava yaratmayı da ihmal etmedi. Aslında kutsal yerler problem olarak çıktığından beri Avrupa basını, Osmanlılar lehinde ve Ruslar aleyhinde yazılar yazmaya başlamıştı. Avrupa'nın koyu Katolik alemi ilk defa düşünce olarak Müslümanlarla, Ortodoks Rusya aleyhine birleşmiş oluyordu. </a:t>
            </a:r>
            <a:endParaRPr lang="tr-TR" b="1" dirty="0">
              <a:solidFill>
                <a:srgbClr val="FF0000"/>
              </a:solidFill>
            </a:endParaRPr>
          </a:p>
        </p:txBody>
      </p:sp>
    </p:spTree>
    <p:extLst>
      <p:ext uri="{BB962C8B-B14F-4D97-AF65-F5344CB8AC3E}">
        <p14:creationId xmlns:p14="http://schemas.microsoft.com/office/powerpoint/2010/main" xmlns="" val="234015119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lt">
  <a:themeElements>
    <a:clrScheme name="Cilt">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Cilt">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lt">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312</TotalTime>
  <Words>1933</Words>
  <PresentationFormat>Ekran Gösterisi (4:3)</PresentationFormat>
  <Paragraphs>108</Paragraphs>
  <Slides>24</Slides>
  <Notes>1</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Cilt</vt:lpstr>
      <vt:lpstr>Kutsal Yerler Sorunu</vt:lpstr>
      <vt:lpstr>Slayt 2</vt:lpstr>
      <vt:lpstr>Slayt 3</vt:lpstr>
      <vt:lpstr>Slayt 4</vt:lpstr>
      <vt:lpstr>Slayt 5</vt:lpstr>
      <vt:lpstr>Slayt 6</vt:lpstr>
      <vt:lpstr>Slayt 7</vt:lpstr>
      <vt:lpstr>Slayt 8</vt:lpstr>
      <vt:lpstr>Slayt 9</vt:lpstr>
      <vt:lpstr>Slayt 10</vt:lpstr>
      <vt:lpstr>Kırım Savaşı (1853-1856)</vt:lpstr>
      <vt:lpstr>Slayt 12</vt:lpstr>
      <vt:lpstr>Slayt 13</vt:lpstr>
      <vt:lpstr>Slayt 14</vt:lpstr>
      <vt:lpstr>Slayt 15</vt:lpstr>
      <vt:lpstr>Slayt 16</vt:lpstr>
      <vt:lpstr>Slayt 17</vt:lpstr>
      <vt:lpstr>Slayt 18</vt:lpstr>
      <vt:lpstr>Slayt 19</vt:lpstr>
      <vt:lpstr>Slayt 20</vt:lpstr>
      <vt:lpstr>Paris Barış Antlaşması (1856)</vt:lpstr>
      <vt:lpstr>Slayt 22</vt:lpstr>
      <vt:lpstr>Slayt 23</vt:lpstr>
      <vt:lpstr>Slayt 24</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2019-03-22T17:39:11Z</dcterms:created>
  <dcterms:modified xsi:type="dcterms:W3CDTF">2019-03-24T12:35:51Z</dcterms:modified>
  <cp:category>https://www.sorubak.com</cp:category>
</cp:coreProperties>
</file>