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7"/>
  </p:notesMasterIdLst>
  <p:sldIdLst>
    <p:sldId id="256" r:id="rId2"/>
    <p:sldId id="258" r:id="rId3"/>
    <p:sldId id="259" r:id="rId4"/>
    <p:sldId id="260" r:id="rId5"/>
    <p:sldId id="261" r:id="rId6"/>
    <p:sldId id="262" r:id="rId7"/>
    <p:sldId id="263" r:id="rId8"/>
    <p:sldId id="264" r:id="rId9"/>
    <p:sldId id="265" r:id="rId10"/>
    <p:sldId id="266" r:id="rId11"/>
    <p:sldId id="267" r:id="rId12"/>
    <p:sldId id="269" r:id="rId13"/>
    <p:sldId id="271" r:id="rId14"/>
    <p:sldId id="270" r:id="rId15"/>
    <p:sldId id="268" r:id="rId16"/>
    <p:sldId id="272" r:id="rId17"/>
    <p:sldId id="273" r:id="rId18"/>
    <p:sldId id="279" r:id="rId19"/>
    <p:sldId id="280" r:id="rId20"/>
    <p:sldId id="274" r:id="rId21"/>
    <p:sldId id="275" r:id="rId22"/>
    <p:sldId id="276" r:id="rId23"/>
    <p:sldId id="277" r:id="rId24"/>
    <p:sldId id="278" r:id="rId25"/>
    <p:sldId id="281"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024" autoAdjust="0"/>
  </p:normalViewPr>
  <p:slideViewPr>
    <p:cSldViewPr>
      <p:cViewPr varScale="1">
        <p:scale>
          <a:sx n="116" d="100"/>
          <a:sy n="116" d="100"/>
        </p:scale>
        <p:origin x="-1494" y="-1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F76825-7D80-4BA1-87C8-E832CDBE3012}" type="datetimeFigureOut">
              <a:rPr lang="tr-TR" smtClean="0"/>
              <a:pPr/>
              <a:t>20/03/2019</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7AC762-0161-4418-9A9A-05FB04A72BCD}" type="slidenum">
              <a:rPr lang="tr-TR" smtClean="0"/>
              <a:pPr/>
              <a:t>‹#›</a:t>
            </a:fld>
            <a:endParaRPr lang="tr-TR"/>
          </a:p>
        </p:txBody>
      </p:sp>
    </p:spTree>
    <p:extLst>
      <p:ext uri="{BB962C8B-B14F-4D97-AF65-F5344CB8AC3E}">
        <p14:creationId xmlns:p14="http://schemas.microsoft.com/office/powerpoint/2010/main" xmlns="" val="2055044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2</a:t>
            </a:fld>
            <a:endParaRPr lang="tr-TR"/>
          </a:p>
        </p:txBody>
      </p:sp>
    </p:spTree>
    <p:extLst>
      <p:ext uri="{BB962C8B-B14F-4D97-AF65-F5344CB8AC3E}">
        <p14:creationId xmlns:p14="http://schemas.microsoft.com/office/powerpoint/2010/main" xmlns="" val="3068145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25</a:t>
            </a:fld>
            <a:endParaRPr lang="tr-TR"/>
          </a:p>
        </p:txBody>
      </p:sp>
    </p:spTree>
    <p:extLst>
      <p:ext uri="{BB962C8B-B14F-4D97-AF65-F5344CB8AC3E}">
        <p14:creationId xmlns:p14="http://schemas.microsoft.com/office/powerpoint/2010/main" xmlns="" val="4114865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3</a:t>
            </a:fld>
            <a:endParaRPr lang="tr-TR"/>
          </a:p>
        </p:txBody>
      </p:sp>
    </p:spTree>
    <p:extLst>
      <p:ext uri="{BB962C8B-B14F-4D97-AF65-F5344CB8AC3E}">
        <p14:creationId xmlns:p14="http://schemas.microsoft.com/office/powerpoint/2010/main" xmlns="" val="1563317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5</a:t>
            </a:fld>
            <a:endParaRPr lang="tr-TR"/>
          </a:p>
        </p:txBody>
      </p:sp>
    </p:spTree>
    <p:extLst>
      <p:ext uri="{BB962C8B-B14F-4D97-AF65-F5344CB8AC3E}">
        <p14:creationId xmlns:p14="http://schemas.microsoft.com/office/powerpoint/2010/main" xmlns="" val="281456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7</a:t>
            </a:fld>
            <a:endParaRPr lang="tr-TR"/>
          </a:p>
        </p:txBody>
      </p:sp>
    </p:spTree>
    <p:extLst>
      <p:ext uri="{BB962C8B-B14F-4D97-AF65-F5344CB8AC3E}">
        <p14:creationId xmlns:p14="http://schemas.microsoft.com/office/powerpoint/2010/main" xmlns="" val="3323450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9</a:t>
            </a:fld>
            <a:endParaRPr lang="tr-TR"/>
          </a:p>
        </p:txBody>
      </p:sp>
    </p:spTree>
    <p:extLst>
      <p:ext uri="{BB962C8B-B14F-4D97-AF65-F5344CB8AC3E}">
        <p14:creationId xmlns:p14="http://schemas.microsoft.com/office/powerpoint/2010/main" xmlns="" val="1742946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12</a:t>
            </a:fld>
            <a:endParaRPr lang="tr-TR"/>
          </a:p>
        </p:txBody>
      </p:sp>
    </p:spTree>
    <p:extLst>
      <p:ext uri="{BB962C8B-B14F-4D97-AF65-F5344CB8AC3E}">
        <p14:creationId xmlns:p14="http://schemas.microsoft.com/office/powerpoint/2010/main" xmlns="" val="3561617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15</a:t>
            </a:fld>
            <a:endParaRPr lang="tr-TR"/>
          </a:p>
        </p:txBody>
      </p:sp>
    </p:spTree>
    <p:extLst>
      <p:ext uri="{BB962C8B-B14F-4D97-AF65-F5344CB8AC3E}">
        <p14:creationId xmlns:p14="http://schemas.microsoft.com/office/powerpoint/2010/main" xmlns="" val="255549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18</a:t>
            </a:fld>
            <a:endParaRPr lang="tr-TR"/>
          </a:p>
        </p:txBody>
      </p:sp>
    </p:spTree>
    <p:extLst>
      <p:ext uri="{BB962C8B-B14F-4D97-AF65-F5344CB8AC3E}">
        <p14:creationId xmlns:p14="http://schemas.microsoft.com/office/powerpoint/2010/main" xmlns="" val="1355411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117AC762-0161-4418-9A9A-05FB04A72BCD}" type="slidenum">
              <a:rPr lang="tr-TR" smtClean="0"/>
              <a:pPr/>
              <a:t>22</a:t>
            </a:fld>
            <a:endParaRPr lang="tr-TR"/>
          </a:p>
        </p:txBody>
      </p:sp>
    </p:spTree>
    <p:extLst>
      <p:ext uri="{BB962C8B-B14F-4D97-AF65-F5344CB8AC3E}">
        <p14:creationId xmlns:p14="http://schemas.microsoft.com/office/powerpoint/2010/main" xmlns="" val="1505938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38FB47F3-191D-4F63-ADB6-2D1107EB2787}"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8FB47F3-191D-4F63-ADB6-2D1107EB278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8FB47F3-191D-4F63-ADB6-2D1107EB278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8FB47F3-191D-4F63-ADB6-2D1107EB278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8FB47F3-191D-4F63-ADB6-2D1107EB2787}"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8FB47F3-191D-4F63-ADB6-2D1107EB2787}"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8FB47F3-191D-4F63-ADB6-2D1107EB2787}"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8FB47F3-191D-4F63-ADB6-2D1107EB278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8FB47F3-191D-4F63-ADB6-2D1107EB278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8FB47F3-191D-4F63-ADB6-2D1107EB2787}"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5BE4B98B-8F93-4C30-90B3-33B44752B309}" type="datetimeFigureOut">
              <a:rPr lang="tr-TR" smtClean="0"/>
              <a:pPr/>
              <a:t>20/03/2019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38FB47F3-191D-4F63-ADB6-2D1107EB2787}"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E4B98B-8F93-4C30-90B3-33B44752B309}" type="datetimeFigureOut">
              <a:rPr lang="tr-TR" smtClean="0"/>
              <a:pPr/>
              <a:t>20/03/2019</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8FB47F3-191D-4F63-ADB6-2D1107EB2787}"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p:txBody>
          <a:bodyPr/>
          <a:lstStyle/>
          <a:p>
            <a:endParaRPr lang="tr-T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99392"/>
            <a:ext cx="9144000" cy="69573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3"/>
          <p:cNvSpPr/>
          <p:nvPr/>
        </p:nvSpPr>
        <p:spPr>
          <a:xfrm>
            <a:off x="251520" y="445662"/>
            <a:ext cx="6552728" cy="1569660"/>
          </a:xfrm>
          <a:prstGeom prst="rect">
            <a:avLst/>
          </a:prstGeom>
        </p:spPr>
        <p:txBody>
          <a:bodyPr wrap="square">
            <a:spAutoFit/>
          </a:bodyPr>
          <a:lstStyle/>
          <a:p>
            <a:r>
              <a:rPr lang="tr-TR" b="1" dirty="0" smtClean="0">
                <a:solidFill>
                  <a:srgbClr val="FF0000"/>
                </a:solidFill>
              </a:rPr>
              <a:t>3</a:t>
            </a:r>
            <a:r>
              <a:rPr lang="tr-TR" sz="3200" b="1" dirty="0" smtClean="0">
                <a:solidFill>
                  <a:srgbClr val="FF0000"/>
                </a:solidFill>
              </a:rPr>
              <a:t>. ÜNİTE</a:t>
            </a:r>
          </a:p>
          <a:p>
            <a:r>
              <a:rPr lang="tr-TR" sz="3200" b="1" dirty="0" smtClean="0">
                <a:solidFill>
                  <a:srgbClr val="FF0000"/>
                </a:solidFill>
              </a:rPr>
              <a:t>ULUSLARARASI İLİŞKİLERDE</a:t>
            </a:r>
          </a:p>
          <a:p>
            <a:r>
              <a:rPr lang="tr-TR" sz="3200" b="1" dirty="0" smtClean="0">
                <a:solidFill>
                  <a:srgbClr val="FF0000"/>
                </a:solidFill>
              </a:rPr>
              <a:t>DENGE STRATEJİSİ (1774-1914)</a:t>
            </a:r>
            <a:endParaRPr lang="tr-TR" sz="3200" b="1" dirty="0">
              <a:solidFill>
                <a:srgbClr val="FF0000"/>
              </a:solidFill>
            </a:endParaRPr>
          </a:p>
        </p:txBody>
      </p:sp>
    </p:spTree>
    <p:extLst>
      <p:ext uri="{BB962C8B-B14F-4D97-AF65-F5344CB8AC3E}">
        <p14:creationId xmlns:p14="http://schemas.microsoft.com/office/powerpoint/2010/main" xmlns="" val="57592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260648"/>
            <a:ext cx="8928991" cy="64807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444205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2800" dirty="0"/>
              <a:t>Şark Meselesi (Doğu Sorunu)</a:t>
            </a:r>
            <a:br>
              <a:rPr lang="tr-TR" sz="2800" dirty="0"/>
            </a:br>
            <a:endParaRPr lang="tr-TR" sz="2800" dirty="0"/>
          </a:p>
        </p:txBody>
      </p:sp>
      <p:sp>
        <p:nvSpPr>
          <p:cNvPr id="3" name="Metin Yer Tutucusu 2"/>
          <p:cNvSpPr>
            <a:spLocks noGrp="1"/>
          </p:cNvSpPr>
          <p:nvPr>
            <p:ph type="body" sz="half" idx="2"/>
          </p:nvPr>
        </p:nvSpPr>
        <p:spPr/>
        <p:txBody>
          <a:bodyPr>
            <a:noAutofit/>
          </a:bodyPr>
          <a:lstStyle/>
          <a:p>
            <a:r>
              <a:rPr lang="tr-TR" sz="2400" b="1" dirty="0"/>
              <a:t>Şark (Doğu) Meselesi (</a:t>
            </a:r>
            <a:r>
              <a:rPr lang="tr-TR" sz="2400" b="1" dirty="0" err="1"/>
              <a:t>The</a:t>
            </a:r>
            <a:r>
              <a:rPr lang="tr-TR" sz="2400" b="1" dirty="0"/>
              <a:t> East </a:t>
            </a:r>
            <a:r>
              <a:rPr lang="tr-TR" sz="2400" b="1" dirty="0" err="1"/>
              <a:t>Question</a:t>
            </a:r>
            <a:r>
              <a:rPr lang="tr-TR" sz="2400" b="1" dirty="0"/>
              <a:t>) terimi ilk kez 1815’teki Viyana Kongresi’nde</a:t>
            </a:r>
          </a:p>
        </p:txBody>
      </p:sp>
      <p:sp>
        <p:nvSpPr>
          <p:cNvPr id="4" name="Resim Yer Tutucusu 3"/>
          <p:cNvSpPr>
            <a:spLocks noGrp="1"/>
          </p:cNvSpPr>
          <p:nvPr>
            <p:ph type="pic" idx="1"/>
          </p:nvPr>
        </p:nvSpPr>
        <p:spPr/>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15816" y="404664"/>
            <a:ext cx="5976664" cy="57606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212723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332656"/>
            <a:ext cx="8712968" cy="1200329"/>
          </a:xfrm>
          <a:prstGeom prst="rect">
            <a:avLst/>
          </a:prstGeom>
        </p:spPr>
        <p:txBody>
          <a:bodyPr wrap="square">
            <a:spAutoFit/>
          </a:bodyPr>
          <a:lstStyle/>
          <a:p>
            <a:r>
              <a:rPr lang="tr-TR" sz="2400" b="1" dirty="0" smtClean="0"/>
              <a:t>Osmanlı toprakları Avrupa’nın doğrusunda olduğu için, Osmanlı topraklarının paylaşılması konusu kısaca “Şark Meselesi” (Doğu Sorunu) olarak adlandırılmıştır.</a:t>
            </a:r>
            <a:endParaRPr lang="tr-TR" sz="2400" b="1" dirty="0"/>
          </a:p>
        </p:txBody>
      </p:sp>
      <p:sp>
        <p:nvSpPr>
          <p:cNvPr id="3" name="Dikdörtgen 2"/>
          <p:cNvSpPr/>
          <p:nvPr/>
        </p:nvSpPr>
        <p:spPr>
          <a:xfrm>
            <a:off x="179512" y="1720840"/>
            <a:ext cx="8856984" cy="1938992"/>
          </a:xfrm>
          <a:prstGeom prst="rect">
            <a:avLst/>
          </a:prstGeom>
        </p:spPr>
        <p:txBody>
          <a:bodyPr wrap="square">
            <a:spAutoFit/>
          </a:bodyPr>
          <a:lstStyle/>
          <a:p>
            <a:r>
              <a:rPr lang="tr-TR" sz="2000" b="1" dirty="0" smtClean="0">
                <a:solidFill>
                  <a:srgbClr val="C00000"/>
                </a:solidFill>
              </a:rPr>
              <a:t>Bu politikanın ya da projenin genel olarak amacı; Osmanlı’yı önce Avrupa’dan daha sonra da sırasıyla Balkanlardan ve Anadolu’dan atmaktır. Meselenin köklerine inildiğinde Malazgirt (1071) Savaşından itibaren başlayan bu süreç, Türklerin balkanlara yerleşmenin onları çıkarmak için Haçlı Seferlerinin düzenlemesi, 1863 yılındaki Osmanlı </a:t>
            </a:r>
            <a:r>
              <a:rPr lang="tr-TR" sz="2000" b="1" dirty="0" err="1" smtClean="0">
                <a:solidFill>
                  <a:srgbClr val="C00000"/>
                </a:solidFill>
              </a:rPr>
              <a:t>Devlet’nin</a:t>
            </a:r>
            <a:r>
              <a:rPr lang="tr-TR" sz="2000" b="1" dirty="0">
                <a:solidFill>
                  <a:srgbClr val="C00000"/>
                </a:solidFill>
              </a:rPr>
              <a:t> </a:t>
            </a:r>
            <a:r>
              <a:rPr lang="tr-TR" sz="2000" b="1" dirty="0" smtClean="0">
                <a:solidFill>
                  <a:srgbClr val="C00000"/>
                </a:solidFill>
              </a:rPr>
              <a:t>II. Viyana kuşatmasındaki yenilgiyle gelişen bir durumdur.</a:t>
            </a:r>
            <a:endParaRPr lang="tr-TR" sz="2000" b="1" dirty="0">
              <a:solidFill>
                <a:srgbClr val="C00000"/>
              </a:solidFill>
            </a:endParaRPr>
          </a:p>
        </p:txBody>
      </p:sp>
      <p:sp>
        <p:nvSpPr>
          <p:cNvPr id="4" name="Dikdörtgen 3"/>
          <p:cNvSpPr/>
          <p:nvPr/>
        </p:nvSpPr>
        <p:spPr>
          <a:xfrm>
            <a:off x="251520" y="3648992"/>
            <a:ext cx="8784976" cy="1938992"/>
          </a:xfrm>
          <a:prstGeom prst="rect">
            <a:avLst/>
          </a:prstGeom>
        </p:spPr>
        <p:txBody>
          <a:bodyPr wrap="square">
            <a:spAutoFit/>
          </a:bodyPr>
          <a:lstStyle/>
          <a:p>
            <a:endParaRPr lang="tr-TR" sz="2400" b="1" dirty="0" smtClean="0"/>
          </a:p>
          <a:p>
            <a:r>
              <a:rPr lang="tr-TR" sz="2400" b="1" dirty="0" smtClean="0"/>
              <a:t>1878 Berlin Kongresi’ne kadar Osmanlının toprak kaybı en çok Rusya’nın işine yarayacağından diğer Avrupa devletleri Osmanlı toprak bütünlüğünün korunması amacını taşıdılar.</a:t>
            </a:r>
            <a:endParaRPr lang="tr-TR" sz="2400" b="1" dirty="0"/>
          </a:p>
        </p:txBody>
      </p:sp>
    </p:spTree>
    <p:extLst>
      <p:ext uri="{BB962C8B-B14F-4D97-AF65-F5344CB8AC3E}">
        <p14:creationId xmlns:p14="http://schemas.microsoft.com/office/powerpoint/2010/main" xmlns="" val="24846633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6632"/>
            <a:ext cx="9144000" cy="66247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76858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028343"/>
            <a:ext cx="8856984" cy="3447098"/>
          </a:xfrm>
          <a:prstGeom prst="rect">
            <a:avLst/>
          </a:prstGeom>
        </p:spPr>
        <p:txBody>
          <a:bodyPr wrap="square">
            <a:spAutoFit/>
          </a:bodyPr>
          <a:lstStyle/>
          <a:p>
            <a:r>
              <a:rPr lang="tr-TR" sz="2000" b="1" dirty="0" smtClean="0"/>
              <a:t>1870’te İtalyan milli birliğinin kurulması, 1871’de ise Alman milli birliğinin kurulması, Avrupa’daki dengeleri kökten değiştirmiştir. Almanya ve İtalya’nın yayılmacı politikaları; İngiltere ve Fransa’yı Rusya ile yakınlaşmaya yönlendirmiştir.</a:t>
            </a:r>
          </a:p>
          <a:p>
            <a:endParaRPr lang="tr-TR" dirty="0" smtClean="0"/>
          </a:p>
          <a:p>
            <a:r>
              <a:rPr lang="tr-TR" sz="2000" b="1" dirty="0" smtClean="0">
                <a:solidFill>
                  <a:srgbClr val="C00000"/>
                </a:solidFill>
              </a:rPr>
              <a:t>Bunun sonucunda İngiltere, 1877-1878 Osmanlı Rus Savaşı (93 Harbi) sırasında ve sonrasında Osmanlı toprak bütünlüğünü koruma politikasından vazgeçmiştir. Bu tarihten itibaren İngiltere, Fransa ve Rusya Şark Meselesi planını birlikte uygulayarak Osmanlı’yı Balkanlardan atma politikası izlemeye başlamışlardır. Bu durum, Osmanlı-Alman yakınlaşmasının daha da artmasına neden olmuştur.</a:t>
            </a:r>
            <a:endParaRPr lang="tr-TR" sz="2000" b="1" dirty="0">
              <a:solidFill>
                <a:srgbClr val="C00000"/>
              </a:solidFill>
            </a:endParaRPr>
          </a:p>
        </p:txBody>
      </p:sp>
      <p:sp>
        <p:nvSpPr>
          <p:cNvPr id="3" name="Dikdörtgen 2"/>
          <p:cNvSpPr/>
          <p:nvPr/>
        </p:nvSpPr>
        <p:spPr>
          <a:xfrm>
            <a:off x="179512" y="4477950"/>
            <a:ext cx="8712968" cy="646331"/>
          </a:xfrm>
          <a:prstGeom prst="rect">
            <a:avLst/>
          </a:prstGeom>
        </p:spPr>
        <p:txBody>
          <a:bodyPr wrap="square">
            <a:spAutoFit/>
          </a:bodyPr>
          <a:lstStyle/>
          <a:p>
            <a:r>
              <a:rPr lang="tr-TR" b="1" dirty="0" smtClean="0"/>
              <a:t>1878-Berlin Antlaşması ile Balkanlarda hakimiyeti zayıflayan Osmanlı Devleti, 1912’deki Balkan Savaşı sonucunda Balkanlardan çıkartılmıştır.</a:t>
            </a:r>
            <a:endParaRPr lang="tr-TR" b="1" dirty="0"/>
          </a:p>
        </p:txBody>
      </p:sp>
      <p:sp>
        <p:nvSpPr>
          <p:cNvPr id="4" name="Dikdörtgen 3"/>
          <p:cNvSpPr/>
          <p:nvPr/>
        </p:nvSpPr>
        <p:spPr>
          <a:xfrm>
            <a:off x="179512" y="5154775"/>
            <a:ext cx="8856984" cy="1477328"/>
          </a:xfrm>
          <a:prstGeom prst="rect">
            <a:avLst/>
          </a:prstGeom>
        </p:spPr>
        <p:txBody>
          <a:bodyPr wrap="square">
            <a:spAutoFit/>
          </a:bodyPr>
          <a:lstStyle/>
          <a:p>
            <a:r>
              <a:rPr lang="tr-TR" b="1" dirty="0" smtClean="0">
                <a:solidFill>
                  <a:srgbClr val="C00000"/>
                </a:solidFill>
              </a:rPr>
              <a:t>1914-1918 yılları arasındaki I. Dünya Savaşı’nın ardından Osmanlı Devleti’nin Anadolu toprakları işgal edilmiş ve 1920’de imzalanan Sevr Antlaşması ile Osmanlılar Anadolu’dan da atılmak istenmiştir. Fakat Türk Kurtuluş Savaşı’nın başarılı olması ve yeni kurulan Türkiye Devleti’nin Lozan Antlaşması’nı imzalaması, Anadolu’dan Türklerin atılmasını engellemiştir.</a:t>
            </a:r>
            <a:endParaRPr lang="tr-TR" b="1" dirty="0">
              <a:solidFill>
                <a:srgbClr val="C00000"/>
              </a:solidFill>
            </a:endParaRPr>
          </a:p>
        </p:txBody>
      </p:sp>
    </p:spTree>
    <p:extLst>
      <p:ext uri="{BB962C8B-B14F-4D97-AF65-F5344CB8AC3E}">
        <p14:creationId xmlns:p14="http://schemas.microsoft.com/office/powerpoint/2010/main" xmlns="" val="38111357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88640"/>
            <a:ext cx="9088582" cy="66693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45805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2400" dirty="0"/>
              <a:t>Rum İsyanı ve Yunanistan’ın Kurulması (1820-1829)</a:t>
            </a:r>
          </a:p>
        </p:txBody>
      </p:sp>
      <p:sp>
        <p:nvSpPr>
          <p:cNvPr id="3" name="Metin Yer Tutucusu 2"/>
          <p:cNvSpPr>
            <a:spLocks noGrp="1"/>
          </p:cNvSpPr>
          <p:nvPr>
            <p:ph type="body" sz="half" idx="2"/>
          </p:nvPr>
        </p:nvSpPr>
        <p:spPr/>
        <p:txBody>
          <a:bodyPr>
            <a:normAutofit/>
          </a:bodyPr>
          <a:lstStyle/>
          <a:p>
            <a:r>
              <a:rPr lang="tr-TR" sz="2400" b="1" dirty="0" smtClean="0"/>
              <a:t>BATI’NIN ŞIMARIK ÇOCUĞU</a:t>
            </a:r>
            <a:endParaRPr lang="tr-TR" sz="2400" b="1" dirty="0"/>
          </a:p>
        </p:txBody>
      </p:sp>
      <p:sp>
        <p:nvSpPr>
          <p:cNvPr id="4" name="Resim Yer Tutucusu 3"/>
          <p:cNvSpPr>
            <a:spLocks noGrp="1"/>
          </p:cNvSpPr>
          <p:nvPr>
            <p:ph type="pic" idx="1"/>
          </p:nvPr>
        </p:nvSpPr>
        <p:spPr/>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27784" y="548680"/>
            <a:ext cx="6408712" cy="60486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150082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76672"/>
            <a:ext cx="8640960" cy="6155531"/>
          </a:xfrm>
          <a:prstGeom prst="rect">
            <a:avLst/>
          </a:prstGeom>
        </p:spPr>
        <p:txBody>
          <a:bodyPr wrap="square">
            <a:spAutoFit/>
          </a:bodyPr>
          <a:lstStyle/>
          <a:p>
            <a:r>
              <a:rPr lang="tr-TR" sz="2400" b="1" dirty="0" smtClean="0"/>
              <a:t>Rumların Osmanlı Devleti içinde öteden beri özel bir yeri vardı. Rumlar çoğunlukla, Mora, Ege Adaları ve </a:t>
            </a:r>
            <a:r>
              <a:rPr lang="tr-TR" sz="2400" b="1" dirty="0" err="1" smtClean="0"/>
              <a:t>Teselya</a:t>
            </a:r>
            <a:r>
              <a:rPr lang="tr-TR" sz="2400" b="1" dirty="0" smtClean="0"/>
              <a:t> bölgelerinde yerleşmişlerdir. </a:t>
            </a:r>
          </a:p>
          <a:p>
            <a:endParaRPr lang="tr-TR" sz="2400" b="1" dirty="0" smtClean="0"/>
          </a:p>
          <a:p>
            <a:r>
              <a:rPr lang="tr-TR" b="1" dirty="0" smtClean="0">
                <a:solidFill>
                  <a:srgbClr val="C00000"/>
                </a:solidFill>
                <a:latin typeface="Arial Black" pitchFamily="34" charset="0"/>
              </a:rPr>
              <a:t>AYRICALIKLARI</a:t>
            </a:r>
            <a:endParaRPr lang="tr-TR" b="1" dirty="0">
              <a:solidFill>
                <a:srgbClr val="C00000"/>
              </a:solidFill>
              <a:latin typeface="Arial Black" pitchFamily="34" charset="0"/>
            </a:endParaRPr>
          </a:p>
          <a:p>
            <a:r>
              <a:rPr lang="tr-TR" sz="2000" b="1" dirty="0" smtClean="0">
                <a:solidFill>
                  <a:srgbClr val="C00000"/>
                </a:solidFill>
                <a:latin typeface="Arial Black" pitchFamily="34" charset="0"/>
              </a:rPr>
              <a:t>1.Rumların, ticaret ve gemi taşımacılığı, bankerlik ve benzeri işlerle uğraşan kesimi bir hayli zenginleşmiş ve Batıyla da sürekli ilişki içinde olabilmişti. </a:t>
            </a:r>
          </a:p>
          <a:p>
            <a:r>
              <a:rPr lang="tr-TR" sz="2000" b="1" dirty="0" smtClean="0">
                <a:solidFill>
                  <a:srgbClr val="C00000"/>
                </a:solidFill>
                <a:latin typeface="Arial Black" pitchFamily="34" charset="0"/>
              </a:rPr>
              <a:t>2.Rum aileleri, devletin bazı önemli makamlarına gelebilmişlerdir.</a:t>
            </a:r>
          </a:p>
          <a:p>
            <a:r>
              <a:rPr lang="tr-TR" sz="2000" b="1" dirty="0" smtClean="0">
                <a:solidFill>
                  <a:srgbClr val="C00000"/>
                </a:solidFill>
                <a:latin typeface="Arial Black" pitchFamily="34" charset="0"/>
              </a:rPr>
              <a:t>Bunlar, dış politikada tercümanlık vazifesini uzun yıllar ellerinde tutmuşlardır. </a:t>
            </a:r>
          </a:p>
          <a:p>
            <a:r>
              <a:rPr lang="tr-TR" sz="2000" b="1" dirty="0" smtClean="0">
                <a:solidFill>
                  <a:srgbClr val="C00000"/>
                </a:solidFill>
                <a:latin typeface="Arial Black" pitchFamily="34" charset="0"/>
              </a:rPr>
              <a:t>3.Eflak ve </a:t>
            </a:r>
            <a:r>
              <a:rPr lang="tr-TR" sz="2000" b="1" dirty="0" err="1" smtClean="0">
                <a:solidFill>
                  <a:srgbClr val="C00000"/>
                </a:solidFill>
                <a:latin typeface="Arial Black" pitchFamily="34" charset="0"/>
              </a:rPr>
              <a:t>Boğdan</a:t>
            </a:r>
            <a:r>
              <a:rPr lang="tr-TR" sz="2000" b="1" dirty="0" smtClean="0">
                <a:solidFill>
                  <a:srgbClr val="C00000"/>
                </a:solidFill>
                <a:latin typeface="Arial Black" pitchFamily="34" charset="0"/>
              </a:rPr>
              <a:t> (Romanya) gibi özerk prensliklerin başlarına da (Voyvoda / prens) olarak atanmışlardır.</a:t>
            </a:r>
          </a:p>
          <a:p>
            <a:r>
              <a:rPr lang="tr-TR" sz="2000" b="1" dirty="0" smtClean="0">
                <a:solidFill>
                  <a:srgbClr val="C00000"/>
                </a:solidFill>
                <a:latin typeface="Arial Black" pitchFamily="34" charset="0"/>
              </a:rPr>
              <a:t>4.Fener Rum Patrikhanesinin varlığı. </a:t>
            </a:r>
          </a:p>
          <a:p>
            <a:endParaRPr lang="tr-TR" sz="2000" b="1" dirty="0">
              <a:solidFill>
                <a:srgbClr val="C00000"/>
              </a:solidFill>
            </a:endParaRPr>
          </a:p>
          <a:p>
            <a:r>
              <a:rPr lang="tr-TR" sz="2000" b="1" u="sng" dirty="0" smtClean="0"/>
              <a:t>NE OLDU?</a:t>
            </a:r>
          </a:p>
          <a:p>
            <a:endParaRPr lang="tr-TR" sz="2000" b="1" u="sng" dirty="0" smtClean="0"/>
          </a:p>
          <a:p>
            <a:r>
              <a:rPr lang="tr-TR" sz="2000" b="1" u="sng" dirty="0" smtClean="0"/>
              <a:t>NİÇİN İSYAN ETTİLER?</a:t>
            </a:r>
            <a:endParaRPr lang="tr-TR" sz="2000" b="1" u="sng" dirty="0"/>
          </a:p>
        </p:txBody>
      </p:sp>
    </p:spTree>
    <p:extLst>
      <p:ext uri="{BB962C8B-B14F-4D97-AF65-F5344CB8AC3E}">
        <p14:creationId xmlns:p14="http://schemas.microsoft.com/office/powerpoint/2010/main" xmlns="" val="27185692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2" y="260648"/>
            <a:ext cx="8784975" cy="5486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79511" y="5157192"/>
            <a:ext cx="8784975" cy="1754326"/>
          </a:xfrm>
          <a:prstGeom prst="rect">
            <a:avLst/>
          </a:prstGeom>
        </p:spPr>
        <p:txBody>
          <a:bodyPr wrap="square">
            <a:spAutoFit/>
          </a:bodyPr>
          <a:lstStyle/>
          <a:p>
            <a:endParaRPr lang="tr-TR" dirty="0" smtClean="0"/>
          </a:p>
          <a:p>
            <a:endParaRPr lang="tr-TR" dirty="0"/>
          </a:p>
          <a:p>
            <a:r>
              <a:rPr lang="tr-TR" b="1" dirty="0" smtClean="0">
                <a:latin typeface="Arial Black" pitchFamily="34" charset="0"/>
              </a:rPr>
              <a:t>Fransız İhtilali’nden etkilenen Rumlar, </a:t>
            </a:r>
            <a:r>
              <a:rPr lang="tr-TR" b="1" dirty="0" err="1" smtClean="0">
                <a:latin typeface="Arial Black" pitchFamily="34" charset="0"/>
              </a:rPr>
              <a:t>Megali</a:t>
            </a:r>
            <a:r>
              <a:rPr lang="tr-TR" b="1" dirty="0" smtClean="0">
                <a:latin typeface="Arial Black" pitchFamily="34" charset="0"/>
              </a:rPr>
              <a:t> İdea adını verdikleri düşünce çevresinde bir araya gelerek isyan hazırlıklarına başladı. Bu düşüncenin temelinde Bizans’ı yeniden diriltme ülküsü yatmaktaydı.</a:t>
            </a:r>
            <a:endParaRPr lang="tr-TR" b="1" dirty="0">
              <a:latin typeface="Arial Black" pitchFamily="34" charset="0"/>
            </a:endParaRPr>
          </a:p>
        </p:txBody>
      </p:sp>
    </p:spTree>
    <p:extLst>
      <p:ext uri="{BB962C8B-B14F-4D97-AF65-F5344CB8AC3E}">
        <p14:creationId xmlns:p14="http://schemas.microsoft.com/office/powerpoint/2010/main" xmlns="" val="34896422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028343"/>
            <a:ext cx="8640960" cy="4801314"/>
          </a:xfrm>
          <a:prstGeom prst="rect">
            <a:avLst/>
          </a:prstGeom>
        </p:spPr>
        <p:txBody>
          <a:bodyPr wrap="square">
            <a:spAutoFit/>
          </a:bodyPr>
          <a:lstStyle/>
          <a:p>
            <a:r>
              <a:rPr lang="tr-TR" b="1" dirty="0" smtClean="0">
                <a:latin typeface="Arial Black" pitchFamily="34" charset="0"/>
              </a:rPr>
              <a:t>Yeni Çağ’da ortaya çıkan Hümanizm ve Rönesans hareketleriyle Avrupa’nın aydınları, eski Yunan kültürüyle temas edince Avrupa’da Yunan hayranlığı ortaya çıkmaya başladı. </a:t>
            </a:r>
          </a:p>
          <a:p>
            <a:endParaRPr lang="tr-TR" dirty="0"/>
          </a:p>
          <a:p>
            <a:r>
              <a:rPr lang="tr-TR" sz="2400" b="1" dirty="0" smtClean="0">
                <a:solidFill>
                  <a:srgbClr val="FF0000"/>
                </a:solidFill>
                <a:latin typeface="Arial Black" pitchFamily="34" charset="0"/>
              </a:rPr>
              <a:t>Venedik ve Cenevizlilerin denizcilik alanındaki faaliyetleri sonlanınca onların yerini Yunanlı denizciler almaya başladı. Bu durum Yunanlıların Avrupa kültür ve medeniyetini tanımalarını sağladı. </a:t>
            </a:r>
          </a:p>
          <a:p>
            <a:endParaRPr lang="tr-TR" dirty="0"/>
          </a:p>
          <a:p>
            <a:r>
              <a:rPr lang="tr-TR" sz="2400" b="1" dirty="0" smtClean="0">
                <a:latin typeface="Arial Black" pitchFamily="34" charset="0"/>
              </a:rPr>
              <a:t>Bunların yanı sıra Rusya, Rumların bağımsızlık duygularını harekete geçirmek için faaliyetlere başladı. Rusların asıl amacı Osmanlı Devleti’nin Balkan Yarımadası üzerindeki etkinliğini kırmaktı.</a:t>
            </a:r>
            <a:endParaRPr lang="tr-TR" sz="2400" b="1" dirty="0">
              <a:latin typeface="Arial Black" pitchFamily="34" charset="0"/>
            </a:endParaRPr>
          </a:p>
        </p:txBody>
      </p:sp>
    </p:spTree>
    <p:extLst>
      <p:ext uri="{BB962C8B-B14F-4D97-AF65-F5344CB8AC3E}">
        <p14:creationId xmlns:p14="http://schemas.microsoft.com/office/powerpoint/2010/main" xmlns="" val="12554596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0109" y="232573"/>
            <a:ext cx="8963891" cy="67530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71601" y="764705"/>
            <a:ext cx="1296144" cy="12241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5537" y="3789040"/>
            <a:ext cx="1008112" cy="2647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03649" y="3774262"/>
            <a:ext cx="937769" cy="26627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355807" y="3789040"/>
            <a:ext cx="981075" cy="2647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444208" y="3806341"/>
            <a:ext cx="1628775" cy="2809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455647" y="6436990"/>
            <a:ext cx="864097" cy="369332"/>
          </a:xfrm>
          <a:prstGeom prst="rect">
            <a:avLst/>
          </a:prstGeom>
          <a:noFill/>
        </p:spPr>
        <p:txBody>
          <a:bodyPr wrap="square" rtlCol="0">
            <a:spAutoFit/>
          </a:bodyPr>
          <a:lstStyle/>
          <a:p>
            <a:r>
              <a:rPr lang="tr-TR" b="1" dirty="0" smtClean="0">
                <a:solidFill>
                  <a:srgbClr val="FFFF00"/>
                </a:solidFill>
              </a:rPr>
              <a:t>Rusya</a:t>
            </a:r>
            <a:endParaRPr lang="tr-TR" b="1" dirty="0">
              <a:solidFill>
                <a:srgbClr val="FFFF00"/>
              </a:solidFill>
            </a:endParaRPr>
          </a:p>
        </p:txBody>
      </p:sp>
      <p:sp>
        <p:nvSpPr>
          <p:cNvPr id="3" name="Metin kutusu 2"/>
          <p:cNvSpPr txBox="1"/>
          <p:nvPr/>
        </p:nvSpPr>
        <p:spPr>
          <a:xfrm>
            <a:off x="1322887" y="6419239"/>
            <a:ext cx="977575" cy="369332"/>
          </a:xfrm>
          <a:prstGeom prst="rect">
            <a:avLst/>
          </a:prstGeom>
          <a:noFill/>
        </p:spPr>
        <p:txBody>
          <a:bodyPr wrap="none" rtlCol="0">
            <a:spAutoFit/>
          </a:bodyPr>
          <a:lstStyle/>
          <a:p>
            <a:r>
              <a:rPr lang="tr-TR" b="1" dirty="0">
                <a:solidFill>
                  <a:srgbClr val="FFFF00"/>
                </a:solidFill>
              </a:rPr>
              <a:t>İ</a:t>
            </a:r>
            <a:r>
              <a:rPr lang="tr-TR" b="1" dirty="0" smtClean="0">
                <a:solidFill>
                  <a:srgbClr val="FFFF00"/>
                </a:solidFill>
              </a:rPr>
              <a:t>ngiltere</a:t>
            </a:r>
            <a:endParaRPr lang="tr-TR" b="1" dirty="0">
              <a:solidFill>
                <a:srgbClr val="FFFF00"/>
              </a:solidFill>
            </a:endParaRPr>
          </a:p>
        </p:txBody>
      </p:sp>
      <p:sp>
        <p:nvSpPr>
          <p:cNvPr id="4" name="Metin kutusu 3"/>
          <p:cNvSpPr txBox="1"/>
          <p:nvPr/>
        </p:nvSpPr>
        <p:spPr>
          <a:xfrm>
            <a:off x="2355807" y="6444588"/>
            <a:ext cx="809581" cy="369332"/>
          </a:xfrm>
          <a:prstGeom prst="rect">
            <a:avLst/>
          </a:prstGeom>
          <a:noFill/>
        </p:spPr>
        <p:txBody>
          <a:bodyPr wrap="none" rtlCol="0">
            <a:spAutoFit/>
          </a:bodyPr>
          <a:lstStyle/>
          <a:p>
            <a:r>
              <a:rPr lang="tr-TR" b="1" dirty="0">
                <a:solidFill>
                  <a:srgbClr val="FFFF00"/>
                </a:solidFill>
              </a:rPr>
              <a:t>F</a:t>
            </a:r>
            <a:r>
              <a:rPr lang="tr-TR" b="1" dirty="0" smtClean="0">
                <a:solidFill>
                  <a:srgbClr val="FFFF00"/>
                </a:solidFill>
              </a:rPr>
              <a:t>ransa</a:t>
            </a:r>
            <a:endParaRPr lang="tr-TR" b="1" dirty="0">
              <a:solidFill>
                <a:srgbClr val="FFFF00"/>
              </a:solidFill>
            </a:endParaRPr>
          </a:p>
        </p:txBody>
      </p:sp>
      <p:sp>
        <p:nvSpPr>
          <p:cNvPr id="5" name="Metin kutusu 4"/>
          <p:cNvSpPr txBox="1"/>
          <p:nvPr/>
        </p:nvSpPr>
        <p:spPr>
          <a:xfrm>
            <a:off x="6699563" y="6384593"/>
            <a:ext cx="1145442" cy="369332"/>
          </a:xfrm>
          <a:prstGeom prst="rect">
            <a:avLst/>
          </a:prstGeom>
          <a:noFill/>
        </p:spPr>
        <p:txBody>
          <a:bodyPr wrap="none" rtlCol="0">
            <a:spAutoFit/>
          </a:bodyPr>
          <a:lstStyle/>
          <a:p>
            <a:r>
              <a:rPr lang="tr-TR" b="1" dirty="0">
                <a:solidFill>
                  <a:srgbClr val="C00000"/>
                </a:solidFill>
              </a:rPr>
              <a:t>A</a:t>
            </a:r>
            <a:r>
              <a:rPr lang="tr-TR" b="1" dirty="0" smtClean="0">
                <a:solidFill>
                  <a:srgbClr val="C00000"/>
                </a:solidFill>
              </a:rPr>
              <a:t>vusturya</a:t>
            </a:r>
            <a:endParaRPr lang="tr-TR" b="1" dirty="0">
              <a:solidFill>
                <a:srgbClr val="C00000"/>
              </a:solidFill>
            </a:endParaRPr>
          </a:p>
        </p:txBody>
      </p:sp>
      <p:sp>
        <p:nvSpPr>
          <p:cNvPr id="6" name="Metin kutusu 5"/>
          <p:cNvSpPr txBox="1"/>
          <p:nvPr/>
        </p:nvSpPr>
        <p:spPr>
          <a:xfrm>
            <a:off x="539551" y="1376773"/>
            <a:ext cx="1454244" cy="369332"/>
          </a:xfrm>
          <a:prstGeom prst="rect">
            <a:avLst/>
          </a:prstGeom>
          <a:noFill/>
        </p:spPr>
        <p:txBody>
          <a:bodyPr wrap="none" rtlCol="0">
            <a:spAutoFit/>
          </a:bodyPr>
          <a:lstStyle/>
          <a:p>
            <a:r>
              <a:rPr lang="tr-TR" b="1" dirty="0" smtClean="0"/>
              <a:t>Osmanlı </a:t>
            </a:r>
            <a:r>
              <a:rPr lang="tr-TR" b="1" dirty="0" err="1" smtClean="0"/>
              <a:t>İmp</a:t>
            </a:r>
            <a:r>
              <a:rPr lang="tr-TR" b="1" dirty="0" smtClean="0"/>
              <a:t>.</a:t>
            </a:r>
            <a:endParaRPr lang="tr-TR" b="1" dirty="0"/>
          </a:p>
        </p:txBody>
      </p:sp>
      <p:sp>
        <p:nvSpPr>
          <p:cNvPr id="7" name="Metin kutusu 6"/>
          <p:cNvSpPr txBox="1"/>
          <p:nvPr/>
        </p:nvSpPr>
        <p:spPr>
          <a:xfrm>
            <a:off x="455647" y="232573"/>
            <a:ext cx="8307082" cy="707886"/>
          </a:xfrm>
          <a:prstGeom prst="rect">
            <a:avLst/>
          </a:prstGeom>
          <a:noFill/>
        </p:spPr>
        <p:txBody>
          <a:bodyPr wrap="none" rtlCol="0">
            <a:spAutoFit/>
          </a:bodyPr>
          <a:lstStyle/>
          <a:p>
            <a:r>
              <a:rPr lang="tr-TR" sz="2000" b="1" dirty="0" smtClean="0">
                <a:solidFill>
                  <a:srgbClr val="C00000"/>
                </a:solidFill>
              </a:rPr>
              <a:t>Elmanın olgunlaşmasını ve vakti gelince düşmesini beklemek</a:t>
            </a:r>
            <a:r>
              <a:rPr lang="tr-TR" sz="2000" b="1" dirty="0">
                <a:solidFill>
                  <a:srgbClr val="C00000"/>
                </a:solidFill>
              </a:rPr>
              <a:t>,</a:t>
            </a:r>
            <a:r>
              <a:rPr lang="tr-TR" sz="2000" b="1" dirty="0" smtClean="0">
                <a:solidFill>
                  <a:srgbClr val="C00000"/>
                </a:solidFill>
              </a:rPr>
              <a:t> bu </a:t>
            </a:r>
          </a:p>
          <a:p>
            <a:r>
              <a:rPr lang="tr-TR" sz="2000" b="1" dirty="0" smtClean="0">
                <a:solidFill>
                  <a:srgbClr val="C00000"/>
                </a:solidFill>
              </a:rPr>
              <a:t>elmayı diğer devletlerin elinden kapmak.</a:t>
            </a:r>
            <a:endParaRPr lang="tr-TR" sz="2000" b="1" dirty="0">
              <a:solidFill>
                <a:srgbClr val="C00000"/>
              </a:solidFill>
            </a:endParaRPr>
          </a:p>
        </p:txBody>
      </p:sp>
    </p:spTree>
    <p:extLst>
      <p:ext uri="{BB962C8B-B14F-4D97-AF65-F5344CB8AC3E}">
        <p14:creationId xmlns:p14="http://schemas.microsoft.com/office/powerpoint/2010/main" xmlns="" val="7463431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335846"/>
            <a:ext cx="8856984" cy="5816977"/>
          </a:xfrm>
          <a:prstGeom prst="rect">
            <a:avLst/>
          </a:prstGeom>
        </p:spPr>
        <p:txBody>
          <a:bodyPr wrap="square">
            <a:spAutoFit/>
          </a:bodyPr>
          <a:lstStyle/>
          <a:p>
            <a:r>
              <a:rPr lang="tr-TR" sz="2400" b="1" dirty="0" smtClean="0"/>
              <a:t>Osmanlı-Rus Savaşları sırasında Rumları ve Ortodoks tebaayı isyana kışkırtmak amacıyla </a:t>
            </a:r>
            <a:r>
              <a:rPr lang="tr-TR" sz="2400" b="1" dirty="0" err="1" smtClean="0"/>
              <a:t>Filiki</a:t>
            </a:r>
            <a:r>
              <a:rPr lang="tr-TR" sz="2400" b="1" dirty="0" smtClean="0"/>
              <a:t> </a:t>
            </a:r>
            <a:r>
              <a:rPr lang="tr-TR" sz="2400" b="1" dirty="0" err="1" smtClean="0"/>
              <a:t>Eterya</a:t>
            </a:r>
            <a:r>
              <a:rPr lang="tr-TR" sz="2400" b="1" dirty="0" smtClean="0"/>
              <a:t> Cemiyeti (</a:t>
            </a:r>
            <a:r>
              <a:rPr lang="tr-TR" sz="2400" b="1" u="sng" dirty="0" err="1" smtClean="0">
                <a:solidFill>
                  <a:srgbClr val="C00000"/>
                </a:solidFill>
              </a:rPr>
              <a:t>Etniki</a:t>
            </a:r>
            <a:r>
              <a:rPr lang="tr-TR" sz="2400" b="1" u="sng" dirty="0">
                <a:solidFill>
                  <a:srgbClr val="C00000"/>
                </a:solidFill>
              </a:rPr>
              <a:t> </a:t>
            </a:r>
            <a:r>
              <a:rPr lang="tr-TR" sz="2400" b="1" u="sng" dirty="0" err="1" smtClean="0">
                <a:solidFill>
                  <a:srgbClr val="C00000"/>
                </a:solidFill>
              </a:rPr>
              <a:t>Eterya</a:t>
            </a:r>
            <a:r>
              <a:rPr lang="tr-TR" sz="2400" b="1" dirty="0" smtClean="0"/>
              <a:t>) 1814’te </a:t>
            </a:r>
            <a:r>
              <a:rPr lang="tr-TR" sz="2400" b="1" u="sng" dirty="0" smtClean="0">
                <a:solidFill>
                  <a:srgbClr val="C00000"/>
                </a:solidFill>
              </a:rPr>
              <a:t>Odesa’</a:t>
            </a:r>
            <a:r>
              <a:rPr lang="tr-TR" sz="2400" b="1" dirty="0" smtClean="0"/>
              <a:t>da kuruldu. </a:t>
            </a:r>
          </a:p>
          <a:p>
            <a:endParaRPr lang="tr-TR" sz="2000" b="1" dirty="0"/>
          </a:p>
          <a:p>
            <a:r>
              <a:rPr lang="tr-TR" sz="2000" b="1" dirty="0" smtClean="0"/>
              <a:t>Rumlar Rus çarının destekleriyle </a:t>
            </a:r>
            <a:r>
              <a:rPr lang="tr-TR" sz="2000" b="1" dirty="0" err="1" smtClean="0"/>
              <a:t>Filiki</a:t>
            </a:r>
            <a:r>
              <a:rPr lang="tr-TR" sz="2000" b="1" dirty="0" smtClean="0"/>
              <a:t> </a:t>
            </a:r>
            <a:r>
              <a:rPr lang="tr-TR" sz="2000" b="1" dirty="0" err="1" smtClean="0"/>
              <a:t>Eterya</a:t>
            </a:r>
            <a:r>
              <a:rPr lang="tr-TR" sz="2000" b="1" dirty="0" smtClean="0"/>
              <a:t> Cemiyeti, Osmanlı topraklarında eski </a:t>
            </a:r>
            <a:r>
              <a:rPr lang="tr-TR" sz="2000" b="1" dirty="0" err="1" smtClean="0"/>
              <a:t>Bizansı</a:t>
            </a:r>
            <a:r>
              <a:rPr lang="tr-TR" sz="2000" b="1" dirty="0" smtClean="0"/>
              <a:t> tekrar kurmak amacıyla isyanlar çıkarmaya başladı.</a:t>
            </a:r>
          </a:p>
          <a:p>
            <a:r>
              <a:rPr lang="tr-TR" sz="2000" b="1" dirty="0" smtClean="0">
                <a:solidFill>
                  <a:srgbClr val="C00000"/>
                </a:solidFill>
                <a:latin typeface="Arial Black" pitchFamily="34" charset="0"/>
              </a:rPr>
              <a:t>Önce Eflak </a:t>
            </a:r>
            <a:r>
              <a:rPr lang="tr-TR" sz="2000" b="1" dirty="0" err="1" smtClean="0">
                <a:solidFill>
                  <a:srgbClr val="C00000"/>
                </a:solidFill>
                <a:latin typeface="Arial Black" pitchFamily="34" charset="0"/>
              </a:rPr>
              <a:t>Boğdan</a:t>
            </a:r>
            <a:r>
              <a:rPr lang="tr-TR" sz="2000" b="1" dirty="0" smtClean="0">
                <a:solidFill>
                  <a:srgbClr val="C00000"/>
                </a:solidFill>
                <a:latin typeface="Arial Black" pitchFamily="34" charset="0"/>
              </a:rPr>
              <a:t> da isyan çıktıysa da başarılı olamamıştır. Daha sonra 1821’de bu cemiyetin faaliyetleriyle Mora yarımadasında isyan çıkartılmıştır. Bu isyan hızla büyüdü ve Osmanlı hükümeti bu isyanı bastıramadı. II. Mahmut isyanı bastırmak için Mısır Valisi Mehmet Ali Paşa’dan yardım istedi. Mehmet Ali Paşa’nın gönderdiği Mısır donanması ve Osmanlı donanmaları Mora’ya asker çıkardı. </a:t>
            </a:r>
          </a:p>
          <a:p>
            <a:endParaRPr lang="tr-TR" sz="2000" b="1" dirty="0"/>
          </a:p>
          <a:p>
            <a:r>
              <a:rPr lang="tr-TR" sz="2000" b="1" dirty="0" smtClean="0">
                <a:latin typeface="Arial Black" pitchFamily="34" charset="0"/>
              </a:rPr>
              <a:t>Bu duruma Avrupa devletleri karşı çıktı. Bu isyanda Avrupa’dan birçok insan gönüllü olarak Osmanlı’ya karşı savaşmıştır.</a:t>
            </a:r>
            <a:endParaRPr lang="tr-TR" sz="2000" b="1" dirty="0">
              <a:latin typeface="Arial Black" pitchFamily="34" charset="0"/>
            </a:endParaRPr>
          </a:p>
        </p:txBody>
      </p:sp>
    </p:spTree>
    <p:extLst>
      <p:ext uri="{BB962C8B-B14F-4D97-AF65-F5344CB8AC3E}">
        <p14:creationId xmlns:p14="http://schemas.microsoft.com/office/powerpoint/2010/main" xmlns="" val="21374104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6777" y="45131"/>
            <a:ext cx="8856984" cy="6555641"/>
          </a:xfrm>
          <a:prstGeom prst="rect">
            <a:avLst/>
          </a:prstGeom>
        </p:spPr>
        <p:txBody>
          <a:bodyPr wrap="square">
            <a:spAutoFit/>
          </a:bodyPr>
          <a:lstStyle/>
          <a:p>
            <a:r>
              <a:rPr lang="tr-TR" sz="2000" b="1" dirty="0" smtClean="0"/>
              <a:t>Yunan isyanının bastırılması üzerine İngiltere, Fransa ve Rusya’yı, Mehmet Ali Paşa gibi güçlü valinin Doğu </a:t>
            </a:r>
            <a:r>
              <a:rPr lang="tr-TR" sz="2000" b="1" dirty="0" err="1" smtClean="0"/>
              <a:t>Akdenizde</a:t>
            </a:r>
            <a:r>
              <a:rPr lang="tr-TR" sz="2000" b="1" dirty="0"/>
              <a:t> </a:t>
            </a:r>
            <a:r>
              <a:rPr lang="tr-TR" sz="2000" b="1" dirty="0" smtClean="0"/>
              <a:t>yeni bir yer edinmesi rahatsız etti. </a:t>
            </a:r>
          </a:p>
          <a:p>
            <a:r>
              <a:rPr lang="tr-TR" sz="2000" b="1" dirty="0" smtClean="0">
                <a:solidFill>
                  <a:srgbClr val="C00000"/>
                </a:solidFill>
                <a:latin typeface="Arial Black" pitchFamily="34" charset="0"/>
              </a:rPr>
              <a:t>İngiltere, Fransa ve Rusya aralarında anlaşarak Osmanlı Devleti’nden Yunanistan’a özerklik verilmesini istediler. Osmanlı Devleti bu durumun iç işlerine karışma anlamına geldiği için bu teklifi </a:t>
            </a:r>
            <a:r>
              <a:rPr lang="tr-TR" sz="2000" b="1" dirty="0" err="1" smtClean="0">
                <a:solidFill>
                  <a:srgbClr val="C00000"/>
                </a:solidFill>
                <a:latin typeface="Arial Black" pitchFamily="34" charset="0"/>
              </a:rPr>
              <a:t>red</a:t>
            </a:r>
            <a:r>
              <a:rPr lang="tr-TR" sz="2000" b="1" dirty="0">
                <a:solidFill>
                  <a:srgbClr val="C00000"/>
                </a:solidFill>
                <a:latin typeface="Arial Black" pitchFamily="34" charset="0"/>
              </a:rPr>
              <a:t> </a:t>
            </a:r>
            <a:r>
              <a:rPr lang="tr-TR" sz="2000" b="1" dirty="0" smtClean="0">
                <a:solidFill>
                  <a:srgbClr val="C00000"/>
                </a:solidFill>
                <a:latin typeface="Arial Black" pitchFamily="34" charset="0"/>
              </a:rPr>
              <a:t>etmiştir. </a:t>
            </a:r>
          </a:p>
          <a:p>
            <a:r>
              <a:rPr lang="tr-TR" sz="2000" b="1" dirty="0" smtClean="0">
                <a:solidFill>
                  <a:srgbClr val="C00000"/>
                </a:solidFill>
                <a:latin typeface="Arial Black" pitchFamily="34" charset="0"/>
              </a:rPr>
              <a:t>Bunun üzerine İngiltere, Rusya ve Fransa isteklerini zorla kabul ettirmek için </a:t>
            </a:r>
            <a:r>
              <a:rPr lang="tr-TR" sz="2000" b="1" dirty="0" err="1" smtClean="0">
                <a:solidFill>
                  <a:srgbClr val="C00000"/>
                </a:solidFill>
                <a:latin typeface="Arial Black" pitchFamily="34" charset="0"/>
              </a:rPr>
              <a:t>Navarin</a:t>
            </a:r>
            <a:r>
              <a:rPr lang="tr-TR" sz="2000" b="1" dirty="0" smtClean="0">
                <a:solidFill>
                  <a:srgbClr val="C00000"/>
                </a:solidFill>
                <a:latin typeface="Arial Black" pitchFamily="34" charset="0"/>
              </a:rPr>
              <a:t> Limanındaki Osmanlı- Mısır donanmalarını yaktılar (1827).</a:t>
            </a:r>
          </a:p>
          <a:p>
            <a:endParaRPr lang="tr-TR" sz="2000" b="1" dirty="0">
              <a:solidFill>
                <a:srgbClr val="C00000"/>
              </a:solidFill>
              <a:latin typeface="Arial Black" pitchFamily="34" charset="0"/>
            </a:endParaRPr>
          </a:p>
          <a:p>
            <a:r>
              <a:rPr lang="tr-TR" sz="2000" b="1" dirty="0" smtClean="0"/>
              <a:t> Osmanlı Devleti, gemilerinin yakılması uluslararası hukuka aykırı olduğunu iddia ederek tazminat istedi ise de kabul ettiremedi. </a:t>
            </a:r>
          </a:p>
          <a:p>
            <a:r>
              <a:rPr lang="tr-TR" sz="2000" b="1" dirty="0" smtClean="0">
                <a:solidFill>
                  <a:srgbClr val="C00000"/>
                </a:solidFill>
                <a:latin typeface="Arial Black" pitchFamily="34" charset="0"/>
              </a:rPr>
              <a:t>Rusya da bu durumdan yararlanarak Osmanlı Devleti’ne savaş açtı. Yeniçeri ocağı yeni kaldırıldığından (1826) Osmanlı Devleti’nin Rusya ile savaşacak askeri gücü zayıftı. Rusya bu durumdan faydalanarak hem batıdan Edirne’ye kadar, hem de doğudan Erzurum’a kadar Osmanlı topraklarına girdi.</a:t>
            </a:r>
          </a:p>
          <a:p>
            <a:endParaRPr lang="tr-TR" sz="2000" b="1" dirty="0" smtClean="0"/>
          </a:p>
          <a:p>
            <a:r>
              <a:rPr lang="tr-TR" sz="2000" b="1" dirty="0" smtClean="0">
                <a:latin typeface="Arial Black" pitchFamily="34" charset="0"/>
              </a:rPr>
              <a:t>Osmanlı Devleti bu ağır şartlar karşısında barış istemek zorunda kaldı. 1829 Edirne Antlaşması imzalandı.</a:t>
            </a:r>
            <a:endParaRPr lang="tr-TR" sz="2000" b="1" dirty="0">
              <a:latin typeface="Arial Black" pitchFamily="34" charset="0"/>
            </a:endParaRPr>
          </a:p>
        </p:txBody>
      </p:sp>
    </p:spTree>
    <p:extLst>
      <p:ext uri="{BB962C8B-B14F-4D97-AF65-F5344CB8AC3E}">
        <p14:creationId xmlns:p14="http://schemas.microsoft.com/office/powerpoint/2010/main" xmlns="" val="10921372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712968" cy="6586418"/>
          </a:xfrm>
          <a:prstGeom prst="rect">
            <a:avLst/>
          </a:prstGeom>
        </p:spPr>
        <p:txBody>
          <a:bodyPr wrap="square">
            <a:spAutoFit/>
          </a:bodyPr>
          <a:lstStyle/>
          <a:p>
            <a:r>
              <a:rPr lang="tr-TR" sz="2400" b="1" dirty="0" smtClean="0">
                <a:solidFill>
                  <a:srgbClr val="C00000"/>
                </a:solidFill>
                <a:latin typeface="Arial Black" pitchFamily="34" charset="0"/>
              </a:rPr>
              <a:t>Ruslarla yapılan Edirne </a:t>
            </a:r>
            <a:r>
              <a:rPr lang="tr-TR" sz="2400" b="1" dirty="0" err="1" smtClean="0">
                <a:solidFill>
                  <a:srgbClr val="C00000"/>
                </a:solidFill>
                <a:latin typeface="Arial Black" pitchFamily="34" charset="0"/>
              </a:rPr>
              <a:t>Antlamasına</a:t>
            </a:r>
            <a:r>
              <a:rPr lang="tr-TR" sz="2400" b="1" dirty="0" smtClean="0">
                <a:solidFill>
                  <a:srgbClr val="C00000"/>
                </a:solidFill>
                <a:latin typeface="Arial Black" pitchFamily="34" charset="0"/>
              </a:rPr>
              <a:t> göre;</a:t>
            </a:r>
          </a:p>
          <a:p>
            <a:r>
              <a:rPr lang="tr-TR" sz="2000" dirty="0" err="1" smtClean="0">
                <a:latin typeface="Arial Black" pitchFamily="34" charset="0"/>
              </a:rPr>
              <a:t>a.Yunanistan</a:t>
            </a:r>
            <a:r>
              <a:rPr lang="tr-TR" sz="2000" dirty="0" smtClean="0">
                <a:latin typeface="Arial Black" pitchFamily="34" charset="0"/>
              </a:rPr>
              <a:t> bağımsız olacak,</a:t>
            </a:r>
          </a:p>
          <a:p>
            <a:r>
              <a:rPr lang="tr-TR" sz="2000" dirty="0" smtClean="0">
                <a:latin typeface="Arial Black" pitchFamily="34" charset="0"/>
              </a:rPr>
              <a:t>b. </a:t>
            </a:r>
            <a:r>
              <a:rPr lang="tr-TR" sz="2000" dirty="0" err="1" smtClean="0">
                <a:latin typeface="Arial Black" pitchFamily="34" charset="0"/>
              </a:rPr>
              <a:t>Prut</a:t>
            </a:r>
            <a:r>
              <a:rPr lang="tr-TR" sz="2000" dirty="0" smtClean="0">
                <a:latin typeface="Arial Black" pitchFamily="34" charset="0"/>
              </a:rPr>
              <a:t> Nehri, Osmanlı Devleti ile Rusya arasında sınır olacak,</a:t>
            </a:r>
          </a:p>
          <a:p>
            <a:r>
              <a:rPr lang="tr-TR" sz="2000" dirty="0" smtClean="0">
                <a:latin typeface="Arial Black" pitchFamily="34" charset="0"/>
              </a:rPr>
              <a:t>c. Rus ticaret gemileri Boğazlardan serbestçe geçebilecek,</a:t>
            </a:r>
          </a:p>
          <a:p>
            <a:r>
              <a:rPr lang="tr-TR" sz="2000" dirty="0" smtClean="0">
                <a:latin typeface="Arial Black" pitchFamily="34" charset="0"/>
              </a:rPr>
              <a:t>d. Osmanlı Devleti savaş tazminatı ödeyecek,</a:t>
            </a:r>
          </a:p>
          <a:p>
            <a:r>
              <a:rPr lang="tr-TR" sz="2000" dirty="0" smtClean="0">
                <a:latin typeface="Arial Black" pitchFamily="34" charset="0"/>
              </a:rPr>
              <a:t>e. Sırbistan’a muhtariyet verilecek.</a:t>
            </a:r>
          </a:p>
          <a:p>
            <a:endParaRPr lang="tr-TR" sz="2000" u="sng" dirty="0" smtClean="0">
              <a:latin typeface="Arial Black" pitchFamily="34" charset="0"/>
            </a:endParaRPr>
          </a:p>
          <a:p>
            <a:r>
              <a:rPr lang="tr-TR" sz="2000" u="sng" dirty="0" smtClean="0">
                <a:solidFill>
                  <a:srgbClr val="C00000"/>
                </a:solidFill>
                <a:latin typeface="Arial Black" pitchFamily="34" charset="0"/>
              </a:rPr>
              <a:t>3 Şubat 1830’da Londra’da yapılan görüşmelerde Yunanistan Krallığı resmen kuruldu.</a:t>
            </a:r>
          </a:p>
          <a:p>
            <a:endParaRPr lang="tr-TR" dirty="0" smtClean="0"/>
          </a:p>
          <a:p>
            <a:r>
              <a:rPr lang="tr-TR" sz="2000" b="1" dirty="0" smtClean="0">
                <a:latin typeface="Arial Black" pitchFamily="34" charset="0"/>
              </a:rPr>
              <a:t>Yunanistan (Mora) Osmanlı’dan bağımsızlık kazanan ilk azınlık unsur olmuştur. Bu durum azınlıkların isyanlarını daha da hızlandırmıştır. </a:t>
            </a:r>
          </a:p>
          <a:p>
            <a:endParaRPr lang="tr-TR" sz="2000" b="1" dirty="0" smtClean="0">
              <a:solidFill>
                <a:srgbClr val="C00000"/>
              </a:solidFill>
              <a:latin typeface="Arial Black" pitchFamily="34" charset="0"/>
            </a:endParaRPr>
          </a:p>
          <a:p>
            <a:r>
              <a:rPr lang="tr-TR" sz="2000" b="1" dirty="0" smtClean="0">
                <a:solidFill>
                  <a:srgbClr val="C00000"/>
                </a:solidFill>
                <a:latin typeface="Arial Black" pitchFamily="34" charset="0"/>
              </a:rPr>
              <a:t>Ayrıca Mora’nın elden çıkması, Osmanlı Devleti’nde Mehmet Ali Paşa (Mısır) isyanına da ortam hazırlamıştır.</a:t>
            </a:r>
          </a:p>
          <a:p>
            <a:endParaRPr lang="tr-TR" sz="2000" b="1" dirty="0" smtClean="0">
              <a:solidFill>
                <a:srgbClr val="C00000"/>
              </a:solidFill>
              <a:latin typeface="Arial Black" pitchFamily="34" charset="0"/>
            </a:endParaRPr>
          </a:p>
          <a:p>
            <a:r>
              <a:rPr lang="tr-TR" sz="2000" b="1" dirty="0" smtClean="0">
                <a:solidFill>
                  <a:srgbClr val="C00000"/>
                </a:solidFill>
                <a:latin typeface="Arial Black" pitchFamily="34" charset="0"/>
              </a:rPr>
              <a:t>Edirne Antlaşması’nın imzalanmasından sonra 1830 yılında Fransa Akdeniz’de üstünlüğünü arttırmak adına Cezayir’i işgal etmiştir.</a:t>
            </a:r>
            <a:endParaRPr lang="tr-TR" sz="2000" b="1" dirty="0">
              <a:solidFill>
                <a:srgbClr val="C00000"/>
              </a:solidFill>
              <a:latin typeface="Arial Black" pitchFamily="34" charset="0"/>
            </a:endParaRPr>
          </a:p>
        </p:txBody>
      </p:sp>
    </p:spTree>
    <p:extLst>
      <p:ext uri="{BB962C8B-B14F-4D97-AF65-F5344CB8AC3E}">
        <p14:creationId xmlns:p14="http://schemas.microsoft.com/office/powerpoint/2010/main" xmlns="" val="6181573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335846"/>
            <a:ext cx="8712968" cy="5632311"/>
          </a:xfrm>
          <a:prstGeom prst="rect">
            <a:avLst/>
          </a:prstGeom>
        </p:spPr>
        <p:txBody>
          <a:bodyPr wrap="square">
            <a:spAutoFit/>
          </a:bodyPr>
          <a:lstStyle/>
          <a:p>
            <a:endParaRPr lang="tr-TR" sz="2000" b="1" dirty="0" smtClean="0">
              <a:latin typeface="Arial Black" pitchFamily="34" charset="0"/>
            </a:endParaRPr>
          </a:p>
          <a:p>
            <a:r>
              <a:rPr lang="tr-TR" sz="2000" b="1" dirty="0" smtClean="0">
                <a:latin typeface="Arial Black" pitchFamily="34" charset="0"/>
              </a:rPr>
              <a:t>1839 Tanzimat Fermanı’nın ilanı ile Osmanlı’nın İngiltere ve Fransa’ya yönelmesi Çar I. Nikola’nın hoşnutsuzluğunu son aşamaya getirdi. Rus Çarı I. Nikola Osmanlı Devleti’ni bölmeye ve karar verdi.</a:t>
            </a:r>
          </a:p>
          <a:p>
            <a:endParaRPr lang="tr-TR" sz="2000" b="1" dirty="0">
              <a:latin typeface="Arial Black" pitchFamily="34" charset="0"/>
            </a:endParaRPr>
          </a:p>
          <a:p>
            <a:r>
              <a:rPr lang="tr-TR" sz="2000" b="1" dirty="0" smtClean="0">
                <a:latin typeface="Arial Black" pitchFamily="34" charset="0"/>
              </a:rPr>
              <a:t> </a:t>
            </a:r>
            <a:r>
              <a:rPr lang="tr-TR" sz="2000" b="1" dirty="0" smtClean="0">
                <a:solidFill>
                  <a:srgbClr val="00B050"/>
                </a:solidFill>
                <a:latin typeface="Arial Black" pitchFamily="34" charset="0"/>
              </a:rPr>
              <a:t>1848 İhtilalleri Fransa başta olmak üzere Avusturya-Macaristan İmparatorluğu ve Prusya’nın siyasi açıdan iç yapılarını sarsmıştı. İngiltere, bu süreçte Osmanlı</a:t>
            </a:r>
          </a:p>
          <a:p>
            <a:r>
              <a:rPr lang="tr-TR" sz="2000" b="1" dirty="0" smtClean="0">
                <a:solidFill>
                  <a:srgbClr val="00B050"/>
                </a:solidFill>
                <a:latin typeface="Arial Black" pitchFamily="34" charset="0"/>
              </a:rPr>
              <a:t>Devleti’nin toprak bütünlüğünden yana oldu. İngilizler, Rusya’nın 1853’te Osmanlı Devleti’ni paylaşma teklifi reddetti. Çünkü </a:t>
            </a:r>
            <a:r>
              <a:rPr lang="tr-TR" sz="2000" b="1" dirty="0" err="1" smtClean="0">
                <a:solidFill>
                  <a:srgbClr val="00B050"/>
                </a:solidFill>
                <a:latin typeface="Arial Black" pitchFamily="34" charset="0"/>
              </a:rPr>
              <a:t>Ruslar’ın</a:t>
            </a:r>
            <a:r>
              <a:rPr lang="tr-TR" sz="2000" b="1" dirty="0" smtClean="0">
                <a:solidFill>
                  <a:srgbClr val="00B050"/>
                </a:solidFill>
                <a:latin typeface="Arial Black" pitchFamily="34" charset="0"/>
              </a:rPr>
              <a:t> Doğu Akdeniz’e yerleşerek sömürge yollarının güvenliğini tehlikeye atacağını düşünüyorlardı. </a:t>
            </a:r>
          </a:p>
          <a:p>
            <a:endParaRPr lang="tr-TR" sz="2000" b="1" dirty="0">
              <a:latin typeface="Arial Black" pitchFamily="34" charset="0"/>
            </a:endParaRPr>
          </a:p>
          <a:p>
            <a:r>
              <a:rPr lang="tr-TR" sz="2000" b="1" dirty="0" smtClean="0">
                <a:latin typeface="Arial Black" pitchFamily="34" charset="0"/>
              </a:rPr>
              <a:t>Bunun üzerine Rus Çarı Osmanlı Devleti hakkında tek başına hareket etme kararı aldı. </a:t>
            </a:r>
          </a:p>
          <a:p>
            <a:endParaRPr lang="tr-TR" sz="2000" b="1" dirty="0">
              <a:latin typeface="Arial Black" pitchFamily="34" charset="0"/>
            </a:endParaRPr>
          </a:p>
          <a:p>
            <a:r>
              <a:rPr lang="tr-TR" sz="2000" b="1" dirty="0" smtClean="0">
                <a:latin typeface="Arial Black" pitchFamily="34" charset="0"/>
              </a:rPr>
              <a:t>Hareket noktası ise </a:t>
            </a:r>
            <a:r>
              <a:rPr lang="tr-TR" sz="2000" b="1" i="1" u="sng" dirty="0" smtClean="0">
                <a:solidFill>
                  <a:srgbClr val="C00000"/>
                </a:solidFill>
                <a:latin typeface="Arial Black" pitchFamily="34" charset="0"/>
              </a:rPr>
              <a:t>Kutsal Yerler </a:t>
            </a:r>
            <a:r>
              <a:rPr lang="tr-TR" sz="2000" b="1" dirty="0" err="1" smtClean="0">
                <a:latin typeface="Arial Black" pitchFamily="34" charset="0"/>
              </a:rPr>
              <a:t>Sorunu’ydu</a:t>
            </a:r>
            <a:r>
              <a:rPr lang="tr-TR" sz="2000" b="1" dirty="0" smtClean="0">
                <a:latin typeface="Arial Black" pitchFamily="34" charset="0"/>
              </a:rPr>
              <a:t>.</a:t>
            </a:r>
            <a:endParaRPr lang="tr-TR" sz="2000" b="1" dirty="0">
              <a:latin typeface="Arial Black" pitchFamily="34" charset="0"/>
            </a:endParaRPr>
          </a:p>
        </p:txBody>
      </p:sp>
    </p:spTree>
    <p:extLst>
      <p:ext uri="{BB962C8B-B14F-4D97-AF65-F5344CB8AC3E}">
        <p14:creationId xmlns:p14="http://schemas.microsoft.com/office/powerpoint/2010/main" xmlns="" val="6652929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980728"/>
            <a:ext cx="3456384"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1621222" y="4077072"/>
            <a:ext cx="1741311" cy="369332"/>
          </a:xfrm>
          <a:prstGeom prst="rect">
            <a:avLst/>
          </a:prstGeom>
        </p:spPr>
        <p:txBody>
          <a:bodyPr wrap="none">
            <a:spAutoFit/>
          </a:bodyPr>
          <a:lstStyle/>
          <a:p>
            <a:r>
              <a:rPr lang="tr-TR" b="1" dirty="0" smtClean="0">
                <a:solidFill>
                  <a:srgbClr val="FFFF00"/>
                </a:solidFill>
                <a:latin typeface="Arial Black" pitchFamily="34" charset="0"/>
              </a:rPr>
              <a:t>Çar I. Nikola</a:t>
            </a:r>
            <a:endParaRPr lang="tr-TR" b="1" dirty="0">
              <a:solidFill>
                <a:srgbClr val="FFFF00"/>
              </a:solidFill>
              <a:latin typeface="Arial Black" pitchFamily="34" charset="0"/>
            </a:endParaRPr>
          </a:p>
        </p:txBody>
      </p:sp>
      <p:sp>
        <p:nvSpPr>
          <p:cNvPr id="3" name="Dikdörtgen 2"/>
          <p:cNvSpPr/>
          <p:nvPr/>
        </p:nvSpPr>
        <p:spPr>
          <a:xfrm>
            <a:off x="4283968" y="826834"/>
            <a:ext cx="4572000" cy="5355312"/>
          </a:xfrm>
          <a:prstGeom prst="rect">
            <a:avLst/>
          </a:prstGeom>
        </p:spPr>
        <p:txBody>
          <a:bodyPr>
            <a:spAutoFit/>
          </a:bodyPr>
          <a:lstStyle/>
          <a:p>
            <a:r>
              <a:rPr lang="tr-TR" b="1" dirty="0" smtClean="0">
                <a:solidFill>
                  <a:srgbClr val="FF0000"/>
                </a:solidFill>
                <a:latin typeface="Arial Black" pitchFamily="34" charset="0"/>
              </a:rPr>
              <a:t>HASTA ADAM:OSMANLI DEVLETİ</a:t>
            </a:r>
          </a:p>
          <a:p>
            <a:r>
              <a:rPr lang="tr-TR" dirty="0" smtClean="0">
                <a:latin typeface="Arial Black" pitchFamily="34" charset="0"/>
              </a:rPr>
              <a:t>"Kollarımız arasında hasta bir adam var. Çok hasta. Size açıkça söylemeliyim ki gereken bütün tedbirleri almadan önce onu günün birinde kaybetmemiz büyük</a:t>
            </a:r>
          </a:p>
          <a:p>
            <a:r>
              <a:rPr lang="tr-TR" dirty="0" smtClean="0">
                <a:latin typeface="Arial Black" pitchFamily="34" charset="0"/>
              </a:rPr>
              <a:t>felâket olacaktır. </a:t>
            </a:r>
          </a:p>
          <a:p>
            <a:r>
              <a:rPr lang="tr-TR" dirty="0" smtClean="0">
                <a:latin typeface="Arial Black" pitchFamily="34" charset="0"/>
              </a:rPr>
              <a:t>Osmanlı Devleti ansızın ölebilir. Bu takdirde üzerimizde kalacaktır, ölüleri diriltemeyiz. </a:t>
            </a:r>
          </a:p>
          <a:p>
            <a:r>
              <a:rPr lang="tr-TR" dirty="0" smtClean="0">
                <a:latin typeface="Arial Black" pitchFamily="34" charset="0"/>
              </a:rPr>
              <a:t>Osmanlı Devleti ölünce bir daha dirilmemek üzere ölecektir. İşte bunun içindir ki size soruyorum: </a:t>
            </a:r>
          </a:p>
          <a:p>
            <a:endParaRPr lang="tr-TR" dirty="0" smtClean="0">
              <a:latin typeface="Arial Black" pitchFamily="34" charset="0"/>
            </a:endParaRPr>
          </a:p>
          <a:p>
            <a:r>
              <a:rPr lang="tr-TR" dirty="0" smtClean="0">
                <a:latin typeface="Arial Black" pitchFamily="34" charset="0"/>
              </a:rPr>
              <a:t>Böyle bir olay karşısında karışıklık, anarşi ve hatta bir Avrupa harbiyle</a:t>
            </a:r>
          </a:p>
          <a:p>
            <a:r>
              <a:rPr lang="tr-TR" dirty="0" smtClean="0">
                <a:latin typeface="Arial Black" pitchFamily="34" charset="0"/>
              </a:rPr>
              <a:t>karşılaşmaktansa önceden tedbirler almak daha akıllıca bir hareket olmaz mı?"</a:t>
            </a:r>
            <a:endParaRPr lang="tr-TR" dirty="0">
              <a:latin typeface="Arial Black" pitchFamily="34" charset="0"/>
            </a:endParaRPr>
          </a:p>
        </p:txBody>
      </p:sp>
    </p:spTree>
    <p:extLst>
      <p:ext uri="{BB962C8B-B14F-4D97-AF65-F5344CB8AC3E}">
        <p14:creationId xmlns:p14="http://schemas.microsoft.com/office/powerpoint/2010/main" xmlns="" val="154254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04664"/>
            <a:ext cx="8712968" cy="6032421"/>
          </a:xfrm>
          <a:prstGeom prst="rect">
            <a:avLst/>
          </a:prstGeom>
        </p:spPr>
        <p:txBody>
          <a:bodyPr wrap="square">
            <a:spAutoFit/>
          </a:bodyPr>
          <a:lstStyle/>
          <a:p>
            <a:r>
              <a:rPr lang="tr-TR" sz="3200" dirty="0" err="1" smtClean="0">
                <a:solidFill>
                  <a:srgbClr val="FF0000"/>
                </a:solidFill>
                <a:latin typeface="Arial Black" pitchFamily="34" charset="0"/>
              </a:rPr>
              <a:t>Megali</a:t>
            </a:r>
            <a:r>
              <a:rPr lang="tr-TR" sz="3200" dirty="0" smtClean="0">
                <a:solidFill>
                  <a:srgbClr val="FF0000"/>
                </a:solidFill>
                <a:latin typeface="Arial Black" pitchFamily="34" charset="0"/>
              </a:rPr>
              <a:t> İdea ve Pontus İddiaları</a:t>
            </a:r>
          </a:p>
          <a:p>
            <a:endParaRPr lang="tr-TR" dirty="0" smtClean="0"/>
          </a:p>
          <a:p>
            <a:r>
              <a:rPr lang="tr-TR" sz="2800" b="1" dirty="0" err="1" smtClean="0">
                <a:latin typeface="Arial Black" pitchFamily="34" charset="0"/>
              </a:rPr>
              <a:t>Megali</a:t>
            </a:r>
            <a:r>
              <a:rPr lang="tr-TR" sz="2800" b="1" dirty="0" smtClean="0">
                <a:latin typeface="Arial Black" pitchFamily="34" charset="0"/>
              </a:rPr>
              <a:t> idea, bağımsız Yunanistan’ın ya da “Büyük Yunanistan’ın, Bizans İmparatorluğu’nun </a:t>
            </a:r>
            <a:r>
              <a:rPr lang="tr-TR" sz="2800" b="1" dirty="0" err="1" smtClean="0">
                <a:latin typeface="Arial Black" pitchFamily="34" charset="0"/>
              </a:rPr>
              <a:t>Yunanlılık</a:t>
            </a:r>
            <a:r>
              <a:rPr lang="tr-TR" sz="2800" b="1" dirty="0" smtClean="0">
                <a:latin typeface="Arial Black" pitchFamily="34" charset="0"/>
              </a:rPr>
              <a:t> adı altında kurulmasını öngören bir anlayıştır. </a:t>
            </a:r>
          </a:p>
          <a:p>
            <a:r>
              <a:rPr lang="tr-TR" sz="2800" b="1" dirty="0" smtClean="0">
                <a:latin typeface="Arial Black" pitchFamily="34" charset="0"/>
              </a:rPr>
              <a:t>Yunanlıların </a:t>
            </a:r>
            <a:r>
              <a:rPr lang="tr-TR" sz="2800" b="1" dirty="0" err="1" smtClean="0">
                <a:latin typeface="Arial Black" pitchFamily="34" charset="0"/>
              </a:rPr>
              <a:t>Megali</a:t>
            </a:r>
            <a:r>
              <a:rPr lang="tr-TR" sz="2800" b="1" dirty="0" smtClean="0">
                <a:latin typeface="Arial Black" pitchFamily="34" charset="0"/>
              </a:rPr>
              <a:t> İdeası; İstanbul’un merkezini oluşturduğu Bizans - Yunan İmparatorluğu’nun canlandırılması, Doğu Roma İmparatorluğunun topraklarının Yunan Krallığı’na katılması düşüncesidir. Yunanistan başbakanı Venizelos Ege Denizini merkez alarak büyük Yunan – Bizans hedeflemiştir.</a:t>
            </a:r>
            <a:endParaRPr lang="tr-TR" sz="2800" b="1" dirty="0">
              <a:latin typeface="Arial Black" pitchFamily="34" charset="0"/>
            </a:endParaRPr>
          </a:p>
        </p:txBody>
      </p:sp>
    </p:spTree>
    <p:extLst>
      <p:ext uri="{BB962C8B-B14F-4D97-AF65-F5344CB8AC3E}">
        <p14:creationId xmlns:p14="http://schemas.microsoft.com/office/powerpoint/2010/main" xmlns="" val="33065349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solidFill>
                  <a:srgbClr val="C00000"/>
                </a:solidFill>
              </a:rPr>
              <a:t>OSMANLI DEVLETİ’NİN SİYASİ VARLIĞINA YÖNELİK TEHDİTLER</a:t>
            </a:r>
            <a:endParaRPr lang="tr-TR" b="1" dirty="0">
              <a:solidFill>
                <a:srgbClr val="C00000"/>
              </a:solidFill>
            </a:endParaRPr>
          </a:p>
        </p:txBody>
      </p:sp>
      <p:sp>
        <p:nvSpPr>
          <p:cNvPr id="3" name="Dikdörtgen 2"/>
          <p:cNvSpPr/>
          <p:nvPr/>
        </p:nvSpPr>
        <p:spPr>
          <a:xfrm>
            <a:off x="431540" y="2321005"/>
            <a:ext cx="8136904" cy="1569660"/>
          </a:xfrm>
          <a:prstGeom prst="rect">
            <a:avLst/>
          </a:prstGeom>
        </p:spPr>
        <p:txBody>
          <a:bodyPr wrap="square">
            <a:spAutoFit/>
          </a:bodyPr>
          <a:lstStyle/>
          <a:p>
            <a:r>
              <a:rPr lang="tr-TR" sz="3200" b="1" dirty="0" smtClean="0"/>
              <a:t>Osmanlı pastası: Dört milyon kilometre kare yüzölçümü ve yirmi milyon civarında nüfus.</a:t>
            </a:r>
            <a:endParaRPr lang="tr-TR" sz="3200" b="1" dirty="0"/>
          </a:p>
        </p:txBody>
      </p:sp>
      <p:sp>
        <p:nvSpPr>
          <p:cNvPr id="4" name="Dikdörtgen 3"/>
          <p:cNvSpPr/>
          <p:nvPr/>
        </p:nvSpPr>
        <p:spPr>
          <a:xfrm>
            <a:off x="431540" y="4149080"/>
            <a:ext cx="8496944" cy="2062103"/>
          </a:xfrm>
          <a:prstGeom prst="rect">
            <a:avLst/>
          </a:prstGeom>
        </p:spPr>
        <p:txBody>
          <a:bodyPr wrap="square">
            <a:spAutoFit/>
          </a:bodyPr>
          <a:lstStyle/>
          <a:p>
            <a:r>
              <a:rPr lang="tr-TR" sz="3200" b="1" dirty="0" smtClean="0">
                <a:solidFill>
                  <a:srgbClr val="C00000"/>
                </a:solidFill>
              </a:rPr>
              <a:t>Osmanlı Devleti, XIX. yüzyılda denge stratejisine yönelerek sorunların çözümünde diplomasi yöntemini tercih etti.</a:t>
            </a:r>
            <a:endParaRPr lang="tr-TR" sz="3200" b="1" dirty="0">
              <a:solidFill>
                <a:srgbClr val="C00000"/>
              </a:solidFill>
            </a:endParaRPr>
          </a:p>
        </p:txBody>
      </p:sp>
    </p:spTree>
    <p:extLst>
      <p:ext uri="{BB962C8B-B14F-4D97-AF65-F5344CB8AC3E}">
        <p14:creationId xmlns:p14="http://schemas.microsoft.com/office/powerpoint/2010/main" xmlns="" val="5986807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16632"/>
            <a:ext cx="9505056" cy="66166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526372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764704"/>
            <a:ext cx="8064896" cy="6001643"/>
          </a:xfrm>
          <a:prstGeom prst="rect">
            <a:avLst/>
          </a:prstGeom>
        </p:spPr>
        <p:txBody>
          <a:bodyPr wrap="square">
            <a:spAutoFit/>
          </a:bodyPr>
          <a:lstStyle/>
          <a:p>
            <a:r>
              <a:rPr lang="tr-TR" b="1" dirty="0" smtClean="0">
                <a:solidFill>
                  <a:srgbClr val="C00000"/>
                </a:solidFill>
              </a:rPr>
              <a:t>XIX. yüzyılda Dünya siyasetine ve ekonomisine hakim olan ve yönlendiren devletler İngiltere, Fransa, Rusya, Avusturya</a:t>
            </a:r>
          </a:p>
          <a:p>
            <a:r>
              <a:rPr lang="tr-TR" b="1" dirty="0" smtClean="0">
                <a:solidFill>
                  <a:srgbClr val="C00000"/>
                </a:solidFill>
              </a:rPr>
              <a:t>ve Hollanda’ydı. </a:t>
            </a:r>
          </a:p>
          <a:p>
            <a:r>
              <a:rPr lang="tr-TR" b="1" dirty="0" smtClean="0">
                <a:solidFill>
                  <a:srgbClr val="C00000"/>
                </a:solidFill>
              </a:rPr>
              <a:t>Bu durumun oluşmasında Sanayi </a:t>
            </a:r>
            <a:r>
              <a:rPr lang="tr-TR" b="1" dirty="0" err="1" smtClean="0">
                <a:solidFill>
                  <a:srgbClr val="C00000"/>
                </a:solidFill>
              </a:rPr>
              <a:t>İnkılabı’nın</a:t>
            </a:r>
            <a:r>
              <a:rPr lang="tr-TR" b="1" dirty="0" smtClean="0">
                <a:solidFill>
                  <a:srgbClr val="C00000"/>
                </a:solidFill>
              </a:rPr>
              <a:t> yaygınlaşması ile devletlerin pazar ve hammadde arayışları etkili olmuştur.</a:t>
            </a:r>
          </a:p>
          <a:p>
            <a:endParaRPr lang="tr-TR" b="1" dirty="0">
              <a:solidFill>
                <a:srgbClr val="C00000"/>
              </a:solidFill>
            </a:endParaRPr>
          </a:p>
          <a:p>
            <a:r>
              <a:rPr lang="tr-TR" b="1" dirty="0" smtClean="0">
                <a:solidFill>
                  <a:srgbClr val="C00000"/>
                </a:solidFill>
              </a:rPr>
              <a:t> </a:t>
            </a:r>
            <a:r>
              <a:rPr lang="tr-TR" sz="2400" b="1" dirty="0" smtClean="0"/>
              <a:t>Ayrıca XIX. yüzyılda Fransız İhtilali, 1830 ve 1848 İhtilalleri Avrupa’da Mutlak Krallık rejimlerinin yıkılmasını, yerine halkın yönetimde söz sahibi olduğu Meşruti Monarşilerin kurulmasını sağlamışlardır. Toplumlarda ulusçu duyguların gelişmesine ortam hazırlaması, çok uluslu yapıya sahip imparatorlukların yıkılmasını hızlandırmıştır.</a:t>
            </a:r>
          </a:p>
          <a:p>
            <a:endParaRPr lang="tr-TR" b="1" dirty="0" smtClean="0">
              <a:solidFill>
                <a:srgbClr val="C00000"/>
              </a:solidFill>
            </a:endParaRPr>
          </a:p>
          <a:p>
            <a:r>
              <a:rPr lang="tr-TR" b="1" dirty="0" smtClean="0">
                <a:solidFill>
                  <a:srgbClr val="C00000"/>
                </a:solidFill>
              </a:rPr>
              <a:t>XIX. yüzyılın ikinci yarısına kadar bu eski ve güçlü devletler uluslar arası siyaseti yönlendiren en önemli devletler olsa da, yüzyılın ikinci yarısında dünya politikası izleyen yeni güçlü devletler kurulmuştur. XIX. yüzyılın ikinci yarısında milli birliklerini tamamlayan Almanya ve İtalya Avrupa siyasetinde yeni rekabetçi devletler olarak yer almıştır.</a:t>
            </a:r>
            <a:endParaRPr lang="tr-TR" b="1" dirty="0">
              <a:solidFill>
                <a:srgbClr val="C00000"/>
              </a:solidFill>
            </a:endParaRPr>
          </a:p>
        </p:txBody>
      </p:sp>
    </p:spTree>
    <p:extLst>
      <p:ext uri="{BB962C8B-B14F-4D97-AF65-F5344CB8AC3E}">
        <p14:creationId xmlns:p14="http://schemas.microsoft.com/office/powerpoint/2010/main" xmlns="" val="31425643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74345"/>
            <a:ext cx="8640960" cy="5755422"/>
          </a:xfrm>
          <a:prstGeom prst="rect">
            <a:avLst/>
          </a:prstGeom>
        </p:spPr>
        <p:txBody>
          <a:bodyPr wrap="square">
            <a:spAutoFit/>
          </a:bodyPr>
          <a:lstStyle/>
          <a:p>
            <a:pPr algn="ctr"/>
            <a:r>
              <a:rPr lang="tr-TR" sz="2800" b="1" dirty="0" smtClean="0"/>
              <a:t>Osmanlı Devleti</a:t>
            </a:r>
          </a:p>
          <a:p>
            <a:r>
              <a:rPr lang="tr-TR" sz="2000" b="1" dirty="0" smtClean="0"/>
              <a:t>Osmanlı Devleti siyasi ve askeri olarak zayıf olsa da sınırları yönüyle, Karadeniz, Akdeniz ve Kuzey Afrika gibi </a:t>
            </a:r>
            <a:r>
              <a:rPr lang="tr-TR" sz="2000" b="1" dirty="0" err="1" smtClean="0"/>
              <a:t>geniş,stratejik</a:t>
            </a:r>
            <a:r>
              <a:rPr lang="tr-TR" sz="2000" b="1" dirty="0" smtClean="0"/>
              <a:t> konuma sahipti. </a:t>
            </a:r>
          </a:p>
          <a:p>
            <a:endParaRPr lang="tr-TR" sz="2000" b="1" dirty="0"/>
          </a:p>
          <a:p>
            <a:r>
              <a:rPr lang="tr-TR" sz="2000" b="1" dirty="0" smtClean="0">
                <a:solidFill>
                  <a:srgbClr val="C00000"/>
                </a:solidFill>
                <a:latin typeface="Arial Black" pitchFamily="34" charset="0"/>
              </a:rPr>
              <a:t>Hem hammadde kaynağı  ve pazar konumunda olması ayrıca Boğazlar, Kıbrıs, Süveyş Kanalı gibi stratejik yerlere sahip olması Avrupa devletlerinin politikalarının belirlenmesinde Osmanlı topraklarının etkili olmasına neden olmuştur. </a:t>
            </a:r>
          </a:p>
          <a:p>
            <a:endParaRPr lang="tr-TR" sz="2000" b="1" dirty="0"/>
          </a:p>
          <a:p>
            <a:r>
              <a:rPr lang="tr-TR" sz="2000" b="1" dirty="0" smtClean="0"/>
              <a:t>Osmanlı Devleti XIX. yüzyılda Avrupa devletleri arasındaki çıkar çatışmalarının etkisi altında kaldı. Bu çatışmalardan yararlanarak Osmanlı Devleti, İngiltere ve Fransa zorunlu kalınca da Rusya ile ittifaklar kurmuştur. </a:t>
            </a:r>
            <a:r>
              <a:rPr lang="tr-TR" sz="2000" b="1" dirty="0" smtClean="0">
                <a:hlinkClick r:id="rId2"/>
              </a:rPr>
              <a:t>https://</a:t>
            </a:r>
            <a:r>
              <a:rPr lang="tr-TR" sz="2000" b="1" dirty="0" smtClean="0">
                <a:hlinkClick r:id="rId2"/>
              </a:rPr>
              <a:t>www.sorubak.com</a:t>
            </a:r>
            <a:r>
              <a:rPr lang="tr-TR" sz="2000" b="1" dirty="0" smtClean="0"/>
              <a:t> </a:t>
            </a:r>
            <a:endParaRPr lang="tr-TR" sz="2000" b="1" dirty="0" smtClean="0"/>
          </a:p>
          <a:p>
            <a:endParaRPr lang="tr-TR" sz="2000" b="1" dirty="0"/>
          </a:p>
          <a:p>
            <a:r>
              <a:rPr lang="tr-TR" sz="2000" b="1" dirty="0" smtClean="0">
                <a:solidFill>
                  <a:srgbClr val="C00000"/>
                </a:solidFill>
              </a:rPr>
              <a:t>1878’den itibaren de Almanya ile ittifak zemini aranmıştır. </a:t>
            </a:r>
          </a:p>
          <a:p>
            <a:endParaRPr lang="tr-TR" sz="2000" b="1" dirty="0">
              <a:solidFill>
                <a:srgbClr val="C00000"/>
              </a:solidFill>
            </a:endParaRPr>
          </a:p>
          <a:p>
            <a:r>
              <a:rPr lang="tr-TR" sz="2000" b="1" dirty="0" smtClean="0">
                <a:latin typeface="Arial Black" pitchFamily="34" charset="0"/>
              </a:rPr>
              <a:t>Osmanlı Devleti’nin bu politikalarına Denge Politikası denir.</a:t>
            </a:r>
            <a:endParaRPr lang="tr-TR" sz="2000" b="1" dirty="0">
              <a:latin typeface="Arial Black" pitchFamily="34" charset="0"/>
            </a:endParaRPr>
          </a:p>
        </p:txBody>
      </p:sp>
    </p:spTree>
    <p:extLst>
      <p:ext uri="{BB962C8B-B14F-4D97-AF65-F5344CB8AC3E}">
        <p14:creationId xmlns:p14="http://schemas.microsoft.com/office/powerpoint/2010/main" xmlns="" val="476232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a:t>Viyana Kongresi (1815</a:t>
            </a:r>
            <a:r>
              <a:rPr lang="tr-TR" dirty="0"/>
              <a:t>)</a:t>
            </a:r>
          </a:p>
        </p:txBody>
      </p:sp>
      <p:sp>
        <p:nvSpPr>
          <p:cNvPr id="3" name="Metin Yer Tutucusu 2"/>
          <p:cNvSpPr>
            <a:spLocks noGrp="1"/>
          </p:cNvSpPr>
          <p:nvPr>
            <p:ph type="body" sz="half" idx="2"/>
          </p:nvPr>
        </p:nvSpPr>
        <p:spPr/>
        <p:txBody>
          <a:bodyPr>
            <a:noAutofit/>
          </a:bodyPr>
          <a:lstStyle/>
          <a:p>
            <a:r>
              <a:rPr lang="tr-TR" sz="1800" b="1" dirty="0" smtClean="0"/>
              <a:t>AVRUPA’YI YENİDEN ŞEKİLLENDİRMEK.</a:t>
            </a:r>
          </a:p>
          <a:p>
            <a:endParaRPr lang="tr-TR" sz="1800" b="1" dirty="0"/>
          </a:p>
          <a:p>
            <a:r>
              <a:rPr lang="tr-TR" sz="1800" b="1" dirty="0" smtClean="0"/>
              <a:t>ULUSÇULUK AKIMLARINI</a:t>
            </a:r>
          </a:p>
          <a:p>
            <a:r>
              <a:rPr lang="tr-TR" sz="1800" b="1" dirty="0" smtClean="0"/>
              <a:t>ÖNLEMEK</a:t>
            </a:r>
            <a:endParaRPr lang="tr-TR" sz="1800" b="1" dirty="0"/>
          </a:p>
        </p:txBody>
      </p:sp>
      <p:sp>
        <p:nvSpPr>
          <p:cNvPr id="4" name="Resim Yer Tutucusu 3"/>
          <p:cNvSpPr>
            <a:spLocks noGrp="1"/>
          </p:cNvSpPr>
          <p:nvPr>
            <p:ph type="pic" idx="1"/>
          </p:nvPr>
        </p:nvSpPr>
        <p:spPr/>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51018" y="676688"/>
            <a:ext cx="5911374" cy="556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00747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46038"/>
            <a:ext cx="8856984" cy="1477328"/>
          </a:xfrm>
          <a:prstGeom prst="rect">
            <a:avLst/>
          </a:prstGeom>
        </p:spPr>
        <p:txBody>
          <a:bodyPr wrap="square">
            <a:spAutoFit/>
          </a:bodyPr>
          <a:lstStyle/>
          <a:p>
            <a:r>
              <a:rPr lang="tr-TR" b="1" dirty="0" smtClean="0"/>
              <a:t>Fransa’da Napolyon 1804 tarihinde kendisini imparator ilan ettikten sonra</a:t>
            </a:r>
          </a:p>
          <a:p>
            <a:r>
              <a:rPr lang="tr-TR" b="1" dirty="0" smtClean="0"/>
              <a:t>bütün Avrupa’yı hakimiyeti altına almak için Avusturya, İngiltere ve Rusya’ya</a:t>
            </a:r>
          </a:p>
          <a:p>
            <a:r>
              <a:rPr lang="tr-TR" b="1" dirty="0" smtClean="0"/>
              <a:t>karşı savaşlar açtı. </a:t>
            </a:r>
          </a:p>
          <a:p>
            <a:r>
              <a:rPr lang="tr-TR" b="1" dirty="0" smtClean="0"/>
              <a:t>Napolyon Savaşları olarak da adlandırılan bu savaşlar 1815 yılına kadar devam etmiştir. Fransa bu savaşlarda yenilmiştir.</a:t>
            </a:r>
            <a:endParaRPr lang="tr-TR" b="1" dirty="0"/>
          </a:p>
        </p:txBody>
      </p:sp>
      <p:sp>
        <p:nvSpPr>
          <p:cNvPr id="3" name="Dikdörtgen 2"/>
          <p:cNvSpPr/>
          <p:nvPr/>
        </p:nvSpPr>
        <p:spPr>
          <a:xfrm>
            <a:off x="179512" y="1997839"/>
            <a:ext cx="8856984" cy="1477328"/>
          </a:xfrm>
          <a:prstGeom prst="rect">
            <a:avLst/>
          </a:prstGeom>
        </p:spPr>
        <p:txBody>
          <a:bodyPr wrap="square">
            <a:spAutoFit/>
          </a:bodyPr>
          <a:lstStyle/>
          <a:p>
            <a:r>
              <a:rPr lang="tr-TR" b="1" dirty="0" smtClean="0">
                <a:solidFill>
                  <a:srgbClr val="C00000"/>
                </a:solidFill>
              </a:rPr>
              <a:t>Fransa’da ortaya çıkan milliyetçilik akımından rahatsız olan Avrupa Devletleri</a:t>
            </a:r>
          </a:p>
          <a:p>
            <a:r>
              <a:rPr lang="tr-TR" b="1" dirty="0" smtClean="0">
                <a:solidFill>
                  <a:srgbClr val="C00000"/>
                </a:solidFill>
              </a:rPr>
              <a:t>ihtilal öncesi döneme geri dönmek yolunda politika izleyerek </a:t>
            </a:r>
            <a:r>
              <a:rPr lang="tr-TR" b="1" dirty="0" err="1" smtClean="0">
                <a:solidFill>
                  <a:srgbClr val="C00000"/>
                </a:solidFill>
              </a:rPr>
              <a:t>Fransadaki</a:t>
            </a:r>
            <a:endParaRPr lang="tr-TR" b="1" dirty="0" smtClean="0">
              <a:solidFill>
                <a:srgbClr val="C00000"/>
              </a:solidFill>
            </a:endParaRPr>
          </a:p>
          <a:p>
            <a:r>
              <a:rPr lang="tr-TR" b="1" dirty="0" smtClean="0">
                <a:solidFill>
                  <a:srgbClr val="C00000"/>
                </a:solidFill>
              </a:rPr>
              <a:t>Cumhuriyet yönetimi ile Avrupa monarşileri arasında savaşların başlamasına</a:t>
            </a:r>
          </a:p>
          <a:p>
            <a:r>
              <a:rPr lang="tr-TR" b="1" dirty="0" smtClean="0">
                <a:solidFill>
                  <a:srgbClr val="C00000"/>
                </a:solidFill>
              </a:rPr>
              <a:t>neden oldu. 1792 yılında başlayan ve ihtilal savaşları olarak bilinen</a:t>
            </a:r>
          </a:p>
          <a:p>
            <a:r>
              <a:rPr lang="tr-TR" b="1" dirty="0" smtClean="0">
                <a:solidFill>
                  <a:srgbClr val="C00000"/>
                </a:solidFill>
              </a:rPr>
              <a:t>bu mücadeleyi Napolyon daha da şiddetlendirdi.</a:t>
            </a:r>
            <a:endParaRPr lang="tr-TR" b="1" dirty="0">
              <a:solidFill>
                <a:srgbClr val="C00000"/>
              </a:solidFill>
            </a:endParaRPr>
          </a:p>
        </p:txBody>
      </p:sp>
      <p:sp>
        <p:nvSpPr>
          <p:cNvPr id="4" name="Dikdörtgen 3"/>
          <p:cNvSpPr/>
          <p:nvPr/>
        </p:nvSpPr>
        <p:spPr>
          <a:xfrm>
            <a:off x="234930" y="3450472"/>
            <a:ext cx="8856984" cy="3416320"/>
          </a:xfrm>
          <a:prstGeom prst="rect">
            <a:avLst/>
          </a:prstGeom>
        </p:spPr>
        <p:txBody>
          <a:bodyPr wrap="square">
            <a:spAutoFit/>
          </a:bodyPr>
          <a:lstStyle/>
          <a:p>
            <a:r>
              <a:rPr lang="tr-TR" b="1" dirty="0" smtClean="0"/>
              <a:t>Napolyon Savaşları sırasında bozulan Avrupa sınırlarını yeniden belirlemek,</a:t>
            </a:r>
          </a:p>
          <a:p>
            <a:r>
              <a:rPr lang="tr-TR" b="1" dirty="0" smtClean="0"/>
              <a:t>Avrupa’nın siyasi dengesini ve geleceğini belirlemek amacıyla Avusturya, İngiltere, Rusya ve Prusya Viyana’da Kongre topladılar (1815). </a:t>
            </a:r>
          </a:p>
          <a:p>
            <a:endParaRPr lang="tr-TR" dirty="0"/>
          </a:p>
          <a:p>
            <a:r>
              <a:rPr lang="tr-TR" b="1" dirty="0" smtClean="0">
                <a:solidFill>
                  <a:srgbClr val="C00000"/>
                </a:solidFill>
              </a:rPr>
              <a:t>Osmanlı Devleti bu kongreye katılmamıştır. Çünkü Rusya’nın Sırp </a:t>
            </a:r>
            <a:r>
              <a:rPr lang="tr-TR" b="1" dirty="0" err="1" smtClean="0">
                <a:solidFill>
                  <a:srgbClr val="C00000"/>
                </a:solidFill>
              </a:rPr>
              <a:t>İsyanı’nı</a:t>
            </a:r>
            <a:r>
              <a:rPr lang="tr-TR" b="1" dirty="0" smtClean="0">
                <a:solidFill>
                  <a:srgbClr val="C00000"/>
                </a:solidFill>
              </a:rPr>
              <a:t> gündeme getirip kongrede Osmanlı’nın aleyhine bağlayıcı kararlar aldırmasından çekindiği için katılmamıştır. </a:t>
            </a:r>
          </a:p>
          <a:p>
            <a:endParaRPr lang="tr-TR" dirty="0"/>
          </a:p>
          <a:p>
            <a:r>
              <a:rPr lang="tr-TR" b="1" dirty="0" smtClean="0"/>
              <a:t>Kongreye Avusturya başbakanı </a:t>
            </a:r>
            <a:r>
              <a:rPr lang="tr-TR" b="1" dirty="0" err="1" smtClean="0"/>
              <a:t>Meternik</a:t>
            </a:r>
            <a:r>
              <a:rPr lang="tr-TR" b="1" dirty="0" smtClean="0"/>
              <a:t> başkanlık etmiştir. Bu kongrede Fransız İhtilalinin getirdiği fikirleri önlemek ve Avrupa siyasetini yönlendirmek amacıyla ‘‘Dörtlü İttifak’’ kuruldu. </a:t>
            </a:r>
            <a:r>
              <a:rPr lang="tr-TR" b="1" dirty="0" smtClean="0">
                <a:solidFill>
                  <a:srgbClr val="C00000"/>
                </a:solidFill>
                <a:latin typeface="Aharoni" pitchFamily="2" charset="-79"/>
                <a:cs typeface="Aharoni" pitchFamily="2" charset="-79"/>
              </a:rPr>
              <a:t>Avusturya, İngiltere, Prusya ve Rusya </a:t>
            </a:r>
            <a:r>
              <a:rPr lang="tr-TR" b="1" dirty="0" smtClean="0"/>
              <a:t>devletleri bu ittifakı oluşturdu.</a:t>
            </a:r>
            <a:endParaRPr lang="tr-TR" b="1" dirty="0"/>
          </a:p>
        </p:txBody>
      </p:sp>
    </p:spTree>
    <p:extLst>
      <p:ext uri="{BB962C8B-B14F-4D97-AF65-F5344CB8AC3E}">
        <p14:creationId xmlns:p14="http://schemas.microsoft.com/office/powerpoint/2010/main" xmlns="" val="3966721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76672"/>
            <a:ext cx="8712968" cy="3447098"/>
          </a:xfrm>
          <a:prstGeom prst="rect">
            <a:avLst/>
          </a:prstGeom>
        </p:spPr>
        <p:txBody>
          <a:bodyPr wrap="square">
            <a:spAutoFit/>
          </a:bodyPr>
          <a:lstStyle/>
          <a:p>
            <a:r>
              <a:rPr lang="tr-TR" sz="2000" b="1" dirty="0" smtClean="0"/>
              <a:t>Dörtlü İttifak, Avrupa’daki </a:t>
            </a:r>
            <a:r>
              <a:rPr lang="tr-TR" sz="2000" b="1" dirty="0" err="1" smtClean="0"/>
              <a:t>monarşik</a:t>
            </a:r>
            <a:r>
              <a:rPr lang="tr-TR" sz="2000" b="1" dirty="0" smtClean="0"/>
              <a:t> yapıyı korumak ve bölgelerindeki ulusçu isyanları birlikte bastırma kararını almıştır.</a:t>
            </a:r>
          </a:p>
          <a:p>
            <a:r>
              <a:rPr lang="tr-TR" sz="2000" b="1" dirty="0" smtClean="0"/>
              <a:t>Bu kararlara </a:t>
            </a:r>
            <a:r>
              <a:rPr lang="tr-TR" sz="2000" b="1" dirty="0" err="1" smtClean="0"/>
              <a:t>Meternik</a:t>
            </a:r>
            <a:r>
              <a:rPr lang="tr-TR" sz="2000" b="1" dirty="0" smtClean="0"/>
              <a:t> Sistemi ya da Yeni Düzen veya Restorasyon Dönemi denir.</a:t>
            </a:r>
          </a:p>
          <a:p>
            <a:endParaRPr lang="tr-TR" dirty="0" smtClean="0"/>
          </a:p>
          <a:p>
            <a:r>
              <a:rPr lang="tr-TR" sz="2400" b="1" dirty="0" smtClean="0">
                <a:solidFill>
                  <a:srgbClr val="C00000"/>
                </a:solidFill>
              </a:rPr>
              <a:t>Viyana Kongresinde Avrupa’nın siyasi haritası yeniden şekillendirildi. Fakat bu sınırlar belirlenirken ırk, din ve dil unsurları göze alınmadığından istenen barış ortamı yakalanamamıştır. Bu da Avrupa’da 1830 ve 1848 ihtilallerinin çıkmasına zemin hazırlamıştır.</a:t>
            </a:r>
            <a:endParaRPr lang="tr-TR" sz="2400" b="1" dirty="0">
              <a:solidFill>
                <a:srgbClr val="C00000"/>
              </a:solidFill>
            </a:endParaRPr>
          </a:p>
        </p:txBody>
      </p:sp>
      <p:sp>
        <p:nvSpPr>
          <p:cNvPr id="3" name="Dikdörtgen 2"/>
          <p:cNvSpPr/>
          <p:nvPr/>
        </p:nvSpPr>
        <p:spPr>
          <a:xfrm>
            <a:off x="180109" y="3995678"/>
            <a:ext cx="8784379" cy="2677656"/>
          </a:xfrm>
          <a:prstGeom prst="rect">
            <a:avLst/>
          </a:prstGeom>
        </p:spPr>
        <p:txBody>
          <a:bodyPr wrap="square">
            <a:spAutoFit/>
          </a:bodyPr>
          <a:lstStyle/>
          <a:p>
            <a:r>
              <a:rPr lang="tr-TR" sz="2400" b="1" dirty="0" smtClean="0"/>
              <a:t>1815 Viyana Kongresi’nde Dörtlü İttifak Devletleri Avrupa’dan çıkacak ulusçu isyanları beraber bastırma kararı almışlardır. Ancak Osmanlı Devleti’nde çıkan Rum İsyanına Avrupa devletleri destek olmuşlardır. </a:t>
            </a:r>
            <a:r>
              <a:rPr lang="tr-TR" sz="2400" b="1" dirty="0" err="1" smtClean="0"/>
              <a:t>Navarin’de</a:t>
            </a:r>
            <a:r>
              <a:rPr lang="tr-TR" sz="2400" b="1" dirty="0"/>
              <a:t> </a:t>
            </a:r>
            <a:r>
              <a:rPr lang="tr-TR" sz="2400" b="1" dirty="0" smtClean="0"/>
              <a:t>Osmanlı donanmasını yakmışlardır. Bu durum; kararların eşit uygulanmadığını göstermiştir. Rum isyanında Avusturya tarafsız kalmıştır.</a:t>
            </a:r>
            <a:endParaRPr lang="tr-TR" sz="2400" b="1" dirty="0"/>
          </a:p>
        </p:txBody>
      </p:sp>
    </p:spTree>
    <p:extLst>
      <p:ext uri="{BB962C8B-B14F-4D97-AF65-F5344CB8AC3E}">
        <p14:creationId xmlns:p14="http://schemas.microsoft.com/office/powerpoint/2010/main" xmlns="" val="27094791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335</TotalTime>
  <Words>1734</Words>
  <PresentationFormat>Ekran Gösterisi (4:3)</PresentationFormat>
  <Paragraphs>158</Paragraphs>
  <Slides>25</Slides>
  <Notes>10</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Akış</vt:lpstr>
      <vt:lpstr>Slayt 1</vt:lpstr>
      <vt:lpstr>Slayt 2</vt:lpstr>
      <vt:lpstr>OSMANLI DEVLETİ’NİN SİYASİ VARLIĞINA YÖNELİK TEHDİTLER</vt:lpstr>
      <vt:lpstr>Slayt 4</vt:lpstr>
      <vt:lpstr>Slayt 5</vt:lpstr>
      <vt:lpstr>Slayt 6</vt:lpstr>
      <vt:lpstr>Viyana Kongresi (1815)</vt:lpstr>
      <vt:lpstr>Slayt 8</vt:lpstr>
      <vt:lpstr>Slayt 9</vt:lpstr>
      <vt:lpstr>Slayt 10</vt:lpstr>
      <vt:lpstr>Şark Meselesi (Doğu Sorunu) </vt:lpstr>
      <vt:lpstr>Slayt 12</vt:lpstr>
      <vt:lpstr>Slayt 13</vt:lpstr>
      <vt:lpstr>Slayt 14</vt:lpstr>
      <vt:lpstr>Slayt 15</vt:lpstr>
      <vt:lpstr>Rum İsyanı ve Yunanistan’ın Kurulması (1820-1829)</vt:lpstr>
      <vt:lpstr>Slayt 17</vt:lpstr>
      <vt:lpstr>Slayt 18</vt:lpstr>
      <vt:lpstr>Slayt 19</vt:lpstr>
      <vt:lpstr>Slayt 20</vt:lpstr>
      <vt:lpstr>Slayt 21</vt:lpstr>
      <vt:lpstr>Slayt 22</vt:lpstr>
      <vt:lpstr>Slayt 23</vt:lpstr>
      <vt:lpstr>Slayt 24</vt:lpstr>
      <vt:lpstr>Slayt 25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2019-03-15T17:16:33Z</dcterms:created>
  <dcterms:modified xsi:type="dcterms:W3CDTF">2019-03-20T09:54:02Z</dcterms:modified>
  <cp:category>https://www.sorubak.com</cp:category>
</cp:coreProperties>
</file>