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9" r:id="rId4"/>
    <p:sldId id="260" r:id="rId5"/>
    <p:sldId id="266" r:id="rId6"/>
    <p:sldId id="261" r:id="rId7"/>
    <p:sldId id="262" r:id="rId8"/>
    <p:sldId id="263" r:id="rId9"/>
    <p:sldId id="264" r:id="rId10"/>
    <p:sldId id="265" r:id="rId11"/>
    <p:sldId id="267" r:id="rId12"/>
    <p:sldId id="268" r:id="rId13"/>
    <p:sldId id="269" r:id="rId14"/>
    <p:sldId id="270" r:id="rId15"/>
    <p:sldId id="271" r:id="rId16"/>
    <p:sldId id="273" r:id="rId17"/>
    <p:sldId id="272" r:id="rId18"/>
    <p:sldId id="274" r:id="rId19"/>
    <p:sldId id="276" r:id="rId20"/>
    <p:sldId id="275" r:id="rId21"/>
    <p:sldId id="277" r:id="rId22"/>
    <p:sldId id="278" r:id="rId23"/>
    <p:sldId id="279" r:id="rId24"/>
    <p:sldId id="280" r:id="rId25"/>
    <p:sldId id="281" r:id="rId26"/>
    <p:sldId id="282" r:id="rId27"/>
    <p:sldId id="283" r:id="rId28"/>
  </p:sldIdLst>
  <p:sldSz cx="9144000" cy="5715000" type="screen16x1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2" d="100"/>
          <a:sy n="132" d="100"/>
        </p:scale>
        <p:origin x="-1014" y="-90"/>
      </p:cViewPr>
      <p:guideLst>
        <p:guide orient="horz" pos="180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AF83E0-9809-4E01-ABB8-B14A8C6A791C}" type="datetimeFigureOut">
              <a:rPr lang="tr-TR" smtClean="0"/>
              <a:pPr/>
              <a:t>15/04/2019</a:t>
            </a:fld>
            <a:endParaRPr lang="tr-TR"/>
          </a:p>
        </p:txBody>
      </p:sp>
      <p:sp>
        <p:nvSpPr>
          <p:cNvPr id="4" name="3 Slayt Görüntüsü Yer Tutucusu"/>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119BC9-206C-4980-9C91-E28FA5CE9E2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dirty="0" smtClean="0">
                <a:solidFill>
                  <a:schemeClr val="tx1"/>
                </a:solidFill>
              </a:rPr>
              <a:t>https://www.sorubak.com </a:t>
            </a:r>
            <a:endParaRPr lang="tr-TR" sz="1200" kern="1200" dirty="0" smtClean="0">
              <a:solidFill>
                <a:schemeClr val="tx1"/>
              </a:solidFill>
              <a:latin typeface="+mn-lt"/>
              <a:ea typeface="+mn-ea"/>
              <a:cs typeface="+mn-cs"/>
            </a:endParaRPr>
          </a:p>
        </p:txBody>
      </p:sp>
      <p:sp>
        <p:nvSpPr>
          <p:cNvPr id="4" name="3 Slayt Numarası Yer Tutucusu"/>
          <p:cNvSpPr>
            <a:spLocks noGrp="1"/>
          </p:cNvSpPr>
          <p:nvPr>
            <p:ph type="sldNum" sz="quarter" idx="10"/>
          </p:nvPr>
        </p:nvSpPr>
        <p:spPr/>
        <p:txBody>
          <a:bodyPr/>
          <a:lstStyle/>
          <a:p>
            <a:fld id="{BE119BC9-206C-4980-9C91-E28FA5CE9E24}"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E119BC9-206C-4980-9C91-E28FA5CE9E24}" type="slidenum">
              <a:rPr lang="tr-TR" smtClean="0"/>
              <a:pPr/>
              <a:t>18</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dirty="0" smtClean="0">
                <a:solidFill>
                  <a:schemeClr val="tx1"/>
                </a:solidFill>
              </a:rPr>
              <a:t>https://www.sorubak.com</a:t>
            </a:r>
            <a:endParaRPr lang="tr-TR" sz="1200" kern="1200" dirty="0" smtClean="0">
              <a:solidFill>
                <a:schemeClr val="tx1"/>
              </a:solidFill>
              <a:latin typeface="+mn-lt"/>
              <a:ea typeface="+mn-ea"/>
              <a:cs typeface="+mn-cs"/>
            </a:endParaRPr>
          </a:p>
          <a:p>
            <a:endParaRPr lang="tr-TR" dirty="0"/>
          </a:p>
        </p:txBody>
      </p:sp>
      <p:sp>
        <p:nvSpPr>
          <p:cNvPr id="4" name="3 Slayt Numarası Yer Tutucusu"/>
          <p:cNvSpPr>
            <a:spLocks noGrp="1"/>
          </p:cNvSpPr>
          <p:nvPr>
            <p:ph type="sldNum" sz="quarter" idx="10"/>
          </p:nvPr>
        </p:nvSpPr>
        <p:spPr/>
        <p:txBody>
          <a:bodyPr/>
          <a:lstStyle/>
          <a:p>
            <a:fld id="{BE119BC9-206C-4980-9C91-E28FA5CE9E24}" type="slidenum">
              <a:rPr lang="tr-TR" smtClean="0"/>
              <a:pPr/>
              <a:t>27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775355"/>
            <a:ext cx="7772400" cy="1225021"/>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28865"/>
            <a:ext cx="2057400" cy="4876271"/>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28865"/>
            <a:ext cx="6019800" cy="487627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3672417"/>
            <a:ext cx="7772400" cy="1135063"/>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1" y="227542"/>
            <a:ext cx="3008313" cy="968375"/>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000500"/>
            <a:ext cx="5486400" cy="472282"/>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71F795C-FD1F-43BD-AC49-418CEFBF18B1}" type="datetimeFigureOut">
              <a:rPr lang="tr-TR" smtClean="0"/>
              <a:pPr/>
              <a:t>15/04/2019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5EC782F-7B50-4EAF-871A-343DAC6BD3C8}"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071F795C-FD1F-43BD-AC49-418CEFBF18B1}" type="datetimeFigureOut">
              <a:rPr lang="tr-TR" smtClean="0"/>
              <a:pPr/>
              <a:t>15/04/2019</a:t>
            </a:fld>
            <a:endParaRPr lang="tr-TR"/>
          </a:p>
        </p:txBody>
      </p:sp>
      <p:sp>
        <p:nvSpPr>
          <p:cNvPr id="5" name="4 Altbilgi Yer Tutucusu"/>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B5EC782F-7B50-4EAF-871A-343DAC6BD3C8}"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79512" y="0"/>
            <a:ext cx="8784976" cy="5715000"/>
          </a:xfrm>
        </p:spPr>
        <p:txBody>
          <a:bodyPr>
            <a:normAutofit/>
          </a:bodyPr>
          <a:lstStyle/>
          <a:p>
            <a:pPr algn="l"/>
            <a:r>
              <a:rPr lang="tr-TR" sz="2400" b="1" dirty="0" smtClean="0">
                <a:solidFill>
                  <a:srgbClr val="FF0000"/>
                </a:solidFill>
              </a:rPr>
              <a:t>Türk-İslam Dünyasında </a:t>
            </a:r>
            <a:r>
              <a:rPr lang="tr-TR" sz="2400" b="1" dirty="0">
                <a:solidFill>
                  <a:srgbClr val="FF0000"/>
                </a:solidFill>
              </a:rPr>
              <a:t>Bilim </a:t>
            </a:r>
            <a:r>
              <a:rPr lang="tr-TR" sz="2400" b="1" dirty="0" smtClean="0">
                <a:solidFill>
                  <a:srgbClr val="FF0000"/>
                </a:solidFill>
              </a:rPr>
              <a:t>Adamları</a:t>
            </a:r>
            <a:endParaRPr lang="tr-TR" sz="2400" b="1" dirty="0">
              <a:solidFill>
                <a:srgbClr val="FF0000"/>
              </a:solidFill>
            </a:endParaRPr>
          </a:p>
          <a:p>
            <a:pPr algn="l"/>
            <a:r>
              <a:rPr lang="tr-TR" sz="2000" dirty="0" smtClean="0">
                <a:solidFill>
                  <a:schemeClr val="tx1"/>
                </a:solidFill>
              </a:rPr>
              <a:t>Türk-İslâm </a:t>
            </a:r>
            <a:r>
              <a:rPr lang="tr-TR" sz="2000" dirty="0">
                <a:solidFill>
                  <a:schemeClr val="tx1"/>
                </a:solidFill>
              </a:rPr>
              <a:t>devletlerinde </a:t>
            </a:r>
            <a:r>
              <a:rPr lang="tr-TR" sz="2000" dirty="0" smtClean="0">
                <a:solidFill>
                  <a:schemeClr val="tx1"/>
                </a:solidFill>
              </a:rPr>
              <a:t>yetişmiş </a:t>
            </a:r>
            <a:r>
              <a:rPr lang="tr-TR" sz="2000" dirty="0">
                <a:solidFill>
                  <a:schemeClr val="tx1"/>
                </a:solidFill>
              </a:rPr>
              <a:t>önemli bilim ve </a:t>
            </a:r>
            <a:r>
              <a:rPr lang="tr-TR" sz="2000" dirty="0" smtClean="0">
                <a:solidFill>
                  <a:schemeClr val="tx1"/>
                </a:solidFill>
              </a:rPr>
              <a:t>düşünce adamları şunlardır</a:t>
            </a:r>
            <a:r>
              <a:rPr lang="tr-TR" sz="2000" dirty="0">
                <a:solidFill>
                  <a:schemeClr val="tx1"/>
                </a:solidFill>
              </a:rPr>
              <a:t>:</a:t>
            </a:r>
          </a:p>
          <a:p>
            <a:pPr algn="l">
              <a:buFont typeface="Arial" pitchFamily="34" charset="0"/>
              <a:buChar char="•"/>
            </a:pPr>
            <a:r>
              <a:rPr lang="tr-TR" sz="2000" b="1" dirty="0" smtClean="0">
                <a:solidFill>
                  <a:srgbClr val="FF0000"/>
                </a:solidFill>
              </a:rPr>
              <a:t>       </a:t>
            </a:r>
            <a:r>
              <a:rPr lang="tr-TR" sz="2000" b="1" dirty="0" err="1" smtClean="0">
                <a:solidFill>
                  <a:srgbClr val="FF0000"/>
                </a:solidFill>
              </a:rPr>
              <a:t>Farabî</a:t>
            </a:r>
            <a:r>
              <a:rPr lang="tr-TR" sz="2000" b="1" dirty="0" smtClean="0">
                <a:solidFill>
                  <a:srgbClr val="FF0000"/>
                </a:solidFill>
              </a:rPr>
              <a:t> </a:t>
            </a:r>
            <a:r>
              <a:rPr lang="tr-TR" sz="2000" b="1" dirty="0">
                <a:solidFill>
                  <a:srgbClr val="FF0000"/>
                </a:solidFill>
              </a:rPr>
              <a:t>(870-950): </a:t>
            </a:r>
            <a:r>
              <a:rPr lang="tr-TR" sz="2000" dirty="0" smtClean="0">
                <a:solidFill>
                  <a:schemeClr val="tx1"/>
                </a:solidFill>
              </a:rPr>
              <a:t>Türkistan’ın </a:t>
            </a:r>
            <a:r>
              <a:rPr lang="tr-TR" sz="2000" dirty="0" err="1">
                <a:solidFill>
                  <a:schemeClr val="tx1"/>
                </a:solidFill>
              </a:rPr>
              <a:t>Farab</a:t>
            </a:r>
            <a:r>
              <a:rPr lang="tr-TR" sz="2000" dirty="0">
                <a:solidFill>
                  <a:schemeClr val="tx1"/>
                </a:solidFill>
              </a:rPr>
              <a:t> </a:t>
            </a:r>
            <a:r>
              <a:rPr lang="tr-TR" sz="2000" dirty="0" smtClean="0">
                <a:solidFill>
                  <a:schemeClr val="tx1"/>
                </a:solidFill>
              </a:rPr>
              <a:t>şehrinde doğdu</a:t>
            </a:r>
            <a:r>
              <a:rPr lang="tr-TR" sz="2000" b="1" dirty="0">
                <a:solidFill>
                  <a:schemeClr val="tx1"/>
                </a:solidFill>
              </a:rPr>
              <a:t>. Felsefe, matematik, fizik, </a:t>
            </a:r>
            <a:r>
              <a:rPr lang="tr-TR" sz="2000" b="1" dirty="0" smtClean="0">
                <a:solidFill>
                  <a:schemeClr val="tx1"/>
                </a:solidFill>
              </a:rPr>
              <a:t>astronomi, psikoloji</a:t>
            </a:r>
            <a:r>
              <a:rPr lang="tr-TR" sz="2000" b="1" dirty="0">
                <a:solidFill>
                  <a:schemeClr val="tx1"/>
                </a:solidFill>
              </a:rPr>
              <a:t>, </a:t>
            </a:r>
            <a:r>
              <a:rPr lang="tr-TR" sz="2000" b="1" dirty="0" smtClean="0">
                <a:solidFill>
                  <a:schemeClr val="tx1"/>
                </a:solidFill>
              </a:rPr>
              <a:t>mantık </a:t>
            </a:r>
            <a:r>
              <a:rPr lang="tr-TR" sz="2000" b="1" dirty="0">
                <a:solidFill>
                  <a:schemeClr val="tx1"/>
                </a:solidFill>
              </a:rPr>
              <a:t>ve siyaset bilimi </a:t>
            </a:r>
            <a:r>
              <a:rPr lang="tr-TR" sz="2000" dirty="0">
                <a:solidFill>
                  <a:schemeClr val="tx1"/>
                </a:solidFill>
              </a:rPr>
              <a:t>konusunda 160’a </a:t>
            </a:r>
            <a:r>
              <a:rPr lang="tr-TR" sz="2000" dirty="0" smtClean="0">
                <a:solidFill>
                  <a:schemeClr val="tx1"/>
                </a:solidFill>
              </a:rPr>
              <a:t>yakın </a:t>
            </a:r>
            <a:r>
              <a:rPr lang="tr-TR" sz="2000" dirty="0">
                <a:solidFill>
                  <a:schemeClr val="tx1"/>
                </a:solidFill>
              </a:rPr>
              <a:t>eser verdi. </a:t>
            </a:r>
            <a:r>
              <a:rPr lang="tr-TR" sz="2000" b="1" dirty="0" smtClean="0">
                <a:solidFill>
                  <a:srgbClr val="FF0000"/>
                </a:solidFill>
              </a:rPr>
              <a:t>Bilim dallarını </a:t>
            </a:r>
            <a:r>
              <a:rPr lang="tr-TR" sz="2000" b="1" dirty="0">
                <a:solidFill>
                  <a:srgbClr val="FF0000"/>
                </a:solidFill>
              </a:rPr>
              <a:t>Aristo’nun </a:t>
            </a:r>
            <a:r>
              <a:rPr lang="tr-TR" sz="2000" b="1" dirty="0" smtClean="0">
                <a:solidFill>
                  <a:srgbClr val="FF0000"/>
                </a:solidFill>
              </a:rPr>
              <a:t>sistematiğine yakın </a:t>
            </a:r>
            <a:r>
              <a:rPr lang="tr-TR" sz="2000" b="1" dirty="0">
                <a:solidFill>
                  <a:srgbClr val="FF0000"/>
                </a:solidFill>
              </a:rPr>
              <a:t>biçimde </a:t>
            </a:r>
            <a:r>
              <a:rPr lang="tr-TR" sz="2000" b="1" dirty="0" smtClean="0">
                <a:solidFill>
                  <a:srgbClr val="FF0000"/>
                </a:solidFill>
              </a:rPr>
              <a:t>sınıflandırdı. </a:t>
            </a:r>
            <a:r>
              <a:rPr lang="tr-TR" sz="2000" dirty="0">
                <a:solidFill>
                  <a:schemeClr val="tx1"/>
                </a:solidFill>
              </a:rPr>
              <a:t>Bu arada </a:t>
            </a:r>
            <a:r>
              <a:rPr lang="tr-TR" sz="2000" b="1" dirty="0" smtClean="0">
                <a:solidFill>
                  <a:schemeClr val="tx1"/>
                </a:solidFill>
              </a:rPr>
              <a:t>müziği </a:t>
            </a:r>
            <a:r>
              <a:rPr lang="tr-TR" sz="2000" b="1" dirty="0">
                <a:solidFill>
                  <a:schemeClr val="tx1"/>
                </a:solidFill>
              </a:rPr>
              <a:t>de </a:t>
            </a:r>
            <a:r>
              <a:rPr lang="tr-TR" sz="2000" b="1" dirty="0" smtClean="0">
                <a:solidFill>
                  <a:schemeClr val="tx1"/>
                </a:solidFill>
              </a:rPr>
              <a:t>bir </a:t>
            </a:r>
            <a:r>
              <a:rPr lang="nn-NO" sz="2000" b="1" dirty="0" smtClean="0">
                <a:solidFill>
                  <a:schemeClr val="tx1"/>
                </a:solidFill>
              </a:rPr>
              <a:t>bilim dalı </a:t>
            </a:r>
            <a:r>
              <a:rPr lang="nn-NO" sz="2000" dirty="0">
                <a:solidFill>
                  <a:schemeClr val="tx1"/>
                </a:solidFill>
              </a:rPr>
              <a:t>olarak ele </a:t>
            </a:r>
            <a:r>
              <a:rPr lang="nn-NO" sz="2000" dirty="0" smtClean="0">
                <a:solidFill>
                  <a:schemeClr val="tx1"/>
                </a:solidFill>
              </a:rPr>
              <a:t>aldı.</a:t>
            </a:r>
            <a:r>
              <a:rPr lang="tr-TR" sz="2000" dirty="0" smtClean="0">
                <a:solidFill>
                  <a:schemeClr val="tx1"/>
                </a:solidFill>
              </a:rPr>
              <a:t> </a:t>
            </a:r>
          </a:p>
          <a:p>
            <a:pPr algn="l">
              <a:buFont typeface="Arial" pitchFamily="34" charset="0"/>
              <a:buChar char="•"/>
            </a:pPr>
            <a:r>
              <a:rPr lang="tr-TR" sz="2000" dirty="0" smtClean="0">
                <a:solidFill>
                  <a:schemeClr val="tx1"/>
                </a:solidFill>
              </a:rPr>
              <a:t>      Avrupa’da </a:t>
            </a:r>
            <a:r>
              <a:rPr lang="tr-TR" sz="2000" b="1" dirty="0" err="1">
                <a:solidFill>
                  <a:schemeClr val="tx1"/>
                </a:solidFill>
              </a:rPr>
              <a:t>Alfarabius</a:t>
            </a:r>
            <a:r>
              <a:rPr lang="tr-TR" sz="2000" dirty="0">
                <a:solidFill>
                  <a:schemeClr val="tx1"/>
                </a:solidFill>
              </a:rPr>
              <a:t> olarak </a:t>
            </a:r>
            <a:r>
              <a:rPr lang="tr-TR" sz="2000" dirty="0" smtClean="0">
                <a:solidFill>
                  <a:schemeClr val="tx1"/>
                </a:solidFill>
              </a:rPr>
              <a:t>tanınan </a:t>
            </a:r>
            <a:r>
              <a:rPr lang="tr-TR" sz="2000" dirty="0" err="1">
                <a:solidFill>
                  <a:schemeClr val="tx1"/>
                </a:solidFill>
              </a:rPr>
              <a:t>Farabî’nin</a:t>
            </a:r>
            <a:r>
              <a:rPr lang="tr-TR" sz="2000" dirty="0">
                <a:solidFill>
                  <a:schemeClr val="tx1"/>
                </a:solidFill>
              </a:rPr>
              <a:t> eserleri pek çok </a:t>
            </a:r>
            <a:r>
              <a:rPr lang="tr-TR" sz="2000" dirty="0" smtClean="0">
                <a:solidFill>
                  <a:schemeClr val="tx1"/>
                </a:solidFill>
              </a:rPr>
              <a:t>Batı </a:t>
            </a:r>
            <a:r>
              <a:rPr lang="tr-TR" sz="2000" dirty="0">
                <a:solidFill>
                  <a:schemeClr val="tx1"/>
                </a:solidFill>
              </a:rPr>
              <a:t>diline </a:t>
            </a:r>
            <a:r>
              <a:rPr lang="tr-TR" sz="2000" dirty="0" smtClean="0">
                <a:solidFill>
                  <a:schemeClr val="tx1"/>
                </a:solidFill>
              </a:rPr>
              <a:t>çevrilmiş, yüzyıllarca </a:t>
            </a:r>
            <a:r>
              <a:rPr lang="tr-TR" sz="2000" dirty="0">
                <a:solidFill>
                  <a:schemeClr val="tx1"/>
                </a:solidFill>
              </a:rPr>
              <a:t>Avrupa’da temel kitap olarak </a:t>
            </a:r>
            <a:r>
              <a:rPr lang="tr-TR" sz="2000" dirty="0" smtClean="0">
                <a:solidFill>
                  <a:schemeClr val="tx1"/>
                </a:solidFill>
              </a:rPr>
              <a:t>okutulmuştur</a:t>
            </a:r>
            <a:r>
              <a:rPr lang="tr-TR" sz="2000" dirty="0">
                <a:solidFill>
                  <a:schemeClr val="tx1"/>
                </a:solidFill>
              </a:rPr>
              <a:t>. </a:t>
            </a:r>
            <a:r>
              <a:rPr lang="tr-TR" sz="2000" dirty="0" err="1">
                <a:solidFill>
                  <a:schemeClr val="tx1"/>
                </a:solidFill>
              </a:rPr>
              <a:t>Farabî</a:t>
            </a:r>
            <a:r>
              <a:rPr lang="tr-TR" sz="2000" dirty="0">
                <a:solidFill>
                  <a:schemeClr val="tx1"/>
                </a:solidFill>
              </a:rPr>
              <a:t>, </a:t>
            </a:r>
            <a:r>
              <a:rPr lang="tr-TR" sz="2000" b="1" dirty="0">
                <a:solidFill>
                  <a:schemeClr val="tx1"/>
                </a:solidFill>
              </a:rPr>
              <a:t>Aristo’nun </a:t>
            </a:r>
            <a:r>
              <a:rPr lang="tr-TR" sz="2000" b="1" dirty="0" smtClean="0">
                <a:solidFill>
                  <a:schemeClr val="tx1"/>
                </a:solidFill>
              </a:rPr>
              <a:t>eserlerini </a:t>
            </a:r>
            <a:r>
              <a:rPr lang="es-ES" sz="2000" b="1" dirty="0" smtClean="0">
                <a:solidFill>
                  <a:schemeClr val="tx1"/>
                </a:solidFill>
              </a:rPr>
              <a:t>en </a:t>
            </a:r>
            <a:r>
              <a:rPr lang="es-ES" sz="2000" b="1" dirty="0">
                <a:solidFill>
                  <a:schemeClr val="tx1"/>
                </a:solidFill>
              </a:rPr>
              <a:t>iyi anlayan ve </a:t>
            </a:r>
            <a:r>
              <a:rPr lang="es-ES" sz="2000" b="1" dirty="0" smtClean="0">
                <a:solidFill>
                  <a:schemeClr val="tx1"/>
                </a:solidFill>
              </a:rPr>
              <a:t>açıklayan </a:t>
            </a:r>
            <a:r>
              <a:rPr lang="es-ES" sz="2000" b="1" dirty="0">
                <a:solidFill>
                  <a:schemeClr val="tx1"/>
                </a:solidFill>
              </a:rPr>
              <a:t>filozof olarak </a:t>
            </a:r>
            <a:r>
              <a:rPr lang="es-ES" sz="2000" b="1" dirty="0" smtClean="0">
                <a:solidFill>
                  <a:schemeClr val="tx1"/>
                </a:solidFill>
              </a:rPr>
              <a:t>tanınır.</a:t>
            </a:r>
            <a:endParaRPr lang="tr-TR" sz="2000" b="1" dirty="0" smtClean="0">
              <a:solidFill>
                <a:schemeClr val="tx1"/>
              </a:solidFill>
            </a:endParaRPr>
          </a:p>
          <a:p>
            <a:pPr algn="l">
              <a:buFont typeface="Arial" pitchFamily="34" charset="0"/>
              <a:buChar char="•"/>
            </a:pPr>
            <a:r>
              <a:rPr lang="tr-TR" sz="2000" dirty="0" smtClean="0">
                <a:solidFill>
                  <a:schemeClr val="tx1"/>
                </a:solidFill>
              </a:rPr>
              <a:t>    Aristo mantığını en iyi kavrayan ve açıklayan kişi olduğu için ikinci öğretmen anlamına gelen </a:t>
            </a:r>
            <a:r>
              <a:rPr lang="tr-TR" sz="2000" b="1" dirty="0" smtClean="0">
                <a:solidFill>
                  <a:schemeClr val="tx1"/>
                </a:solidFill>
              </a:rPr>
              <a:t>Muallim-i </a:t>
            </a:r>
            <a:r>
              <a:rPr lang="tr-TR" sz="2000" b="1" dirty="0" err="1" smtClean="0">
                <a:solidFill>
                  <a:schemeClr val="tx1"/>
                </a:solidFill>
              </a:rPr>
              <a:t>Sâni</a:t>
            </a:r>
            <a:r>
              <a:rPr lang="tr-TR" sz="2000" dirty="0" smtClean="0">
                <a:solidFill>
                  <a:schemeClr val="tx1"/>
                </a:solidFill>
              </a:rPr>
              <a:t> </a:t>
            </a:r>
            <a:r>
              <a:rPr lang="tr-TR" sz="2000" dirty="0" err="1" smtClean="0">
                <a:solidFill>
                  <a:schemeClr val="tx1"/>
                </a:solidFill>
              </a:rPr>
              <a:t>ünvanıyla</a:t>
            </a:r>
            <a:r>
              <a:rPr lang="tr-TR" sz="2000" dirty="0" smtClean="0">
                <a:solidFill>
                  <a:schemeClr val="tx1"/>
                </a:solidFill>
              </a:rPr>
              <a:t> anılır. </a:t>
            </a:r>
            <a:r>
              <a:rPr lang="tr-TR" sz="2000" b="1" dirty="0" err="1" smtClean="0">
                <a:solidFill>
                  <a:schemeClr val="tx1"/>
                </a:solidFill>
              </a:rPr>
              <a:t>İhsâ’ül</a:t>
            </a:r>
            <a:r>
              <a:rPr lang="tr-TR" sz="2000" b="1" dirty="0" smtClean="0">
                <a:solidFill>
                  <a:schemeClr val="tx1"/>
                </a:solidFill>
              </a:rPr>
              <a:t>-Ulûm adlı eserinde </a:t>
            </a:r>
            <a:r>
              <a:rPr lang="tr-TR" sz="2000" b="1" dirty="0" smtClean="0">
                <a:solidFill>
                  <a:srgbClr val="FF0000"/>
                </a:solidFill>
              </a:rPr>
              <a:t>bilimleri sınıflandırmış</a:t>
            </a:r>
            <a:r>
              <a:rPr lang="tr-TR" sz="2000" b="1" dirty="0" smtClean="0">
                <a:solidFill>
                  <a:schemeClr val="tx1"/>
                </a:solidFill>
              </a:rPr>
              <a:t>, bu nedenle de İslam </a:t>
            </a:r>
            <a:r>
              <a:rPr lang="tr-TR" sz="2000" dirty="0" smtClean="0">
                <a:solidFill>
                  <a:schemeClr val="tx1"/>
                </a:solidFill>
              </a:rPr>
              <a:t>dünyasında </a:t>
            </a:r>
            <a:r>
              <a:rPr lang="tr-TR" sz="2000" b="1" dirty="0" smtClean="0">
                <a:solidFill>
                  <a:schemeClr val="tx1"/>
                </a:solidFill>
              </a:rPr>
              <a:t>bilimleri sınıflara ayıran ilk kişi </a:t>
            </a:r>
            <a:r>
              <a:rPr lang="tr-TR" sz="2000" dirty="0" smtClean="0">
                <a:solidFill>
                  <a:schemeClr val="tx1"/>
                </a:solidFill>
              </a:rPr>
              <a:t>olarak tarihe </a:t>
            </a:r>
            <a:r>
              <a:rPr lang="tr-TR" sz="2000" dirty="0" smtClean="0">
                <a:solidFill>
                  <a:schemeClr val="tx1"/>
                </a:solidFill>
              </a:rPr>
              <a:t>geçmiştir.   </a:t>
            </a:r>
            <a:r>
              <a:rPr lang="tr-TR" sz="1100" dirty="0" smtClean="0">
                <a:solidFill>
                  <a:schemeClr val="tx1"/>
                </a:solidFill>
                <a:hlinkClick r:id="rId3"/>
              </a:rPr>
              <a:t>https://www.sorubak.com</a:t>
            </a:r>
            <a:r>
              <a:rPr lang="tr-TR" sz="1100" dirty="0" smtClean="0">
                <a:solidFill>
                  <a:schemeClr val="tx1"/>
                </a:solidFill>
              </a:rPr>
              <a:t>   </a:t>
            </a:r>
            <a:endParaRPr lang="es-ES" sz="2000" b="1" dirty="0">
              <a:solidFill>
                <a:schemeClr val="tx1"/>
              </a:solidFill>
            </a:endParaRPr>
          </a:p>
          <a:p>
            <a:pPr algn="l">
              <a:buFont typeface="Arial" pitchFamily="34" charset="0"/>
              <a:buChar char="•"/>
            </a:pPr>
            <a:r>
              <a:rPr lang="tr-TR" sz="2000" dirty="0" smtClean="0">
                <a:solidFill>
                  <a:schemeClr val="tx1"/>
                </a:solidFill>
              </a:rPr>
              <a:t>      İslam </a:t>
            </a:r>
            <a:r>
              <a:rPr lang="tr-TR" sz="2000" dirty="0">
                <a:solidFill>
                  <a:schemeClr val="tx1"/>
                </a:solidFill>
              </a:rPr>
              <a:t>felsefesinin </a:t>
            </a:r>
            <a:r>
              <a:rPr lang="tr-TR" sz="2000" dirty="0" smtClean="0">
                <a:solidFill>
                  <a:schemeClr val="tx1"/>
                </a:solidFill>
              </a:rPr>
              <a:t>kurucularından sayılır</a:t>
            </a:r>
            <a:r>
              <a:rPr lang="tr-TR" sz="2000" dirty="0">
                <a:solidFill>
                  <a:schemeClr val="tx1"/>
                </a:solidFill>
              </a:rPr>
              <a:t>. </a:t>
            </a:r>
            <a:endParaRPr lang="tr-TR" sz="2000" dirty="0" smtClean="0">
              <a:solidFill>
                <a:schemeClr val="tx1"/>
              </a:solidFill>
            </a:endParaRPr>
          </a:p>
          <a:p>
            <a:pPr algn="l"/>
            <a:r>
              <a:rPr lang="tr-TR" sz="2000" dirty="0" smtClean="0">
                <a:solidFill>
                  <a:schemeClr val="tx1"/>
                </a:solidFill>
              </a:rPr>
              <a:t>Kendisine </a:t>
            </a:r>
            <a:r>
              <a:rPr lang="tr-TR" sz="2000" b="1" dirty="0">
                <a:solidFill>
                  <a:srgbClr val="FF0000"/>
                </a:solidFill>
              </a:rPr>
              <a:t>ikinci bin </a:t>
            </a:r>
            <a:r>
              <a:rPr lang="tr-TR" sz="2000" b="1" dirty="0" smtClean="0">
                <a:solidFill>
                  <a:srgbClr val="FF0000"/>
                </a:solidFill>
              </a:rPr>
              <a:t>yılın öğretmeni </a:t>
            </a:r>
            <a:r>
              <a:rPr lang="tr-TR" sz="2000" dirty="0" smtClean="0">
                <a:solidFill>
                  <a:schemeClr val="tx1"/>
                </a:solidFill>
              </a:rPr>
              <a:t>unvanı verilmiştir</a:t>
            </a:r>
            <a:r>
              <a:rPr lang="tr-TR" sz="2000" dirty="0">
                <a:solidFill>
                  <a:schemeClr val="tx1"/>
                </a:solidFill>
              </a:rPr>
              <a:t>. </a:t>
            </a:r>
            <a:r>
              <a:rPr lang="tr-TR" sz="2000" b="1" dirty="0" smtClean="0">
                <a:solidFill>
                  <a:schemeClr val="tx1"/>
                </a:solidFill>
              </a:rPr>
              <a:t>Siyaset </a:t>
            </a:r>
          </a:p>
          <a:p>
            <a:pPr algn="l"/>
            <a:r>
              <a:rPr lang="tr-TR" sz="2000" b="1" dirty="0" smtClean="0">
                <a:solidFill>
                  <a:schemeClr val="tx1"/>
                </a:solidFill>
              </a:rPr>
              <a:t>sosyolojisi </a:t>
            </a:r>
            <a:r>
              <a:rPr lang="tr-TR" sz="2000" dirty="0">
                <a:solidFill>
                  <a:schemeClr val="tx1"/>
                </a:solidFill>
              </a:rPr>
              <a:t>ile ilgili olarak </a:t>
            </a:r>
            <a:r>
              <a:rPr lang="tr-TR" sz="2000" b="1" dirty="0" err="1">
                <a:solidFill>
                  <a:srgbClr val="FF0000"/>
                </a:solidFill>
              </a:rPr>
              <a:t>Medinetü’l</a:t>
            </a:r>
            <a:r>
              <a:rPr lang="tr-TR" sz="2000" b="1" dirty="0">
                <a:solidFill>
                  <a:srgbClr val="FF0000"/>
                </a:solidFill>
              </a:rPr>
              <a:t> </a:t>
            </a:r>
            <a:r>
              <a:rPr lang="tr-TR" sz="2000" b="1" dirty="0" smtClean="0">
                <a:solidFill>
                  <a:srgbClr val="FF0000"/>
                </a:solidFill>
              </a:rPr>
              <a:t>Fazıla </a:t>
            </a:r>
            <a:r>
              <a:rPr lang="tr-TR" sz="2000" dirty="0" smtClean="0">
                <a:solidFill>
                  <a:schemeClr val="tx1"/>
                </a:solidFill>
              </a:rPr>
              <a:t>adlı </a:t>
            </a:r>
            <a:r>
              <a:rPr lang="tr-TR" sz="2000" dirty="0">
                <a:solidFill>
                  <a:schemeClr val="tx1"/>
                </a:solidFill>
              </a:rPr>
              <a:t>eseri </a:t>
            </a:r>
            <a:r>
              <a:rPr lang="tr-TR" sz="2000" dirty="0" smtClean="0">
                <a:solidFill>
                  <a:schemeClr val="tx1"/>
                </a:solidFill>
              </a:rPr>
              <a:t>yazmıştır</a:t>
            </a:r>
            <a:r>
              <a:rPr lang="tr-TR" sz="2000" dirty="0">
                <a:solidFill>
                  <a:schemeClr val="tx1"/>
                </a:solidFill>
              </a:rPr>
              <a:t>.</a:t>
            </a:r>
          </a:p>
        </p:txBody>
      </p:sp>
      <p:pic>
        <p:nvPicPr>
          <p:cNvPr id="1026" name="Picture 2"/>
          <p:cNvPicPr>
            <a:picLocks noChangeAspect="1" noChangeArrowheads="1"/>
          </p:cNvPicPr>
          <p:nvPr/>
        </p:nvPicPr>
        <p:blipFill>
          <a:blip r:embed="rId4" cstate="print"/>
          <a:srcRect/>
          <a:stretch>
            <a:fillRect/>
          </a:stretch>
        </p:blipFill>
        <p:spPr bwMode="auto">
          <a:xfrm>
            <a:off x="6754804" y="4009628"/>
            <a:ext cx="2389196" cy="1705372"/>
          </a:xfrm>
          <a:prstGeom prst="rect">
            <a:avLst/>
          </a:prstGeom>
          <a:noFill/>
          <a:ln w="9525">
            <a:noFill/>
            <a:miter lim="800000"/>
            <a:headEnd/>
            <a:tailEnd/>
          </a:ln>
        </p:spPr>
      </p:pic>
      <p:pic>
        <p:nvPicPr>
          <p:cNvPr id="1029" name="Picture 5" descr="farabi ile ilgili gÃ¶rsel sonucu"/>
          <p:cNvPicPr>
            <a:picLocks noChangeAspect="1" noChangeArrowheads="1"/>
          </p:cNvPicPr>
          <p:nvPr/>
        </p:nvPicPr>
        <p:blipFill>
          <a:blip r:embed="rId5" cstate="print"/>
          <a:srcRect/>
          <a:stretch>
            <a:fillRect/>
          </a:stretch>
        </p:blipFill>
        <p:spPr bwMode="auto">
          <a:xfrm>
            <a:off x="5868144" y="4031908"/>
            <a:ext cx="936104" cy="73828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Grp="1" noChangeAspect="1" noChangeArrowheads="1"/>
          </p:cNvPicPr>
          <p:nvPr>
            <p:ph idx="1"/>
          </p:nvPr>
        </p:nvPicPr>
        <p:blipFill>
          <a:blip r:embed="rId2" cstate="print"/>
          <a:srcRect/>
          <a:stretch>
            <a:fillRect/>
          </a:stretch>
        </p:blipFill>
        <p:spPr bwMode="auto">
          <a:xfrm>
            <a:off x="50800" y="0"/>
            <a:ext cx="9093200" cy="5714999"/>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104" y="37578"/>
            <a:ext cx="9144000" cy="5593804"/>
          </a:xfrm>
        </p:spPr>
        <p:txBody>
          <a:bodyPr>
            <a:noAutofit/>
          </a:bodyPr>
          <a:lstStyle/>
          <a:p>
            <a:r>
              <a:rPr lang="tr-TR" sz="2000" b="1" dirty="0" smtClean="0">
                <a:solidFill>
                  <a:srgbClr val="0070C0"/>
                </a:solidFill>
              </a:rPr>
              <a:t>C) OSMANLI DEVLETİ’NDE EĞİTİM VE BİLİM</a:t>
            </a:r>
          </a:p>
          <a:p>
            <a:r>
              <a:rPr lang="tr-TR" sz="1800" b="1" dirty="0" smtClean="0">
                <a:solidFill>
                  <a:srgbClr val="FF0000"/>
                </a:solidFill>
              </a:rPr>
              <a:t>5.3. Tanzimat Öncesi Osmanlı Devleti’ndeki Eğitim ve Bilim</a:t>
            </a:r>
          </a:p>
          <a:p>
            <a:r>
              <a:rPr lang="tr-TR" sz="1800" dirty="0" smtClean="0"/>
              <a:t>Osmanlı devlet yöneticileri </a:t>
            </a:r>
            <a:r>
              <a:rPr lang="tr-TR" sz="1800" b="1" dirty="0" smtClean="0"/>
              <a:t>eğitime büyük önem vermiş, eğitimin gelişmesi için başka bölgelerden bilim insanlarını ülkesine davet ederek onlara hürmet göstermiştir.</a:t>
            </a:r>
          </a:p>
          <a:p>
            <a:r>
              <a:rPr lang="tr-TR" sz="1800" dirty="0" smtClean="0"/>
              <a:t>Osmanlı Devleti’nde </a:t>
            </a:r>
            <a:r>
              <a:rPr lang="tr-TR" sz="1800" b="1" dirty="0" smtClean="0"/>
              <a:t>eğitime </a:t>
            </a:r>
            <a:r>
              <a:rPr lang="tr-TR" sz="1800" b="1" dirty="0" smtClean="0">
                <a:solidFill>
                  <a:srgbClr val="FF0000"/>
                </a:solidFill>
              </a:rPr>
              <a:t>terbiye</a:t>
            </a:r>
            <a:r>
              <a:rPr lang="tr-TR" sz="1800" b="1" dirty="0" smtClean="0"/>
              <a:t>, öğretime de genel olarak</a:t>
            </a:r>
            <a:r>
              <a:rPr lang="tr-TR" sz="1800" b="1" dirty="0" smtClean="0">
                <a:solidFill>
                  <a:srgbClr val="FF0000"/>
                </a:solidFill>
              </a:rPr>
              <a:t> </a:t>
            </a:r>
            <a:r>
              <a:rPr lang="tr-TR" sz="1800" b="1" dirty="0" err="1" smtClean="0">
                <a:solidFill>
                  <a:srgbClr val="FF0000"/>
                </a:solidFill>
              </a:rPr>
              <a:t>tâlim</a:t>
            </a:r>
            <a:r>
              <a:rPr lang="tr-TR" sz="1800" b="1" dirty="0" smtClean="0">
                <a:solidFill>
                  <a:srgbClr val="FF0000"/>
                </a:solidFill>
              </a:rPr>
              <a:t> </a:t>
            </a:r>
            <a:r>
              <a:rPr lang="tr-TR" sz="1800" b="1" dirty="0" smtClean="0"/>
              <a:t>(bilgi kazandırma) </a:t>
            </a:r>
          </a:p>
          <a:p>
            <a:pPr>
              <a:buNone/>
            </a:pPr>
            <a:r>
              <a:rPr lang="tr-TR" sz="1800" dirty="0" smtClean="0"/>
              <a:t>denilirdi. </a:t>
            </a:r>
            <a:r>
              <a:rPr lang="tr-TR" sz="1800" b="1" dirty="0" smtClean="0">
                <a:solidFill>
                  <a:srgbClr val="FF0000"/>
                </a:solidFill>
              </a:rPr>
              <a:t>Osmanlı eğitim sisteminin hedeflediği insan modeli; </a:t>
            </a:r>
            <a:r>
              <a:rPr lang="tr-TR" sz="1800" b="1" dirty="0" smtClean="0"/>
              <a:t>bilgili,becerikli, cesur, </a:t>
            </a:r>
          </a:p>
          <a:p>
            <a:pPr>
              <a:buNone/>
            </a:pPr>
            <a:r>
              <a:rPr lang="tr-TR" sz="1800" b="1" dirty="0" smtClean="0"/>
              <a:t>dayanışmacı, toplum düzenini bozmayan ve değerlerine bağlı bir insan tipiydi.</a:t>
            </a:r>
          </a:p>
          <a:p>
            <a:r>
              <a:rPr lang="tr-TR" sz="1800" dirty="0" smtClean="0"/>
              <a:t>Osmanlı Devleti’nde </a:t>
            </a:r>
            <a:r>
              <a:rPr lang="tr-TR" sz="1800" b="1" dirty="0" smtClean="0">
                <a:solidFill>
                  <a:srgbClr val="FF0000"/>
                </a:solidFill>
              </a:rPr>
              <a:t>eğitim</a:t>
            </a:r>
            <a:r>
              <a:rPr lang="tr-TR" sz="1800" dirty="0" smtClean="0"/>
              <a:t>, </a:t>
            </a:r>
            <a:r>
              <a:rPr lang="tr-TR" sz="1800" b="1" dirty="0" smtClean="0"/>
              <a:t>Tanzimat Dönemi’ne kadar her düzeyde </a:t>
            </a:r>
            <a:r>
              <a:rPr lang="tr-TR" sz="1800" b="1" dirty="0" smtClean="0">
                <a:solidFill>
                  <a:srgbClr val="FF0000"/>
                </a:solidFill>
              </a:rPr>
              <a:t>ücretsizdi. </a:t>
            </a:r>
            <a:r>
              <a:rPr lang="tr-TR" sz="1800" dirty="0" smtClean="0"/>
              <a:t>Eğitimin ilk</a:t>
            </a:r>
          </a:p>
          <a:p>
            <a:pPr>
              <a:buNone/>
            </a:pPr>
            <a:r>
              <a:rPr lang="tr-TR" sz="1800" dirty="0" smtClean="0"/>
              <a:t>basamağı olan </a:t>
            </a:r>
            <a:r>
              <a:rPr lang="tr-TR" sz="1800" b="1" dirty="0" err="1" smtClean="0"/>
              <a:t>sıbyan</a:t>
            </a:r>
            <a:r>
              <a:rPr lang="tr-TR" sz="1800" b="1" dirty="0" smtClean="0"/>
              <a:t> mekteplerinde </a:t>
            </a:r>
            <a:r>
              <a:rPr lang="tr-TR" sz="1800" dirty="0" smtClean="0"/>
              <a:t>kadın erkek herkes okuma yazma ve günlük hayatta </a:t>
            </a:r>
          </a:p>
          <a:p>
            <a:pPr>
              <a:buNone/>
            </a:pPr>
            <a:r>
              <a:rPr lang="tr-TR" sz="1800" dirty="0" smtClean="0"/>
              <a:t>kullanacağı </a:t>
            </a:r>
            <a:r>
              <a:rPr lang="tr-TR" sz="1800" b="1" dirty="0" smtClean="0"/>
              <a:t>basit hesaplar ile temel dinî bilgileri </a:t>
            </a:r>
            <a:r>
              <a:rPr lang="tr-TR" sz="1800" dirty="0" smtClean="0"/>
              <a:t>öğrenirdi.</a:t>
            </a:r>
          </a:p>
          <a:p>
            <a:r>
              <a:rPr lang="tr-TR" sz="1800" b="1" dirty="0" smtClean="0"/>
              <a:t>Medreseler</a:t>
            </a:r>
            <a:r>
              <a:rPr lang="tr-TR" sz="1800" dirty="0" smtClean="0"/>
              <a:t>, </a:t>
            </a:r>
            <a:r>
              <a:rPr lang="tr-TR" sz="1800" b="1" dirty="0" smtClean="0">
                <a:solidFill>
                  <a:srgbClr val="FF0000"/>
                </a:solidFill>
              </a:rPr>
              <a:t>Klasik Dönem</a:t>
            </a:r>
            <a:r>
              <a:rPr lang="tr-TR" sz="1800" dirty="0" smtClean="0"/>
              <a:t> Osmanlı eğitim sisteminde </a:t>
            </a:r>
            <a:r>
              <a:rPr lang="tr-TR" sz="1800" b="1" dirty="0" smtClean="0">
                <a:solidFill>
                  <a:srgbClr val="FF0000"/>
                </a:solidFill>
              </a:rPr>
              <a:t>orta ve yüksek derece </a:t>
            </a:r>
            <a:r>
              <a:rPr lang="tr-TR" sz="1800" b="1" dirty="0" smtClean="0"/>
              <a:t>eğitim veren </a:t>
            </a:r>
          </a:p>
          <a:p>
            <a:pPr>
              <a:buNone/>
            </a:pPr>
            <a:r>
              <a:rPr lang="tr-TR" sz="1800" b="1" dirty="0" smtClean="0"/>
              <a:t>örgün eğitim kurumlarıydı</a:t>
            </a:r>
            <a:r>
              <a:rPr lang="tr-TR" sz="1800" dirty="0" smtClean="0"/>
              <a:t>. Sivil bir eğitim kurumu olan medreseler, daha çok </a:t>
            </a:r>
            <a:r>
              <a:rPr lang="tr-TR" sz="1800" b="1" dirty="0" smtClean="0">
                <a:solidFill>
                  <a:srgbClr val="FF0000"/>
                </a:solidFill>
              </a:rPr>
              <a:t>ilmiye sınıfı </a:t>
            </a:r>
          </a:p>
          <a:p>
            <a:pPr>
              <a:buNone/>
            </a:pPr>
            <a:r>
              <a:rPr lang="tr-TR" sz="1800" b="1" dirty="0" smtClean="0">
                <a:solidFill>
                  <a:srgbClr val="FF0000"/>
                </a:solidFill>
              </a:rPr>
              <a:t>mensuplarını  </a:t>
            </a:r>
            <a:r>
              <a:rPr lang="tr-TR" sz="1800" b="1" dirty="0" smtClean="0"/>
              <a:t>yetiştirirdi.</a:t>
            </a:r>
            <a:r>
              <a:rPr lang="tr-TR" sz="1800" dirty="0" smtClean="0"/>
              <a:t> </a:t>
            </a:r>
            <a:r>
              <a:rPr lang="tr-TR" sz="1800" b="1" dirty="0" smtClean="0">
                <a:solidFill>
                  <a:srgbClr val="FF0000"/>
                </a:solidFill>
              </a:rPr>
              <a:t>Enderun bir saray okulu </a:t>
            </a:r>
            <a:r>
              <a:rPr lang="tr-TR" sz="1800" dirty="0" smtClean="0"/>
              <a:t>olduğu için </a:t>
            </a:r>
            <a:r>
              <a:rPr lang="tr-TR" sz="1800" b="1" dirty="0" smtClean="0"/>
              <a:t>devletin yüksek dereceli </a:t>
            </a:r>
          </a:p>
          <a:p>
            <a:pPr>
              <a:buNone/>
            </a:pPr>
            <a:r>
              <a:rPr lang="tr-TR" sz="1800" b="1" dirty="0" smtClean="0"/>
              <a:t>memurları ile seyfiye sınıfı denilen askerî bürokratlar burada yetişirdi. </a:t>
            </a:r>
            <a:r>
              <a:rPr lang="tr-TR" sz="1800" dirty="0" smtClean="0"/>
              <a:t>Osmanlı Devleti’nde</a:t>
            </a:r>
          </a:p>
          <a:p>
            <a:pPr>
              <a:buNone/>
            </a:pPr>
            <a:r>
              <a:rPr lang="tr-TR" sz="1800" dirty="0" smtClean="0"/>
              <a:t> eğitim sistemi </a:t>
            </a:r>
            <a:r>
              <a:rPr lang="tr-TR" sz="1800" u="sng" dirty="0" smtClean="0"/>
              <a:t>örgün ve yaygın eğitim olmak üzere iki kısma ayrılırdı </a:t>
            </a:r>
            <a:r>
              <a:rPr lang="tr-TR" sz="1800" b="1" dirty="0" smtClean="0">
                <a:solidFill>
                  <a:srgbClr val="FF0000"/>
                </a:solidFill>
              </a:rPr>
              <a:t>Örgün eğitim, </a:t>
            </a:r>
            <a:r>
              <a:rPr lang="tr-TR" sz="1800" b="1" dirty="0" smtClean="0"/>
              <a:t>belli bir </a:t>
            </a:r>
          </a:p>
          <a:p>
            <a:pPr>
              <a:buNone/>
            </a:pPr>
            <a:r>
              <a:rPr lang="tr-TR" sz="1800" b="1" dirty="0" smtClean="0"/>
              <a:t>mekânda planlı ve programlı yapılan eğitimdi</a:t>
            </a:r>
            <a:r>
              <a:rPr lang="tr-TR" sz="1800" dirty="0" smtClean="0"/>
              <a:t>. </a:t>
            </a:r>
            <a:r>
              <a:rPr lang="tr-TR" sz="1800" b="1" dirty="0" smtClean="0">
                <a:solidFill>
                  <a:srgbClr val="FF0000"/>
                </a:solidFill>
              </a:rPr>
              <a:t>Yaygın eğitim </a:t>
            </a:r>
            <a:r>
              <a:rPr lang="tr-TR" sz="1800" dirty="0" smtClean="0"/>
              <a:t>ise örgün eğitim dışında kalan </a:t>
            </a:r>
          </a:p>
          <a:p>
            <a:pPr>
              <a:buNone/>
            </a:pPr>
            <a:r>
              <a:rPr lang="tr-TR" sz="1800" dirty="0" smtClean="0"/>
              <a:t>bütün eğitim faaliyetleriydi. </a:t>
            </a:r>
          </a:p>
          <a:p>
            <a:pPr>
              <a:buNone/>
            </a:pPr>
            <a:endParaRPr lang="tr-TR"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104" y="37578"/>
            <a:ext cx="9144000" cy="5593804"/>
          </a:xfrm>
        </p:spPr>
        <p:txBody>
          <a:bodyPr>
            <a:normAutofit/>
          </a:bodyPr>
          <a:lstStyle/>
          <a:p>
            <a:pPr>
              <a:buNone/>
            </a:pPr>
            <a:endParaRPr lang="tr-TR" sz="2400" dirty="0"/>
          </a:p>
        </p:txBody>
      </p:sp>
      <p:pic>
        <p:nvPicPr>
          <p:cNvPr id="22530" name="Picture 2"/>
          <p:cNvPicPr>
            <a:picLocks noChangeAspect="1" noChangeArrowheads="1"/>
          </p:cNvPicPr>
          <p:nvPr/>
        </p:nvPicPr>
        <p:blipFill>
          <a:blip r:embed="rId2" cstate="print"/>
          <a:srcRect/>
          <a:stretch>
            <a:fillRect/>
          </a:stretch>
        </p:blipFill>
        <p:spPr bwMode="auto">
          <a:xfrm>
            <a:off x="0" y="0"/>
            <a:ext cx="9144000" cy="537778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Grp="1" noChangeAspect="1" noChangeArrowheads="1"/>
          </p:cNvPicPr>
          <p:nvPr>
            <p:ph idx="1"/>
          </p:nvPr>
        </p:nvPicPr>
        <p:blipFill>
          <a:blip r:embed="rId2" cstate="print"/>
          <a:srcRect/>
          <a:stretch>
            <a:fillRect/>
          </a:stretch>
        </p:blipFill>
        <p:spPr bwMode="auto">
          <a:xfrm>
            <a:off x="0" y="0"/>
            <a:ext cx="4499992" cy="5715000"/>
          </a:xfrm>
          <a:prstGeom prst="rect">
            <a:avLst/>
          </a:prstGeom>
          <a:noFill/>
          <a:ln w="9525">
            <a:noFill/>
            <a:miter lim="800000"/>
            <a:headEnd/>
            <a:tailEnd/>
          </a:ln>
        </p:spPr>
      </p:pic>
      <p:sp>
        <p:nvSpPr>
          <p:cNvPr id="4" name="3 Dikdörtgen"/>
          <p:cNvSpPr/>
          <p:nvPr/>
        </p:nvSpPr>
        <p:spPr>
          <a:xfrm>
            <a:off x="4572000" y="0"/>
            <a:ext cx="4572000" cy="4247317"/>
          </a:xfrm>
          <a:prstGeom prst="rect">
            <a:avLst/>
          </a:prstGeom>
        </p:spPr>
        <p:txBody>
          <a:bodyPr>
            <a:spAutoFit/>
          </a:bodyPr>
          <a:lstStyle/>
          <a:p>
            <a:r>
              <a:rPr lang="tr-TR" b="1" dirty="0" err="1" smtClean="0">
                <a:solidFill>
                  <a:srgbClr val="FF0000"/>
                </a:solidFill>
              </a:rPr>
              <a:t>Sıbyan</a:t>
            </a:r>
            <a:r>
              <a:rPr lang="tr-TR" b="1" dirty="0" smtClean="0">
                <a:solidFill>
                  <a:srgbClr val="FF0000"/>
                </a:solidFill>
              </a:rPr>
              <a:t> mektepleri</a:t>
            </a:r>
          </a:p>
          <a:p>
            <a:r>
              <a:rPr lang="tr-TR" dirty="0" err="1" smtClean="0"/>
              <a:t>Sıbyan</a:t>
            </a:r>
            <a:r>
              <a:rPr lang="tr-TR" dirty="0" smtClean="0"/>
              <a:t> mektepleri, genellikle </a:t>
            </a:r>
            <a:r>
              <a:rPr lang="tr-TR" b="1" dirty="0" smtClean="0"/>
              <a:t>mahallelerde ve cami etrafında kurulduğu</a:t>
            </a:r>
            <a:r>
              <a:rPr lang="tr-TR" dirty="0" smtClean="0"/>
              <a:t> için bu okullar </a:t>
            </a:r>
            <a:r>
              <a:rPr lang="tr-TR" b="1" dirty="0" smtClean="0">
                <a:solidFill>
                  <a:srgbClr val="FF0000"/>
                </a:solidFill>
              </a:rPr>
              <a:t>mahalle mektebi</a:t>
            </a:r>
            <a:r>
              <a:rPr lang="tr-TR" dirty="0" smtClean="0"/>
              <a:t> olarak da anılmıştır.</a:t>
            </a:r>
          </a:p>
          <a:p>
            <a:r>
              <a:rPr lang="tr-TR" dirty="0" smtClean="0"/>
              <a:t>Bu ilk seviyedeki eğitim öğretim kurumları, </a:t>
            </a:r>
            <a:r>
              <a:rPr lang="tr-TR" b="1" dirty="0" smtClean="0"/>
              <a:t>5-6 yaşlarındaki çocuklara okuyup yazmayı, </a:t>
            </a:r>
            <a:r>
              <a:rPr lang="tr-TR" b="1" dirty="0" err="1" smtClean="0"/>
              <a:t>Kur’an</a:t>
            </a:r>
            <a:r>
              <a:rPr lang="tr-TR" b="1" dirty="0" smtClean="0"/>
              <a:t>-ı Kerim ve ilmihal bilgisi ile dört işlemden ibaret olan basit hesap bilgilerini vermeyi amaçlamıştır. </a:t>
            </a:r>
            <a:r>
              <a:rPr lang="tr-TR" dirty="0" smtClean="0"/>
              <a:t>Disiplini temel ilke olarak kabul eden bu okullarda eğitim, medreselerde yetişen hocalar tarafından verilirdi.</a:t>
            </a:r>
          </a:p>
          <a:p>
            <a:r>
              <a:rPr lang="tr-TR" dirty="0" err="1" smtClean="0"/>
              <a:t>Sıbyan</a:t>
            </a:r>
            <a:r>
              <a:rPr lang="tr-TR" dirty="0" smtClean="0"/>
              <a:t> mektepleri; </a:t>
            </a:r>
            <a:r>
              <a:rPr lang="tr-TR" b="1" dirty="0" smtClean="0"/>
              <a:t>Taş mektep, mahalle mektebi, </a:t>
            </a:r>
            <a:r>
              <a:rPr lang="tr-TR" b="1" dirty="0" err="1" smtClean="0"/>
              <a:t>mekteb</a:t>
            </a:r>
            <a:r>
              <a:rPr lang="tr-TR" b="1" dirty="0" smtClean="0"/>
              <a:t>, </a:t>
            </a:r>
            <a:r>
              <a:rPr lang="tr-TR" b="1" dirty="0" err="1" smtClean="0"/>
              <a:t>mektephane</a:t>
            </a:r>
            <a:r>
              <a:rPr lang="tr-TR" b="1" dirty="0" smtClean="0"/>
              <a:t>, </a:t>
            </a:r>
            <a:r>
              <a:rPr lang="tr-TR" b="1" dirty="0" err="1" smtClean="0"/>
              <a:t>muallimhane</a:t>
            </a:r>
            <a:r>
              <a:rPr lang="tr-TR" b="1" dirty="0" smtClean="0"/>
              <a:t> </a:t>
            </a:r>
            <a:r>
              <a:rPr lang="tr-TR" dirty="0" smtClean="0"/>
              <a:t>gibi isimlerle de anılmıştır.</a:t>
            </a:r>
            <a:endParaRPr lang="tr-TR" dirty="0"/>
          </a:p>
        </p:txBody>
      </p:sp>
      <p:pic>
        <p:nvPicPr>
          <p:cNvPr id="23555" name="Picture 3"/>
          <p:cNvPicPr>
            <a:picLocks noChangeAspect="1" noChangeArrowheads="1"/>
          </p:cNvPicPr>
          <p:nvPr/>
        </p:nvPicPr>
        <p:blipFill>
          <a:blip r:embed="rId3" cstate="print"/>
          <a:srcRect/>
          <a:stretch>
            <a:fillRect/>
          </a:stretch>
        </p:blipFill>
        <p:spPr bwMode="auto">
          <a:xfrm>
            <a:off x="4572000" y="4153645"/>
            <a:ext cx="4454163" cy="1561356"/>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Grp="1" noChangeAspect="1" noChangeArrowheads="1"/>
          </p:cNvPicPr>
          <p:nvPr>
            <p:ph idx="1"/>
          </p:nvPr>
        </p:nvPicPr>
        <p:blipFill>
          <a:blip r:embed="rId2" cstate="print"/>
          <a:srcRect/>
          <a:stretch>
            <a:fillRect/>
          </a:stretch>
        </p:blipFill>
        <p:spPr bwMode="auto">
          <a:xfrm>
            <a:off x="0" y="0"/>
            <a:ext cx="4139952" cy="2713484"/>
          </a:xfrm>
          <a:prstGeom prst="rect">
            <a:avLst/>
          </a:prstGeom>
          <a:noFill/>
          <a:ln w="9525">
            <a:noFill/>
            <a:miter lim="800000"/>
            <a:headEnd/>
            <a:tailEnd/>
          </a:ln>
        </p:spPr>
      </p:pic>
      <p:pic>
        <p:nvPicPr>
          <p:cNvPr id="24579" name="Picture 3"/>
          <p:cNvPicPr>
            <a:picLocks noChangeAspect="1" noChangeArrowheads="1"/>
          </p:cNvPicPr>
          <p:nvPr/>
        </p:nvPicPr>
        <p:blipFill>
          <a:blip r:embed="rId3" cstate="print"/>
          <a:srcRect/>
          <a:stretch>
            <a:fillRect/>
          </a:stretch>
        </p:blipFill>
        <p:spPr bwMode="auto">
          <a:xfrm>
            <a:off x="4427984" y="0"/>
            <a:ext cx="4536504" cy="4009628"/>
          </a:xfrm>
          <a:prstGeom prst="rect">
            <a:avLst/>
          </a:prstGeom>
          <a:noFill/>
          <a:ln w="9525">
            <a:noFill/>
            <a:miter lim="800000"/>
            <a:headEnd/>
            <a:tailEnd/>
          </a:ln>
        </p:spPr>
      </p:pic>
      <p:sp>
        <p:nvSpPr>
          <p:cNvPr id="5" name="4 Dikdörtgen"/>
          <p:cNvSpPr/>
          <p:nvPr/>
        </p:nvSpPr>
        <p:spPr>
          <a:xfrm>
            <a:off x="0" y="2713484"/>
            <a:ext cx="4716016" cy="1200329"/>
          </a:xfrm>
          <a:prstGeom prst="rect">
            <a:avLst/>
          </a:prstGeom>
          <a:solidFill>
            <a:schemeClr val="bg2">
              <a:lumMod val="90000"/>
            </a:schemeClr>
          </a:solidFill>
        </p:spPr>
        <p:txBody>
          <a:bodyPr wrap="square">
            <a:spAutoFit/>
          </a:bodyPr>
          <a:lstStyle/>
          <a:p>
            <a:r>
              <a:rPr lang="tr-TR" dirty="0" smtClean="0"/>
              <a:t>Fatih Dönemi’nde </a:t>
            </a:r>
            <a:r>
              <a:rPr lang="tr-TR" b="1" dirty="0" smtClean="0">
                <a:solidFill>
                  <a:srgbClr val="FF0000"/>
                </a:solidFill>
              </a:rPr>
              <a:t>Ali Kuşçu </a:t>
            </a:r>
            <a:r>
              <a:rPr lang="tr-TR" dirty="0" smtClean="0"/>
              <a:t>gibi ünlü müderrisler görev yapmış ve bu hocalar Osmanlı’nın başlıca medrese hocaları arasında yer almıştır.</a:t>
            </a:r>
            <a:endParaRPr lang="tr-TR" dirty="0"/>
          </a:p>
        </p:txBody>
      </p:sp>
      <p:pic>
        <p:nvPicPr>
          <p:cNvPr id="24580" name="Picture 4"/>
          <p:cNvPicPr>
            <a:picLocks noChangeAspect="1" noChangeArrowheads="1"/>
          </p:cNvPicPr>
          <p:nvPr/>
        </p:nvPicPr>
        <p:blipFill>
          <a:blip r:embed="rId4" cstate="print"/>
          <a:srcRect/>
          <a:stretch>
            <a:fillRect/>
          </a:stretch>
        </p:blipFill>
        <p:spPr bwMode="auto">
          <a:xfrm>
            <a:off x="0" y="4000699"/>
            <a:ext cx="8964488" cy="1714301"/>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0" y="0"/>
            <a:ext cx="3995936" cy="913284"/>
          </a:xfrm>
          <a:prstGeom prst="rect">
            <a:avLst/>
          </a:prstGeom>
          <a:noFill/>
          <a:ln w="9525">
            <a:noFill/>
            <a:miter lim="800000"/>
            <a:headEnd/>
            <a:tailEnd/>
          </a:ln>
        </p:spPr>
      </p:pic>
      <p:pic>
        <p:nvPicPr>
          <p:cNvPr id="25603" name="Picture 3"/>
          <p:cNvPicPr>
            <a:picLocks noChangeAspect="1" noChangeArrowheads="1"/>
          </p:cNvPicPr>
          <p:nvPr/>
        </p:nvPicPr>
        <p:blipFill>
          <a:blip r:embed="rId3" cstate="print"/>
          <a:srcRect/>
          <a:stretch>
            <a:fillRect/>
          </a:stretch>
        </p:blipFill>
        <p:spPr bwMode="auto">
          <a:xfrm>
            <a:off x="0" y="913284"/>
            <a:ext cx="4283968" cy="4801716"/>
          </a:xfrm>
          <a:prstGeom prst="rect">
            <a:avLst/>
          </a:prstGeom>
          <a:noFill/>
          <a:ln w="9525">
            <a:noFill/>
            <a:miter lim="800000"/>
            <a:headEnd/>
            <a:tailEnd/>
          </a:ln>
        </p:spPr>
      </p:pic>
      <p:pic>
        <p:nvPicPr>
          <p:cNvPr id="25604" name="Picture 4"/>
          <p:cNvPicPr>
            <a:picLocks noChangeAspect="1" noChangeArrowheads="1"/>
          </p:cNvPicPr>
          <p:nvPr/>
        </p:nvPicPr>
        <p:blipFill>
          <a:blip r:embed="rId4" cstate="print"/>
          <a:srcRect/>
          <a:stretch>
            <a:fillRect/>
          </a:stretch>
        </p:blipFill>
        <p:spPr bwMode="auto">
          <a:xfrm>
            <a:off x="4355976" y="0"/>
            <a:ext cx="4788025" cy="5715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104" y="37578"/>
            <a:ext cx="9144000" cy="5593804"/>
          </a:xfrm>
        </p:spPr>
        <p:txBody>
          <a:bodyPr>
            <a:noAutofit/>
          </a:bodyPr>
          <a:lstStyle/>
          <a:p>
            <a:r>
              <a:rPr lang="tr-TR" sz="2000" b="1" dirty="0" smtClean="0">
                <a:solidFill>
                  <a:srgbClr val="FF0000"/>
                </a:solidFill>
              </a:rPr>
              <a:t>Askerî Eğitim</a:t>
            </a:r>
          </a:p>
          <a:p>
            <a:r>
              <a:rPr lang="tr-TR" sz="1600" dirty="0" smtClean="0"/>
              <a:t>Osmanlı Devleti’nde </a:t>
            </a:r>
            <a:r>
              <a:rPr lang="tr-TR" sz="1600" b="1" dirty="0" smtClean="0"/>
              <a:t>düzenli ordu </a:t>
            </a:r>
            <a:r>
              <a:rPr lang="tr-TR" sz="1600" b="1" dirty="0" smtClean="0">
                <a:solidFill>
                  <a:srgbClr val="FF0000"/>
                </a:solidFill>
              </a:rPr>
              <a:t>ilk defa </a:t>
            </a:r>
            <a:r>
              <a:rPr lang="tr-TR" sz="1600" b="1" dirty="0" smtClean="0"/>
              <a:t>Orhan Bey zamanında oluşturulmuştur.</a:t>
            </a:r>
            <a:r>
              <a:rPr lang="tr-TR" sz="1600" dirty="0" smtClean="0"/>
              <a:t> </a:t>
            </a:r>
            <a:r>
              <a:rPr lang="tr-TR" sz="1600" b="1" dirty="0" smtClean="0">
                <a:solidFill>
                  <a:srgbClr val="FF0000"/>
                </a:solidFill>
              </a:rPr>
              <a:t>Yaya ve müsellem </a:t>
            </a:r>
            <a:r>
              <a:rPr lang="tr-TR" sz="1600" dirty="0" smtClean="0"/>
              <a:t>adı verilen ve </a:t>
            </a:r>
            <a:r>
              <a:rPr lang="tr-TR" sz="1600" b="1" dirty="0" smtClean="0"/>
              <a:t>Türklerden oluşan </a:t>
            </a:r>
            <a:r>
              <a:rPr lang="tr-TR" sz="1600" dirty="0" smtClean="0"/>
              <a:t>bu ordu mensupları, sadece savaş zamanı ücret alır, barış döneminde ise kendi işleri ile meşgul olurlardı. Devletin sınırları genişleyince bu ordu yetersiz kalmış ve yeni bir orduya ihtiyaç duyulmuştur.</a:t>
            </a:r>
          </a:p>
          <a:p>
            <a:r>
              <a:rPr lang="tr-TR" sz="1600" b="1" dirty="0" smtClean="0">
                <a:solidFill>
                  <a:srgbClr val="FF0000"/>
                </a:solidFill>
              </a:rPr>
              <a:t>I. Murat Dönemi’nde </a:t>
            </a:r>
            <a:r>
              <a:rPr lang="tr-TR" sz="1600" dirty="0" smtClean="0"/>
              <a:t>devletin </a:t>
            </a:r>
            <a:r>
              <a:rPr lang="tr-TR" sz="1600" b="1" dirty="0" smtClean="0"/>
              <a:t>asker ihtiyacını karşılamak için </a:t>
            </a:r>
            <a:r>
              <a:rPr lang="tr-TR" sz="1600" dirty="0" smtClean="0"/>
              <a:t>önce </a:t>
            </a:r>
            <a:r>
              <a:rPr lang="tr-TR" sz="1600" b="1" dirty="0" smtClean="0">
                <a:solidFill>
                  <a:srgbClr val="FF0000"/>
                </a:solidFill>
              </a:rPr>
              <a:t>Pencik Sistemi </a:t>
            </a:r>
            <a:r>
              <a:rPr lang="tr-TR" sz="1600" dirty="0" smtClean="0"/>
              <a:t>denilen </a:t>
            </a:r>
            <a:r>
              <a:rPr lang="tr-TR" sz="1600" b="1" dirty="0" smtClean="0"/>
              <a:t>savaş </a:t>
            </a:r>
          </a:p>
          <a:p>
            <a:pPr>
              <a:buNone/>
            </a:pPr>
            <a:r>
              <a:rPr lang="tr-TR" sz="1600" b="1" dirty="0" smtClean="0"/>
              <a:t>        esirlerinden faydalanma </a:t>
            </a:r>
            <a:r>
              <a:rPr lang="tr-TR" sz="1600" dirty="0" smtClean="0"/>
              <a:t>yoluna gidilmiş, bunun sakıncaları görüldükten sonra </a:t>
            </a:r>
            <a:r>
              <a:rPr lang="tr-TR" sz="1600" b="1" dirty="0" smtClean="0">
                <a:solidFill>
                  <a:srgbClr val="FF0000"/>
                </a:solidFill>
              </a:rPr>
              <a:t>devşirme usulüne geçilmiştir.</a:t>
            </a:r>
            <a:r>
              <a:rPr lang="tr-TR" sz="1600" dirty="0" smtClean="0"/>
              <a:t> </a:t>
            </a:r>
          </a:p>
          <a:p>
            <a:r>
              <a:rPr lang="tr-TR" sz="1600" b="1" dirty="0" smtClean="0">
                <a:solidFill>
                  <a:srgbClr val="FF0000"/>
                </a:solidFill>
              </a:rPr>
              <a:t>Devşirme sisteminde </a:t>
            </a:r>
            <a:r>
              <a:rPr lang="tr-TR" sz="1600" b="1" dirty="0" err="1" smtClean="0"/>
              <a:t>Hristiyan</a:t>
            </a:r>
            <a:r>
              <a:rPr lang="tr-TR" sz="1600" b="1" dirty="0" smtClean="0"/>
              <a:t> çocuklar Türk ailelerinin yanına verilir, bu çocuklar burada Türk kültürünü öğrenirlerdi. Sonra Acemi Oğlanlar Ocağı’na alınarak belli bir eğitime tabii tutulur, yeteneklerine göre Kapıkulu Ocakları’na alınarak askerî sınıfa geçerler ya da Enderun Mektebi’nde eğitim alarak yüksek dereceli devlet memuru olurlardı.</a:t>
            </a:r>
          </a:p>
          <a:p>
            <a:r>
              <a:rPr lang="tr-TR" sz="1600" dirty="0" smtClean="0"/>
              <a:t>Osmanlı Devleti’nde askerî eğitim ve öğretim için </a:t>
            </a:r>
            <a:r>
              <a:rPr lang="tr-TR" sz="1600" b="1" dirty="0" smtClean="0"/>
              <a:t>Acemi Oğlanlar Ocağı</a:t>
            </a:r>
            <a:r>
              <a:rPr lang="tr-TR" sz="1600" dirty="0" smtClean="0"/>
              <a:t>, </a:t>
            </a:r>
            <a:r>
              <a:rPr lang="tr-TR" sz="1600" b="1" dirty="0" smtClean="0"/>
              <a:t>mehterhane ve cambazhane </a:t>
            </a:r>
            <a:r>
              <a:rPr lang="tr-TR" sz="1600" dirty="0" smtClean="0"/>
              <a:t>isminde kurumlar vardı. Bunlarla birlikte çeşitli </a:t>
            </a:r>
            <a:r>
              <a:rPr lang="tr-TR" sz="1600" b="1" dirty="0" smtClean="0">
                <a:solidFill>
                  <a:srgbClr val="FF0000"/>
                </a:solidFill>
              </a:rPr>
              <a:t>askerî sanat okulları </a:t>
            </a:r>
            <a:r>
              <a:rPr lang="tr-TR" sz="1600" dirty="0" smtClean="0"/>
              <a:t>da mevcuttu. Bu sanat okulları arasında; </a:t>
            </a:r>
            <a:r>
              <a:rPr lang="tr-TR" sz="1600" b="1" dirty="0" smtClean="0"/>
              <a:t>tophane, humbarahane, tüfekhane ve kılıçhane </a:t>
            </a:r>
            <a:r>
              <a:rPr lang="tr-TR" sz="1600" dirty="0" smtClean="0"/>
              <a:t>gibi kurumlar vardı.</a:t>
            </a:r>
          </a:p>
          <a:p>
            <a:r>
              <a:rPr lang="tr-TR" sz="1600" dirty="0" smtClean="0"/>
              <a:t>Değişik görevlerde bulunan acemilerin </a:t>
            </a:r>
            <a:r>
              <a:rPr lang="tr-TR" sz="1600" b="1" dirty="0" smtClean="0">
                <a:solidFill>
                  <a:srgbClr val="FF0000"/>
                </a:solidFill>
              </a:rPr>
              <a:t>Yeniçeri Ocağı’na kayıt ve </a:t>
            </a:r>
            <a:r>
              <a:rPr lang="tr-TR" sz="1600" b="1" dirty="0" err="1" smtClean="0">
                <a:solidFill>
                  <a:srgbClr val="FF0000"/>
                </a:solidFill>
              </a:rPr>
              <a:t>kabüllerine</a:t>
            </a:r>
            <a:r>
              <a:rPr lang="tr-TR" sz="1600" b="1" dirty="0" smtClean="0">
                <a:solidFill>
                  <a:srgbClr val="FF0000"/>
                </a:solidFill>
              </a:rPr>
              <a:t> çıkma </a:t>
            </a:r>
            <a:r>
              <a:rPr lang="tr-TR" sz="1600" b="1" dirty="0" smtClean="0"/>
              <a:t>(</a:t>
            </a:r>
            <a:r>
              <a:rPr lang="tr-TR" sz="1600" b="1" dirty="0" err="1" smtClean="0"/>
              <a:t>bedergâh</a:t>
            </a:r>
            <a:r>
              <a:rPr lang="tr-TR" sz="1600" b="1" dirty="0" smtClean="0"/>
              <a:t>) </a:t>
            </a:r>
            <a:r>
              <a:rPr lang="tr-TR" sz="1600" dirty="0" smtClean="0"/>
              <a:t>adı verilirdi. Yeniçeri Ocağı’na kabul işlemi genelde </a:t>
            </a:r>
            <a:r>
              <a:rPr lang="tr-TR" sz="1600" b="1" dirty="0" smtClean="0"/>
              <a:t>8 yıllık </a:t>
            </a:r>
            <a:r>
              <a:rPr lang="tr-TR" sz="1600" dirty="0" smtClean="0"/>
              <a:t>bir eğitim sonrası olurdu. Tımar sahipleri elde ettikleri gelir karşılığında </a:t>
            </a:r>
            <a:r>
              <a:rPr lang="tr-TR" sz="1600" dirty="0" err="1" smtClean="0"/>
              <a:t>cebelü</a:t>
            </a:r>
            <a:r>
              <a:rPr lang="tr-TR" sz="1600" dirty="0" smtClean="0"/>
              <a:t> denen askerlerin eğitimi ile ilgilenir ve savaş zamanı onlarla birlikte orduya katılırdı. Savaş gemilerinin yapıldığı tersanelerde uygulamalı olarak eğitim gören ve </a:t>
            </a:r>
            <a:r>
              <a:rPr lang="tr-TR" sz="1600" b="1" dirty="0" smtClean="0"/>
              <a:t>levent olarak adlandırılan askerler de Osmanlı donanmasında görev alırdı.</a:t>
            </a:r>
            <a:endParaRPr lang="tr-TR"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50104" y="62630"/>
            <a:ext cx="9144000" cy="5632311"/>
          </a:xfrm>
          <a:prstGeom prst="rect">
            <a:avLst/>
          </a:prstGeom>
        </p:spPr>
        <p:txBody>
          <a:bodyPr wrap="square">
            <a:spAutoFit/>
          </a:bodyPr>
          <a:lstStyle/>
          <a:p>
            <a:r>
              <a:rPr lang="tr-TR" sz="2800" b="1" dirty="0" smtClean="0">
                <a:solidFill>
                  <a:srgbClr val="FF0000"/>
                </a:solidFill>
              </a:rPr>
              <a:t>Yaygın Eğitim Kurumları</a:t>
            </a:r>
          </a:p>
          <a:p>
            <a:r>
              <a:rPr lang="tr-TR" sz="2000" b="1" dirty="0" smtClean="0">
                <a:solidFill>
                  <a:srgbClr val="FF0000"/>
                </a:solidFill>
              </a:rPr>
              <a:t>Camiler</a:t>
            </a:r>
          </a:p>
          <a:p>
            <a:r>
              <a:rPr lang="tr-TR" sz="2000" dirty="0" smtClean="0"/>
              <a:t>Osmanlı Dönemi’nde camiler din, ilim ve sanatı bünyesinde toplayan birer kültür merkezi konumundaydı. İslam dininin ibadet yeri olan camiler, aynı zamanda birer halk eğitim merkezi gibiydi. Buralarda halka dinî ve ahlaki eğitim verilir, bu eğitime isteyen herkes katılabilirdi.</a:t>
            </a:r>
          </a:p>
          <a:p>
            <a:r>
              <a:rPr lang="tr-TR" sz="2400" b="1" dirty="0" smtClean="0">
                <a:solidFill>
                  <a:srgbClr val="FF0000"/>
                </a:solidFill>
              </a:rPr>
              <a:t>Tekke ve Zaviyeler</a:t>
            </a:r>
          </a:p>
          <a:p>
            <a:r>
              <a:rPr lang="tr-TR" sz="2000" dirty="0" smtClean="0"/>
              <a:t>Tekkeler, tarikat mensuplarına dil, din, sanat, musiki, ahlak ve spor gibi alanlarda eğitim</a:t>
            </a:r>
          </a:p>
          <a:p>
            <a:r>
              <a:rPr lang="tr-TR" sz="2000" dirty="0" smtClean="0"/>
              <a:t>veren yerlerdi. Buralarda halk, tasavvuf musikisi ve halk edebiyatı gibi alanlarda kendilerini geliştirirdi. Tekkelerin küçüklerine ise </a:t>
            </a:r>
            <a:r>
              <a:rPr lang="tr-TR" sz="2000" b="1" dirty="0" smtClean="0"/>
              <a:t>zaviye denilirdi.</a:t>
            </a:r>
          </a:p>
          <a:p>
            <a:r>
              <a:rPr lang="tr-TR" sz="2400" b="1" dirty="0" smtClean="0">
                <a:solidFill>
                  <a:srgbClr val="FF0000"/>
                </a:solidFill>
              </a:rPr>
              <a:t>Lonca Teşkilatı</a:t>
            </a:r>
          </a:p>
          <a:p>
            <a:r>
              <a:rPr lang="tr-TR" sz="2000" dirty="0" smtClean="0"/>
              <a:t>Loncalar birer esnaf kuruluşudur. Meslek mensuplarının eğitiminde bir okul görevi görmüşlerdir. Burada usta, kalfa ve çırak ilişkisi içerisinde eğitim verilmiştir.</a:t>
            </a:r>
          </a:p>
          <a:p>
            <a:r>
              <a:rPr lang="tr-TR" sz="2400" b="1" dirty="0" smtClean="0">
                <a:solidFill>
                  <a:srgbClr val="FF0000"/>
                </a:solidFill>
              </a:rPr>
              <a:t>Kütüphaneler</a:t>
            </a:r>
          </a:p>
          <a:p>
            <a:r>
              <a:rPr lang="tr-TR" sz="2000" dirty="0" smtClean="0"/>
              <a:t>Kütüphaneler sayesinde aradığı bilgilere birinci kaynaktan ulaşan insanlar bilgi ve birikim sahibi olur, kendilerini geliştirerek aydınlanırdı. Bu nedenle kütüphaneler halkın eğitimi açısından önemli bir yere sahipti.</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07504" y="62631"/>
            <a:ext cx="8856984" cy="3416320"/>
          </a:xfrm>
          <a:prstGeom prst="rect">
            <a:avLst/>
          </a:prstGeom>
        </p:spPr>
        <p:txBody>
          <a:bodyPr wrap="square">
            <a:spAutoFit/>
          </a:bodyPr>
          <a:lstStyle/>
          <a:p>
            <a:r>
              <a:rPr lang="tr-TR" sz="2800" b="1" dirty="0" smtClean="0">
                <a:solidFill>
                  <a:srgbClr val="FF0000"/>
                </a:solidFill>
              </a:rPr>
              <a:t>Sahaflar</a:t>
            </a:r>
          </a:p>
          <a:p>
            <a:r>
              <a:rPr lang="tr-TR" sz="2000" b="1" dirty="0" smtClean="0"/>
              <a:t>Sahaflar, ikinci el kitapların alınıp satıldığı yerlerdi. </a:t>
            </a:r>
            <a:r>
              <a:rPr lang="tr-TR" sz="2000" dirty="0" smtClean="0"/>
              <a:t>Buralarda son derece değerli eski kitaplar da bulunurdu. Halk arzu ettiği zaman sahaflarda oturarak istediği kitabı okuma fırsatı bulur, orada ilmî sohbetler de yapardı. </a:t>
            </a:r>
          </a:p>
          <a:p>
            <a:r>
              <a:rPr lang="tr-TR" sz="2800" b="1" dirty="0" smtClean="0">
                <a:solidFill>
                  <a:srgbClr val="FF0000"/>
                </a:solidFill>
              </a:rPr>
              <a:t>Kıraathaneler</a:t>
            </a:r>
          </a:p>
          <a:p>
            <a:r>
              <a:rPr lang="tr-TR" sz="2000" b="1" dirty="0" smtClean="0"/>
              <a:t>Kıraat, okuma anlamına gelen bir kelimedir. Kıraathane ise okuma evi anlamına </a:t>
            </a:r>
            <a:r>
              <a:rPr lang="tr-TR" sz="2000" dirty="0" smtClean="0"/>
              <a:t>gelmektedir. Bu mekânlar, insanların arkadaşlarıyla buluşup sohbet ettikleri yerlerdi. Buralarda kütüphane bölümü de bulunurdu. Kıraathaneye gelen halk şairleri ve meddahlar, oradaki insanlarla sohbet ederek halkın kültür açısından gelişmesine katkı sağlardı.</a:t>
            </a:r>
            <a:endParaRPr lang="tr-TR" sz="2000" dirty="0"/>
          </a:p>
        </p:txBody>
      </p:sp>
      <p:pic>
        <p:nvPicPr>
          <p:cNvPr id="27652" name="Picture 4" descr="medreseler ile ilgili gÃ¶rsel sonucu"/>
          <p:cNvPicPr>
            <a:picLocks noChangeAspect="1" noChangeArrowheads="1"/>
          </p:cNvPicPr>
          <p:nvPr/>
        </p:nvPicPr>
        <p:blipFill>
          <a:blip r:embed="rId3" cstate="print"/>
          <a:srcRect/>
          <a:stretch>
            <a:fillRect/>
          </a:stretch>
        </p:blipFill>
        <p:spPr bwMode="auto">
          <a:xfrm>
            <a:off x="1" y="3433564"/>
            <a:ext cx="3995936" cy="2281436"/>
          </a:xfrm>
          <a:prstGeom prst="rect">
            <a:avLst/>
          </a:prstGeom>
          <a:noFill/>
        </p:spPr>
      </p:pic>
      <p:pic>
        <p:nvPicPr>
          <p:cNvPr id="27656" name="Picture 8" descr="sahaflar ile ilgili gÃ¶rsel sonucu"/>
          <p:cNvPicPr>
            <a:picLocks noChangeAspect="1" noChangeArrowheads="1"/>
          </p:cNvPicPr>
          <p:nvPr/>
        </p:nvPicPr>
        <p:blipFill>
          <a:blip r:embed="rId4" cstate="print"/>
          <a:srcRect/>
          <a:stretch>
            <a:fillRect/>
          </a:stretch>
        </p:blipFill>
        <p:spPr bwMode="auto">
          <a:xfrm>
            <a:off x="4283968" y="3433564"/>
            <a:ext cx="4860032" cy="228143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0" y="2785492"/>
            <a:ext cx="9144000" cy="3217540"/>
          </a:xfrm>
          <a:prstGeom prst="rect">
            <a:avLst/>
          </a:prstGeom>
          <a:noFill/>
          <a:ln w="9525">
            <a:noFill/>
            <a:miter lim="800000"/>
            <a:headEnd/>
            <a:tailEnd/>
          </a:ln>
        </p:spPr>
      </p:pic>
      <p:pic>
        <p:nvPicPr>
          <p:cNvPr id="28673" name="Picture 1"/>
          <p:cNvPicPr>
            <a:picLocks noChangeAspect="1" noChangeArrowheads="1"/>
          </p:cNvPicPr>
          <p:nvPr/>
        </p:nvPicPr>
        <p:blipFill>
          <a:blip r:embed="rId3" cstate="print"/>
          <a:srcRect/>
          <a:stretch>
            <a:fillRect/>
          </a:stretch>
        </p:blipFill>
        <p:spPr bwMode="auto">
          <a:xfrm>
            <a:off x="0" y="1"/>
            <a:ext cx="9144000" cy="27134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104" y="37578"/>
            <a:ext cx="9144000" cy="5593804"/>
          </a:xfrm>
        </p:spPr>
        <p:txBody>
          <a:bodyPr>
            <a:normAutofit fontScale="92500" lnSpcReduction="20000"/>
          </a:bodyPr>
          <a:lstStyle/>
          <a:p>
            <a:r>
              <a:rPr lang="tr-TR" sz="2400" b="1" dirty="0" err="1" smtClean="0">
                <a:solidFill>
                  <a:srgbClr val="FF0000"/>
                </a:solidFill>
              </a:rPr>
              <a:t>Birûnî</a:t>
            </a:r>
            <a:r>
              <a:rPr lang="tr-TR" sz="2400" b="1" dirty="0" smtClean="0">
                <a:solidFill>
                  <a:srgbClr val="FF0000"/>
                </a:solidFill>
              </a:rPr>
              <a:t> (973-1051): </a:t>
            </a:r>
            <a:r>
              <a:rPr lang="tr-TR" sz="2400" dirty="0" smtClean="0"/>
              <a:t>973 yılında </a:t>
            </a:r>
            <a:r>
              <a:rPr lang="tr-TR" sz="2400" dirty="0" err="1" smtClean="0"/>
              <a:t>Harezm</a:t>
            </a:r>
            <a:r>
              <a:rPr lang="tr-TR" sz="2400" dirty="0" smtClean="0"/>
              <a:t> şehrinde doğmuştur. </a:t>
            </a:r>
            <a:r>
              <a:rPr lang="sv-SE" sz="2400" b="1" dirty="0" smtClean="0"/>
              <a:t>Astronomi matematik, fizik,</a:t>
            </a:r>
            <a:r>
              <a:rPr lang="tr-TR" sz="2400" b="1" dirty="0" smtClean="0"/>
              <a:t> tıp, coğrafya ve tarih </a:t>
            </a:r>
            <a:r>
              <a:rPr lang="tr-TR" sz="2400" dirty="0" smtClean="0"/>
              <a:t>konularında önemli eserler vermiştir. Batı’da </a:t>
            </a:r>
            <a:r>
              <a:rPr lang="tr-TR" sz="2400" b="1" dirty="0" err="1" smtClean="0"/>
              <a:t>Aliboron</a:t>
            </a:r>
            <a:r>
              <a:rPr lang="tr-TR" sz="2400" dirty="0" smtClean="0"/>
              <a:t> adıyla anılmaktadır .</a:t>
            </a:r>
          </a:p>
          <a:p>
            <a:r>
              <a:rPr lang="tr-TR" sz="2400" b="1" dirty="0" err="1" smtClean="0"/>
              <a:t>Gazneli</a:t>
            </a:r>
            <a:r>
              <a:rPr lang="tr-TR" sz="2400" b="1" dirty="0" smtClean="0"/>
              <a:t> Hükümdarı </a:t>
            </a:r>
            <a:r>
              <a:rPr lang="tr-TR" sz="2400" b="1" dirty="0" smtClean="0">
                <a:solidFill>
                  <a:srgbClr val="FF0000"/>
                </a:solidFill>
              </a:rPr>
              <a:t>Sultan Mahmu</a:t>
            </a:r>
            <a:r>
              <a:rPr lang="tr-TR" sz="2400" b="1" dirty="0" smtClean="0"/>
              <a:t>t’un himayesi altında çalışmalarda bulunmuştur. </a:t>
            </a:r>
            <a:r>
              <a:rPr lang="tr-TR" sz="2400" dirty="0" smtClean="0"/>
              <a:t>Hindistan’ın Sultan Mahmut tarafından fethedilen bölgelerinde defalarca inceleme gezisine çıktı. </a:t>
            </a:r>
            <a:r>
              <a:rPr lang="tr-TR" sz="2400" b="1" dirty="0" smtClean="0"/>
              <a:t>Sanskritçe öğrendi. Hint eserlerini inceledi.</a:t>
            </a:r>
          </a:p>
          <a:p>
            <a:r>
              <a:rPr lang="tr-TR" sz="2400" dirty="0" smtClean="0"/>
              <a:t>1000 yılında </a:t>
            </a:r>
            <a:r>
              <a:rPr lang="tr-TR" sz="2400" dirty="0" smtClean="0">
                <a:solidFill>
                  <a:srgbClr val="FF0000"/>
                </a:solidFill>
              </a:rPr>
              <a:t>dünya tarihi </a:t>
            </a:r>
            <a:r>
              <a:rPr lang="tr-TR" sz="2400" dirty="0" smtClean="0"/>
              <a:t>ile ilgili önemli bir eser kaleme aldı. Bu kitap onun gençlik eseri olarak nitelendirilir. </a:t>
            </a:r>
            <a:r>
              <a:rPr lang="tr-TR" sz="2400" b="1" dirty="0" smtClean="0"/>
              <a:t>Asıl büyük eseri </a:t>
            </a:r>
            <a:r>
              <a:rPr lang="tr-TR" sz="2400" dirty="0" smtClean="0"/>
              <a:t>ise 1017 yılında yazdığı </a:t>
            </a:r>
            <a:r>
              <a:rPr lang="tr-TR" sz="2400" b="1" dirty="0" smtClean="0"/>
              <a:t>Hindistan ile ilgili kitabıdır </a:t>
            </a:r>
            <a:r>
              <a:rPr lang="tr-TR" sz="2400" b="1" dirty="0" smtClean="0">
                <a:solidFill>
                  <a:srgbClr val="FF0000"/>
                </a:solidFill>
              </a:rPr>
              <a:t>(Kitabı Tarih). </a:t>
            </a:r>
            <a:r>
              <a:rPr lang="tr-TR" sz="2400" dirty="0" smtClean="0"/>
              <a:t>Bu kitap, döneminden yüzyıllar sonra bile yabancı bir kültür hakkında hazırlanmış nadide eserlerden biri olarak kabul edildi.</a:t>
            </a:r>
          </a:p>
          <a:p>
            <a:r>
              <a:rPr lang="tr-TR" sz="2400" dirty="0" smtClean="0"/>
              <a:t>En önemli eseri, </a:t>
            </a:r>
            <a:r>
              <a:rPr lang="tr-TR" sz="2400" b="1" dirty="0" smtClean="0">
                <a:solidFill>
                  <a:srgbClr val="FF0000"/>
                </a:solidFill>
              </a:rPr>
              <a:t>El </a:t>
            </a:r>
            <a:r>
              <a:rPr lang="tr-TR" sz="2400" b="1" dirty="0" err="1" smtClean="0">
                <a:solidFill>
                  <a:srgbClr val="FF0000"/>
                </a:solidFill>
              </a:rPr>
              <a:t>Asarü’l</a:t>
            </a:r>
            <a:r>
              <a:rPr lang="tr-TR" sz="2400" b="1" dirty="0" smtClean="0">
                <a:solidFill>
                  <a:srgbClr val="FF0000"/>
                </a:solidFill>
              </a:rPr>
              <a:t> Bakiye’</a:t>
            </a:r>
            <a:r>
              <a:rPr lang="tr-TR" sz="2400" b="1" dirty="0" smtClean="0"/>
              <a:t>dir. Bu önemli </a:t>
            </a:r>
            <a:r>
              <a:rPr lang="tr-TR" sz="2400" dirty="0" smtClean="0"/>
              <a:t>eserinde çeşitli toplumların kullandıkları </a:t>
            </a:r>
            <a:r>
              <a:rPr lang="tr-TR" sz="2400" b="1" dirty="0" smtClean="0"/>
              <a:t>takvimleri ay ve  yıllardaki farklılıkları </a:t>
            </a:r>
            <a:r>
              <a:rPr lang="tr-TR" sz="2400" dirty="0" smtClean="0"/>
              <a:t>dini gün ve bayramları </a:t>
            </a:r>
            <a:r>
              <a:rPr lang="tr-TR" sz="2400" dirty="0" err="1" smtClean="0"/>
              <a:t>sebeblerini</a:t>
            </a:r>
            <a:r>
              <a:rPr lang="tr-TR" sz="2400" dirty="0" smtClean="0"/>
              <a:t> incelemiştir.</a:t>
            </a:r>
          </a:p>
          <a:p>
            <a:r>
              <a:rPr lang="tr-TR" sz="2400" dirty="0" err="1" smtClean="0"/>
              <a:t>Birûnî</a:t>
            </a:r>
            <a:r>
              <a:rPr lang="tr-TR" sz="2400" dirty="0" smtClean="0"/>
              <a:t>, çeşitli ilim dallarında </a:t>
            </a:r>
            <a:r>
              <a:rPr lang="tr-TR" sz="2400" b="1" dirty="0" smtClean="0"/>
              <a:t>100’den fazla eser </a:t>
            </a:r>
            <a:r>
              <a:rPr lang="tr-TR" sz="2400" dirty="0" smtClean="0"/>
              <a:t>verdi. Tarih </a:t>
            </a:r>
          </a:p>
          <a:p>
            <a:pPr>
              <a:buNone/>
            </a:pPr>
            <a:r>
              <a:rPr lang="tr-TR" sz="2400" dirty="0" smtClean="0"/>
              <a:t>     dışında matematik ve fizik alanında da önemli çalışmalar yaptı.</a:t>
            </a:r>
          </a:p>
          <a:p>
            <a:r>
              <a:rPr lang="tr-TR" sz="2400" dirty="0" smtClean="0"/>
              <a:t>Ayrıca </a:t>
            </a:r>
            <a:r>
              <a:rPr lang="tr-TR" sz="2400" b="1" dirty="0" smtClean="0">
                <a:solidFill>
                  <a:srgbClr val="FF0000"/>
                </a:solidFill>
              </a:rPr>
              <a:t>jeodezi (yeryüzü bilgisi)</a:t>
            </a:r>
            <a:r>
              <a:rPr lang="tr-TR" sz="2400" dirty="0" smtClean="0"/>
              <a:t> </a:t>
            </a:r>
            <a:r>
              <a:rPr lang="it-IT" sz="2400" b="1" dirty="0" smtClean="0"/>
              <a:t>biliminin kurucusu </a:t>
            </a:r>
            <a:r>
              <a:rPr lang="it-IT" sz="2400" dirty="0" smtClean="0"/>
              <a:t>kabul edilir.</a:t>
            </a:r>
            <a:endParaRPr lang="tr-TR" sz="2400" dirty="0"/>
          </a:p>
        </p:txBody>
      </p:sp>
      <p:pic>
        <p:nvPicPr>
          <p:cNvPr id="4" name="Picture 3"/>
          <p:cNvPicPr>
            <a:picLocks noChangeAspect="1" noChangeArrowheads="1"/>
          </p:cNvPicPr>
          <p:nvPr/>
        </p:nvPicPr>
        <p:blipFill>
          <a:blip r:embed="rId2" cstate="print"/>
          <a:srcRect/>
          <a:stretch>
            <a:fillRect/>
          </a:stretch>
        </p:blipFill>
        <p:spPr bwMode="auto">
          <a:xfrm>
            <a:off x="7542399" y="4225652"/>
            <a:ext cx="1601602" cy="1489348"/>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p:cNvPicPr>
            <a:picLocks noChangeAspect="1" noChangeArrowheads="1"/>
          </p:cNvPicPr>
          <p:nvPr/>
        </p:nvPicPr>
        <p:blipFill>
          <a:blip r:embed="rId2" cstate="print"/>
          <a:srcRect/>
          <a:stretch>
            <a:fillRect/>
          </a:stretch>
        </p:blipFill>
        <p:spPr bwMode="auto">
          <a:xfrm>
            <a:off x="0" y="0"/>
            <a:ext cx="9324975" cy="585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87682" y="67110"/>
            <a:ext cx="8964488" cy="4832092"/>
          </a:xfrm>
          <a:prstGeom prst="rect">
            <a:avLst/>
          </a:prstGeom>
        </p:spPr>
        <p:txBody>
          <a:bodyPr wrap="square">
            <a:spAutoFit/>
          </a:bodyPr>
          <a:lstStyle/>
          <a:p>
            <a:r>
              <a:rPr lang="tr-TR" sz="2000" b="1" dirty="0" smtClean="0">
                <a:solidFill>
                  <a:srgbClr val="FF0000"/>
                </a:solidFill>
              </a:rPr>
              <a:t>Osmanlı Devleti’nde Bilim</a:t>
            </a:r>
          </a:p>
          <a:p>
            <a:pPr>
              <a:buFont typeface="Arial" pitchFamily="34" charset="0"/>
              <a:buChar char="•"/>
            </a:pPr>
            <a:r>
              <a:rPr lang="tr-TR" sz="2000" dirty="0" smtClean="0"/>
              <a:t>    Osmanlı Devleti’nde bilim, kendisinden önceki </a:t>
            </a:r>
            <a:r>
              <a:rPr lang="tr-TR" sz="2000" b="1" dirty="0" smtClean="0"/>
              <a:t>Türk devletlerinden, İslam devletlerinden ve bulunduğu coğrafyada yaşayan topluluklardan etkilenerek kendine has bir anlayış içerisinde gelişmiştir. </a:t>
            </a:r>
            <a:r>
              <a:rPr lang="tr-TR" sz="2000" dirty="0" smtClean="0"/>
              <a:t>Osmanlı Devleti’nde vezirler ve yöneticiler genelde âlimler arasından seçilmiş, padişahlar âlimleri ve bilim adamlarını destekleyip korumuşlardır.</a:t>
            </a:r>
          </a:p>
          <a:p>
            <a:pPr>
              <a:buFont typeface="Arial" pitchFamily="34" charset="0"/>
              <a:buChar char="•"/>
            </a:pPr>
            <a:r>
              <a:rPr lang="tr-TR" sz="2000" dirty="0" smtClean="0"/>
              <a:t>       Osmanlı devlet yöneticileri, İslami dönemde yazılan </a:t>
            </a:r>
            <a:r>
              <a:rPr lang="tr-TR" sz="2000" b="1" dirty="0" smtClean="0"/>
              <a:t>matematik, astronomi, tıp, coğrafya ve müzik</a:t>
            </a:r>
            <a:r>
              <a:rPr lang="tr-TR" sz="2000" dirty="0" smtClean="0"/>
              <a:t> gibi konuları ele alan birçok kitabın çevirisini yaptırmış, bu kitaplar halkın anlayabileceği bir şekilde sadeleştirilmiştir. Bu dönemde ayrıca orijinal eserler yazılmış ve bu eserlerden halkın yararlanması sağlanmıştır.</a:t>
            </a:r>
          </a:p>
          <a:p>
            <a:pPr>
              <a:buFont typeface="Arial" pitchFamily="34" charset="0"/>
              <a:buChar char="•"/>
            </a:pPr>
            <a:endParaRPr lang="tr-TR" dirty="0" smtClean="0"/>
          </a:p>
          <a:p>
            <a:pPr>
              <a:buFont typeface="Arial" pitchFamily="34" charset="0"/>
              <a:buChar char="•"/>
            </a:pPr>
            <a:endParaRPr lang="tr-TR" dirty="0" smtClean="0"/>
          </a:p>
          <a:p>
            <a:pPr>
              <a:buFont typeface="Arial" pitchFamily="34" charset="0"/>
              <a:buChar char="•"/>
            </a:pPr>
            <a:endParaRPr lang="tr-TR" dirty="0" smtClean="0"/>
          </a:p>
          <a:p>
            <a:pPr>
              <a:buFont typeface="Arial" pitchFamily="34" charset="0"/>
              <a:buChar char="•"/>
            </a:pPr>
            <a:endParaRPr lang="tr-TR" dirty="0" smtClean="0"/>
          </a:p>
          <a:p>
            <a:pPr>
              <a:buFont typeface="Arial" pitchFamily="34" charset="0"/>
              <a:buChar char="•"/>
            </a:pPr>
            <a:endParaRPr lang="tr-TR" dirty="0" smtClean="0"/>
          </a:p>
          <a:p>
            <a:pPr>
              <a:buFont typeface="Arial" pitchFamily="34" charset="0"/>
              <a:buChar char="•"/>
            </a:pPr>
            <a:endParaRPr lang="tr-TR" dirty="0"/>
          </a:p>
        </p:txBody>
      </p:sp>
      <p:pic>
        <p:nvPicPr>
          <p:cNvPr id="33794" name="Picture 2"/>
          <p:cNvPicPr>
            <a:picLocks noChangeAspect="1" noChangeArrowheads="1"/>
          </p:cNvPicPr>
          <p:nvPr/>
        </p:nvPicPr>
        <p:blipFill>
          <a:blip r:embed="rId2" cstate="print"/>
          <a:srcRect/>
          <a:stretch>
            <a:fillRect/>
          </a:stretch>
        </p:blipFill>
        <p:spPr bwMode="auto">
          <a:xfrm>
            <a:off x="0" y="3361556"/>
            <a:ext cx="3619500" cy="2353444"/>
          </a:xfrm>
          <a:prstGeom prst="rect">
            <a:avLst/>
          </a:prstGeom>
          <a:noFill/>
          <a:ln w="9525">
            <a:noFill/>
            <a:miter lim="800000"/>
            <a:headEnd/>
            <a:tailEnd/>
          </a:ln>
        </p:spPr>
      </p:pic>
      <p:pic>
        <p:nvPicPr>
          <p:cNvPr id="33795" name="Picture 3"/>
          <p:cNvPicPr>
            <a:picLocks noChangeAspect="1" noChangeArrowheads="1"/>
          </p:cNvPicPr>
          <p:nvPr/>
        </p:nvPicPr>
        <p:blipFill>
          <a:blip r:embed="rId3" cstate="print"/>
          <a:srcRect/>
          <a:stretch>
            <a:fillRect/>
          </a:stretch>
        </p:blipFill>
        <p:spPr bwMode="auto">
          <a:xfrm>
            <a:off x="4860033" y="3289549"/>
            <a:ext cx="4283968" cy="242545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0" y="0"/>
            <a:ext cx="9144000" cy="5970865"/>
          </a:xfrm>
          <a:prstGeom prst="rect">
            <a:avLst/>
          </a:prstGeom>
        </p:spPr>
        <p:txBody>
          <a:bodyPr wrap="square">
            <a:spAutoFit/>
          </a:bodyPr>
          <a:lstStyle/>
          <a:p>
            <a:r>
              <a:rPr lang="tr-TR" sz="2800" b="1" dirty="0" smtClean="0">
                <a:solidFill>
                  <a:srgbClr val="FF0000"/>
                </a:solidFill>
              </a:rPr>
              <a:t>Osmanlı’da Bilim İnsanları</a:t>
            </a:r>
          </a:p>
          <a:p>
            <a:r>
              <a:rPr lang="tr-TR" sz="2000" b="1" dirty="0" err="1" smtClean="0">
                <a:solidFill>
                  <a:srgbClr val="FF0000"/>
                </a:solidFill>
              </a:rPr>
              <a:t>Dâvûd</a:t>
            </a:r>
            <a:r>
              <a:rPr lang="tr-TR" sz="2000" b="1" dirty="0" smtClean="0">
                <a:solidFill>
                  <a:srgbClr val="FF0000"/>
                </a:solidFill>
              </a:rPr>
              <a:t>-i </a:t>
            </a:r>
            <a:r>
              <a:rPr lang="tr-TR" sz="2000" b="1" dirty="0" err="1" smtClean="0">
                <a:solidFill>
                  <a:srgbClr val="FF0000"/>
                </a:solidFill>
              </a:rPr>
              <a:t>Kayserî</a:t>
            </a:r>
            <a:r>
              <a:rPr lang="tr-TR" sz="2000" b="1" dirty="0" smtClean="0">
                <a:solidFill>
                  <a:srgbClr val="FF0000"/>
                </a:solidFill>
              </a:rPr>
              <a:t> (1260-1350)</a:t>
            </a:r>
          </a:p>
          <a:p>
            <a:r>
              <a:rPr lang="tr-TR" dirty="0" smtClean="0"/>
              <a:t>Orhan Gazi zamanında </a:t>
            </a:r>
            <a:r>
              <a:rPr lang="tr-TR" b="1" dirty="0" smtClean="0">
                <a:solidFill>
                  <a:srgbClr val="FF0000"/>
                </a:solidFill>
              </a:rPr>
              <a:t>İznik’te</a:t>
            </a:r>
            <a:r>
              <a:rPr lang="tr-TR" dirty="0" smtClean="0"/>
              <a:t> kurulan ve Osmanlı’nın </a:t>
            </a:r>
            <a:r>
              <a:rPr lang="tr-TR" b="1" dirty="0" smtClean="0"/>
              <a:t>ilk medresesi olan medresenin baş</a:t>
            </a:r>
          </a:p>
          <a:p>
            <a:r>
              <a:rPr lang="tr-TR" b="1" dirty="0" smtClean="0"/>
              <a:t>müderrisidir.</a:t>
            </a:r>
            <a:r>
              <a:rPr lang="tr-TR" dirty="0" smtClean="0"/>
              <a:t> Mısır’da okumuş ve otuz akçe yevmiye ile görevine başlamıştır. Aklî ve naklî ilimlerde ihtisas yapmıştır.</a:t>
            </a:r>
          </a:p>
          <a:p>
            <a:r>
              <a:rPr lang="tr-TR" sz="2000" b="1" dirty="0" err="1" smtClean="0">
                <a:solidFill>
                  <a:srgbClr val="FF0000"/>
                </a:solidFill>
              </a:rPr>
              <a:t>Kadızâde</a:t>
            </a:r>
            <a:r>
              <a:rPr lang="tr-TR" sz="2000" b="1" dirty="0" smtClean="0">
                <a:solidFill>
                  <a:srgbClr val="FF0000"/>
                </a:solidFill>
              </a:rPr>
              <a:t>-i </a:t>
            </a:r>
            <a:r>
              <a:rPr lang="tr-TR" sz="2000" b="1" dirty="0" err="1" smtClean="0">
                <a:solidFill>
                  <a:srgbClr val="FF0000"/>
                </a:solidFill>
              </a:rPr>
              <a:t>Rûmî</a:t>
            </a:r>
            <a:r>
              <a:rPr lang="tr-TR" sz="2000" b="1" dirty="0" smtClean="0">
                <a:solidFill>
                  <a:srgbClr val="FF0000"/>
                </a:solidFill>
              </a:rPr>
              <a:t> (1337-1421)</a:t>
            </a:r>
          </a:p>
          <a:p>
            <a:r>
              <a:rPr lang="tr-TR" dirty="0" smtClean="0"/>
              <a:t>Matematik ve astronomi alanları ile ilgilenmiştir. Bursa’daki tahsilinden sonra Molla </a:t>
            </a:r>
            <a:r>
              <a:rPr lang="tr-TR" dirty="0" err="1" smtClean="0"/>
              <a:t>Fenari’den</a:t>
            </a:r>
            <a:endParaRPr lang="tr-TR" dirty="0" smtClean="0"/>
          </a:p>
          <a:p>
            <a:r>
              <a:rPr lang="tr-TR" dirty="0" smtClean="0"/>
              <a:t>ders alıp önce Horasan’a, oradan da Türkistan’a giderek eğitimine oralarda devam etmiştir.</a:t>
            </a:r>
          </a:p>
          <a:p>
            <a:r>
              <a:rPr lang="tr-TR" b="1" dirty="0" smtClean="0"/>
              <a:t>Semerkant’ta önce rasathane müdürü</a:t>
            </a:r>
            <a:r>
              <a:rPr lang="tr-TR" dirty="0" smtClean="0"/>
              <a:t>, sonra da Semerkant Medresesi baş müderrisi olmuştur.</a:t>
            </a:r>
          </a:p>
          <a:p>
            <a:r>
              <a:rPr lang="tr-TR" dirty="0" smtClean="0"/>
              <a:t>Gök cisimlerinin kendi yörüngeleri arasındaki hareketlerini inceleyip onların yerlerini tespit</a:t>
            </a:r>
          </a:p>
          <a:p>
            <a:r>
              <a:rPr lang="tr-TR" dirty="0" smtClean="0"/>
              <a:t>etmiş, matematik ve fizik kurallarını astronomide ilk defa uygulayan kişi olmuştur.</a:t>
            </a:r>
          </a:p>
          <a:p>
            <a:r>
              <a:rPr lang="tr-TR" sz="2000" b="1" dirty="0" err="1" smtClean="0">
                <a:solidFill>
                  <a:srgbClr val="FF0000"/>
                </a:solidFill>
              </a:rPr>
              <a:t>Sabuncuoğlu</a:t>
            </a:r>
            <a:r>
              <a:rPr lang="tr-TR" sz="2000" b="1" dirty="0" smtClean="0">
                <a:solidFill>
                  <a:srgbClr val="FF0000"/>
                </a:solidFill>
              </a:rPr>
              <a:t> </a:t>
            </a:r>
            <a:r>
              <a:rPr lang="tr-TR" sz="2000" b="1" dirty="0" err="1" smtClean="0">
                <a:solidFill>
                  <a:srgbClr val="FF0000"/>
                </a:solidFill>
              </a:rPr>
              <a:t>Şerafeddin</a:t>
            </a:r>
            <a:r>
              <a:rPr lang="tr-TR" sz="2000" b="1" dirty="0" smtClean="0">
                <a:solidFill>
                  <a:srgbClr val="FF0000"/>
                </a:solidFill>
              </a:rPr>
              <a:t> (1386-1470)</a:t>
            </a:r>
          </a:p>
          <a:p>
            <a:r>
              <a:rPr lang="tr-TR" dirty="0" smtClean="0"/>
              <a:t>Tıpta deneye önem vermiştir. </a:t>
            </a:r>
            <a:r>
              <a:rPr lang="tr-TR" b="1" dirty="0" err="1" smtClean="0">
                <a:solidFill>
                  <a:srgbClr val="FF0000"/>
                </a:solidFill>
              </a:rPr>
              <a:t>Mücerrebnâme</a:t>
            </a:r>
            <a:r>
              <a:rPr lang="tr-TR" b="1" dirty="0" smtClean="0">
                <a:solidFill>
                  <a:srgbClr val="FF0000"/>
                </a:solidFill>
              </a:rPr>
              <a:t> </a:t>
            </a:r>
            <a:r>
              <a:rPr lang="tr-TR" dirty="0" smtClean="0"/>
              <a:t>isimli</a:t>
            </a:r>
            <a:r>
              <a:rPr lang="tr-TR" b="1" dirty="0" smtClean="0"/>
              <a:t> deney kitabında</a:t>
            </a:r>
            <a:r>
              <a:rPr lang="tr-TR" dirty="0" smtClean="0"/>
              <a:t>, yılan zehrine karşı önce horozlarda, sonra da kendi üzerinde denediği ilacın sonuçlarına yer vermiştir. </a:t>
            </a:r>
            <a:r>
              <a:rPr lang="tr-TR" b="1" dirty="0" err="1" smtClean="0">
                <a:solidFill>
                  <a:srgbClr val="FF0000"/>
                </a:solidFill>
              </a:rPr>
              <a:t>Cerrahnâme</a:t>
            </a:r>
            <a:r>
              <a:rPr lang="tr-TR" b="1" dirty="0" smtClean="0">
                <a:solidFill>
                  <a:srgbClr val="FF0000"/>
                </a:solidFill>
              </a:rPr>
              <a:t> </a:t>
            </a:r>
            <a:r>
              <a:rPr lang="tr-TR" b="1" dirty="0" smtClean="0"/>
              <a:t>adlı resimli kitabında </a:t>
            </a:r>
            <a:r>
              <a:rPr lang="tr-TR" b="1" dirty="0" smtClean="0">
                <a:solidFill>
                  <a:srgbClr val="FF0000"/>
                </a:solidFill>
              </a:rPr>
              <a:t>çeşitli ameliyatlara </a:t>
            </a:r>
            <a:r>
              <a:rPr lang="tr-TR" dirty="0" smtClean="0"/>
              <a:t>yer vermiştir.</a:t>
            </a:r>
          </a:p>
          <a:p>
            <a:r>
              <a:rPr lang="tr-TR" sz="2400" b="1" dirty="0" err="1" smtClean="0">
                <a:solidFill>
                  <a:srgbClr val="FF0000"/>
                </a:solidFill>
              </a:rPr>
              <a:t>Altuncuzâde</a:t>
            </a:r>
            <a:endParaRPr lang="tr-TR" sz="2400" b="1" dirty="0" smtClean="0">
              <a:solidFill>
                <a:srgbClr val="FF0000"/>
              </a:solidFill>
            </a:endParaRPr>
          </a:p>
          <a:p>
            <a:r>
              <a:rPr lang="tr-TR" dirty="0" smtClean="0"/>
              <a:t>Fatih Dönemi hekimlerindendir. Kendi imal ettiği kalaydan sondalarla idrar tutukluluğuna çare bulmuş ve aynı şekilde </a:t>
            </a:r>
            <a:r>
              <a:rPr lang="tr-TR" b="1" dirty="0" smtClean="0"/>
              <a:t>mesane ve idrar yolları rahatsızlıklarını </a:t>
            </a:r>
            <a:r>
              <a:rPr lang="tr-TR" dirty="0" smtClean="0"/>
              <a:t>tedavi etmiştir.</a:t>
            </a:r>
          </a:p>
          <a:p>
            <a:endParaRPr lang="tr-TR" dirty="0" smtClean="0"/>
          </a:p>
          <a:p>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0" y="0"/>
            <a:ext cx="9144000" cy="2616101"/>
          </a:xfrm>
          <a:prstGeom prst="rect">
            <a:avLst/>
          </a:prstGeom>
        </p:spPr>
        <p:txBody>
          <a:bodyPr wrap="square">
            <a:spAutoFit/>
          </a:bodyPr>
          <a:lstStyle/>
          <a:p>
            <a:r>
              <a:rPr lang="tr-TR" sz="2400" b="1" dirty="0" err="1" smtClean="0">
                <a:solidFill>
                  <a:srgbClr val="FF0000"/>
                </a:solidFill>
              </a:rPr>
              <a:t>Akşemseddin</a:t>
            </a:r>
            <a:r>
              <a:rPr lang="tr-TR" sz="2400" b="1" dirty="0" smtClean="0">
                <a:solidFill>
                  <a:srgbClr val="FF0000"/>
                </a:solidFill>
              </a:rPr>
              <a:t> (1390-1459)</a:t>
            </a:r>
          </a:p>
          <a:p>
            <a:pPr>
              <a:buFont typeface="Arial" pitchFamily="34" charset="0"/>
              <a:buChar char="•"/>
            </a:pPr>
            <a:r>
              <a:rPr lang="tr-TR" dirty="0" smtClean="0"/>
              <a:t>    </a:t>
            </a:r>
            <a:r>
              <a:rPr lang="tr-TR" sz="2000" dirty="0" smtClean="0"/>
              <a:t>Fatih Sultan Mehmet Dönemi’nin önemli hekim ve bilim insanıdır. </a:t>
            </a:r>
            <a:r>
              <a:rPr lang="tr-TR" sz="2000" b="1" dirty="0" err="1" smtClean="0">
                <a:solidFill>
                  <a:srgbClr val="FF0000"/>
                </a:solidFill>
              </a:rPr>
              <a:t>Risâletü’n</a:t>
            </a:r>
            <a:r>
              <a:rPr lang="tr-TR" sz="2000" b="1" dirty="0" smtClean="0">
                <a:solidFill>
                  <a:srgbClr val="FF0000"/>
                </a:solidFill>
              </a:rPr>
              <a:t>-</a:t>
            </a:r>
            <a:r>
              <a:rPr lang="tr-TR" sz="2000" b="1" dirty="0" err="1" smtClean="0">
                <a:solidFill>
                  <a:srgbClr val="FF0000"/>
                </a:solidFill>
              </a:rPr>
              <a:t>Nûriyye</a:t>
            </a:r>
            <a:r>
              <a:rPr lang="tr-TR" sz="2000" b="1" dirty="0" smtClean="0">
                <a:solidFill>
                  <a:srgbClr val="FF0000"/>
                </a:solidFill>
              </a:rPr>
              <a:t> ve </a:t>
            </a:r>
            <a:r>
              <a:rPr lang="tr-TR" sz="2000" b="1" dirty="0" err="1" smtClean="0">
                <a:solidFill>
                  <a:srgbClr val="FF0000"/>
                </a:solidFill>
              </a:rPr>
              <a:t>Mâddetü’l</a:t>
            </a:r>
            <a:r>
              <a:rPr lang="tr-TR" sz="2000" b="1" dirty="0" smtClean="0">
                <a:solidFill>
                  <a:srgbClr val="FF0000"/>
                </a:solidFill>
              </a:rPr>
              <a:t> </a:t>
            </a:r>
            <a:r>
              <a:rPr lang="tr-TR" sz="2000" b="1" dirty="0" err="1" smtClean="0">
                <a:solidFill>
                  <a:srgbClr val="FF0000"/>
                </a:solidFill>
              </a:rPr>
              <a:t>Hayât</a:t>
            </a:r>
            <a:r>
              <a:rPr lang="tr-TR" sz="2000" b="1" dirty="0" smtClean="0">
                <a:solidFill>
                  <a:srgbClr val="FF0000"/>
                </a:solidFill>
              </a:rPr>
              <a:t> </a:t>
            </a:r>
            <a:r>
              <a:rPr lang="tr-TR" sz="2000" dirty="0" smtClean="0"/>
              <a:t>adlı eserleri vardır. </a:t>
            </a:r>
            <a:r>
              <a:rPr lang="tr-TR" sz="2000" b="1" dirty="0" smtClean="0"/>
              <a:t>Fen ve din ilimlerini birlikte tamamlayan </a:t>
            </a:r>
            <a:r>
              <a:rPr lang="tr-TR" sz="2000" b="1" dirty="0" smtClean="0">
                <a:solidFill>
                  <a:srgbClr val="FF0000"/>
                </a:solidFill>
              </a:rPr>
              <a:t>Osmancık Medresesi </a:t>
            </a:r>
            <a:r>
              <a:rPr lang="tr-TR" sz="2000" b="1" dirty="0" smtClean="0"/>
              <a:t>müderrislerindendir.</a:t>
            </a:r>
          </a:p>
          <a:p>
            <a:pPr>
              <a:buFont typeface="Arial" pitchFamily="34" charset="0"/>
              <a:buChar char="•"/>
            </a:pPr>
            <a:r>
              <a:rPr lang="tr-TR" sz="2000" dirty="0" smtClean="0"/>
              <a:t>   Tam bir doktor olarak yetişmiş, </a:t>
            </a:r>
            <a:r>
              <a:rPr lang="tr-TR" sz="2000" b="1" dirty="0" smtClean="0"/>
              <a:t>bulaşıcı hastalıklar </a:t>
            </a:r>
            <a:r>
              <a:rPr lang="tr-TR" sz="2000" dirty="0" smtClean="0"/>
              <a:t>üzerinde yıllarca çalışmıştır.</a:t>
            </a:r>
          </a:p>
          <a:p>
            <a:r>
              <a:rPr lang="tr-TR" sz="2000" b="1" dirty="0" smtClean="0">
                <a:solidFill>
                  <a:srgbClr val="FF0000"/>
                </a:solidFill>
              </a:rPr>
              <a:t>Mikrop teorisini bulan kişidir </a:t>
            </a:r>
            <a:r>
              <a:rPr lang="tr-TR" sz="2000" dirty="0" smtClean="0"/>
              <a:t>ve </a:t>
            </a:r>
            <a:r>
              <a:rPr lang="tr-TR" sz="2000" b="1" dirty="0" smtClean="0"/>
              <a:t>ilk kanser araştırmacısıdır. </a:t>
            </a:r>
            <a:r>
              <a:rPr lang="tr-TR" sz="2000" dirty="0" err="1" smtClean="0">
                <a:solidFill>
                  <a:srgbClr val="FF0000"/>
                </a:solidFill>
              </a:rPr>
              <a:t>Seratan</a:t>
            </a:r>
            <a:r>
              <a:rPr lang="tr-TR" sz="2000" dirty="0" smtClean="0"/>
              <a:t> denilen bu hastalığa yakalanan Vezir </a:t>
            </a:r>
            <a:r>
              <a:rPr lang="tr-TR" sz="2000" dirty="0" err="1" smtClean="0"/>
              <a:t>Çandarlı</a:t>
            </a:r>
            <a:r>
              <a:rPr lang="tr-TR" sz="2000" dirty="0" smtClean="0"/>
              <a:t> Halil Paşa’nın oğlu, </a:t>
            </a:r>
            <a:r>
              <a:rPr lang="tr-TR" sz="2000" dirty="0" err="1" smtClean="0"/>
              <a:t>Kadıasker</a:t>
            </a:r>
            <a:r>
              <a:rPr lang="tr-TR" sz="2000" dirty="0" smtClean="0"/>
              <a:t> Süleyman Çelebi’yi tedavi etmiştir.</a:t>
            </a:r>
            <a:endParaRPr lang="tr-TR" sz="2000" dirty="0"/>
          </a:p>
        </p:txBody>
      </p:sp>
      <p:pic>
        <p:nvPicPr>
          <p:cNvPr id="34818" name="Picture 2"/>
          <p:cNvPicPr>
            <a:picLocks noChangeAspect="1" noChangeArrowheads="1"/>
          </p:cNvPicPr>
          <p:nvPr/>
        </p:nvPicPr>
        <p:blipFill>
          <a:blip r:embed="rId2" cstate="print"/>
          <a:srcRect/>
          <a:stretch>
            <a:fillRect/>
          </a:stretch>
        </p:blipFill>
        <p:spPr bwMode="auto">
          <a:xfrm>
            <a:off x="0" y="2569468"/>
            <a:ext cx="8964487" cy="1524000"/>
          </a:xfrm>
          <a:prstGeom prst="rect">
            <a:avLst/>
          </a:prstGeom>
          <a:noFill/>
          <a:ln w="9525">
            <a:noFill/>
            <a:miter lim="800000"/>
            <a:headEnd/>
            <a:tailEnd/>
          </a:ln>
        </p:spPr>
      </p:pic>
      <p:pic>
        <p:nvPicPr>
          <p:cNvPr id="34820" name="Picture 4" descr="akÅemsettin ile ilgili gÃ¶rsel sonucu"/>
          <p:cNvPicPr>
            <a:picLocks noChangeAspect="1" noChangeArrowheads="1"/>
          </p:cNvPicPr>
          <p:nvPr/>
        </p:nvPicPr>
        <p:blipFill>
          <a:blip r:embed="rId3" cstate="print"/>
          <a:srcRect/>
          <a:stretch>
            <a:fillRect/>
          </a:stretch>
        </p:blipFill>
        <p:spPr bwMode="auto">
          <a:xfrm>
            <a:off x="5276850" y="4009628"/>
            <a:ext cx="3867150" cy="1705372"/>
          </a:xfrm>
          <a:prstGeom prst="rect">
            <a:avLst/>
          </a:prstGeom>
          <a:noFill/>
        </p:spPr>
      </p:pic>
      <p:pic>
        <p:nvPicPr>
          <p:cNvPr id="34822" name="Picture 6" descr="akÅemsettin ile ilgili gÃ¶rsel sonucu"/>
          <p:cNvPicPr>
            <a:picLocks noChangeAspect="1" noChangeArrowheads="1"/>
          </p:cNvPicPr>
          <p:nvPr/>
        </p:nvPicPr>
        <p:blipFill>
          <a:blip r:embed="rId4" cstate="print"/>
          <a:srcRect/>
          <a:stretch>
            <a:fillRect/>
          </a:stretch>
        </p:blipFill>
        <p:spPr bwMode="auto">
          <a:xfrm>
            <a:off x="0" y="3937620"/>
            <a:ext cx="2123728" cy="177738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4616648"/>
          </a:xfrm>
          <a:prstGeom prst="rect">
            <a:avLst/>
          </a:prstGeom>
        </p:spPr>
        <p:txBody>
          <a:bodyPr wrap="square">
            <a:spAutoFit/>
          </a:bodyPr>
          <a:lstStyle/>
          <a:p>
            <a:r>
              <a:rPr lang="tr-TR" sz="2800" b="1" dirty="0" err="1" smtClean="0">
                <a:solidFill>
                  <a:srgbClr val="FF0000"/>
                </a:solidFill>
              </a:rPr>
              <a:t>Takiyüddin</a:t>
            </a:r>
            <a:r>
              <a:rPr lang="tr-TR" sz="2800" b="1" dirty="0" smtClean="0">
                <a:solidFill>
                  <a:srgbClr val="FF0000"/>
                </a:solidFill>
              </a:rPr>
              <a:t> (1526-1585)</a:t>
            </a:r>
          </a:p>
          <a:p>
            <a:pPr>
              <a:buFont typeface="Arial" pitchFamily="34" charset="0"/>
              <a:buChar char="•"/>
            </a:pPr>
            <a:r>
              <a:rPr lang="tr-TR" dirty="0" smtClean="0"/>
              <a:t>      Osmanlı bilim tarihinin </a:t>
            </a:r>
            <a:r>
              <a:rPr lang="tr-TR" b="1" dirty="0" smtClean="0"/>
              <a:t>en büyük astronomu (gök bilimcisi)</a:t>
            </a:r>
            <a:r>
              <a:rPr lang="tr-TR" dirty="0" smtClean="0"/>
              <a:t> olmuştur. Mısır, Şam ve</a:t>
            </a:r>
          </a:p>
          <a:p>
            <a:r>
              <a:rPr lang="tr-TR" dirty="0" smtClean="0"/>
              <a:t>Semerkant astronomi ve matematik okullarını kendi şahsında birleştirmiş matematik, astronomi,</a:t>
            </a:r>
          </a:p>
          <a:p>
            <a:r>
              <a:rPr lang="tr-TR" dirty="0" smtClean="0"/>
              <a:t>mekanik ve tıp konularında otuzun üzerinde eser kaleme almıştır</a:t>
            </a:r>
            <a:r>
              <a:rPr lang="tr-TR" b="1" dirty="0" smtClean="0">
                <a:solidFill>
                  <a:srgbClr val="FF0000"/>
                </a:solidFill>
              </a:rPr>
              <a:t>. Osmanlı’nın </a:t>
            </a:r>
            <a:r>
              <a:rPr lang="tr-TR" b="1" dirty="0" smtClean="0">
                <a:solidFill>
                  <a:srgbClr val="00B0F0"/>
                </a:solidFill>
              </a:rPr>
              <a:t>ilk rasathanesini</a:t>
            </a:r>
          </a:p>
          <a:p>
            <a:r>
              <a:rPr lang="tr-TR" b="1" dirty="0" smtClean="0">
                <a:solidFill>
                  <a:srgbClr val="FF0000"/>
                </a:solidFill>
              </a:rPr>
              <a:t>III. Murat Dönemi’nde İstanbul’da inşa etmiştir.</a:t>
            </a:r>
          </a:p>
          <a:p>
            <a:r>
              <a:rPr lang="tr-TR" dirty="0" smtClean="0"/>
              <a:t>Birçok rasat aletinin yanında, ekinoksları belirlemek için </a:t>
            </a:r>
            <a:r>
              <a:rPr lang="tr-TR" b="1" dirty="0" err="1" smtClean="0">
                <a:solidFill>
                  <a:srgbClr val="FF0000"/>
                </a:solidFill>
              </a:rPr>
              <a:t>Zatü’l</a:t>
            </a:r>
            <a:r>
              <a:rPr lang="tr-TR" b="1" dirty="0" smtClean="0">
                <a:solidFill>
                  <a:srgbClr val="FF0000"/>
                </a:solidFill>
              </a:rPr>
              <a:t> </a:t>
            </a:r>
            <a:r>
              <a:rPr lang="tr-TR" b="1" dirty="0" err="1" smtClean="0">
                <a:solidFill>
                  <a:srgbClr val="FF0000"/>
                </a:solidFill>
              </a:rPr>
              <a:t>Evtar</a:t>
            </a:r>
            <a:r>
              <a:rPr lang="tr-TR" b="1" dirty="0" smtClean="0">
                <a:solidFill>
                  <a:srgbClr val="FF0000"/>
                </a:solidFill>
              </a:rPr>
              <a:t> </a:t>
            </a:r>
            <a:r>
              <a:rPr lang="tr-TR" b="1" dirty="0" smtClean="0"/>
              <a:t>isimli yeni bir rasat</a:t>
            </a:r>
          </a:p>
          <a:p>
            <a:r>
              <a:rPr lang="tr-TR" b="1" dirty="0" smtClean="0"/>
              <a:t>aleti </a:t>
            </a:r>
            <a:r>
              <a:rPr lang="tr-TR" dirty="0" smtClean="0"/>
              <a:t>daha icat etmiştir. Yıldızların enlem ve boylamlarının belirlenmesinde Venüs’ü kullanarak</a:t>
            </a:r>
          </a:p>
          <a:p>
            <a:r>
              <a:rPr lang="tr-TR" dirty="0" smtClean="0"/>
              <a:t>farklı bir hesaplama usulünü keşfetmiştir. </a:t>
            </a:r>
            <a:r>
              <a:rPr lang="tr-TR" b="1" dirty="0" smtClean="0"/>
              <a:t>Güneş’in yıllık hareketinin bilinen değerini dakika</a:t>
            </a:r>
          </a:p>
          <a:p>
            <a:r>
              <a:rPr lang="tr-TR" b="1" dirty="0" smtClean="0"/>
              <a:t>olarak hesaplamış</a:t>
            </a:r>
            <a:r>
              <a:rPr lang="tr-TR" dirty="0" smtClean="0"/>
              <a:t>, açıların ölçülmesinde </a:t>
            </a:r>
            <a:r>
              <a:rPr lang="tr-TR" b="1" dirty="0" smtClean="0"/>
              <a:t>sinüs, kosinüs, tanjant ve </a:t>
            </a:r>
            <a:r>
              <a:rPr lang="tr-TR" b="1" dirty="0" err="1" smtClean="0"/>
              <a:t>kotanjant</a:t>
            </a:r>
            <a:r>
              <a:rPr lang="tr-TR" b="1" dirty="0" smtClean="0"/>
              <a:t> </a:t>
            </a:r>
            <a:r>
              <a:rPr lang="tr-TR" dirty="0" smtClean="0"/>
              <a:t>gibi trigonometrik</a:t>
            </a:r>
          </a:p>
          <a:p>
            <a:r>
              <a:rPr lang="tr-TR" dirty="0" smtClean="0"/>
              <a:t>fonksiyonları kullanmıştır.</a:t>
            </a:r>
          </a:p>
          <a:p>
            <a:r>
              <a:rPr lang="tr-TR" sz="3200" b="1" dirty="0" smtClean="0">
                <a:solidFill>
                  <a:srgbClr val="FF0000"/>
                </a:solidFill>
              </a:rPr>
              <a:t>Katip Çelebi (1609-1657)</a:t>
            </a:r>
          </a:p>
          <a:p>
            <a:r>
              <a:rPr lang="tr-TR" b="1" dirty="0" smtClean="0"/>
              <a:t>Bibliyografya</a:t>
            </a:r>
            <a:r>
              <a:rPr lang="tr-TR" dirty="0" smtClean="0"/>
              <a:t> konusunda özel çalışmaları olan ve </a:t>
            </a:r>
            <a:r>
              <a:rPr lang="tr-TR" b="1" dirty="0" smtClean="0"/>
              <a:t>Hacı Halife </a:t>
            </a:r>
            <a:r>
              <a:rPr lang="tr-TR" dirty="0" smtClean="0"/>
              <a:t>ismiyle de bilinen ünlü bir Osmanlı</a:t>
            </a:r>
          </a:p>
          <a:p>
            <a:r>
              <a:rPr lang="tr-TR" dirty="0" smtClean="0"/>
              <a:t>bilim insanıdır. </a:t>
            </a:r>
            <a:r>
              <a:rPr lang="tr-TR" b="1" dirty="0" smtClean="0"/>
              <a:t>Tarih ve coğrafya </a:t>
            </a:r>
            <a:r>
              <a:rPr lang="tr-TR" dirty="0" smtClean="0"/>
              <a:t>dalında da önemli çalışmalar yapmıştır. </a:t>
            </a:r>
            <a:r>
              <a:rPr lang="tr-TR" b="1" dirty="0" err="1" smtClean="0">
                <a:solidFill>
                  <a:srgbClr val="FF0000"/>
                </a:solidFill>
              </a:rPr>
              <a:t>Keşfü’z</a:t>
            </a:r>
            <a:r>
              <a:rPr lang="tr-TR" b="1" dirty="0" smtClean="0">
                <a:solidFill>
                  <a:srgbClr val="FF0000"/>
                </a:solidFill>
              </a:rPr>
              <a:t> </a:t>
            </a:r>
            <a:r>
              <a:rPr lang="tr-TR" b="1" dirty="0" err="1" smtClean="0">
                <a:solidFill>
                  <a:srgbClr val="FF0000"/>
                </a:solidFill>
              </a:rPr>
              <a:t>Zunûn</a:t>
            </a:r>
            <a:endParaRPr lang="tr-TR" b="1" dirty="0" smtClean="0">
              <a:solidFill>
                <a:srgbClr val="FF0000"/>
              </a:solidFill>
            </a:endParaRPr>
          </a:p>
          <a:p>
            <a:r>
              <a:rPr lang="tr-TR" dirty="0" smtClean="0"/>
              <a:t>adlı eseri birçok yazar ve kitabı tanıtan bibliyografik bir ansiklopedi niteliğindedir. </a:t>
            </a:r>
            <a:r>
              <a:rPr lang="tr-TR" b="1" dirty="0" smtClean="0">
                <a:solidFill>
                  <a:srgbClr val="FF0000"/>
                </a:solidFill>
              </a:rPr>
              <a:t>Cihannüma</a:t>
            </a:r>
          </a:p>
          <a:p>
            <a:r>
              <a:rPr lang="tr-TR" dirty="0" smtClean="0"/>
              <a:t>adlı eserinde ise birçok ülkeyi tanıtmıştır</a:t>
            </a:r>
            <a:r>
              <a:rPr lang="tr-TR" dirty="0" smtClean="0"/>
              <a:t>. </a:t>
            </a:r>
            <a:r>
              <a:rPr lang="tr-TR" dirty="0" smtClean="0">
                <a:hlinkClick r:id="rId2"/>
              </a:rPr>
              <a:t>https://</a:t>
            </a:r>
            <a:r>
              <a:rPr lang="tr-TR" dirty="0" smtClean="0">
                <a:hlinkClick r:id="rId2"/>
              </a:rPr>
              <a:t>www.sorubak.com</a:t>
            </a:r>
            <a:r>
              <a:rPr lang="tr-TR" dirty="0" smtClean="0"/>
              <a:t> </a:t>
            </a:r>
            <a:endParaRPr lang="tr-TR"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50104" y="37578"/>
            <a:ext cx="9144000" cy="3785652"/>
          </a:xfrm>
          <a:prstGeom prst="rect">
            <a:avLst/>
          </a:prstGeom>
        </p:spPr>
        <p:txBody>
          <a:bodyPr wrap="square">
            <a:spAutoFit/>
          </a:bodyPr>
          <a:lstStyle/>
          <a:p>
            <a:r>
              <a:rPr lang="tr-TR" sz="3200" b="1" dirty="0" err="1" smtClean="0">
                <a:solidFill>
                  <a:srgbClr val="FF0000"/>
                </a:solidFill>
              </a:rPr>
              <a:t>Hezarfen</a:t>
            </a:r>
            <a:r>
              <a:rPr lang="tr-TR" sz="3200" b="1" dirty="0" smtClean="0">
                <a:solidFill>
                  <a:srgbClr val="FF0000"/>
                </a:solidFill>
              </a:rPr>
              <a:t> Ahmet Çelebi (1609-1640)</a:t>
            </a:r>
          </a:p>
          <a:p>
            <a:r>
              <a:rPr lang="tr-TR" sz="2000" dirty="0" smtClean="0"/>
              <a:t>IV. Murat Dönemi’nde fen alanındaki engin tecrübeleri ve bilgisi sayesinde meşhur olmuştur. Galata Kulesi’nden Üsküdar’a uçmayı başardığı için Sultan Murat tarafından ödüllendirilmiştir.</a:t>
            </a:r>
          </a:p>
          <a:p>
            <a:r>
              <a:rPr lang="tr-TR" sz="2000" b="1" dirty="0" err="1" smtClean="0">
                <a:solidFill>
                  <a:srgbClr val="FF0000"/>
                </a:solidFill>
              </a:rPr>
              <a:t>Lagari</a:t>
            </a:r>
            <a:r>
              <a:rPr lang="tr-TR" sz="2000" b="1" dirty="0" smtClean="0">
                <a:solidFill>
                  <a:srgbClr val="FF0000"/>
                </a:solidFill>
              </a:rPr>
              <a:t> Hasan Çelebi</a:t>
            </a:r>
          </a:p>
          <a:p>
            <a:pPr>
              <a:buFont typeface="Arial" pitchFamily="34" charset="0"/>
              <a:buChar char="•"/>
            </a:pPr>
            <a:r>
              <a:rPr lang="tr-TR" dirty="0" smtClean="0"/>
              <a:t>     1633 yılında </a:t>
            </a:r>
            <a:r>
              <a:rPr lang="tr-TR" b="1" dirty="0" smtClean="0"/>
              <a:t>IV. Murat’ın kızı Kaya Sultan’ın doğum gününde </a:t>
            </a:r>
            <a:r>
              <a:rPr lang="tr-TR" b="1" dirty="0" smtClean="0">
                <a:solidFill>
                  <a:srgbClr val="FF0000"/>
                </a:solidFill>
              </a:rPr>
              <a:t>yapmış olduğu </a:t>
            </a:r>
            <a:r>
              <a:rPr lang="tr-TR" sz="2000" b="1" dirty="0" smtClean="0">
                <a:solidFill>
                  <a:srgbClr val="FF0000"/>
                </a:solidFill>
              </a:rPr>
              <a:t>roketle</a:t>
            </a:r>
            <a:r>
              <a:rPr lang="tr-TR" b="1" dirty="0" smtClean="0">
                <a:solidFill>
                  <a:srgbClr val="FF0000"/>
                </a:solidFill>
              </a:rPr>
              <a:t> yerden 300 metre yukarıya kadar uçmuş </a:t>
            </a:r>
            <a:r>
              <a:rPr lang="tr-TR" b="1" dirty="0" smtClean="0"/>
              <a:t>(Görsel 5.28) ve </a:t>
            </a:r>
            <a:r>
              <a:rPr lang="tr-TR" dirty="0" smtClean="0"/>
              <a:t>kendi yaptığı kanatlarla Sinan Paşa Kasrı önündeki denize iniş yapmıştır. </a:t>
            </a:r>
            <a:r>
              <a:rPr lang="tr-TR" dirty="0" err="1" smtClean="0"/>
              <a:t>Lagari</a:t>
            </a:r>
            <a:r>
              <a:rPr lang="tr-TR" dirty="0" smtClean="0"/>
              <a:t> Hasan Çelebi, XVII. yüzyılda yaşamış ve </a:t>
            </a:r>
            <a:r>
              <a:rPr lang="tr-TR" b="1" dirty="0" smtClean="0"/>
              <a:t>insanlık tarihinde ilk kez roketle uçan kişi olarak tarihe geçmiştir. </a:t>
            </a:r>
            <a:r>
              <a:rPr lang="tr-TR" dirty="0" smtClean="0"/>
              <a:t>Osmanlı Devleti, büyük başarılara imza atan bilim adamları sayesinde eğitim ve bilim alanında asırlar boyunca öncü bir rol oynamış, lakin</a:t>
            </a:r>
          </a:p>
          <a:p>
            <a:r>
              <a:rPr lang="tr-TR" dirty="0" smtClean="0"/>
              <a:t>XVI. yüzyılın sonlarına doğru eğitim sistemi bozulmaya başlamış, bu yüzyıldan sonra eğitim ve bilime verilen önem azalmıştır.</a:t>
            </a:r>
            <a:endParaRPr lang="tr-TR" dirty="0"/>
          </a:p>
        </p:txBody>
      </p:sp>
      <p:pic>
        <p:nvPicPr>
          <p:cNvPr id="39938" name="Picture 2"/>
          <p:cNvPicPr>
            <a:picLocks noChangeAspect="1" noChangeArrowheads="1"/>
          </p:cNvPicPr>
          <p:nvPr/>
        </p:nvPicPr>
        <p:blipFill>
          <a:blip r:embed="rId2" cstate="print"/>
          <a:srcRect/>
          <a:stretch>
            <a:fillRect/>
          </a:stretch>
        </p:blipFill>
        <p:spPr bwMode="auto">
          <a:xfrm>
            <a:off x="7236296" y="3505572"/>
            <a:ext cx="1907704" cy="2209428"/>
          </a:xfrm>
          <a:prstGeom prst="rect">
            <a:avLst/>
          </a:prstGeom>
          <a:noFill/>
          <a:ln w="9525">
            <a:noFill/>
            <a:miter lim="800000"/>
            <a:headEnd/>
            <a:tailEnd/>
          </a:ln>
        </p:spPr>
      </p:pic>
      <p:pic>
        <p:nvPicPr>
          <p:cNvPr id="3074" name="Picture 2" descr="Ä°lgili resim"/>
          <p:cNvPicPr>
            <a:picLocks noChangeAspect="1" noChangeArrowheads="1"/>
          </p:cNvPicPr>
          <p:nvPr/>
        </p:nvPicPr>
        <p:blipFill>
          <a:blip r:embed="rId3" cstate="print"/>
          <a:srcRect/>
          <a:stretch>
            <a:fillRect/>
          </a:stretch>
        </p:blipFill>
        <p:spPr bwMode="auto">
          <a:xfrm>
            <a:off x="4211960" y="3721596"/>
            <a:ext cx="3009900" cy="1993404"/>
          </a:xfrm>
          <a:prstGeom prst="rect">
            <a:avLst/>
          </a:prstGeom>
          <a:noFill/>
        </p:spPr>
      </p:pic>
      <p:pic>
        <p:nvPicPr>
          <p:cNvPr id="3076" name="Picture 4" descr="lagari hasan Ã§elebi ile ilgili gÃ¶rsel sonucu"/>
          <p:cNvPicPr>
            <a:picLocks noChangeAspect="1" noChangeArrowheads="1"/>
          </p:cNvPicPr>
          <p:nvPr/>
        </p:nvPicPr>
        <p:blipFill>
          <a:blip r:embed="rId4" cstate="print"/>
          <a:srcRect/>
          <a:stretch>
            <a:fillRect/>
          </a:stretch>
        </p:blipFill>
        <p:spPr bwMode="auto">
          <a:xfrm>
            <a:off x="0" y="3721596"/>
            <a:ext cx="4352482" cy="1993404"/>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1" y="0"/>
            <a:ext cx="9144000" cy="57150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0" y="0"/>
            <a:ext cx="9144000" cy="1261884"/>
          </a:xfrm>
          <a:prstGeom prst="rect">
            <a:avLst/>
          </a:prstGeom>
        </p:spPr>
        <p:txBody>
          <a:bodyPr wrap="square">
            <a:spAutoFit/>
          </a:bodyPr>
          <a:lstStyle/>
          <a:p>
            <a:r>
              <a:rPr lang="tr-TR" sz="2000" b="1" dirty="0" smtClean="0">
                <a:solidFill>
                  <a:srgbClr val="FF0000"/>
                </a:solidFill>
              </a:rPr>
              <a:t>Osmanlı Devleti’nde ve Avrupa’da Örnek Bilimsel Çalışmalar</a:t>
            </a:r>
          </a:p>
          <a:p>
            <a:endParaRPr lang="tr-TR" sz="2000" b="1" dirty="0" smtClean="0">
              <a:solidFill>
                <a:srgbClr val="FF0000"/>
              </a:solidFill>
            </a:endParaRPr>
          </a:p>
          <a:p>
            <a:endParaRPr lang="tr-TR" b="1" dirty="0" smtClean="0"/>
          </a:p>
          <a:p>
            <a:endParaRPr lang="tr-TR" dirty="0"/>
          </a:p>
        </p:txBody>
      </p:sp>
      <p:pic>
        <p:nvPicPr>
          <p:cNvPr id="41986" name="Picture 2"/>
          <p:cNvPicPr>
            <a:picLocks noChangeAspect="1" noChangeArrowheads="1"/>
          </p:cNvPicPr>
          <p:nvPr/>
        </p:nvPicPr>
        <p:blipFill>
          <a:blip r:embed="rId3" cstate="print"/>
          <a:srcRect/>
          <a:stretch>
            <a:fillRect/>
          </a:stretch>
        </p:blipFill>
        <p:spPr bwMode="auto">
          <a:xfrm>
            <a:off x="0" y="481237"/>
            <a:ext cx="6516216" cy="5233763"/>
          </a:xfrm>
          <a:prstGeom prst="rect">
            <a:avLst/>
          </a:prstGeom>
          <a:noFill/>
          <a:ln w="9525">
            <a:noFill/>
            <a:miter lim="800000"/>
            <a:headEnd/>
            <a:tailEnd/>
          </a:ln>
        </p:spPr>
      </p:pic>
      <p:sp>
        <p:nvSpPr>
          <p:cNvPr id="6" name="5 Dikdörtgen"/>
          <p:cNvSpPr/>
          <p:nvPr/>
        </p:nvSpPr>
        <p:spPr>
          <a:xfrm>
            <a:off x="6372200" y="0"/>
            <a:ext cx="2771800" cy="6001643"/>
          </a:xfrm>
          <a:prstGeom prst="rect">
            <a:avLst/>
          </a:prstGeom>
        </p:spPr>
        <p:txBody>
          <a:bodyPr wrap="square">
            <a:spAutoFit/>
          </a:bodyPr>
          <a:lstStyle/>
          <a:p>
            <a:r>
              <a:rPr lang="tr-TR" sz="1600" dirty="0" smtClean="0"/>
              <a:t>Skolastik düşüncenin hâkim olduğu Orta Çağ Avrupa’sında ise </a:t>
            </a:r>
            <a:r>
              <a:rPr lang="tr-TR" sz="1600" b="1" dirty="0" smtClean="0">
                <a:solidFill>
                  <a:srgbClr val="FF0000"/>
                </a:solidFill>
              </a:rPr>
              <a:t>kilise</a:t>
            </a:r>
            <a:r>
              <a:rPr lang="tr-TR" sz="1600" dirty="0" smtClean="0"/>
              <a:t> bilim alanındaki çalışmaları </a:t>
            </a:r>
            <a:r>
              <a:rPr lang="tr-TR" sz="1600" b="1" dirty="0" smtClean="0"/>
              <a:t>hep engellemeye çalışmıştır.</a:t>
            </a:r>
            <a:r>
              <a:rPr lang="tr-TR" sz="1600" dirty="0" smtClean="0"/>
              <a:t> Yeni Çağ’ın başlarında bile </a:t>
            </a:r>
            <a:r>
              <a:rPr lang="tr-TR" sz="1600" dirty="0" err="1" smtClean="0"/>
              <a:t>Copernicus</a:t>
            </a:r>
            <a:r>
              <a:rPr lang="tr-TR" sz="1600" dirty="0" smtClean="0"/>
              <a:t> (</a:t>
            </a:r>
            <a:r>
              <a:rPr lang="tr-TR" sz="1600" dirty="0" err="1" smtClean="0"/>
              <a:t>Kopernik</a:t>
            </a:r>
            <a:r>
              <a:rPr lang="tr-TR" sz="1600" dirty="0" smtClean="0"/>
              <a:t>), (1473- 1543) Dünya’nın ve diğer gezegenlerin Güneş etrafında döndüklerini anlatan teorisini ömrünün sonlarına doğru yayınlayabilmiştir. Galileo </a:t>
            </a:r>
            <a:r>
              <a:rPr lang="tr-TR" sz="1600" b="1" dirty="0" err="1" smtClean="0"/>
              <a:t>Galilei</a:t>
            </a:r>
            <a:r>
              <a:rPr lang="tr-TR" sz="1600" b="1" dirty="0" smtClean="0"/>
              <a:t>  </a:t>
            </a:r>
            <a:r>
              <a:rPr lang="tr-TR" sz="1600" dirty="0" smtClean="0"/>
              <a:t>(1564-1642) ise kiliseden farklı görüşler savunduğu için önce ölüme mahkum edilmiş, sonradan bu ceza ev hapsine çevrilmiştir. Avrupa’da astronomi gibi bilimsel alanlardaki çalışmalar, Rönesans ve Reform hareketleri ile düşünce, bilim ve siyaset anlayışlarının değişmesinden sonra hız kazanmıştır.</a:t>
            </a:r>
            <a:endParaRPr lang="tr-TR"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104" y="37578"/>
            <a:ext cx="9144000" cy="5593804"/>
          </a:xfrm>
        </p:spPr>
        <p:txBody>
          <a:bodyPr>
            <a:normAutofit fontScale="92500"/>
          </a:bodyPr>
          <a:lstStyle/>
          <a:p>
            <a:r>
              <a:rPr lang="tr-TR" sz="2400" b="1" dirty="0" err="1" smtClean="0">
                <a:solidFill>
                  <a:srgbClr val="FF0000"/>
                </a:solidFill>
              </a:rPr>
              <a:t>İbni</a:t>
            </a:r>
            <a:r>
              <a:rPr lang="tr-TR" sz="2400" b="1" dirty="0" smtClean="0">
                <a:solidFill>
                  <a:srgbClr val="FF0000"/>
                </a:solidFill>
              </a:rPr>
              <a:t> Sina (980-1037): </a:t>
            </a:r>
            <a:r>
              <a:rPr lang="tr-TR" sz="2400" dirty="0" smtClean="0"/>
              <a:t>Buhara yakınlarındaki </a:t>
            </a:r>
            <a:r>
              <a:rPr lang="tr-TR" sz="2400" dirty="0" err="1" smtClean="0"/>
              <a:t>Efşene</a:t>
            </a:r>
            <a:r>
              <a:rPr lang="tr-TR" sz="2400" dirty="0" smtClean="0"/>
              <a:t> köyünde doğmuştur. Eğitimine </a:t>
            </a:r>
            <a:r>
              <a:rPr lang="tr-TR" sz="2400" dirty="0" err="1" smtClean="0"/>
              <a:t>Kur’an</a:t>
            </a:r>
            <a:r>
              <a:rPr lang="tr-TR" sz="2400" dirty="0" smtClean="0"/>
              <a:t> ve </a:t>
            </a:r>
            <a:r>
              <a:rPr lang="tr-TR" sz="2400" dirty="0" err="1" smtClean="0"/>
              <a:t>edeb</a:t>
            </a:r>
            <a:r>
              <a:rPr lang="tr-TR" sz="2400" dirty="0" smtClean="0"/>
              <a:t> ilimlerini öğrenerek başlamıştır. Fıkıh, mantık, astronomi ve felsefe de okuyan </a:t>
            </a:r>
            <a:r>
              <a:rPr lang="tr-TR" sz="2400" dirty="0" err="1" smtClean="0"/>
              <a:t>İbni</a:t>
            </a:r>
            <a:r>
              <a:rPr lang="tr-TR" sz="2400" dirty="0" smtClean="0"/>
              <a:t> Sina </a:t>
            </a:r>
            <a:r>
              <a:rPr lang="tr-TR" sz="2400" b="1" dirty="0" smtClean="0"/>
              <a:t>16 yaşında tıp eğitimine başlamış ve kendisine </a:t>
            </a:r>
            <a:r>
              <a:rPr lang="tr-TR" sz="2400" dirty="0" smtClean="0"/>
              <a:t>başarılardan dolayı eş-</a:t>
            </a:r>
            <a:r>
              <a:rPr lang="tr-TR" sz="2400" dirty="0" err="1" smtClean="0"/>
              <a:t>şeyhü’r</a:t>
            </a:r>
            <a:r>
              <a:rPr lang="tr-TR" sz="2400" dirty="0" smtClean="0"/>
              <a:t>-</a:t>
            </a:r>
            <a:r>
              <a:rPr lang="tr-TR" sz="2400" dirty="0" err="1" smtClean="0"/>
              <a:t>reîs</a:t>
            </a:r>
            <a:r>
              <a:rPr lang="tr-TR" sz="2400" dirty="0" smtClean="0"/>
              <a:t> unvanı verilmiştir. Devrinin en büyük filozof, hekim ve bilginidir. </a:t>
            </a:r>
          </a:p>
          <a:p>
            <a:r>
              <a:rPr lang="tr-TR" sz="2400" dirty="0" smtClean="0"/>
              <a:t>Batı’da ise </a:t>
            </a:r>
            <a:r>
              <a:rPr lang="tr-TR" sz="2400" b="1" dirty="0" err="1" smtClean="0">
                <a:solidFill>
                  <a:srgbClr val="FF0000"/>
                </a:solidFill>
              </a:rPr>
              <a:t>Avicenna</a:t>
            </a:r>
            <a:r>
              <a:rPr lang="tr-TR" sz="2400" b="1" dirty="0" smtClean="0">
                <a:solidFill>
                  <a:srgbClr val="FF0000"/>
                </a:solidFill>
              </a:rPr>
              <a:t> (</a:t>
            </a:r>
            <a:r>
              <a:rPr lang="tr-TR" sz="2400" b="1" dirty="0" err="1" smtClean="0">
                <a:solidFill>
                  <a:srgbClr val="FF0000"/>
                </a:solidFill>
              </a:rPr>
              <a:t>Avisenna</a:t>
            </a:r>
            <a:r>
              <a:rPr lang="tr-TR" sz="2400" b="1" dirty="0" smtClean="0">
                <a:solidFill>
                  <a:srgbClr val="FF0000"/>
                </a:solidFill>
              </a:rPr>
              <a:t>) </a:t>
            </a:r>
            <a:r>
              <a:rPr lang="tr-TR" sz="2400" dirty="0" smtClean="0"/>
              <a:t>olarak bilinir. Bulaşıcı hastalıkların gözle görülmeyen minik kurtçuklardan </a:t>
            </a:r>
            <a:r>
              <a:rPr lang="tr-TR" sz="2400" b="1" dirty="0" smtClean="0">
                <a:solidFill>
                  <a:srgbClr val="FF0000"/>
                </a:solidFill>
              </a:rPr>
              <a:t>(mikrop) </a:t>
            </a:r>
            <a:r>
              <a:rPr lang="tr-TR" sz="2400" dirty="0" smtClean="0"/>
              <a:t>kaynaklandığını tespit etmiş</a:t>
            </a:r>
            <a:r>
              <a:rPr lang="tr-TR" sz="2400" b="1" dirty="0" smtClean="0">
                <a:solidFill>
                  <a:srgbClr val="FF0000"/>
                </a:solidFill>
              </a:rPr>
              <a:t>, kan dolaşımı</a:t>
            </a:r>
            <a:r>
              <a:rPr lang="tr-TR" sz="2400" dirty="0" smtClean="0"/>
              <a:t>nın nasıl gerçekleştiğini açıklamış ve başarılı ameliyatlar gerçekleştirmiştir.</a:t>
            </a:r>
          </a:p>
          <a:p>
            <a:r>
              <a:rPr lang="tr-TR" sz="2400" dirty="0" err="1" smtClean="0"/>
              <a:t>İbni</a:t>
            </a:r>
            <a:r>
              <a:rPr lang="tr-TR" sz="2400" dirty="0" smtClean="0"/>
              <a:t> Sina’nın </a:t>
            </a:r>
            <a:r>
              <a:rPr lang="tr-TR" sz="2400" b="1" dirty="0" smtClean="0">
                <a:solidFill>
                  <a:srgbClr val="FF0000"/>
                </a:solidFill>
              </a:rPr>
              <a:t>El-</a:t>
            </a:r>
            <a:r>
              <a:rPr lang="tr-TR" sz="2400" b="1" dirty="0" err="1" smtClean="0">
                <a:solidFill>
                  <a:srgbClr val="FF0000"/>
                </a:solidFill>
              </a:rPr>
              <a:t>kânûn</a:t>
            </a:r>
            <a:r>
              <a:rPr lang="tr-TR" sz="2400" b="1" dirty="0" smtClean="0">
                <a:solidFill>
                  <a:srgbClr val="FF0000"/>
                </a:solidFill>
              </a:rPr>
              <a:t> </a:t>
            </a:r>
            <a:r>
              <a:rPr lang="tr-TR" sz="2400" b="1" dirty="0" err="1" smtClean="0">
                <a:solidFill>
                  <a:srgbClr val="FF0000"/>
                </a:solidFill>
              </a:rPr>
              <a:t>fi’t</a:t>
            </a:r>
            <a:r>
              <a:rPr lang="tr-TR" sz="2400" b="1" dirty="0" smtClean="0">
                <a:solidFill>
                  <a:srgbClr val="FF0000"/>
                </a:solidFill>
              </a:rPr>
              <a:t>-</a:t>
            </a:r>
            <a:r>
              <a:rPr lang="tr-TR" sz="2400" b="1" dirty="0" err="1" smtClean="0">
                <a:solidFill>
                  <a:srgbClr val="FF0000"/>
                </a:solidFill>
              </a:rPr>
              <a:t>tıbb</a:t>
            </a:r>
            <a:r>
              <a:rPr lang="tr-TR" sz="2400" b="1" dirty="0" smtClean="0">
                <a:solidFill>
                  <a:srgbClr val="FF0000"/>
                </a:solidFill>
              </a:rPr>
              <a:t> </a:t>
            </a:r>
            <a:r>
              <a:rPr lang="tr-TR" sz="2400" b="1" dirty="0" smtClean="0"/>
              <a:t>(Tıbbın Kanunları) </a:t>
            </a:r>
            <a:r>
              <a:rPr lang="tr-TR" sz="2400" dirty="0" smtClean="0"/>
              <a:t>adlı kitabı Batı’da uzun bir süre ders kitabı olarak okutulmuştur. İnsanlığa büyük hizmetleri dokunan </a:t>
            </a:r>
            <a:r>
              <a:rPr lang="tr-TR" sz="2400" dirty="0" err="1" smtClean="0"/>
              <a:t>İbni</a:t>
            </a:r>
            <a:r>
              <a:rPr lang="tr-TR" sz="2400" dirty="0" smtClean="0"/>
              <a:t> Sina’nın adı, günümüzde Ay’da bulunan bir kratere verilmiştir. </a:t>
            </a:r>
          </a:p>
          <a:p>
            <a:r>
              <a:rPr lang="tr-TR" sz="2600" dirty="0" smtClean="0"/>
              <a:t>Kitapları </a:t>
            </a:r>
            <a:r>
              <a:rPr lang="tr-TR" sz="2600" b="1" dirty="0" smtClean="0"/>
              <a:t>Avrupa’da tıp fakültelerinde </a:t>
            </a:r>
            <a:r>
              <a:rPr lang="tr-TR" sz="2600" dirty="0" smtClean="0"/>
              <a:t>XVII. yüzyıla değin </a:t>
            </a:r>
          </a:p>
          <a:p>
            <a:pPr>
              <a:buNone/>
            </a:pPr>
            <a:r>
              <a:rPr lang="tr-TR" sz="2600" dirty="0" smtClean="0">
                <a:solidFill>
                  <a:srgbClr val="FF0000"/>
                </a:solidFill>
              </a:rPr>
              <a:t>ders kitabı </a:t>
            </a:r>
            <a:r>
              <a:rPr lang="tr-TR" sz="2600" dirty="0" smtClean="0"/>
              <a:t>olarak okutuldu. </a:t>
            </a:r>
            <a:r>
              <a:rPr lang="tr-TR" sz="2600" b="1" dirty="0" smtClean="0">
                <a:solidFill>
                  <a:srgbClr val="FF0000"/>
                </a:solidFill>
              </a:rPr>
              <a:t>Ş</a:t>
            </a:r>
            <a:r>
              <a:rPr lang="pt-BR" sz="2600" b="1" dirty="0" smtClean="0">
                <a:solidFill>
                  <a:srgbClr val="FF0000"/>
                </a:solidFill>
              </a:rPr>
              <a:t>ifa </a:t>
            </a:r>
            <a:r>
              <a:rPr lang="pt-BR" sz="2600" dirty="0" smtClean="0"/>
              <a:t>adl</a:t>
            </a:r>
            <a:r>
              <a:rPr lang="tr-TR" sz="2600" dirty="0" smtClean="0"/>
              <a:t>ı</a:t>
            </a:r>
            <a:r>
              <a:rPr lang="pt-BR" sz="2600" dirty="0" smtClean="0"/>
              <a:t> eserinde </a:t>
            </a:r>
            <a:r>
              <a:rPr lang="pt-BR" sz="2600" b="1" dirty="0" smtClean="0"/>
              <a:t>bilimlerin </a:t>
            </a:r>
            <a:endParaRPr lang="tr-TR" sz="2600" b="1" dirty="0" smtClean="0"/>
          </a:p>
          <a:p>
            <a:pPr>
              <a:buNone/>
            </a:pPr>
            <a:r>
              <a:rPr lang="pt-BR" sz="2600" b="1" dirty="0" smtClean="0"/>
              <a:t>s</a:t>
            </a:r>
            <a:r>
              <a:rPr lang="tr-TR" sz="2600" b="1" dirty="0" smtClean="0"/>
              <a:t>ı</a:t>
            </a:r>
            <a:r>
              <a:rPr lang="pt-BR" sz="2600" b="1" dirty="0" smtClean="0"/>
              <a:t>n</a:t>
            </a:r>
            <a:r>
              <a:rPr lang="tr-TR" sz="2600" b="1" dirty="0" smtClean="0"/>
              <a:t>ı</a:t>
            </a:r>
            <a:r>
              <a:rPr lang="pt-BR" sz="2600" b="1" dirty="0" smtClean="0"/>
              <a:t>flamas</a:t>
            </a:r>
            <a:r>
              <a:rPr lang="tr-TR" sz="2600" b="1" dirty="0" smtClean="0"/>
              <a:t>ı</a:t>
            </a:r>
            <a:r>
              <a:rPr lang="pt-BR" sz="2600" b="1" dirty="0" smtClean="0"/>
              <a:t>n</a:t>
            </a:r>
            <a:r>
              <a:rPr lang="tr-TR" sz="2600" b="1" dirty="0" smtClean="0"/>
              <a:t>ı</a:t>
            </a:r>
            <a:r>
              <a:rPr lang="pt-BR" sz="2600" dirty="0" smtClean="0"/>
              <a:t> yapt</a:t>
            </a:r>
            <a:r>
              <a:rPr lang="tr-TR" sz="2600" dirty="0" smtClean="0"/>
              <a:t>ı</a:t>
            </a:r>
            <a:r>
              <a:rPr lang="pt-BR" sz="2600" dirty="0" smtClean="0"/>
              <a:t>.</a:t>
            </a:r>
            <a:endParaRPr lang="tr-TR" sz="2600" dirty="0"/>
          </a:p>
        </p:txBody>
      </p:sp>
      <p:pic>
        <p:nvPicPr>
          <p:cNvPr id="1026" name="Picture 2" descr="Ä°lgili resim"/>
          <p:cNvPicPr>
            <a:picLocks noChangeAspect="1" noChangeArrowheads="1"/>
          </p:cNvPicPr>
          <p:nvPr/>
        </p:nvPicPr>
        <p:blipFill>
          <a:blip r:embed="rId2" cstate="print"/>
          <a:srcRect/>
          <a:stretch>
            <a:fillRect/>
          </a:stretch>
        </p:blipFill>
        <p:spPr bwMode="auto">
          <a:xfrm>
            <a:off x="7690651" y="4225652"/>
            <a:ext cx="1453349" cy="148934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104" y="37578"/>
            <a:ext cx="9144000" cy="5593804"/>
          </a:xfrm>
        </p:spPr>
        <p:txBody>
          <a:bodyPr>
            <a:normAutofit/>
          </a:bodyPr>
          <a:lstStyle/>
          <a:p>
            <a:r>
              <a:rPr lang="tr-TR" sz="2400" b="1" dirty="0" smtClean="0">
                <a:solidFill>
                  <a:srgbClr val="FF0000"/>
                </a:solidFill>
              </a:rPr>
              <a:t>Harezmi (?-847): </a:t>
            </a:r>
          </a:p>
          <a:p>
            <a:r>
              <a:rPr lang="tr-TR" sz="2400" dirty="0" smtClean="0"/>
              <a:t>Cebir biliminin kurucusu olarak kabul edilen Harezmi</a:t>
            </a:r>
            <a:r>
              <a:rPr lang="tr-TR" sz="2400" b="1" dirty="0" smtClean="0"/>
              <a:t>; matematikçi, astronom ve coğrafyacıdır. </a:t>
            </a:r>
            <a:r>
              <a:rPr lang="tr-TR" sz="2400" dirty="0" smtClean="0"/>
              <a:t>Avrupa’da </a:t>
            </a:r>
            <a:r>
              <a:rPr lang="tr-TR" sz="2400" dirty="0" err="1" smtClean="0"/>
              <a:t>Alkarismi</a:t>
            </a:r>
            <a:r>
              <a:rPr lang="tr-TR" sz="2400" dirty="0" smtClean="0"/>
              <a:t> olarak bilinmektedir. </a:t>
            </a:r>
            <a:r>
              <a:rPr lang="tr-TR" sz="2400" dirty="0" err="1" smtClean="0"/>
              <a:t>Cebiri</a:t>
            </a:r>
            <a:r>
              <a:rPr lang="tr-TR" sz="2400" dirty="0" smtClean="0"/>
              <a:t> geometride kullanarak </a:t>
            </a:r>
            <a:r>
              <a:rPr lang="tr-TR" sz="2400" b="1" dirty="0" smtClean="0">
                <a:solidFill>
                  <a:srgbClr val="FF0000"/>
                </a:solidFill>
              </a:rPr>
              <a:t>analitik geometrinin temelini</a:t>
            </a:r>
            <a:r>
              <a:rPr lang="tr-TR" sz="2400" dirty="0" smtClean="0"/>
              <a:t> oluşturmuştur. En önemli eserleri </a:t>
            </a:r>
            <a:r>
              <a:rPr lang="tr-TR" sz="2400" b="1" dirty="0" err="1" smtClean="0"/>
              <a:t>Kitâbü’l</a:t>
            </a:r>
            <a:r>
              <a:rPr lang="tr-TR" sz="2400" b="1" dirty="0" smtClean="0"/>
              <a:t> </a:t>
            </a:r>
            <a:r>
              <a:rPr lang="tr-TR" sz="2400" b="1" dirty="0" err="1" smtClean="0"/>
              <a:t>Hisâbi’l</a:t>
            </a:r>
            <a:r>
              <a:rPr lang="tr-TR" sz="2400" b="1" dirty="0" smtClean="0"/>
              <a:t>-Hindi ve </a:t>
            </a:r>
            <a:r>
              <a:rPr lang="tr-TR" sz="2400" b="1" dirty="0" err="1" smtClean="0"/>
              <a:t>Kitâbü’l</a:t>
            </a:r>
            <a:r>
              <a:rPr lang="tr-TR" sz="2400" b="1" dirty="0" smtClean="0"/>
              <a:t> Muhtasar fi </a:t>
            </a:r>
            <a:r>
              <a:rPr lang="tr-TR" sz="2400" b="1" dirty="0" err="1" smtClean="0"/>
              <a:t>hisâbi’l</a:t>
            </a:r>
            <a:r>
              <a:rPr lang="tr-TR" sz="2400" b="1" dirty="0" smtClean="0"/>
              <a:t> </a:t>
            </a:r>
            <a:r>
              <a:rPr lang="tr-TR" sz="2400" b="1" dirty="0" err="1" smtClean="0"/>
              <a:t>cebr</a:t>
            </a:r>
            <a:r>
              <a:rPr lang="tr-TR" sz="2400" b="1" dirty="0" smtClean="0"/>
              <a:t> </a:t>
            </a:r>
            <a:r>
              <a:rPr lang="tr-TR" sz="2400" b="1" dirty="0" err="1" smtClean="0"/>
              <a:t>ve’l</a:t>
            </a:r>
            <a:r>
              <a:rPr lang="tr-TR" sz="2400" b="1" dirty="0" smtClean="0"/>
              <a:t> </a:t>
            </a:r>
            <a:r>
              <a:rPr lang="tr-TR" sz="2400" b="1" dirty="0" err="1" smtClean="0"/>
              <a:t>mukâlebe’dir</a:t>
            </a:r>
            <a:r>
              <a:rPr lang="tr-TR" sz="2400" b="1" dirty="0" smtClean="0"/>
              <a:t>.</a:t>
            </a:r>
          </a:p>
          <a:p>
            <a:r>
              <a:rPr lang="tr-TR" sz="2400" b="1" dirty="0" smtClean="0">
                <a:solidFill>
                  <a:srgbClr val="FF0000"/>
                </a:solidFill>
              </a:rPr>
              <a:t>El Hazini (?- 1155)</a:t>
            </a:r>
          </a:p>
          <a:p>
            <a:r>
              <a:rPr lang="tr-TR" sz="2400" dirty="0" smtClean="0"/>
              <a:t>XII. yüzyılda İran’da yaşamış, </a:t>
            </a:r>
            <a:r>
              <a:rPr lang="tr-TR" sz="2400" b="1" dirty="0" smtClean="0"/>
              <a:t>astronom ve mekanikçidir. </a:t>
            </a:r>
            <a:r>
              <a:rPr lang="tr-TR" sz="2400" dirty="0" smtClean="0"/>
              <a:t>Sultan Sencer’e sunduğu astronomi kitabında, </a:t>
            </a:r>
            <a:r>
              <a:rPr lang="tr-TR" sz="2400" b="1" dirty="0" smtClean="0"/>
              <a:t>çeşitli şehirlerin enlem ve boylamları, yıldızların konumları ve mükemmel astronomi tabloları vardır. </a:t>
            </a:r>
            <a:r>
              <a:rPr lang="tr-TR" sz="2400" dirty="0" smtClean="0"/>
              <a:t>Yaptığı </a:t>
            </a:r>
            <a:r>
              <a:rPr lang="tr-TR" sz="2400" b="1" dirty="0" smtClean="0">
                <a:solidFill>
                  <a:srgbClr val="FF0000"/>
                </a:solidFill>
              </a:rPr>
              <a:t>hassas terazi </a:t>
            </a:r>
            <a:r>
              <a:rPr lang="tr-TR" sz="2400" dirty="0" smtClean="0"/>
              <a:t>sayesinde metallerin ve taşların </a:t>
            </a:r>
            <a:r>
              <a:rPr lang="tr-TR" sz="2400" b="1" dirty="0" smtClean="0"/>
              <a:t>saf olup olmadıklarını anlayabiliyor, </a:t>
            </a:r>
            <a:r>
              <a:rPr lang="tr-TR" sz="2400" dirty="0" smtClean="0"/>
              <a:t>iki elementten meydana gelen alaşımlarda metallerin karışım oranlarını bulabiliyordu.</a:t>
            </a:r>
          </a:p>
          <a:p>
            <a:r>
              <a:rPr lang="tr-TR" sz="2400" dirty="0" smtClean="0"/>
              <a:t>Bu konuyla ilgili olarak yazdığı eserinin adı </a:t>
            </a:r>
            <a:r>
              <a:rPr lang="tr-TR" sz="2400" b="1" dirty="0" err="1" smtClean="0"/>
              <a:t>Kitabül</a:t>
            </a:r>
            <a:r>
              <a:rPr lang="tr-TR" sz="2400" b="1" dirty="0" smtClean="0"/>
              <a:t> </a:t>
            </a:r>
            <a:r>
              <a:rPr lang="tr-TR" sz="2400" b="1" dirty="0" err="1" smtClean="0"/>
              <a:t>Mizanil</a:t>
            </a:r>
            <a:r>
              <a:rPr lang="tr-TR" sz="2400" b="1" dirty="0" smtClean="0"/>
              <a:t> </a:t>
            </a:r>
            <a:r>
              <a:rPr lang="tr-TR" sz="2400" b="1" dirty="0" err="1" smtClean="0"/>
              <a:t>Hikme’dir</a:t>
            </a:r>
            <a:r>
              <a:rPr lang="tr-TR" sz="2400" b="1" dirty="0" smtClean="0"/>
              <a:t>.</a:t>
            </a:r>
            <a:endParaRPr lang="tr-TR"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104" y="37578"/>
            <a:ext cx="9144000" cy="5677422"/>
          </a:xfrm>
        </p:spPr>
        <p:txBody>
          <a:bodyPr>
            <a:noAutofit/>
          </a:bodyPr>
          <a:lstStyle/>
          <a:p>
            <a:r>
              <a:rPr lang="tr-TR" sz="2100" b="1" dirty="0" err="1" smtClean="0">
                <a:solidFill>
                  <a:srgbClr val="FF0000"/>
                </a:solidFill>
              </a:rPr>
              <a:t>Gazalî</a:t>
            </a:r>
            <a:r>
              <a:rPr lang="tr-TR" sz="2100" b="1" dirty="0" smtClean="0">
                <a:solidFill>
                  <a:srgbClr val="FF0000"/>
                </a:solidFill>
              </a:rPr>
              <a:t> (1058-1112): </a:t>
            </a:r>
            <a:r>
              <a:rPr lang="tr-TR" sz="2100" dirty="0" smtClean="0"/>
              <a:t>Felsefe alanında önemli eserler veren büyük düşünür </a:t>
            </a:r>
            <a:r>
              <a:rPr lang="tr-TR" sz="2100" dirty="0" err="1" smtClean="0"/>
              <a:t>Gazalî</a:t>
            </a:r>
            <a:endParaRPr lang="tr-TR" sz="2100" dirty="0" smtClean="0"/>
          </a:p>
          <a:p>
            <a:pPr>
              <a:buNone/>
            </a:pPr>
            <a:r>
              <a:rPr lang="tr-TR" sz="2100" dirty="0" smtClean="0"/>
              <a:t>XI. yüzyılda yetişti. </a:t>
            </a:r>
            <a:r>
              <a:rPr lang="tr-TR" sz="2100" dirty="0" err="1" smtClean="0"/>
              <a:t>Nişabur’da</a:t>
            </a:r>
            <a:r>
              <a:rPr lang="tr-TR" sz="2100" dirty="0" smtClean="0"/>
              <a:t>, daha sonra ise Bağdat’taki </a:t>
            </a:r>
            <a:r>
              <a:rPr lang="tr-TR" sz="2100" b="1" dirty="0" smtClean="0">
                <a:solidFill>
                  <a:srgbClr val="FF0000"/>
                </a:solidFill>
              </a:rPr>
              <a:t>Nizamiye Medresesi’nde</a:t>
            </a:r>
          </a:p>
          <a:p>
            <a:pPr>
              <a:buNone/>
            </a:pPr>
            <a:r>
              <a:rPr lang="tr-TR" sz="2100" dirty="0" err="1" smtClean="0"/>
              <a:t>Nizamülmülk’ün</a:t>
            </a:r>
            <a:r>
              <a:rPr lang="tr-TR" sz="2100" dirty="0" smtClean="0"/>
              <a:t> himayesi altında çalıştı. 1095 yılında felsefe çalışmalarını bırakarak</a:t>
            </a:r>
          </a:p>
          <a:p>
            <a:pPr>
              <a:buNone/>
            </a:pPr>
            <a:r>
              <a:rPr lang="tr-TR" sz="2100" dirty="0" smtClean="0"/>
              <a:t>tasavvufa yöneldi. 1106 yılında </a:t>
            </a:r>
            <a:r>
              <a:rPr lang="tr-TR" sz="2100" b="1" dirty="0" err="1" smtClean="0">
                <a:solidFill>
                  <a:srgbClr val="FF0000"/>
                </a:solidFill>
              </a:rPr>
              <a:t>İhya’ül</a:t>
            </a:r>
            <a:r>
              <a:rPr lang="tr-TR" sz="2100" b="1" dirty="0" smtClean="0">
                <a:solidFill>
                  <a:srgbClr val="FF0000"/>
                </a:solidFill>
              </a:rPr>
              <a:t> Ulum </a:t>
            </a:r>
            <a:r>
              <a:rPr lang="tr-TR" sz="2100" dirty="0" smtClean="0"/>
              <a:t>adlı eserini yazdı.</a:t>
            </a:r>
          </a:p>
          <a:p>
            <a:r>
              <a:rPr lang="tr-TR" sz="2100" b="1" dirty="0" smtClean="0">
                <a:solidFill>
                  <a:srgbClr val="FF0000"/>
                </a:solidFill>
              </a:rPr>
              <a:t>Ömer </a:t>
            </a:r>
            <a:r>
              <a:rPr lang="tr-TR" sz="2100" b="1" dirty="0" err="1" smtClean="0">
                <a:solidFill>
                  <a:srgbClr val="FF0000"/>
                </a:solidFill>
              </a:rPr>
              <a:t>Hayyam</a:t>
            </a:r>
            <a:r>
              <a:rPr lang="tr-TR" sz="2100" b="1" dirty="0" smtClean="0">
                <a:solidFill>
                  <a:srgbClr val="FF0000"/>
                </a:solidFill>
              </a:rPr>
              <a:t>: </a:t>
            </a:r>
            <a:r>
              <a:rPr lang="tr-TR" sz="2100" dirty="0" smtClean="0"/>
              <a:t>Tanınmış Müslüman </a:t>
            </a:r>
            <a:r>
              <a:rPr lang="tr-TR" sz="2100" b="1" dirty="0" smtClean="0"/>
              <a:t>matematikçilerden </a:t>
            </a:r>
            <a:r>
              <a:rPr lang="tr-TR" sz="2100" dirty="0" smtClean="0"/>
              <a:t>birisidir. Yazdığı </a:t>
            </a:r>
            <a:r>
              <a:rPr lang="tr-TR" sz="2100" b="1" dirty="0" smtClean="0"/>
              <a:t>cebir</a:t>
            </a:r>
            <a:r>
              <a:rPr lang="tr-TR" sz="2100" dirty="0" smtClean="0"/>
              <a:t> </a:t>
            </a:r>
          </a:p>
          <a:p>
            <a:pPr>
              <a:buNone/>
            </a:pPr>
            <a:r>
              <a:rPr lang="tr-TR" sz="2100" dirty="0" smtClean="0"/>
              <a:t>kitabında </a:t>
            </a:r>
            <a:r>
              <a:rPr lang="tr-TR" sz="2100" b="1" dirty="0" smtClean="0"/>
              <a:t>üçüncü derecede denklemin çözülüş biçiminin</a:t>
            </a:r>
            <a:r>
              <a:rPr lang="tr-TR" sz="2100" dirty="0" smtClean="0"/>
              <a:t> yalnız cebir yoluyla değil, </a:t>
            </a:r>
          </a:p>
          <a:p>
            <a:pPr>
              <a:buNone/>
            </a:pPr>
            <a:r>
              <a:rPr lang="tr-TR" sz="2100" dirty="0" smtClean="0"/>
              <a:t>aynı zamanda </a:t>
            </a:r>
            <a:r>
              <a:rPr lang="tr-TR" sz="2100" b="1" dirty="0" smtClean="0"/>
              <a:t>geometri yoluyla </a:t>
            </a:r>
            <a:r>
              <a:rPr lang="tr-TR" sz="2100" dirty="0" smtClean="0"/>
              <a:t>da yapılabileceğini kanıtladı. Sultan  </a:t>
            </a:r>
            <a:r>
              <a:rPr lang="tr-TR" sz="2100" b="1" dirty="0" err="1" smtClean="0"/>
              <a:t>Melikşah’ın</a:t>
            </a:r>
            <a:r>
              <a:rPr lang="tr-TR" sz="2100" b="1" dirty="0" smtClean="0"/>
              <a:t> </a:t>
            </a:r>
          </a:p>
          <a:p>
            <a:pPr>
              <a:buNone/>
            </a:pPr>
            <a:r>
              <a:rPr lang="tr-TR" sz="2100" dirty="0" smtClean="0"/>
              <a:t>onu bir </a:t>
            </a:r>
            <a:r>
              <a:rPr lang="tr-TR" sz="2100" b="1" dirty="0" smtClean="0"/>
              <a:t>takvim </a:t>
            </a:r>
            <a:r>
              <a:rPr lang="tr-TR" sz="2100" dirty="0" smtClean="0"/>
              <a:t>hazırlanması için görevlendirmesini sağladı. Fakat kendisinin </a:t>
            </a:r>
          </a:p>
          <a:p>
            <a:pPr>
              <a:buNone/>
            </a:pPr>
            <a:r>
              <a:rPr lang="tr-TR" sz="2100" dirty="0" smtClean="0"/>
              <a:t>Avrupa’da tanınmasını sağlayan eserler, kaleme aldığı  rubailer olmuştur.</a:t>
            </a:r>
          </a:p>
          <a:p>
            <a:r>
              <a:rPr lang="tr-TR" sz="2100" dirty="0" smtClean="0"/>
              <a:t>Sultan </a:t>
            </a:r>
            <a:r>
              <a:rPr lang="tr-TR" sz="2100" dirty="0" err="1" smtClean="0"/>
              <a:t>Melikşah</a:t>
            </a:r>
            <a:r>
              <a:rPr lang="tr-TR" sz="2100" dirty="0" smtClean="0"/>
              <a:t> döneminde, İsfahan ve Bağdat’ta birer rasathane kuruldu. </a:t>
            </a:r>
          </a:p>
          <a:p>
            <a:pPr>
              <a:buNone/>
            </a:pPr>
            <a:r>
              <a:rPr lang="tr-TR" sz="2100" dirty="0" smtClean="0"/>
              <a:t>Ömer </a:t>
            </a:r>
            <a:r>
              <a:rPr lang="tr-TR" sz="2100" dirty="0" err="1" smtClean="0"/>
              <a:t>Hayyam</a:t>
            </a:r>
            <a:r>
              <a:rPr lang="tr-TR" sz="2100" dirty="0" smtClean="0"/>
              <a:t> ve </a:t>
            </a:r>
            <a:r>
              <a:rPr lang="tr-TR" sz="2100" dirty="0" err="1" smtClean="0"/>
              <a:t>Vasıfî</a:t>
            </a:r>
            <a:r>
              <a:rPr lang="tr-TR" sz="2100" dirty="0" smtClean="0"/>
              <a:t> gibi astronomi bilginleri bu rasathanede çalışmalar yaptılar.</a:t>
            </a:r>
          </a:p>
          <a:p>
            <a:r>
              <a:rPr lang="tr-TR" sz="2100" dirty="0" smtClean="0"/>
              <a:t>Bu dönemin diğer bilginleri matematik alanında Harezmî, </a:t>
            </a:r>
            <a:r>
              <a:rPr lang="tr-TR" sz="2100" b="1" dirty="0" smtClean="0">
                <a:solidFill>
                  <a:srgbClr val="FF0000"/>
                </a:solidFill>
              </a:rPr>
              <a:t>geometride </a:t>
            </a:r>
          </a:p>
          <a:p>
            <a:pPr>
              <a:buNone/>
            </a:pPr>
            <a:r>
              <a:rPr lang="tr-TR" sz="2100" b="1" dirty="0" err="1" smtClean="0">
                <a:solidFill>
                  <a:srgbClr val="FF0000"/>
                </a:solidFill>
              </a:rPr>
              <a:t>Abdürrezzak</a:t>
            </a:r>
            <a:r>
              <a:rPr lang="tr-TR" sz="2100" b="1" dirty="0" smtClean="0">
                <a:solidFill>
                  <a:srgbClr val="FF0000"/>
                </a:solidFill>
              </a:rPr>
              <a:t> </a:t>
            </a:r>
            <a:r>
              <a:rPr lang="tr-TR" sz="2100" dirty="0" smtClean="0">
                <a:solidFill>
                  <a:srgbClr val="FF0000"/>
                </a:solidFill>
              </a:rPr>
              <a:t>Türkî,</a:t>
            </a:r>
            <a:r>
              <a:rPr lang="tr-TR" sz="2100" dirty="0" smtClean="0"/>
              <a:t> </a:t>
            </a:r>
            <a:r>
              <a:rPr lang="tr-TR" sz="2100" b="1" dirty="0" smtClean="0"/>
              <a:t>trigonometri alanında Abdullah </a:t>
            </a:r>
            <a:r>
              <a:rPr lang="tr-TR" sz="2100" b="1" dirty="0" err="1" smtClean="0"/>
              <a:t>Barânî</a:t>
            </a:r>
            <a:r>
              <a:rPr lang="tr-TR" sz="2100" dirty="0" smtClean="0"/>
              <a:t>, </a:t>
            </a:r>
            <a:r>
              <a:rPr lang="tr-TR" sz="2100" b="1" dirty="0" smtClean="0">
                <a:solidFill>
                  <a:srgbClr val="FF0000"/>
                </a:solidFill>
              </a:rPr>
              <a:t>tefsir alanında </a:t>
            </a:r>
          </a:p>
          <a:p>
            <a:pPr>
              <a:buNone/>
            </a:pPr>
            <a:r>
              <a:rPr lang="tr-TR" sz="2100" b="1" dirty="0" err="1" smtClean="0">
                <a:solidFill>
                  <a:srgbClr val="FF0000"/>
                </a:solidFill>
              </a:rPr>
              <a:t>Zemahşerî</a:t>
            </a:r>
            <a:r>
              <a:rPr lang="tr-TR" sz="2100" dirty="0" smtClean="0"/>
              <a:t>, </a:t>
            </a:r>
            <a:r>
              <a:rPr lang="tr-TR" sz="2100" b="1" dirty="0" smtClean="0"/>
              <a:t>felsefe  alanında </a:t>
            </a:r>
            <a:r>
              <a:rPr lang="tr-TR" sz="2100" b="1" dirty="0" err="1" smtClean="0"/>
              <a:t>Şehristâni’dir</a:t>
            </a:r>
            <a:r>
              <a:rPr lang="tr-TR" sz="2100" b="1" dirty="0" smtClean="0"/>
              <a:t>.</a:t>
            </a:r>
            <a:endParaRPr lang="tr-TR" sz="21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cstate="print"/>
          <a:srcRect/>
          <a:stretch>
            <a:fillRect/>
          </a:stretch>
        </p:blipFill>
        <p:spPr bwMode="auto">
          <a:xfrm>
            <a:off x="0" y="0"/>
            <a:ext cx="4644008" cy="5593804"/>
          </a:xfrm>
          <a:prstGeom prst="rect">
            <a:avLst/>
          </a:prstGeom>
          <a:noFill/>
          <a:ln w="9525">
            <a:noFill/>
            <a:miter lim="800000"/>
            <a:headEnd/>
            <a:tailEnd/>
          </a:ln>
        </p:spPr>
      </p:pic>
      <p:pic>
        <p:nvPicPr>
          <p:cNvPr id="16388" name="Picture 4"/>
          <p:cNvPicPr>
            <a:picLocks noChangeAspect="1" noChangeArrowheads="1"/>
          </p:cNvPicPr>
          <p:nvPr/>
        </p:nvPicPr>
        <p:blipFill>
          <a:blip r:embed="rId3" cstate="print"/>
          <a:srcRect/>
          <a:stretch>
            <a:fillRect/>
          </a:stretch>
        </p:blipFill>
        <p:spPr bwMode="auto">
          <a:xfrm>
            <a:off x="4572000" y="0"/>
            <a:ext cx="4572001" cy="5715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1" y="0"/>
            <a:ext cx="9096571" cy="5715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104" y="37578"/>
            <a:ext cx="9144000" cy="5593804"/>
          </a:xfrm>
        </p:spPr>
        <p:txBody>
          <a:bodyPr>
            <a:normAutofit fontScale="70000" lnSpcReduction="20000"/>
          </a:bodyPr>
          <a:lstStyle/>
          <a:p>
            <a:r>
              <a:rPr lang="tr-TR" sz="4000" b="1" dirty="0" smtClean="0">
                <a:solidFill>
                  <a:srgbClr val="0070C0"/>
                </a:solidFill>
              </a:rPr>
              <a:t>Türk İslam Devletlerinde Şifahaneler</a:t>
            </a:r>
          </a:p>
          <a:p>
            <a:r>
              <a:rPr lang="tr-TR" sz="2900" dirty="0" smtClean="0"/>
              <a:t>Türk İslam devletlerinde </a:t>
            </a:r>
            <a:r>
              <a:rPr lang="tr-TR" sz="2900" b="1" dirty="0" smtClean="0">
                <a:solidFill>
                  <a:srgbClr val="FF0000"/>
                </a:solidFill>
              </a:rPr>
              <a:t>ilk şifahaneler </a:t>
            </a:r>
            <a:r>
              <a:rPr lang="tr-TR" sz="2900" b="1" dirty="0" err="1" smtClean="0"/>
              <a:t>Gazneliler</a:t>
            </a:r>
            <a:r>
              <a:rPr lang="tr-TR" sz="2900" b="1" dirty="0" smtClean="0"/>
              <a:t> ve </a:t>
            </a:r>
            <a:r>
              <a:rPr lang="tr-TR" sz="2900" b="1" dirty="0" err="1" smtClean="0"/>
              <a:t>Karahanlılar</a:t>
            </a:r>
            <a:r>
              <a:rPr lang="tr-TR" sz="2900" b="1" dirty="0" smtClean="0"/>
              <a:t> Dönemi</a:t>
            </a:r>
            <a:r>
              <a:rPr lang="tr-TR" sz="2900" dirty="0" smtClean="0"/>
              <a:t>’nde yapılmıştır. Bu devletlerden bir süre sonra kurulan Selçuklular, önemli ticaret yolları üzerinde geniş bir coğrafyaya hâkim olmuşlardır. </a:t>
            </a:r>
          </a:p>
          <a:p>
            <a:r>
              <a:rPr lang="tr-TR" sz="2900" b="1" dirty="0" smtClean="0">
                <a:solidFill>
                  <a:srgbClr val="FF0000"/>
                </a:solidFill>
              </a:rPr>
              <a:t>Salgın hastalıkların </a:t>
            </a:r>
            <a:r>
              <a:rPr lang="tr-TR" sz="2900" dirty="0" smtClean="0"/>
              <a:t>sivil halk ve ordu üzerinde oluşturacağı tehlikenin farkına varan Selçuklular, </a:t>
            </a:r>
            <a:r>
              <a:rPr lang="tr-TR" sz="2900" b="1" dirty="0" smtClean="0"/>
              <a:t>tıp merkezi sayılabilecek hastaneler kurmuştur</a:t>
            </a:r>
            <a:r>
              <a:rPr lang="tr-TR" sz="2900" dirty="0" smtClean="0"/>
              <a:t>. Selçuklular Dönemi’ndeki bu şifahaneler, Haçlı Seferleri sırasında faaliyette oldukları için dünya hastane tarihi açısından da oldukça önemlidir. </a:t>
            </a:r>
          </a:p>
          <a:p>
            <a:r>
              <a:rPr lang="tr-TR" sz="3400" b="1" dirty="0" err="1" smtClean="0"/>
              <a:t>Bimâristan</a:t>
            </a:r>
            <a:r>
              <a:rPr lang="tr-TR" sz="3400" b="1" dirty="0" smtClean="0"/>
              <a:t>, </a:t>
            </a:r>
            <a:r>
              <a:rPr lang="tr-TR" sz="3400" b="1" dirty="0" err="1" smtClean="0"/>
              <a:t>mâristan</a:t>
            </a:r>
            <a:r>
              <a:rPr lang="tr-TR" sz="3400" b="1" dirty="0" smtClean="0"/>
              <a:t> ve </a:t>
            </a:r>
            <a:r>
              <a:rPr lang="tr-TR" sz="3400" b="1" dirty="0" err="1" smtClean="0"/>
              <a:t>dârüşşifa</a:t>
            </a:r>
            <a:r>
              <a:rPr lang="tr-TR" sz="3400" b="1" dirty="0" smtClean="0"/>
              <a:t> </a:t>
            </a:r>
            <a:r>
              <a:rPr lang="tr-TR" sz="2900" b="1" dirty="0" smtClean="0"/>
              <a:t>adıyla </a:t>
            </a:r>
            <a:r>
              <a:rPr lang="tr-TR" sz="2900" dirty="0" smtClean="0"/>
              <a:t>tesis edilen bu hastanelerin dışında, </a:t>
            </a:r>
            <a:r>
              <a:rPr lang="tr-TR" sz="2900" b="1" dirty="0" err="1" smtClean="0">
                <a:solidFill>
                  <a:srgbClr val="FF0000"/>
                </a:solidFill>
              </a:rPr>
              <a:t>cüzzam</a:t>
            </a:r>
            <a:r>
              <a:rPr lang="tr-TR" sz="2900" b="1" dirty="0" smtClean="0">
                <a:solidFill>
                  <a:srgbClr val="FF0000"/>
                </a:solidFill>
              </a:rPr>
              <a:t> hastaları</a:t>
            </a:r>
            <a:r>
              <a:rPr lang="tr-TR" sz="2900" dirty="0" smtClean="0"/>
              <a:t> için miskinler tekkesi denilen </a:t>
            </a:r>
            <a:r>
              <a:rPr lang="tr-TR" sz="2900" b="1" dirty="0" err="1" smtClean="0">
                <a:solidFill>
                  <a:srgbClr val="FF0000"/>
                </a:solidFill>
              </a:rPr>
              <a:t>cüzzamhaneler</a:t>
            </a:r>
            <a:r>
              <a:rPr lang="tr-TR" sz="2900" dirty="0" smtClean="0"/>
              <a:t> de açılmıştır. </a:t>
            </a:r>
          </a:p>
          <a:p>
            <a:r>
              <a:rPr lang="tr-TR" sz="2900" dirty="0" smtClean="0"/>
              <a:t>Akıl hastalarının Avrupa’da dışlanıp kaderlerine terk edildikleri dönemde </a:t>
            </a:r>
            <a:r>
              <a:rPr lang="tr-TR" sz="2900" b="1" dirty="0" smtClean="0"/>
              <a:t>Türkler; telkin, müzik ve renk ile tedavi </a:t>
            </a:r>
            <a:r>
              <a:rPr lang="tr-TR" sz="2900" dirty="0" smtClean="0"/>
              <a:t>yöntemleri uygulamışlardır. </a:t>
            </a:r>
          </a:p>
          <a:p>
            <a:r>
              <a:rPr lang="tr-TR" sz="2900" dirty="0" smtClean="0"/>
              <a:t>Günümüze kadar ulaşabilen önemli Selçuklu şifahaneleri arasında; Şam’da bulunan </a:t>
            </a:r>
            <a:r>
              <a:rPr lang="tr-TR" sz="2900" dirty="0" err="1" smtClean="0"/>
              <a:t>Nureddin</a:t>
            </a:r>
            <a:r>
              <a:rPr lang="tr-TR" sz="2900" dirty="0" smtClean="0"/>
              <a:t> Şifahanesi, Divriği’de bulunan Turan Melik Şifahanesi </a:t>
            </a:r>
            <a:r>
              <a:rPr lang="tr-TR" sz="2900" b="1" dirty="0" smtClean="0"/>
              <a:t>Kayseri’de bulunan </a:t>
            </a:r>
            <a:r>
              <a:rPr lang="tr-TR" sz="2900" b="1" dirty="0" smtClean="0">
                <a:solidFill>
                  <a:srgbClr val="FF0000"/>
                </a:solidFill>
              </a:rPr>
              <a:t>Gevher Nesibe Hatun Şifahanesi </a:t>
            </a:r>
            <a:r>
              <a:rPr lang="tr-TR" sz="2900" dirty="0" smtClean="0"/>
              <a:t>ve </a:t>
            </a:r>
            <a:r>
              <a:rPr lang="tr-TR" sz="2900" b="1" dirty="0" smtClean="0">
                <a:solidFill>
                  <a:srgbClr val="FF0000"/>
                </a:solidFill>
              </a:rPr>
              <a:t>Tıp Okulu </a:t>
            </a:r>
            <a:r>
              <a:rPr lang="tr-TR" sz="2900" dirty="0" smtClean="0"/>
              <a:t>yer almaktadır. </a:t>
            </a:r>
          </a:p>
          <a:p>
            <a:r>
              <a:rPr lang="tr-TR" sz="2900" dirty="0" err="1" smtClean="0"/>
              <a:t>Gıyaseddin</a:t>
            </a:r>
            <a:r>
              <a:rPr lang="tr-TR" sz="2900" dirty="0" smtClean="0"/>
              <a:t> </a:t>
            </a:r>
            <a:r>
              <a:rPr lang="tr-TR" sz="2900" dirty="0" err="1" smtClean="0"/>
              <a:t>Keyhüsrev</a:t>
            </a:r>
            <a:r>
              <a:rPr lang="tr-TR" sz="2900" dirty="0" smtClean="0"/>
              <a:t> tarafından 1204 yılında inşaatına başlanan </a:t>
            </a:r>
            <a:r>
              <a:rPr lang="tr-TR" sz="2900" b="1" dirty="0" smtClean="0">
                <a:solidFill>
                  <a:srgbClr val="FF0000"/>
                </a:solidFill>
              </a:rPr>
              <a:t>Gevher Nesibe Hatun Şifahanesi</a:t>
            </a:r>
            <a:r>
              <a:rPr lang="tr-TR" sz="2900" b="1" dirty="0" smtClean="0"/>
              <a:t>, 1206 yılında hizmete girmiştir. 1890 </a:t>
            </a:r>
            <a:r>
              <a:rPr lang="tr-TR" sz="2900" dirty="0" smtClean="0"/>
              <a:t>yılına kadar eğitim hastanesi olarak görev yapan </a:t>
            </a:r>
            <a:r>
              <a:rPr lang="tr-TR" sz="3400" b="1" dirty="0" smtClean="0"/>
              <a:t>Gevher Nesibe Hatun Şifahanesi, Anadolu’nun İslami </a:t>
            </a:r>
            <a:r>
              <a:rPr lang="fr-FR" sz="3400" b="1" dirty="0" err="1" smtClean="0"/>
              <a:t>döneme</a:t>
            </a:r>
            <a:r>
              <a:rPr lang="fr-FR" sz="3400" b="1" dirty="0" smtClean="0"/>
              <a:t> ait en </a:t>
            </a:r>
            <a:r>
              <a:rPr lang="fr-FR" sz="3400" b="1" dirty="0" err="1" smtClean="0"/>
              <a:t>eski</a:t>
            </a:r>
            <a:r>
              <a:rPr lang="fr-FR" sz="3400" b="1" dirty="0" smtClean="0"/>
              <a:t> </a:t>
            </a:r>
            <a:r>
              <a:rPr lang="fr-FR" sz="3400" b="1" dirty="0" err="1" smtClean="0"/>
              <a:t>şifahanesi</a:t>
            </a:r>
            <a:r>
              <a:rPr lang="fr-FR" sz="3400" b="1" dirty="0" smtClean="0"/>
              <a:t> </a:t>
            </a:r>
            <a:r>
              <a:rPr lang="fr-FR" sz="3400" b="1" dirty="0" err="1" smtClean="0"/>
              <a:t>ve</a:t>
            </a:r>
            <a:r>
              <a:rPr lang="tr-TR" sz="3400" b="1" dirty="0" smtClean="0"/>
              <a:t> </a:t>
            </a:r>
            <a:r>
              <a:rPr lang="tr-TR" sz="3400" b="1" dirty="0" smtClean="0">
                <a:solidFill>
                  <a:srgbClr val="FF0000"/>
                </a:solidFill>
              </a:rPr>
              <a:t>dünyanın ilk tıp fakültesidir.</a:t>
            </a:r>
            <a:endParaRPr lang="tr-TR" sz="3400" b="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Gevher Nesibe Hatun Åifahanesi, ile ilgili gÃ¶rsel sonucu"/>
          <p:cNvPicPr>
            <a:picLocks noChangeAspect="1" noChangeArrowheads="1"/>
          </p:cNvPicPr>
          <p:nvPr/>
        </p:nvPicPr>
        <p:blipFill>
          <a:blip r:embed="rId2" cstate="print"/>
          <a:srcRect/>
          <a:stretch>
            <a:fillRect/>
          </a:stretch>
        </p:blipFill>
        <p:spPr bwMode="auto">
          <a:xfrm>
            <a:off x="0" y="0"/>
            <a:ext cx="4745161" cy="3145532"/>
          </a:xfrm>
          <a:prstGeom prst="rect">
            <a:avLst/>
          </a:prstGeom>
          <a:noFill/>
        </p:spPr>
      </p:pic>
      <p:pic>
        <p:nvPicPr>
          <p:cNvPr id="18438" name="Picture 6" descr="Turan Melik Åifahanesi ile ilgili gÃ¶rsel sonucu"/>
          <p:cNvPicPr>
            <a:picLocks noChangeAspect="1" noChangeArrowheads="1"/>
          </p:cNvPicPr>
          <p:nvPr/>
        </p:nvPicPr>
        <p:blipFill>
          <a:blip r:embed="rId3" cstate="print"/>
          <a:srcRect/>
          <a:stretch>
            <a:fillRect/>
          </a:stretch>
        </p:blipFill>
        <p:spPr bwMode="auto">
          <a:xfrm>
            <a:off x="4896544" y="0"/>
            <a:ext cx="4247456" cy="3185592"/>
          </a:xfrm>
          <a:prstGeom prst="rect">
            <a:avLst/>
          </a:prstGeom>
          <a:noFill/>
        </p:spPr>
      </p:pic>
      <p:sp>
        <p:nvSpPr>
          <p:cNvPr id="7" name="6 Dikdörtgen"/>
          <p:cNvSpPr/>
          <p:nvPr/>
        </p:nvSpPr>
        <p:spPr>
          <a:xfrm>
            <a:off x="467544" y="2713484"/>
            <a:ext cx="3312368" cy="369332"/>
          </a:xfrm>
          <a:prstGeom prst="rect">
            <a:avLst/>
          </a:prstGeom>
        </p:spPr>
        <p:txBody>
          <a:bodyPr wrap="square">
            <a:spAutoFit/>
          </a:bodyPr>
          <a:lstStyle/>
          <a:p>
            <a:r>
              <a:rPr lang="tr-TR" b="1" dirty="0" smtClean="0"/>
              <a:t>Gevher Nesibe Hatun Şifahanesi</a:t>
            </a:r>
            <a:endParaRPr lang="tr-TR" dirty="0"/>
          </a:p>
        </p:txBody>
      </p:sp>
      <p:pic>
        <p:nvPicPr>
          <p:cNvPr id="18440" name="Picture 8" descr="Åifahane ile ilgili gÃ¶rsel sonucu"/>
          <p:cNvPicPr>
            <a:picLocks noChangeAspect="1" noChangeArrowheads="1"/>
          </p:cNvPicPr>
          <p:nvPr/>
        </p:nvPicPr>
        <p:blipFill>
          <a:blip r:embed="rId4" cstate="print"/>
          <a:srcRect/>
          <a:stretch>
            <a:fillRect/>
          </a:stretch>
        </p:blipFill>
        <p:spPr bwMode="auto">
          <a:xfrm>
            <a:off x="0" y="3145532"/>
            <a:ext cx="4716016" cy="2569468"/>
          </a:xfrm>
          <a:prstGeom prst="rect">
            <a:avLst/>
          </a:prstGeom>
          <a:noFill/>
        </p:spPr>
      </p:pic>
      <p:pic>
        <p:nvPicPr>
          <p:cNvPr id="18442" name="Picture 10" descr="Åifahane ile ilgili gÃ¶rsel sonucu"/>
          <p:cNvPicPr>
            <a:picLocks noChangeAspect="1" noChangeArrowheads="1"/>
          </p:cNvPicPr>
          <p:nvPr/>
        </p:nvPicPr>
        <p:blipFill>
          <a:blip r:embed="rId5" cstate="print"/>
          <a:srcRect/>
          <a:stretch>
            <a:fillRect/>
          </a:stretch>
        </p:blipFill>
        <p:spPr bwMode="auto">
          <a:xfrm>
            <a:off x="4788024" y="3145532"/>
            <a:ext cx="4355976" cy="2569468"/>
          </a:xfrm>
          <a:prstGeom prst="rect">
            <a:avLst/>
          </a:prstGeom>
          <a:noFill/>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TotalTime>
  <Words>2442</Words>
  <PresentationFormat>Ekran Gösterisi (16:10)</PresentationFormat>
  <Paragraphs>143</Paragraphs>
  <Slides>27</Slides>
  <Notes>3</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2019-04-11T17:06:56Z</dcterms:created>
  <dcterms:modified xsi:type="dcterms:W3CDTF">2019-04-15T07:50:40Z</dcterms:modified>
  <cp:category>https://www.sorubak.com</cp:category>
</cp:coreProperties>
</file>