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715000" type="screen16x1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14" y="-9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2E408-6FA9-4C79-A539-05E9AFC56665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17DDDD-5ED6-446D-A9D6-8A14FC4CFCE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7DDDD-5ED6-446D-A9D6-8A14FC4CFCE0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dirty="0" smtClean="0">
                <a:solidFill>
                  <a:schemeClr val="tx1"/>
                </a:solidFill>
              </a:rPr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7DDDD-5ED6-446D-A9D6-8A14FC4CFCE0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7DDDD-5ED6-446D-A9D6-8A14FC4CFCE0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CFBEB-3E1A-49B9-A725-3B0973F3D7E4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7EB0C-5F15-4115-AFB6-4182D16D2E8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070848" cy="5715000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OSMANLI </a:t>
            </a:r>
            <a:r>
              <a:rPr lang="tr-TR" b="1" dirty="0">
                <a:solidFill>
                  <a:srgbClr val="FF0000"/>
                </a:solidFill>
              </a:rPr>
              <a:t>DEVLETİ’NDE </a:t>
            </a:r>
            <a:r>
              <a:rPr lang="tr-TR" b="1" dirty="0" smtClean="0">
                <a:solidFill>
                  <a:srgbClr val="FF0000"/>
                </a:solidFill>
              </a:rPr>
              <a:t>DARBELER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Sultan Abdülaziz’in Darbe ile Tahttan İndirilmesi </a:t>
            </a:r>
            <a:r>
              <a:rPr lang="tr-TR" b="1" dirty="0" smtClean="0"/>
              <a:t>1876</a:t>
            </a:r>
            <a:br>
              <a:rPr lang="tr-TR" b="1" dirty="0" smtClean="0"/>
            </a:br>
            <a:r>
              <a:rPr lang="tr-TR" dirty="0" smtClean="0">
                <a:hlinkClick r:id="rId3"/>
              </a:rPr>
              <a:t>https://</a:t>
            </a:r>
            <a:r>
              <a:rPr lang="tr-TR" dirty="0" smtClean="0">
                <a:hlinkClick r:id="rId3"/>
              </a:rPr>
              <a:t>www.sorubak.com</a:t>
            </a:r>
            <a:r>
              <a:rPr lang="tr-TR" dirty="0" smtClean="0"/>
              <a:t>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31 Mart Darbesi </a:t>
            </a:r>
            <a:r>
              <a:rPr lang="tr-TR" b="1" dirty="0" smtClean="0"/>
              <a:t>1909</a:t>
            </a:r>
            <a:br>
              <a:rPr lang="tr-TR" b="1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err="1"/>
              <a:t>Bâbıâli</a:t>
            </a:r>
            <a:r>
              <a:rPr lang="tr-TR" b="1" dirty="0"/>
              <a:t> Baskını </a:t>
            </a:r>
            <a:r>
              <a:rPr lang="tr-TR" b="1" dirty="0" smtClean="0"/>
              <a:t>1913</a:t>
            </a:r>
            <a:br>
              <a:rPr lang="tr-TR" b="1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6228184" cy="5715000"/>
          </a:xfrm>
        </p:spPr>
        <p:txBody>
          <a:bodyPr>
            <a:normAutofit/>
          </a:bodyPr>
          <a:lstStyle/>
          <a:p>
            <a:endParaRPr lang="tr-TR" sz="2400" dirty="0"/>
          </a:p>
          <a:p>
            <a:r>
              <a:rPr lang="tr-TR" dirty="0"/>
              <a:t>“</a:t>
            </a:r>
            <a:r>
              <a:rPr lang="tr-TR" sz="2200" dirty="0"/>
              <a:t>Meşrutiyet mahvoldu.” şeklinde bildirildi. Bunun üzerine hazırlanan Hareket birlikleri 23- 24 Nisan’dan itibaren İstanbul’a girmeye başladı. </a:t>
            </a:r>
          </a:p>
          <a:p>
            <a:r>
              <a:rPr lang="tr-TR" sz="2200" dirty="0"/>
              <a:t>Hareket Ordusu’nun duruma hâkim olmasından sonra meclis tekrar Sultanahmet’teki parlamento binasında çalışmaya başladı. </a:t>
            </a:r>
          </a:p>
          <a:p>
            <a:r>
              <a:rPr lang="tr-TR" sz="2200" dirty="0"/>
              <a:t>Meclisin 27 Nisan 1909’daki oturumunda ayaklanmada etkisi olduğu gerekçesiyle hakkında fetva çıkarılan II. Abdülhamit’in tahttan indirilmesine ve yerine Veliaht Mehmet Reşat’ın padişah olmasına karar verildi.</a:t>
            </a:r>
          </a:p>
          <a:p>
            <a:endParaRPr lang="tr-TR" dirty="0"/>
          </a:p>
        </p:txBody>
      </p:sp>
      <p:pic>
        <p:nvPicPr>
          <p:cNvPr id="21506" name="Picture 2" descr="31 mart vakasÄ±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7" y="0"/>
            <a:ext cx="2987824" cy="1951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2 ci abdÃ¼lhamid tahttan indirilmesi avrupa basÄ±nÄ±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211960" cy="2281437"/>
          </a:xfrm>
          <a:prstGeom prst="rect">
            <a:avLst/>
          </a:prstGeom>
          <a:noFill/>
        </p:spPr>
      </p:pic>
      <p:pic>
        <p:nvPicPr>
          <p:cNvPr id="22532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165" y="0"/>
            <a:ext cx="4540835" cy="2497460"/>
          </a:xfrm>
          <a:prstGeom prst="rect">
            <a:avLst/>
          </a:prstGeom>
          <a:noFill/>
        </p:spPr>
      </p:pic>
      <p:pic>
        <p:nvPicPr>
          <p:cNvPr id="22534" name="Picture 6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41476"/>
            <a:ext cx="2520280" cy="3073524"/>
          </a:xfrm>
          <a:prstGeom prst="rect">
            <a:avLst/>
          </a:prstGeom>
          <a:noFill/>
        </p:spPr>
      </p:pic>
      <p:pic>
        <p:nvPicPr>
          <p:cNvPr id="22540" name="Picture 12" descr="Ä°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2857500"/>
            <a:ext cx="1743075" cy="2619375"/>
          </a:xfrm>
          <a:prstGeom prst="rect">
            <a:avLst/>
          </a:prstGeom>
          <a:noFill/>
        </p:spPr>
      </p:pic>
      <p:pic>
        <p:nvPicPr>
          <p:cNvPr id="22542" name="Picture 14" descr="2 ci abdÃ¼lhamid avrupa basÄ±nÄ± ile ilgili gÃ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2767490"/>
            <a:ext cx="4716016" cy="2947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KÃ¢mil PaÅa hÃ¼kÃ¼met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-1"/>
            <a:ext cx="2411760" cy="1583373"/>
          </a:xfrm>
          <a:prstGeom prst="rect">
            <a:avLst/>
          </a:prstGeom>
          <a:noFill/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7956376" cy="5715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BÂBIÂLİ </a:t>
            </a:r>
            <a:r>
              <a:rPr lang="tr-TR" sz="2400" b="1" dirty="0">
                <a:solidFill>
                  <a:srgbClr val="FF0000"/>
                </a:solidFill>
              </a:rPr>
              <a:t>BASKINI 1913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200" dirty="0" smtClean="0"/>
              <a:t>1912 </a:t>
            </a:r>
            <a:r>
              <a:rPr lang="tr-TR" sz="2200" dirty="0"/>
              <a:t>yılında başlayan Balkan Savaşı sırasında </a:t>
            </a:r>
            <a:endParaRPr lang="tr-TR" sz="2200" dirty="0" smtClean="0"/>
          </a:p>
          <a:p>
            <a:r>
              <a:rPr lang="tr-TR" sz="2200" b="1" dirty="0" smtClean="0"/>
              <a:t>Bulgar </a:t>
            </a:r>
            <a:r>
              <a:rPr lang="tr-TR" sz="2200" b="1" dirty="0"/>
              <a:t>orduları Çatalca önlerine kadar geldi. </a:t>
            </a:r>
            <a:endParaRPr lang="tr-TR" sz="2200" b="1" dirty="0" smtClean="0"/>
          </a:p>
          <a:p>
            <a:r>
              <a:rPr lang="tr-TR" sz="2200" b="1" dirty="0" smtClean="0"/>
              <a:t>Makedonya </a:t>
            </a:r>
            <a:r>
              <a:rPr lang="tr-TR" sz="2200" b="1" dirty="0"/>
              <a:t>elden çıktı. </a:t>
            </a:r>
          </a:p>
          <a:p>
            <a:r>
              <a:rPr lang="tr-TR" sz="2200" b="1" dirty="0"/>
              <a:t>Selanik, Yunanlıların eline geçti. </a:t>
            </a:r>
          </a:p>
          <a:p>
            <a:r>
              <a:rPr lang="tr-TR" sz="2200" dirty="0"/>
              <a:t>Bulgar kuşatması altındaki Edirne’de Şükrü Paşa </a:t>
            </a:r>
            <a:endParaRPr lang="tr-TR" sz="2200" dirty="0" smtClean="0"/>
          </a:p>
          <a:p>
            <a:pPr>
              <a:buNone/>
            </a:pPr>
            <a:r>
              <a:rPr lang="tr-TR" sz="2200" dirty="0"/>
              <a:t> </a:t>
            </a:r>
            <a:r>
              <a:rPr lang="tr-TR" sz="2200" dirty="0" smtClean="0"/>
              <a:t>     olağanüstü </a:t>
            </a:r>
            <a:r>
              <a:rPr lang="tr-TR" sz="2200" dirty="0"/>
              <a:t>bir direniş mücadelesi verdi.</a:t>
            </a:r>
          </a:p>
          <a:p>
            <a:r>
              <a:rPr lang="tr-TR" sz="2200" dirty="0"/>
              <a:t>Avrupalı büyük devletlerin İstanbul’daki temsilcileri </a:t>
            </a:r>
            <a:endParaRPr lang="tr-TR" sz="2200" dirty="0" smtClean="0"/>
          </a:p>
          <a:p>
            <a:pPr>
              <a:buNone/>
            </a:pPr>
            <a:r>
              <a:rPr lang="tr-TR" sz="2200" dirty="0"/>
              <a:t> </a:t>
            </a:r>
            <a:r>
              <a:rPr lang="tr-TR" sz="2200" dirty="0" smtClean="0"/>
              <a:t>    17 </a:t>
            </a:r>
            <a:r>
              <a:rPr lang="tr-TR" sz="2200" dirty="0"/>
              <a:t>Ocak 1913’te Osmanlı Devleti’ne verdikleri bir nota ile Edirne’nin terk edilmesini, aksi hâlde savaşın yeniden başlayacağını bildirdiler. </a:t>
            </a:r>
          </a:p>
          <a:p>
            <a:r>
              <a:rPr lang="tr-TR" sz="2200" dirty="0"/>
              <a:t>Kâmil Paşa hükümeti, Edirne’nin verilmesi taraftarıydı.</a:t>
            </a:r>
          </a:p>
          <a:p>
            <a:r>
              <a:rPr lang="tr-TR" sz="2200" dirty="0"/>
              <a:t>İttihatçılar </a:t>
            </a:r>
            <a:r>
              <a:rPr lang="tr-TR" sz="2200" dirty="0" err="1"/>
              <a:t>hükûmetin</a:t>
            </a:r>
            <a:r>
              <a:rPr lang="tr-TR" sz="2200" dirty="0"/>
              <a:t> icraatlarını beğenmediklerini padişaha bildirerek </a:t>
            </a:r>
            <a:r>
              <a:rPr lang="tr-TR" sz="2200" dirty="0" err="1"/>
              <a:t>hükûmet</a:t>
            </a:r>
            <a:r>
              <a:rPr lang="tr-TR" sz="2200" dirty="0"/>
              <a:t> değişikliğini istediler fakat olumsuz cevap aldılar.</a:t>
            </a:r>
          </a:p>
          <a:p>
            <a:endParaRPr lang="tr-TR" sz="2200" b="1" dirty="0"/>
          </a:p>
        </p:txBody>
      </p:sp>
      <p:sp>
        <p:nvSpPr>
          <p:cNvPr id="7" name="6 Dikdörtgen"/>
          <p:cNvSpPr/>
          <p:nvPr/>
        </p:nvSpPr>
        <p:spPr>
          <a:xfrm>
            <a:off x="7452320" y="1129308"/>
            <a:ext cx="1232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Kâmil Paşa </a:t>
            </a:r>
            <a:endParaRPr lang="tr-TR" dirty="0"/>
          </a:p>
        </p:txBody>
      </p:sp>
      <p:pic>
        <p:nvPicPr>
          <p:cNvPr id="25604" name="Picture 4" descr="Edirneâde ÅÃ¼krÃ¼ PaÅa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633364"/>
            <a:ext cx="2411760" cy="1728192"/>
          </a:xfrm>
          <a:prstGeom prst="rect">
            <a:avLst/>
          </a:prstGeom>
          <a:noFill/>
        </p:spPr>
      </p:pic>
      <p:pic>
        <p:nvPicPr>
          <p:cNvPr id="25606" name="Picture 6" descr="Edirneâde ÅÃ¼krÃ¼ PaÅa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3361556"/>
            <a:ext cx="1835696" cy="2353444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7668344" y="5345668"/>
            <a:ext cx="1248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Şükrü Paşa 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Mahmud Åevket PaÅ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0"/>
            <a:ext cx="1259632" cy="1854021"/>
          </a:xfrm>
          <a:prstGeom prst="rect">
            <a:avLst/>
          </a:prstGeom>
          <a:noFill/>
        </p:spPr>
      </p:pic>
      <p:pic>
        <p:nvPicPr>
          <p:cNvPr id="24580" name="Picture 4" descr="enver talat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3811" y="3865613"/>
            <a:ext cx="3710190" cy="1849388"/>
          </a:xfrm>
          <a:prstGeom prst="rect">
            <a:avLst/>
          </a:prstGeom>
          <a:noFill/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8964488" cy="5715000"/>
          </a:xfrm>
        </p:spPr>
        <p:txBody>
          <a:bodyPr>
            <a:noAutofit/>
          </a:bodyPr>
          <a:lstStyle/>
          <a:p>
            <a:r>
              <a:rPr lang="tr-TR" sz="2200" dirty="0"/>
              <a:t>23 Ocak 1913’te Enver Bey’in başında olduğu bir grup </a:t>
            </a:r>
            <a:r>
              <a:rPr lang="tr-TR" sz="2200" dirty="0" err="1" smtClean="0"/>
              <a:t>Bâbıâli’deki</a:t>
            </a:r>
            <a:r>
              <a:rPr lang="tr-TR" sz="2200" dirty="0" smtClean="0"/>
              <a:t> </a:t>
            </a:r>
            <a:r>
              <a:rPr lang="tr-TR" sz="2200" dirty="0" err="1"/>
              <a:t>hükûmet</a:t>
            </a:r>
            <a:r>
              <a:rPr lang="tr-TR" sz="2200" dirty="0"/>
              <a:t> merkezine doğru harekete geçti. </a:t>
            </a:r>
          </a:p>
          <a:p>
            <a:r>
              <a:rPr lang="tr-TR" sz="2200" dirty="0"/>
              <a:t>Enver Bey ve arkadaşları hiçbir zorluk çekmeden </a:t>
            </a:r>
            <a:r>
              <a:rPr lang="tr-TR" sz="2200" dirty="0" err="1"/>
              <a:t>Bâbıâli’ye</a:t>
            </a:r>
            <a:r>
              <a:rPr lang="tr-TR" sz="2200" dirty="0"/>
              <a:t> </a:t>
            </a:r>
            <a:endParaRPr lang="tr-TR" sz="2200" dirty="0" smtClean="0"/>
          </a:p>
          <a:p>
            <a:pPr>
              <a:buNone/>
            </a:pPr>
            <a:r>
              <a:rPr lang="tr-TR" sz="2200" dirty="0" smtClean="0"/>
              <a:t>girmeyi </a:t>
            </a:r>
            <a:r>
              <a:rPr lang="tr-TR" sz="2200" dirty="0"/>
              <a:t>başardı. </a:t>
            </a:r>
          </a:p>
          <a:p>
            <a:r>
              <a:rPr lang="tr-TR" sz="2200" b="1" dirty="0"/>
              <a:t>Talat Bey ve Enver Bey</a:t>
            </a:r>
            <a:r>
              <a:rPr lang="tr-TR" sz="2200" dirty="0"/>
              <a:t>, Sadrazam Kâmil Paşa’nın odasına girdiler. </a:t>
            </a:r>
          </a:p>
          <a:p>
            <a:r>
              <a:rPr lang="tr-TR" sz="2200" dirty="0"/>
              <a:t>Kâmil Paşa’dan istifa etmesini istediler.</a:t>
            </a:r>
          </a:p>
          <a:p>
            <a:r>
              <a:rPr lang="tr-TR" sz="2200" b="1" dirty="0"/>
              <a:t>Talat ve Enver Beylerin </a:t>
            </a:r>
            <a:r>
              <a:rPr lang="tr-TR" sz="2200" dirty="0"/>
              <a:t>ikazı üzerine Kâmil Paşa, ahali ve askerlerden gelen teklif üzerine istifa ettiğini bildirdi.</a:t>
            </a:r>
          </a:p>
          <a:p>
            <a:r>
              <a:rPr lang="tr-TR" sz="2200" dirty="0"/>
              <a:t>Enver Paşa dışarıda bekleyen kalabalığa Kâmil Paşa </a:t>
            </a:r>
            <a:r>
              <a:rPr lang="tr-TR" sz="2200" dirty="0" err="1"/>
              <a:t>hükumetinin</a:t>
            </a:r>
            <a:r>
              <a:rPr lang="tr-TR" sz="2200" dirty="0"/>
              <a:t> sona erdiğini ve yeni kabineyi </a:t>
            </a:r>
            <a:r>
              <a:rPr lang="tr-TR" sz="2200" b="1" dirty="0"/>
              <a:t>Mahmut Şevket Paşa</a:t>
            </a:r>
            <a:r>
              <a:rPr lang="tr-TR" sz="2200" dirty="0"/>
              <a:t>’nın kuracağını bildirdi.</a:t>
            </a:r>
          </a:p>
          <a:p>
            <a:r>
              <a:rPr lang="tr-TR" sz="2200" dirty="0"/>
              <a:t>1912’ye kadar iktidarı denetleyen bir güç olan </a:t>
            </a:r>
            <a:endParaRPr lang="tr-TR" sz="2200" dirty="0" smtClean="0"/>
          </a:p>
          <a:p>
            <a:pPr>
              <a:buNone/>
            </a:pPr>
            <a:r>
              <a:rPr lang="tr-TR" sz="2200" dirty="0" smtClean="0"/>
              <a:t>     İttihat </a:t>
            </a:r>
            <a:r>
              <a:rPr lang="tr-TR" sz="2200" dirty="0"/>
              <a:t>ve Terakki, </a:t>
            </a:r>
            <a:r>
              <a:rPr lang="tr-TR" sz="2200" dirty="0" err="1"/>
              <a:t>Bâbıâli</a:t>
            </a:r>
            <a:r>
              <a:rPr lang="tr-TR" sz="2200" dirty="0"/>
              <a:t> Baskını ile tek başına </a:t>
            </a:r>
            <a:endParaRPr lang="tr-TR" sz="2200" dirty="0" smtClean="0"/>
          </a:p>
          <a:p>
            <a:pPr>
              <a:buNone/>
            </a:pPr>
            <a:r>
              <a:rPr lang="tr-TR" sz="2200" dirty="0" smtClean="0"/>
              <a:t>     İktidar olmuş </a:t>
            </a:r>
            <a:r>
              <a:rPr lang="tr-TR" sz="2200" dirty="0"/>
              <a:t>ve fiilen tek parti hâlini almıştı.</a:t>
            </a:r>
          </a:p>
          <a:p>
            <a:endParaRPr lang="tr-TR" sz="22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8892480" cy="5715000"/>
          </a:xfrm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DARBELERİN KAYBETTİRDİĞİ TOPRAKLAR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dirty="0" smtClean="0"/>
              <a:t>Osmanlı </a:t>
            </a:r>
            <a:r>
              <a:rPr lang="tr-TR" sz="2400" dirty="0"/>
              <a:t>Devleti’nde </a:t>
            </a:r>
            <a:r>
              <a:rPr lang="tr-TR" sz="2400" b="1" dirty="0"/>
              <a:t>XIX ve XX. yüzyılda meydana gelen darbeler </a:t>
            </a:r>
            <a:r>
              <a:rPr lang="tr-TR" sz="2400" dirty="0"/>
              <a:t>devletin iç ve dış politikada </a:t>
            </a:r>
            <a:r>
              <a:rPr lang="tr-TR" sz="2400" b="1" dirty="0">
                <a:solidFill>
                  <a:srgbClr val="FF0000"/>
                </a:solidFill>
              </a:rPr>
              <a:t>güç kaybetmesine </a:t>
            </a:r>
            <a:r>
              <a:rPr lang="tr-TR" sz="2400" dirty="0"/>
              <a:t>sebep oldu. </a:t>
            </a:r>
          </a:p>
          <a:p>
            <a:r>
              <a:rPr lang="tr-TR" sz="2400" dirty="0"/>
              <a:t>Sultan Abdülaziz’in bir darbe sonucu indirilmesi büyük kargaşaya sebep oldu. </a:t>
            </a:r>
            <a:r>
              <a:rPr lang="tr-TR" sz="2400" b="1" dirty="0"/>
              <a:t>Balkanlar’daki gayrimüslim halk, Avrupalı devletlerin de desteği ile ayaklandı.</a:t>
            </a:r>
          </a:p>
          <a:p>
            <a:r>
              <a:rPr lang="tr-TR" sz="2400" b="1" dirty="0"/>
              <a:t>1877-1878 Osmanlı- Rus Savaşı’nı </a:t>
            </a:r>
            <a:r>
              <a:rPr lang="tr-TR" sz="2400" b="1" dirty="0">
                <a:solidFill>
                  <a:srgbClr val="FF0000"/>
                </a:solidFill>
              </a:rPr>
              <a:t>(93 Harbi) </a:t>
            </a:r>
            <a:r>
              <a:rPr lang="tr-TR" sz="2400" dirty="0"/>
              <a:t>Osmanlı kaybetti. Yapılan </a:t>
            </a:r>
            <a:r>
              <a:rPr lang="tr-TR" sz="2400" b="1" dirty="0"/>
              <a:t>Berlin Antlaşması </a:t>
            </a:r>
            <a:r>
              <a:rPr lang="tr-TR" sz="2400" dirty="0"/>
              <a:t>sonucunda</a:t>
            </a:r>
            <a:r>
              <a:rPr lang="tr-TR" sz="2400" b="1" dirty="0">
                <a:solidFill>
                  <a:srgbClr val="FF0000"/>
                </a:solidFill>
              </a:rPr>
              <a:t> Sırbistan, Karadağ ve Romanya’ya bağımsızlık verildi.</a:t>
            </a:r>
            <a:r>
              <a:rPr lang="tr-TR" sz="2400" dirty="0"/>
              <a:t> Osmanlı Devleti büyük toprak kayıpları yaşadı.</a:t>
            </a:r>
          </a:p>
          <a:p>
            <a:r>
              <a:rPr lang="tr-TR" sz="2400" dirty="0"/>
              <a:t>I. Meşrutiyet’in ilanından sonra devlet yöneticileri rehavete kapıldılar. Bu rehavet sonucunda dış siyasete gereken önem verilmedi.</a:t>
            </a:r>
          </a:p>
          <a:p>
            <a:endParaRPr lang="tr-TR" sz="22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5715000"/>
          </a:xfrm>
        </p:spPr>
        <p:txBody>
          <a:bodyPr>
            <a:normAutofit/>
          </a:bodyPr>
          <a:lstStyle/>
          <a:p>
            <a:r>
              <a:rPr lang="tr-TR" sz="2400" dirty="0" smtClean="0"/>
              <a:t>Avusturya-Macaristan İmparatoru </a:t>
            </a:r>
            <a:r>
              <a:rPr lang="tr-TR" sz="2400" b="1" dirty="0" smtClean="0"/>
              <a:t>Bosna ve </a:t>
            </a:r>
            <a:r>
              <a:rPr lang="tr-TR" sz="2400" b="1" dirty="0" err="1" smtClean="0"/>
              <a:t>Hersek’in</a:t>
            </a:r>
            <a:r>
              <a:rPr lang="tr-TR" sz="2400" b="1" dirty="0" smtClean="0"/>
              <a:t> </a:t>
            </a:r>
            <a:r>
              <a:rPr lang="tr-TR" sz="2400" dirty="0" smtClean="0"/>
              <a:t>Avusturya topraklarına ilhak edildiğini ilan etti. </a:t>
            </a:r>
          </a:p>
          <a:p>
            <a:r>
              <a:rPr lang="tr-TR" sz="2400" dirty="0" smtClean="0"/>
              <a:t>Bu haberin duyulmasından bir gün sonra </a:t>
            </a:r>
            <a:r>
              <a:rPr lang="tr-TR" sz="2400" b="1" dirty="0" smtClean="0">
                <a:solidFill>
                  <a:srgbClr val="FF0000"/>
                </a:solidFill>
              </a:rPr>
              <a:t>Bulgaristan bağımsızlığını ilan etti.</a:t>
            </a:r>
          </a:p>
          <a:p>
            <a:r>
              <a:rPr lang="tr-TR" sz="2400" dirty="0" smtClean="0"/>
              <a:t>Girit </a:t>
            </a:r>
            <a:r>
              <a:rPr lang="tr-TR" sz="2400" dirty="0" err="1" smtClean="0"/>
              <a:t>Hristiyanları</a:t>
            </a:r>
            <a:r>
              <a:rPr lang="tr-TR" sz="2400" dirty="0" smtClean="0"/>
              <a:t> </a:t>
            </a:r>
            <a:r>
              <a:rPr lang="tr-TR" sz="2400" dirty="0" err="1" smtClean="0"/>
              <a:t>Kandiye’de</a:t>
            </a:r>
            <a:r>
              <a:rPr lang="tr-TR" sz="2400" dirty="0" smtClean="0"/>
              <a:t> toplanarak, </a:t>
            </a:r>
            <a:r>
              <a:rPr lang="tr-TR" sz="2400" b="1" dirty="0" smtClean="0"/>
              <a:t>Girit’in Yunanistan’a katıldığını duyurdular.</a:t>
            </a:r>
          </a:p>
          <a:p>
            <a:r>
              <a:rPr lang="tr-TR" sz="2400" dirty="0" smtClean="0"/>
              <a:t>1913 yılında kabul edilen bir tasarı ile </a:t>
            </a:r>
            <a:r>
              <a:rPr lang="tr-TR" sz="2400" b="1" dirty="0" smtClean="0"/>
              <a:t>Arnavutluk</a:t>
            </a:r>
            <a:r>
              <a:rPr lang="tr-TR" sz="2400" dirty="0" smtClean="0"/>
              <a:t> muhtar bir devlet ilan edildi.</a:t>
            </a:r>
          </a:p>
          <a:p>
            <a:r>
              <a:rPr lang="tr-TR" sz="2400" dirty="0" smtClean="0"/>
              <a:t>Arnavutluk prensi Avrupa devletleri tarafından seçilecekti.</a:t>
            </a:r>
          </a:p>
          <a:p>
            <a:r>
              <a:rPr lang="tr-TR" sz="2400" dirty="0" smtClean="0"/>
              <a:t>Yaşanan bu süreç Arnavutluk’un Osmanlı Devleti’nden ayrılmasına neden oldu.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0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2400" b="1" dirty="0"/>
              <a:t>Aşağıda yer alan soruları metne göre cevaplandırınız.</a:t>
            </a:r>
            <a:r>
              <a:rPr lang="tr-TR" sz="2400" dirty="0"/>
              <a:t/>
            </a:r>
            <a:br>
              <a:rPr lang="tr-TR" sz="2400" dirty="0"/>
            </a:br>
            <a:r>
              <a:rPr lang="tr-TR" sz="2400" b="1" dirty="0"/>
              <a:t>SORU:</a:t>
            </a:r>
            <a:r>
              <a:rPr lang="tr-TR" sz="2400" dirty="0"/>
              <a:t> </a:t>
            </a:r>
            <a:r>
              <a:rPr lang="tr-TR" sz="2400" b="1" dirty="0"/>
              <a:t>13. XIX. yüzyılda Avrupa devletlerinin demir yollarının yapımında rekabet içinde olmalarının sebepleri nelerdir?</a:t>
            </a:r>
            <a:r>
              <a:rPr lang="tr-TR" sz="2400" dirty="0"/>
              <a:t/>
            </a:r>
            <a:br>
              <a:rPr lang="tr-TR" sz="2400" dirty="0"/>
            </a:br>
            <a:r>
              <a:rPr lang="tr-TR" sz="2400" b="1" dirty="0">
                <a:solidFill>
                  <a:srgbClr val="FF0000"/>
                </a:solidFill>
              </a:rPr>
              <a:t>CEVAP:Ekonomik ve siyasi çıkar elde etmek için.  Aynı zamanda demiryollarının geçtiği yerlerde çıkan madenler o devlete veriliyordu.</a:t>
            </a:r>
            <a:r>
              <a:rPr lang="tr-TR" sz="2400" dirty="0"/>
              <a:t/>
            </a:r>
            <a:br>
              <a:rPr lang="tr-TR" sz="2400" dirty="0"/>
            </a:br>
            <a:r>
              <a:rPr lang="tr-TR" sz="2400" b="1" dirty="0"/>
              <a:t>SORU:</a:t>
            </a:r>
            <a:r>
              <a:rPr lang="tr-TR" sz="2400" dirty="0"/>
              <a:t> </a:t>
            </a:r>
            <a:r>
              <a:rPr lang="tr-TR" sz="2400" b="1" dirty="0"/>
              <a:t>14. Osmanlı Devleti, toprakları üzerinde yabancı bir devlete imtiyaz vermeden demir yolu ağını tek başına niçin kuramamıştır?</a:t>
            </a:r>
            <a:r>
              <a:rPr lang="tr-TR" sz="2400" dirty="0"/>
              <a:t/>
            </a:r>
            <a:br>
              <a:rPr lang="tr-TR" sz="2400" dirty="0"/>
            </a:br>
            <a:r>
              <a:rPr lang="tr-TR" sz="2400" b="1" dirty="0">
                <a:solidFill>
                  <a:srgbClr val="FF0000"/>
                </a:solidFill>
              </a:rPr>
              <a:t>CEVAP:Teknolojisi ve maddi durumu buna imkan verememiştir.</a:t>
            </a:r>
            <a:r>
              <a:rPr lang="tr-TR" sz="2400" dirty="0"/>
              <a:t/>
            </a:r>
            <a:br>
              <a:rPr lang="tr-TR" sz="2400" dirty="0"/>
            </a:br>
            <a:r>
              <a:rPr lang="tr-TR" sz="2400" b="1" dirty="0"/>
              <a:t>SORU:</a:t>
            </a:r>
            <a:r>
              <a:rPr lang="tr-TR" sz="2400" dirty="0"/>
              <a:t> </a:t>
            </a:r>
            <a:r>
              <a:rPr lang="tr-TR" sz="2400" b="1" dirty="0"/>
              <a:t>15. İmtiyazlar verilerek yabancılara yaptırılan demir yollarının Osmanlı Devleti’ne katkısı neler olabilir?</a:t>
            </a:r>
            <a:r>
              <a:rPr lang="tr-TR" sz="2400" dirty="0"/>
              <a:t/>
            </a:r>
            <a:br>
              <a:rPr lang="tr-TR" sz="2400" dirty="0"/>
            </a:br>
            <a:r>
              <a:rPr lang="tr-TR" sz="2400" b="1" dirty="0">
                <a:solidFill>
                  <a:srgbClr val="FF0000"/>
                </a:solidFill>
              </a:rPr>
              <a:t>CEVAP:Ulaşım ve haberleşme de katkısı olmuştur. Hem askeri </a:t>
            </a:r>
            <a:r>
              <a:rPr lang="tr-TR" sz="2400" b="1" dirty="0" err="1">
                <a:solidFill>
                  <a:srgbClr val="FF0000"/>
                </a:solidFill>
              </a:rPr>
              <a:t>hemde</a:t>
            </a:r>
            <a:r>
              <a:rPr lang="tr-TR" sz="2400" b="1" dirty="0">
                <a:solidFill>
                  <a:srgbClr val="FF0000"/>
                </a:solidFill>
              </a:rPr>
              <a:t> ticari faaliyetler için faydası olmuştur.</a:t>
            </a:r>
            <a:r>
              <a:rPr lang="tr-TR" sz="2400" dirty="0"/>
              <a:t/>
            </a:r>
            <a:br>
              <a:rPr lang="tr-TR" sz="2400" dirty="0"/>
            </a:br>
            <a:r>
              <a:rPr lang="tr-TR" sz="2400" b="1" dirty="0"/>
              <a:t>SORU:</a:t>
            </a:r>
            <a:r>
              <a:rPr lang="tr-TR" sz="2400" dirty="0"/>
              <a:t> </a:t>
            </a:r>
            <a:r>
              <a:rPr lang="tr-TR" sz="2400" b="1" dirty="0"/>
              <a:t>16. Osmanlı ülkelerinden geçecek demir yolları hangi ülkeler arasında rekabete yol açmıştır?</a:t>
            </a:r>
            <a:r>
              <a:rPr lang="tr-TR" sz="2400" dirty="0"/>
              <a:t/>
            </a:r>
            <a:br>
              <a:rPr lang="tr-TR" sz="2400" dirty="0"/>
            </a:br>
            <a:r>
              <a:rPr lang="tr-TR" sz="2400" b="1" dirty="0">
                <a:solidFill>
                  <a:srgbClr val="FF0000"/>
                </a:solidFill>
              </a:rPr>
              <a:t>CEVAP:Fransa İngiltere ve Almanya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0"/>
            <a:ext cx="9144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1900" b="1" dirty="0" smtClean="0"/>
              <a:t>Aşağıda </a:t>
            </a:r>
            <a:r>
              <a:rPr lang="tr-TR" sz="1900" b="1" dirty="0"/>
              <a:t>yer alan soruları metne göre cevaplandırınız.</a:t>
            </a:r>
            <a:r>
              <a:rPr lang="tr-TR" sz="1900" dirty="0" smtClean="0"/>
              <a:t/>
            </a:r>
            <a:br>
              <a:rPr lang="tr-TR" sz="1900" dirty="0" smtClean="0"/>
            </a:br>
            <a:r>
              <a:rPr lang="tr-TR" sz="1900" b="1" dirty="0"/>
              <a:t>SORU: 17. Yabancı okulların gayrimüslimleri maddi olarak destekleyip onları himaye etmelerinin sebepleri neler olabilir?</a:t>
            </a:r>
            <a:r>
              <a:rPr lang="tr-TR" sz="1900" b="1" dirty="0" smtClean="0"/>
              <a:t/>
            </a:r>
            <a:br>
              <a:rPr lang="tr-TR" sz="1900" b="1" dirty="0" smtClean="0"/>
            </a:br>
            <a:r>
              <a:rPr lang="tr-TR" sz="1900" b="1" dirty="0">
                <a:solidFill>
                  <a:srgbClr val="FF0000"/>
                </a:solidFill>
              </a:rPr>
              <a:t>CEVAP: Bu okulda verilen eğitimler zamanla amacından sapmış ve misyonerlik faaliyetlerine yönelmiştir. Bu faaliyetler zamanla siyasi bir hal almıştır. Siyasi çıkar elde etmek isteyen devletler bu okulları desteklemişlerdir.</a:t>
            </a:r>
            <a:r>
              <a:rPr lang="tr-TR" sz="1900" b="1" dirty="0" smtClean="0"/>
              <a:t/>
            </a:r>
            <a:br>
              <a:rPr lang="tr-TR" sz="1900" b="1" dirty="0" smtClean="0"/>
            </a:br>
            <a:r>
              <a:rPr lang="tr-TR" sz="1900" b="1" dirty="0"/>
              <a:t>SORU: 18. Osmanlı ülkesindeki misyonerler eğitim öğretim faaliyetlerini kullanarak neleri amaçlamışlardır?</a:t>
            </a:r>
            <a:r>
              <a:rPr lang="tr-TR" sz="1900" b="1" dirty="0" smtClean="0"/>
              <a:t/>
            </a:r>
            <a:br>
              <a:rPr lang="tr-TR" sz="1900" b="1" dirty="0" smtClean="0"/>
            </a:br>
            <a:r>
              <a:rPr lang="tr-TR" sz="1900" b="1" dirty="0">
                <a:solidFill>
                  <a:srgbClr val="FF0000"/>
                </a:solidFill>
              </a:rPr>
              <a:t>CEVAP:Misyonerlerin asıl amaçları, </a:t>
            </a:r>
            <a:r>
              <a:rPr lang="tr-TR" sz="1900" b="1" dirty="0" err="1">
                <a:solidFill>
                  <a:srgbClr val="FF0000"/>
                </a:solidFill>
              </a:rPr>
              <a:t>Hristiyan</a:t>
            </a:r>
            <a:r>
              <a:rPr lang="tr-TR" sz="1900" b="1" dirty="0">
                <a:solidFill>
                  <a:srgbClr val="FF0000"/>
                </a:solidFill>
              </a:rPr>
              <a:t> din eğitimi vererek gençleri kendi faaliyetlerinin genişlemesi için yetiştirmekti</a:t>
            </a:r>
            <a:r>
              <a:rPr lang="tr-TR" sz="1900" b="1" dirty="0" smtClean="0"/>
              <a:t/>
            </a:r>
            <a:br>
              <a:rPr lang="tr-TR" sz="1900" b="1" dirty="0" smtClean="0"/>
            </a:br>
            <a:r>
              <a:rPr lang="tr-TR" sz="1900" b="1" dirty="0"/>
              <a:t>SORU: 19. Osmanlı Devleti’nde yönetici olsaydınız yabancı ve misyoner okulları sorununa nasıl bir çözüm bulurdunuz?</a:t>
            </a:r>
            <a:r>
              <a:rPr lang="tr-TR" sz="1900" b="1" dirty="0" smtClean="0"/>
              <a:t/>
            </a:r>
            <a:br>
              <a:rPr lang="tr-TR" sz="1900" b="1" dirty="0" smtClean="0"/>
            </a:br>
            <a:r>
              <a:rPr lang="tr-TR" sz="1900" b="1" dirty="0">
                <a:solidFill>
                  <a:srgbClr val="FF0000"/>
                </a:solidFill>
              </a:rPr>
              <a:t>CEVAP: Denetleme vazifesi iyi yapılıp </a:t>
            </a:r>
            <a:r>
              <a:rPr lang="tr-TR" sz="1900" b="1" dirty="0" err="1">
                <a:solidFill>
                  <a:srgbClr val="FF0000"/>
                </a:solidFill>
              </a:rPr>
              <a:t>şefaf</a:t>
            </a:r>
            <a:r>
              <a:rPr lang="tr-TR" sz="1900" b="1" dirty="0">
                <a:solidFill>
                  <a:srgbClr val="FF0000"/>
                </a:solidFill>
              </a:rPr>
              <a:t> olmaları sağlanabilir.</a:t>
            </a:r>
            <a:r>
              <a:rPr lang="tr-TR" sz="1900" b="1" dirty="0" smtClean="0"/>
              <a:t/>
            </a:r>
            <a:br>
              <a:rPr lang="tr-TR" sz="1900" b="1" dirty="0" smtClean="0"/>
            </a:br>
            <a:r>
              <a:rPr lang="tr-TR" sz="1900" b="1" dirty="0"/>
              <a:t>SORU: 20. Osmanlı Devleti’ndeki yabancı okullar siyasi ve sosyal yapıyı nasıl etkilemiştir?</a:t>
            </a:r>
            <a:r>
              <a:rPr lang="tr-TR" sz="1900" b="1" dirty="0" smtClean="0"/>
              <a:t/>
            </a:r>
            <a:br>
              <a:rPr lang="tr-TR" sz="1900" b="1" dirty="0" smtClean="0"/>
            </a:br>
            <a:r>
              <a:rPr lang="tr-TR" sz="1900" b="1" dirty="0">
                <a:solidFill>
                  <a:srgbClr val="FF0000"/>
                </a:solidFill>
              </a:rPr>
              <a:t>CEVAP: Bu okullar, Müslümanlar üzerinde çok fazla etkili olamadı. İslami değer ve geleneklerine </a:t>
            </a:r>
            <a:r>
              <a:rPr lang="tr-TR" sz="1900" b="1" dirty="0" smtClean="0">
                <a:solidFill>
                  <a:srgbClr val="FF0000"/>
                </a:solidFill>
              </a:rPr>
              <a:t>bağlı olan </a:t>
            </a:r>
            <a:r>
              <a:rPr lang="tr-TR" sz="1900" b="1" dirty="0">
                <a:solidFill>
                  <a:srgbClr val="FF0000"/>
                </a:solidFill>
              </a:rPr>
              <a:t>Türkler, öteden beri </a:t>
            </a:r>
            <a:r>
              <a:rPr lang="tr-TR" sz="1900" b="1" dirty="0" err="1">
                <a:solidFill>
                  <a:srgbClr val="FF0000"/>
                </a:solidFill>
              </a:rPr>
              <a:t>Hristiyan</a:t>
            </a:r>
            <a:r>
              <a:rPr lang="tr-TR" sz="1900" b="1" dirty="0">
                <a:solidFill>
                  <a:srgbClr val="FF0000"/>
                </a:solidFill>
              </a:rPr>
              <a:t> kökenli icatlara bile kuşkuyla bakmaktaydı. Genel olarak bakıldığında yabancı okullar eğitim ve öğretime olan katkıları dolayısıyla olumlu karşılandı</a:t>
            </a:r>
            <a:r>
              <a:rPr lang="tr-TR" sz="1900" b="1" dirty="0" smtClean="0">
                <a:solidFill>
                  <a:srgbClr val="FF0000"/>
                </a:solidFill>
              </a:rPr>
              <a:t>.</a:t>
            </a:r>
            <a:endParaRPr lang="tr-TR" sz="1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&quot;ÅeyhÃ¼lislam Hayrullah Efendi&quot;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0032" cy="2858192"/>
          </a:xfrm>
          <a:prstGeom prst="rect">
            <a:avLst/>
          </a:prstGeom>
          <a:noFill/>
        </p:spPr>
      </p:pic>
      <p:pic>
        <p:nvPicPr>
          <p:cNvPr id="16386" name="Picture 2" descr="https://img.webme.com/pic/k/kocaharman/ihan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500"/>
            <a:ext cx="9144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7956376" cy="5715000"/>
          </a:xfrm>
        </p:spPr>
        <p:txBody>
          <a:bodyPr>
            <a:normAutofit fontScale="55000" lnSpcReduction="20000"/>
          </a:bodyPr>
          <a:lstStyle/>
          <a:p>
            <a:endParaRPr lang="tr-TR" b="1" dirty="0" smtClean="0"/>
          </a:p>
          <a:p>
            <a:r>
              <a:rPr lang="tr-TR" b="1" dirty="0" smtClean="0">
                <a:solidFill>
                  <a:srgbClr val="FF0000"/>
                </a:solidFill>
              </a:rPr>
              <a:t>SULTAN ABDÜLAZİZ’İN DARBE İLE TAHTTAN İNDİRİLMESİ 1876</a:t>
            </a:r>
          </a:p>
          <a:p>
            <a:endParaRPr lang="tr-TR" dirty="0" smtClean="0">
              <a:latin typeface="Calibri" pitchFamily="34" charset="0"/>
            </a:endParaRPr>
          </a:p>
          <a:p>
            <a:r>
              <a:rPr lang="tr-TR" sz="3800" dirty="0">
                <a:latin typeface="Calibri" pitchFamily="34" charset="0"/>
              </a:rPr>
              <a:t>Sultan Abdülaziz 1861’de padişah olduğunda, herkes ondan ülkeyi 1854’te başlayan </a:t>
            </a:r>
            <a:r>
              <a:rPr lang="tr-TR" sz="3800" b="1" dirty="0">
                <a:latin typeface="Calibri" pitchFamily="34" charset="0"/>
              </a:rPr>
              <a:t>dış borçlanmanın getirdiği bataklıktan kurtarmasını </a:t>
            </a:r>
            <a:r>
              <a:rPr lang="tr-TR" sz="3800" b="1" dirty="0" smtClean="0">
                <a:latin typeface="Calibri" pitchFamily="34" charset="0"/>
              </a:rPr>
              <a:t>istiyordu. Sultan </a:t>
            </a:r>
            <a:r>
              <a:rPr lang="tr-TR" sz="3800" b="1" dirty="0">
                <a:latin typeface="Calibri" pitchFamily="34" charset="0"/>
              </a:rPr>
              <a:t>Abdülaziz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güçlü bir donanma </a:t>
            </a:r>
            <a:r>
              <a:rPr lang="tr-TR" sz="3800" b="1" dirty="0">
                <a:latin typeface="Calibri" pitchFamily="34" charset="0"/>
              </a:rPr>
              <a:t>oluşturdu.</a:t>
            </a:r>
          </a:p>
          <a:p>
            <a:r>
              <a:rPr lang="tr-TR" sz="3800" dirty="0">
                <a:latin typeface="Calibri" pitchFamily="34" charset="0"/>
              </a:rPr>
              <a:t>Avrupa’daki gelişmeleri bizzat görmek amacıyla bir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Avrupa seyahati </a:t>
            </a:r>
            <a:r>
              <a:rPr lang="tr-TR" sz="3800" dirty="0">
                <a:latin typeface="Calibri" pitchFamily="34" charset="0"/>
              </a:rPr>
              <a:t>yaptı.</a:t>
            </a:r>
          </a:p>
          <a:p>
            <a:r>
              <a:rPr lang="tr-TR" sz="3800" dirty="0">
                <a:latin typeface="Calibri" pitchFamily="34" charset="0"/>
              </a:rPr>
              <a:t>Hükümdarlığı zamanında </a:t>
            </a:r>
            <a:r>
              <a:rPr lang="tr-TR" sz="3800" b="1" dirty="0">
                <a:latin typeface="Calibri" pitchFamily="34" charset="0"/>
              </a:rPr>
              <a:t>yeraltı treni (metro) </a:t>
            </a:r>
            <a:r>
              <a:rPr lang="tr-TR" sz="3800" dirty="0">
                <a:latin typeface="Calibri" pitchFamily="34" charset="0"/>
              </a:rPr>
              <a:t>ve </a:t>
            </a:r>
            <a:r>
              <a:rPr lang="tr-TR" sz="3800" b="1" dirty="0">
                <a:latin typeface="Calibri" pitchFamily="34" charset="0"/>
              </a:rPr>
              <a:t>tramvay</a:t>
            </a:r>
            <a:r>
              <a:rPr lang="tr-TR" sz="3800" dirty="0">
                <a:latin typeface="Calibri" pitchFamily="34" charset="0"/>
              </a:rPr>
              <a:t>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ilk defa </a:t>
            </a:r>
            <a:r>
              <a:rPr lang="tr-TR" sz="3800" dirty="0">
                <a:latin typeface="Calibri" pitchFamily="34" charset="0"/>
              </a:rPr>
              <a:t>Osmanlı Devleti’ne geldi.</a:t>
            </a:r>
          </a:p>
          <a:p>
            <a:r>
              <a:rPr lang="tr-TR" sz="3800" dirty="0">
                <a:latin typeface="Calibri" pitchFamily="34" charset="0"/>
              </a:rPr>
              <a:t>Eğitim alanında </a:t>
            </a:r>
            <a:r>
              <a:rPr lang="tr-TR" sz="3800" b="1" dirty="0" err="1">
                <a:solidFill>
                  <a:srgbClr val="FF0000"/>
                </a:solidFill>
                <a:latin typeface="Calibri" pitchFamily="34" charset="0"/>
              </a:rPr>
              <a:t>Mekteb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-i Sultani (Galatasaray Lisesi) </a:t>
            </a:r>
            <a:r>
              <a:rPr lang="tr-TR" sz="3800" dirty="0">
                <a:latin typeface="Calibri" pitchFamily="34" charset="0"/>
              </a:rPr>
              <a:t>açıldı (1868).</a:t>
            </a:r>
          </a:p>
          <a:p>
            <a:r>
              <a:rPr lang="tr-TR" sz="3800" dirty="0">
                <a:latin typeface="Calibri" pitchFamily="34" charset="0"/>
              </a:rPr>
              <a:t>Sultan Abdülaziz icraatlarına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Ali ve Fuat Paşalar </a:t>
            </a:r>
            <a:r>
              <a:rPr lang="tr-TR" sz="3800" dirty="0">
                <a:latin typeface="Calibri" pitchFamily="34" charset="0"/>
              </a:rPr>
              <a:t>her bakımdan yardımcı oldular.</a:t>
            </a:r>
          </a:p>
          <a:p>
            <a:r>
              <a:rPr lang="tr-TR" sz="3800" dirty="0">
                <a:latin typeface="Calibri" pitchFamily="34" charset="0"/>
              </a:rPr>
              <a:t>Bütün bu iyi gelişmelere rağmen </a:t>
            </a:r>
            <a:r>
              <a:rPr lang="tr-TR" sz="3800" b="1" dirty="0">
                <a:latin typeface="Calibri" pitchFamily="34" charset="0"/>
              </a:rPr>
              <a:t>ülkenin dış borçları ödenemez hâle gelmişti. </a:t>
            </a:r>
            <a:r>
              <a:rPr lang="tr-TR" sz="3800" b="1" dirty="0" smtClean="0">
                <a:latin typeface="Calibri" pitchFamily="34" charset="0"/>
              </a:rPr>
              <a:t> </a:t>
            </a:r>
            <a:r>
              <a:rPr lang="tr-TR" sz="4000" dirty="0" smtClean="0">
                <a:hlinkClick r:id="rId2"/>
              </a:rPr>
              <a:t>https://</a:t>
            </a:r>
            <a:r>
              <a:rPr lang="tr-TR" sz="4000" dirty="0" smtClean="0">
                <a:hlinkClick r:id="rId2"/>
              </a:rPr>
              <a:t>www.sorubak.com</a:t>
            </a:r>
            <a:r>
              <a:rPr lang="tr-TR" sz="4000" dirty="0" smtClean="0"/>
              <a:t> </a:t>
            </a:r>
            <a:endParaRPr lang="tr-TR" sz="3800" b="1" dirty="0" smtClean="0">
              <a:latin typeface="Calibri" pitchFamily="34" charset="0"/>
            </a:endParaRPr>
          </a:p>
          <a:p>
            <a:r>
              <a:rPr lang="tr-TR" sz="3800" b="1" dirty="0" smtClean="0">
                <a:solidFill>
                  <a:srgbClr val="FF0000"/>
                </a:solidFill>
                <a:latin typeface="Calibri" pitchFamily="34" charset="0"/>
              </a:rPr>
              <a:t>Fuat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ve Ali paşaların </a:t>
            </a:r>
            <a:r>
              <a:rPr lang="tr-TR" sz="3800" dirty="0">
                <a:latin typeface="Calibri" pitchFamily="34" charset="0"/>
              </a:rPr>
              <a:t>ölümleriyle padişah en önemli destekçilerini kaybetti</a:t>
            </a:r>
            <a:r>
              <a:rPr lang="tr-TR" sz="3800" dirty="0" smtClean="0">
                <a:latin typeface="Calibri" pitchFamily="34" charset="0"/>
              </a:rPr>
              <a:t>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1026" name="Picture 2" descr="sultan abdÃ¼laziz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475656" cy="1929284"/>
          </a:xfrm>
          <a:prstGeom prst="rect">
            <a:avLst/>
          </a:prstGeom>
          <a:noFill/>
        </p:spPr>
      </p:pic>
      <p:pic>
        <p:nvPicPr>
          <p:cNvPr id="1028" name="Picture 4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4796" y="2137420"/>
            <a:ext cx="1419204" cy="1800200"/>
          </a:xfrm>
          <a:prstGeom prst="rect">
            <a:avLst/>
          </a:prstGeom>
          <a:noFill/>
        </p:spPr>
      </p:pic>
      <p:pic>
        <p:nvPicPr>
          <p:cNvPr id="1030" name="Picture 6" descr="abdÃ¼laziz veali paÅa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4368" y="4009628"/>
            <a:ext cx="1259632" cy="1705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5715000"/>
          </a:xfrm>
        </p:spPr>
        <p:txBody>
          <a:bodyPr>
            <a:normAutofit/>
          </a:bodyPr>
          <a:lstStyle/>
          <a:p>
            <a:r>
              <a:rPr lang="tr-TR" sz="2200" dirty="0"/>
              <a:t>1871’den sonra devlet adamları arasında Abdülaziz </a:t>
            </a:r>
            <a:r>
              <a:rPr lang="tr-TR" sz="2200" dirty="0" smtClean="0"/>
              <a:t>aleyhtarları </a:t>
            </a:r>
            <a:r>
              <a:rPr lang="tr-TR" sz="2200" dirty="0"/>
              <a:t>çoğaldı. Sadrazam Mütercim Rüştü Paşa, Serasker </a:t>
            </a:r>
            <a:r>
              <a:rPr lang="tr-TR" sz="2200" dirty="0" smtClean="0"/>
              <a:t>Hüseyin </a:t>
            </a:r>
            <a:r>
              <a:rPr lang="tr-TR" sz="2200" dirty="0"/>
              <a:t>Avni Paşa, Adalet </a:t>
            </a:r>
            <a:r>
              <a:rPr lang="tr-TR" sz="2200" dirty="0" err="1"/>
              <a:t>Nâzırı</a:t>
            </a:r>
            <a:r>
              <a:rPr lang="tr-TR" sz="2200" dirty="0"/>
              <a:t> Mithat Paşa ve Şeyhülislam Hayrullah Efendi’den oluşan dörtlü, Sultan Abdülaziz’e karşı ittifak yaptı.</a:t>
            </a:r>
          </a:p>
          <a:p>
            <a:r>
              <a:rPr lang="tr-TR" sz="2200" dirty="0"/>
              <a:t>Hüseyin Avni Paşa Sultan Abdülaziz’e bağlı komutanları İstanbul’da uzaklaştırdı. </a:t>
            </a:r>
            <a:endParaRPr lang="tr-TR" sz="2200" dirty="0" smtClean="0"/>
          </a:p>
          <a:p>
            <a:r>
              <a:rPr lang="tr-TR" sz="2400" dirty="0" smtClean="0"/>
              <a:t>Padişahın tahttan indirilmesi ile ilgili planını diğer komutanlara ve </a:t>
            </a:r>
            <a:r>
              <a:rPr lang="tr-TR" sz="2400" dirty="0" err="1" smtClean="0"/>
              <a:t>hükûmet</a:t>
            </a:r>
            <a:r>
              <a:rPr lang="tr-TR" sz="2400" dirty="0" smtClean="0"/>
              <a:t> üyelerine kabul ettirdi. </a:t>
            </a:r>
            <a:endParaRPr lang="tr-TR" sz="2200" dirty="0" smtClean="0"/>
          </a:p>
          <a:p>
            <a:endParaRPr lang="tr-TR" b="1" dirty="0" smtClean="0"/>
          </a:p>
        </p:txBody>
      </p:sp>
      <p:pic>
        <p:nvPicPr>
          <p:cNvPr id="15362" name="Picture 2" descr="Sadrazam MÃ¼tercim RÃ¼ÅtÃ¼ PaÅa, Serasker  HÃ¼seyin Avni PaÅa, Adalet NÃ¢zÄ±rÄ± Mithat PaÅa ve ÅeyhÃ¼lislam Hayrullah Efend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145532"/>
            <a:ext cx="2268265" cy="2569468"/>
          </a:xfrm>
          <a:prstGeom prst="rect">
            <a:avLst/>
          </a:prstGeom>
          <a:noFill/>
        </p:spPr>
      </p:pic>
      <p:pic>
        <p:nvPicPr>
          <p:cNvPr id="15364" name="Picture 4" descr="Sadrazam MÃ¼tercim RÃ¼ÅtÃ¼ PaÅa,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45532"/>
            <a:ext cx="1944216" cy="2569468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0" y="5130225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. Sadrazam Mütercim</a:t>
            </a:r>
          </a:p>
          <a:p>
            <a:r>
              <a:rPr lang="tr-TR" sz="1600" dirty="0" smtClean="0">
                <a:solidFill>
                  <a:schemeClr val="bg1"/>
                </a:solidFill>
              </a:rPr>
              <a:t> Rüştü Paşa</a:t>
            </a:r>
            <a:endParaRPr lang="tr-TR" sz="1600" dirty="0">
              <a:solidFill>
                <a:schemeClr val="bg1"/>
              </a:solidFill>
            </a:endParaRPr>
          </a:p>
        </p:txBody>
      </p:sp>
      <p:pic>
        <p:nvPicPr>
          <p:cNvPr id="15366" name="Picture 6" descr="Adalet NÃ¢zÄ±rÄ± Mithat PaÅa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145532"/>
            <a:ext cx="1656184" cy="2569468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979712" y="5233764"/>
            <a:ext cx="24309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dirty="0" smtClean="0"/>
              <a:t>Serasker Hüseyin Avni Paşa</a:t>
            </a:r>
            <a:endParaRPr lang="tr-TR" sz="1600" dirty="0"/>
          </a:p>
        </p:txBody>
      </p:sp>
      <p:sp>
        <p:nvSpPr>
          <p:cNvPr id="11" name="10 Dikdörtgen"/>
          <p:cNvSpPr/>
          <p:nvPr/>
        </p:nvSpPr>
        <p:spPr>
          <a:xfrm>
            <a:off x="4572000" y="5068669"/>
            <a:ext cx="1436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Adalet </a:t>
            </a:r>
            <a:r>
              <a:rPr lang="tr-TR" dirty="0" err="1" smtClean="0">
                <a:solidFill>
                  <a:schemeClr val="bg1"/>
                </a:solidFill>
              </a:rPr>
              <a:t>Nâzırı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Mithat Paşa 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5370" name="Picture 10" descr="&quot;ÅeyhÃ¼lislam Hayrullah Efendi&quot;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145532"/>
            <a:ext cx="1780828" cy="2569468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6265840" y="5345668"/>
            <a:ext cx="2878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Şeyhülislam Hayrullah Efendi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7020272" cy="5715000"/>
          </a:xfrm>
        </p:spPr>
        <p:txBody>
          <a:bodyPr>
            <a:noAutofit/>
          </a:bodyPr>
          <a:lstStyle/>
          <a:p>
            <a:r>
              <a:rPr lang="tr-TR" sz="2200" dirty="0" smtClean="0"/>
              <a:t>Ordunun </a:t>
            </a:r>
            <a:r>
              <a:rPr lang="tr-TR" sz="2200" dirty="0"/>
              <a:t>yönetimi elinde olduğu için, </a:t>
            </a:r>
            <a:r>
              <a:rPr lang="tr-TR" sz="2200" b="1" dirty="0"/>
              <a:t>30 Mayıs 1876’da </a:t>
            </a:r>
            <a:r>
              <a:rPr lang="tr-TR" sz="2200" dirty="0"/>
              <a:t>Abdülaziz’in bulunduğu </a:t>
            </a:r>
            <a:r>
              <a:rPr lang="tr-TR" sz="2200" b="1" dirty="0"/>
              <a:t>Dolmabahçe Sarayı’nı </a:t>
            </a:r>
            <a:r>
              <a:rPr lang="tr-TR" sz="2200" dirty="0"/>
              <a:t>karadan ve denizden kuşattı</a:t>
            </a:r>
            <a:r>
              <a:rPr lang="tr-TR" sz="2200" dirty="0" smtClean="0"/>
              <a:t>.</a:t>
            </a:r>
            <a:endParaRPr lang="tr-TR" sz="2200" dirty="0"/>
          </a:p>
          <a:p>
            <a:r>
              <a:rPr lang="tr-TR" sz="2200" dirty="0"/>
              <a:t>Sultan Abdülaziz tahttan indirilerek yerine </a:t>
            </a:r>
            <a:r>
              <a:rPr lang="tr-TR" sz="2200" b="1" dirty="0"/>
              <a:t>V. Murat </a:t>
            </a:r>
            <a:r>
              <a:rPr lang="tr-TR" sz="2200" dirty="0"/>
              <a:t>Osmanlı Devleti tahtına çıkarıldı.</a:t>
            </a:r>
          </a:p>
          <a:p>
            <a:r>
              <a:rPr lang="tr-TR" sz="2200" dirty="0"/>
              <a:t>4 Haziran 1876 Pazar sabahı, </a:t>
            </a:r>
            <a:r>
              <a:rPr lang="tr-TR" sz="2200" b="1" dirty="0">
                <a:solidFill>
                  <a:srgbClr val="FF0000"/>
                </a:solidFill>
              </a:rPr>
              <a:t>Sultan Abdülaziz odasında bilekleri kesilmiş</a:t>
            </a:r>
            <a:r>
              <a:rPr lang="tr-TR" sz="2200" dirty="0">
                <a:solidFill>
                  <a:srgbClr val="FF0000"/>
                </a:solidFill>
              </a:rPr>
              <a:t> </a:t>
            </a:r>
            <a:r>
              <a:rPr lang="tr-TR" sz="2200" dirty="0"/>
              <a:t>hâlde bulundu.</a:t>
            </a:r>
          </a:p>
          <a:p>
            <a:r>
              <a:rPr lang="tr-TR" sz="2200" dirty="0"/>
              <a:t>Sultan Abdülaziz’in ölümü halk arasında büyük üzüntüye neden oldu.</a:t>
            </a:r>
          </a:p>
          <a:p>
            <a:r>
              <a:rPr lang="tr-TR" sz="2200" dirty="0"/>
              <a:t>Aradan beş yıl geçtikten sonra Maliye </a:t>
            </a:r>
            <a:r>
              <a:rPr lang="tr-TR" sz="2200" dirty="0" err="1"/>
              <a:t>Nâzırı</a:t>
            </a:r>
            <a:r>
              <a:rPr lang="tr-TR" sz="2200" dirty="0"/>
              <a:t> Mahmut Celalettin Paşa, Sultan II. Abdülhamit’e bir tezkere göndererek Abdülaziz’in katledilmiş olduğunu ileri sürdü. </a:t>
            </a:r>
          </a:p>
          <a:p>
            <a:r>
              <a:rPr lang="tr-TR" sz="2200" dirty="0"/>
              <a:t>Bunun üzerine II. Abdülhamit’in emri ile olayın </a:t>
            </a:r>
            <a:r>
              <a:rPr lang="tr-TR" sz="2200" dirty="0" smtClean="0"/>
              <a:t>araştırıl -</a:t>
            </a:r>
            <a:r>
              <a:rPr lang="tr-TR" sz="2200" dirty="0" err="1" smtClean="0"/>
              <a:t>masına</a:t>
            </a:r>
            <a:r>
              <a:rPr lang="tr-TR" sz="2200" dirty="0" smtClean="0"/>
              <a:t> başlandı.Yapılan </a:t>
            </a:r>
            <a:r>
              <a:rPr lang="tr-TR" sz="2200" dirty="0"/>
              <a:t>duruşmalar sonucunda Sultan Abdülaziz’in intihar etmediği, </a:t>
            </a:r>
            <a:r>
              <a:rPr lang="tr-TR" sz="2200" b="1" dirty="0"/>
              <a:t>kasıtlı olarak öldürüldüğü ortaya çıktı. </a:t>
            </a:r>
          </a:p>
        </p:txBody>
      </p:sp>
      <p:pic>
        <p:nvPicPr>
          <p:cNvPr id="17410" name="Picture 2" descr="5. murat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1"/>
            <a:ext cx="2051720" cy="1849387"/>
          </a:xfrm>
          <a:prstGeom prst="rect">
            <a:avLst/>
          </a:prstGeom>
          <a:noFill/>
        </p:spPr>
      </p:pic>
      <p:pic>
        <p:nvPicPr>
          <p:cNvPr id="17412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112" y="3721596"/>
            <a:ext cx="2305888" cy="1993404"/>
          </a:xfrm>
          <a:prstGeom prst="rect">
            <a:avLst/>
          </a:prstGeom>
          <a:noFill/>
        </p:spPr>
      </p:pic>
      <p:pic>
        <p:nvPicPr>
          <p:cNvPr id="17414" name="Picture 6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1561356"/>
            <a:ext cx="2123728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BulgaristanâÄ±n baÄÄ±msÄ±zlÄ±ÄÄ±nÄ± ilan etmesi,Â  Avusturya MacaristanâÄ±n, Bosna-Hersekâi topraklarÄ±na kattÄ±ÄÄ±nÄ± aÃ§Ä±klamasÄ±Â , Girit Meclisiânin OsmanlÄ±âdan ayrÄ±larak Yunanistanâa baÄlanma kararÄ± almasÄ± sÃ¼recin bozulmasÄ±na sebep oldu. GÃ¼cÃ¼ elinde bulunduran Ä°ttihat ve Terakki, devlet kadrolarÄ±nda tasfiyeye baÅladÄ±.Â 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-1"/>
            <a:ext cx="1547665" cy="1739711"/>
          </a:xfrm>
          <a:prstGeom prst="rect">
            <a:avLst/>
          </a:prstGeom>
          <a:noFill/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7956376" cy="5715000"/>
          </a:xfrm>
        </p:spPr>
        <p:txBody>
          <a:bodyPr>
            <a:noAutofit/>
          </a:bodyPr>
          <a:lstStyle/>
          <a:p>
            <a:r>
              <a:rPr lang="tr-TR" sz="2200" b="1" dirty="0" smtClean="0"/>
              <a:t>31 MART DARBESİ 1909</a:t>
            </a:r>
            <a:endParaRPr lang="tr-TR" sz="2200" dirty="0" smtClean="0"/>
          </a:p>
          <a:p>
            <a:r>
              <a:rPr lang="tr-TR" sz="2200" dirty="0" smtClean="0"/>
              <a:t>23 </a:t>
            </a:r>
            <a:r>
              <a:rPr lang="tr-TR" sz="2200" dirty="0"/>
              <a:t>Temmuz 1908’de II. Meşrutiyet’in ilanından kısa bir süre sonra </a:t>
            </a:r>
            <a:endParaRPr lang="tr-TR" sz="2200" dirty="0" smtClean="0"/>
          </a:p>
          <a:p>
            <a:r>
              <a:rPr lang="tr-TR" sz="2200" b="1" dirty="0" smtClean="0"/>
              <a:t>Bulgaristan’ın </a:t>
            </a:r>
            <a:r>
              <a:rPr lang="tr-TR" sz="2200" b="1" dirty="0"/>
              <a:t>bağımsızlığını ilan etmesi, </a:t>
            </a:r>
            <a:endParaRPr lang="tr-TR" sz="2200" b="1" dirty="0" smtClean="0"/>
          </a:p>
          <a:p>
            <a:r>
              <a:rPr lang="tr-TR" sz="2200" b="1" dirty="0" smtClean="0"/>
              <a:t>Avusturya </a:t>
            </a:r>
            <a:r>
              <a:rPr lang="tr-TR" sz="2200" b="1" dirty="0"/>
              <a:t>Macaristan’ın</a:t>
            </a:r>
            <a:r>
              <a:rPr lang="tr-TR" sz="2200" b="1" dirty="0">
                <a:solidFill>
                  <a:srgbClr val="FF0000"/>
                </a:solidFill>
              </a:rPr>
              <a:t>, Bosna-</a:t>
            </a:r>
            <a:r>
              <a:rPr lang="tr-TR" sz="2200" b="1" dirty="0" err="1">
                <a:solidFill>
                  <a:srgbClr val="FF0000"/>
                </a:solidFill>
              </a:rPr>
              <a:t>Hersek’i</a:t>
            </a:r>
            <a:r>
              <a:rPr lang="tr-TR" sz="2200" b="1" dirty="0">
                <a:solidFill>
                  <a:srgbClr val="FF0000"/>
                </a:solidFill>
              </a:rPr>
              <a:t> </a:t>
            </a:r>
            <a:r>
              <a:rPr lang="tr-TR" sz="2200" b="1" dirty="0"/>
              <a:t>topraklarına kattığını açıklaması </a:t>
            </a:r>
            <a:r>
              <a:rPr lang="tr-TR" sz="2200" b="1" dirty="0" smtClean="0"/>
              <a:t>,</a:t>
            </a:r>
          </a:p>
          <a:p>
            <a:r>
              <a:rPr lang="tr-TR" sz="2200" b="1" dirty="0" smtClean="0">
                <a:solidFill>
                  <a:srgbClr val="FF0000"/>
                </a:solidFill>
              </a:rPr>
              <a:t>Girit </a:t>
            </a:r>
            <a:r>
              <a:rPr lang="tr-TR" sz="2200" b="1" dirty="0"/>
              <a:t>Meclisi’nin Osmanlı’dan ayrılarak </a:t>
            </a:r>
            <a:r>
              <a:rPr lang="tr-TR" sz="2200" b="1" dirty="0">
                <a:solidFill>
                  <a:srgbClr val="FF0000"/>
                </a:solidFill>
              </a:rPr>
              <a:t>Yunanistan’a bağlanma </a:t>
            </a:r>
            <a:r>
              <a:rPr lang="tr-TR" sz="2200" b="1" dirty="0"/>
              <a:t>kararı alması sürecin bozulmasına sebep oldu.</a:t>
            </a:r>
          </a:p>
          <a:p>
            <a:r>
              <a:rPr lang="tr-TR" sz="2200" dirty="0"/>
              <a:t>Gücü elinde bulunduran </a:t>
            </a:r>
            <a:r>
              <a:rPr lang="tr-TR" sz="2200" b="1" dirty="0">
                <a:solidFill>
                  <a:srgbClr val="FF0000"/>
                </a:solidFill>
              </a:rPr>
              <a:t>İttihat ve Terakki</a:t>
            </a:r>
            <a:r>
              <a:rPr lang="tr-TR" sz="2200" dirty="0">
                <a:solidFill>
                  <a:srgbClr val="FF0000"/>
                </a:solidFill>
              </a:rPr>
              <a:t>, </a:t>
            </a:r>
            <a:r>
              <a:rPr lang="tr-TR" sz="2200" b="1" dirty="0"/>
              <a:t>devlet kadrolarında tasfiyeye başladı. </a:t>
            </a:r>
          </a:p>
          <a:p>
            <a:r>
              <a:rPr lang="tr-TR" sz="2200" dirty="0"/>
              <a:t>II. Abdülhamit Dönemi’nde önemli mevkilerde olan </a:t>
            </a:r>
            <a:r>
              <a:rPr lang="tr-TR" sz="2200" b="1" dirty="0">
                <a:solidFill>
                  <a:srgbClr val="FF0000"/>
                </a:solidFill>
              </a:rPr>
              <a:t>birçok kişi memuriyetten çıkarıldı.</a:t>
            </a:r>
            <a:r>
              <a:rPr lang="tr-TR" sz="2200" dirty="0"/>
              <a:t> İşten çıkarılanların yerine İttihatçıların getirilmesi güven ortamının bozulmasına sebep oldu.</a:t>
            </a:r>
          </a:p>
          <a:p>
            <a:r>
              <a:rPr lang="tr-TR" sz="2200" dirty="0"/>
              <a:t>II. Meşrutiyet’in ilanı üzerine İstanbul’a dönerek </a:t>
            </a:r>
            <a:r>
              <a:rPr lang="tr-TR" sz="2200" b="1" dirty="0">
                <a:solidFill>
                  <a:srgbClr val="FF0000"/>
                </a:solidFill>
              </a:rPr>
              <a:t>“Serbestî” </a:t>
            </a:r>
            <a:r>
              <a:rPr lang="tr-TR" sz="2200" dirty="0"/>
              <a:t>gazetesinin başına geçen </a:t>
            </a:r>
            <a:r>
              <a:rPr lang="tr-TR" sz="2200" b="1" dirty="0">
                <a:solidFill>
                  <a:srgbClr val="FF0000"/>
                </a:solidFill>
              </a:rPr>
              <a:t>Hasan Fehmi</a:t>
            </a:r>
            <a:r>
              <a:rPr lang="tr-TR" sz="2200" dirty="0"/>
              <a:t>, yazılarında İttihat ve Terakki’yi sert bir dille eleştirdi.</a:t>
            </a:r>
          </a:p>
          <a:p>
            <a:r>
              <a:rPr lang="tr-TR" sz="2400" dirty="0" smtClean="0"/>
              <a:t/>
            </a:r>
            <a:br>
              <a:rPr lang="tr-TR" sz="2400" dirty="0" smtClean="0"/>
            </a:br>
            <a:endParaRPr lang="tr-TR" sz="2200" b="1" dirty="0"/>
          </a:p>
        </p:txBody>
      </p:sp>
      <p:pic>
        <p:nvPicPr>
          <p:cNvPr id="18436" name="Picture 4" descr="girit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7" y="1777380"/>
            <a:ext cx="1547664" cy="1296144"/>
          </a:xfrm>
          <a:prstGeom prst="rect">
            <a:avLst/>
          </a:prstGeom>
          <a:noFill/>
        </p:spPr>
      </p:pic>
      <p:pic>
        <p:nvPicPr>
          <p:cNvPr id="18438" name="Picture 6" descr="Ä°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336" y="3145532"/>
            <a:ext cx="1547664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3145532"/>
            <a:ext cx="1547664" cy="2160240"/>
          </a:xfrm>
          <a:prstGeom prst="rect">
            <a:avLst/>
          </a:prstGeom>
          <a:noFill/>
        </p:spPr>
      </p:pic>
      <p:pic>
        <p:nvPicPr>
          <p:cNvPr id="19458" name="Picture 2" descr="hasan fehmi serbesti gazetesi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4870" y="0"/>
            <a:ext cx="2059130" cy="1425948"/>
          </a:xfrm>
          <a:prstGeom prst="rect">
            <a:avLst/>
          </a:prstGeom>
          <a:noFill/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8100392" cy="5715000"/>
          </a:xfrm>
        </p:spPr>
        <p:txBody>
          <a:bodyPr>
            <a:noAutofit/>
          </a:bodyPr>
          <a:lstStyle/>
          <a:p>
            <a:r>
              <a:rPr lang="tr-TR" sz="2400" dirty="0"/>
              <a:t>Hasan Fehmi, </a:t>
            </a:r>
            <a:r>
              <a:rPr lang="tr-TR" sz="2400" b="1" dirty="0">
                <a:solidFill>
                  <a:srgbClr val="FF0000"/>
                </a:solidFill>
              </a:rPr>
              <a:t>6 Nisan 1909 </a:t>
            </a:r>
            <a:r>
              <a:rPr lang="tr-TR" sz="2400" b="1" dirty="0"/>
              <a:t>akşamı Galata Köprüsü </a:t>
            </a:r>
            <a:r>
              <a:rPr lang="tr-TR" sz="2400" b="1" dirty="0" smtClean="0"/>
              <a:t>üzerinde </a:t>
            </a:r>
            <a:r>
              <a:rPr lang="tr-TR" sz="2400" b="1" dirty="0"/>
              <a:t>vurulunca</a:t>
            </a:r>
            <a:r>
              <a:rPr lang="tr-TR" sz="2400" dirty="0"/>
              <a:t> cinayeti işleyenlerin ittihatçılar olduğu </a:t>
            </a:r>
            <a:r>
              <a:rPr lang="tr-TR" sz="2400" dirty="0" smtClean="0"/>
              <a:t>düşünüldü</a:t>
            </a:r>
            <a:r>
              <a:rPr lang="tr-TR" sz="2400" dirty="0"/>
              <a:t>. </a:t>
            </a:r>
          </a:p>
          <a:p>
            <a:r>
              <a:rPr lang="tr-TR" sz="2400" b="1" dirty="0"/>
              <a:t>Hasan Fehmi cinayeti ayaklanmanın fitilini ateşledi.</a:t>
            </a:r>
          </a:p>
          <a:p>
            <a:r>
              <a:rPr lang="tr-TR" sz="2400" dirty="0"/>
              <a:t>İttihat ve Terakki’nin muhaliflerinden </a:t>
            </a:r>
            <a:r>
              <a:rPr lang="tr-TR" sz="2400" b="1" dirty="0"/>
              <a:t>İkdam Gazetesi Başyazarı Ali Kemal Bey’in </a:t>
            </a:r>
            <a:r>
              <a:rPr lang="tr-TR" sz="2400" dirty="0"/>
              <a:t>Mülkiye Mektebi’nde Hasan Fehmi cinayetiyle ilgili yaptığı konuşma öğrencileri galeyana getirdi. </a:t>
            </a:r>
            <a:r>
              <a:rPr lang="tr-TR" sz="2400" b="1" dirty="0"/>
              <a:t>Öğrenciler bağırıp çağırarak </a:t>
            </a:r>
            <a:r>
              <a:rPr lang="tr-TR" sz="2400" b="1" dirty="0" err="1"/>
              <a:t>Bâbıâli’ye</a:t>
            </a:r>
            <a:r>
              <a:rPr lang="tr-TR" sz="2400" b="1" dirty="0"/>
              <a:t> </a:t>
            </a:r>
            <a:r>
              <a:rPr lang="tr-TR" sz="2400" b="1" dirty="0" smtClean="0"/>
              <a:t>yürüdüler. </a:t>
            </a:r>
            <a:r>
              <a:rPr lang="tr-TR" sz="2400" dirty="0" smtClean="0"/>
              <a:t>Güvenlik </a:t>
            </a:r>
            <a:r>
              <a:rPr lang="tr-TR" sz="2400" dirty="0"/>
              <a:t>güçleri öğrencileri dağıttı.</a:t>
            </a:r>
          </a:p>
          <a:p>
            <a:r>
              <a:rPr lang="tr-TR" sz="2400" b="1" dirty="0"/>
              <a:t>Üniversite öğrencileri, subaylar, dervişler </a:t>
            </a:r>
            <a:r>
              <a:rPr lang="tr-TR" sz="2400" dirty="0"/>
              <a:t>Hasan Fehmi Bey’in cenazesini kaldırmaya gelmişlerdi.</a:t>
            </a:r>
          </a:p>
          <a:p>
            <a:r>
              <a:rPr lang="tr-TR" sz="2400" dirty="0"/>
              <a:t>Cenaze töreni ittihatçı muhaliflerinin bir gövde gösterisine dönüştü</a:t>
            </a:r>
            <a:r>
              <a:rPr lang="tr-TR" sz="2400" dirty="0" smtClean="0"/>
              <a:t>. </a:t>
            </a:r>
            <a:r>
              <a:rPr lang="tr-TR" sz="2400" b="1" dirty="0" smtClean="0"/>
              <a:t>İttihatçılara </a:t>
            </a:r>
            <a:r>
              <a:rPr lang="tr-TR" sz="2400" b="1" dirty="0"/>
              <a:t>karşı duyulan öfke ve kızgınlık </a:t>
            </a:r>
            <a:r>
              <a:rPr lang="tr-TR" sz="2400" dirty="0"/>
              <a:t>cenazeyle iyice artmıştı. </a:t>
            </a:r>
            <a:r>
              <a:rPr lang="tr-TR" sz="2400" b="1" dirty="0"/>
              <a:t>Bütün bu olayların sonucunda </a:t>
            </a:r>
            <a:endParaRPr lang="tr-TR" sz="2400" b="1" dirty="0" smtClean="0"/>
          </a:p>
          <a:p>
            <a:pPr>
              <a:buNone/>
            </a:pP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     “</a:t>
            </a:r>
            <a:r>
              <a:rPr lang="tr-TR" sz="2400" b="1" dirty="0">
                <a:solidFill>
                  <a:srgbClr val="FF0000"/>
                </a:solidFill>
              </a:rPr>
              <a:t>31 Mart Vakası” </a:t>
            </a:r>
            <a:r>
              <a:rPr lang="tr-TR" sz="2400" b="1" dirty="0"/>
              <a:t>meydana geldi.</a:t>
            </a:r>
          </a:p>
          <a:p>
            <a:r>
              <a:rPr lang="tr-TR" sz="2400" dirty="0" smtClean="0"/>
              <a:t/>
            </a:r>
            <a:br>
              <a:rPr lang="tr-TR" sz="2400" dirty="0" smtClean="0"/>
            </a:br>
            <a:r>
              <a:rPr lang="tr-TR" sz="2400" dirty="0" smtClean="0"/>
              <a:t/>
            </a:r>
            <a:br>
              <a:rPr lang="tr-TR" sz="2400" dirty="0" smtClean="0"/>
            </a:br>
            <a:endParaRPr lang="tr-TR" sz="22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31 mart vakasÄ±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355976" cy="2929508"/>
          </a:xfrm>
          <a:prstGeom prst="rect">
            <a:avLst/>
          </a:prstGeom>
          <a:noFill/>
        </p:spPr>
      </p:pic>
      <p:pic>
        <p:nvPicPr>
          <p:cNvPr id="20484" name="Picture 4" descr="31 mart vakasÄ±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7" y="0"/>
            <a:ext cx="4788024" cy="2929508"/>
          </a:xfrm>
          <a:prstGeom prst="rect">
            <a:avLst/>
          </a:prstGeom>
          <a:noFill/>
        </p:spPr>
      </p:pic>
      <p:pic>
        <p:nvPicPr>
          <p:cNvPr id="20486" name="Picture 6" descr="31 mart vakasÄ±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2929508"/>
            <a:ext cx="3203849" cy="2785492"/>
          </a:xfrm>
          <a:prstGeom prst="rect">
            <a:avLst/>
          </a:prstGeom>
          <a:noFill/>
        </p:spPr>
      </p:pic>
      <p:pic>
        <p:nvPicPr>
          <p:cNvPr id="20488" name="Picture 8" descr="Ä°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9" y="2929508"/>
            <a:ext cx="2376264" cy="2785492"/>
          </a:xfrm>
          <a:prstGeom prst="rect">
            <a:avLst/>
          </a:prstGeom>
          <a:noFill/>
        </p:spPr>
      </p:pic>
      <p:pic>
        <p:nvPicPr>
          <p:cNvPr id="20490" name="Picture 10" descr="Ä°lgili resi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2857500"/>
            <a:ext cx="4499992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5715000"/>
          </a:xfrm>
        </p:spPr>
        <p:txBody>
          <a:bodyPr>
            <a:normAutofit/>
          </a:bodyPr>
          <a:lstStyle/>
          <a:p>
            <a:r>
              <a:rPr lang="tr-TR" sz="2400" dirty="0"/>
              <a:t>31 Mart Vakası, esas itibariyle siyasî ve askerî </a:t>
            </a:r>
            <a:r>
              <a:rPr lang="tr-TR" sz="2400" dirty="0" smtClean="0"/>
              <a:t>bir isyandır. </a:t>
            </a:r>
            <a:r>
              <a:rPr lang="tr-TR" sz="2400" dirty="0"/>
              <a:t> </a:t>
            </a:r>
            <a:r>
              <a:rPr lang="tr-TR" sz="2400" dirty="0" smtClean="0"/>
              <a:t> </a:t>
            </a:r>
          </a:p>
          <a:p>
            <a:r>
              <a:rPr lang="tr-TR" sz="2400" dirty="0" smtClean="0"/>
              <a:t>Selanik’ten </a:t>
            </a:r>
            <a:r>
              <a:rPr lang="tr-TR" sz="2400" dirty="0"/>
              <a:t>İstanbul’a Meşrutiyet’in muhafızı </a:t>
            </a:r>
            <a:r>
              <a:rPr lang="tr-TR" sz="2400" dirty="0" smtClean="0"/>
              <a:t>olarak </a:t>
            </a:r>
            <a:r>
              <a:rPr lang="tr-TR" sz="2400" dirty="0"/>
              <a:t>getirilmiş olan </a:t>
            </a:r>
            <a:r>
              <a:rPr lang="tr-TR" sz="2400" b="1" dirty="0"/>
              <a:t>avcı taburu erleri</a:t>
            </a:r>
            <a:r>
              <a:rPr lang="tr-TR" sz="2400" dirty="0"/>
              <a:t>, subaylarını hapsederek </a:t>
            </a:r>
            <a:r>
              <a:rPr lang="tr-TR" sz="2400" b="1" dirty="0"/>
              <a:t>12/13 Nisan gecesi ayaklandılar. </a:t>
            </a:r>
            <a:r>
              <a:rPr lang="tr-TR" sz="2400" dirty="0" smtClean="0"/>
              <a:t>İsyan </a:t>
            </a:r>
            <a:r>
              <a:rPr lang="tr-TR" sz="2400" dirty="0"/>
              <a:t>eden askerler Sultanahmet Meydanı’nda toplandılar. </a:t>
            </a:r>
          </a:p>
          <a:p>
            <a:r>
              <a:rPr lang="tr-TR" sz="2400" dirty="0"/>
              <a:t>Şeriat hükümleri kesin olarak yürütülmesini, </a:t>
            </a:r>
            <a:endParaRPr lang="tr-TR" sz="2400" dirty="0" smtClean="0"/>
          </a:p>
          <a:p>
            <a:r>
              <a:rPr lang="tr-TR" sz="2400" dirty="0" smtClean="0"/>
              <a:t>Bu </a:t>
            </a:r>
            <a:r>
              <a:rPr lang="tr-TR" sz="2400" dirty="0"/>
              <a:t>hareketlerinden dolayı sorumlu tutulamayacakları üzerine kendilerine mühürlü senet verilmesini, </a:t>
            </a:r>
          </a:p>
          <a:p>
            <a:r>
              <a:rPr lang="tr-TR" sz="2400" dirty="0"/>
              <a:t>Harbiye Nazırı Rıza Paşa ile Mebuslar Meclisi Başkanı Ahmet Rıza görevden </a:t>
            </a:r>
            <a:r>
              <a:rPr lang="tr-TR" sz="2400" dirty="0" smtClean="0"/>
              <a:t>alınmasını Mevcut </a:t>
            </a:r>
            <a:r>
              <a:rPr lang="tr-TR" sz="2400" dirty="0"/>
              <a:t>üst rütbeli subaylar görevden alınmasını istediler</a:t>
            </a:r>
            <a:r>
              <a:rPr lang="tr-TR" sz="2400" dirty="0" smtClean="0"/>
              <a:t>. </a:t>
            </a:r>
          </a:p>
          <a:p>
            <a:r>
              <a:rPr lang="tr-TR" sz="2400" dirty="0"/>
              <a:t>İsyanda </a:t>
            </a:r>
            <a:r>
              <a:rPr lang="tr-TR" sz="2400" b="1" dirty="0"/>
              <a:t>medreseli öğrenciler,</a:t>
            </a:r>
            <a:r>
              <a:rPr lang="tr-TR" sz="2400" dirty="0"/>
              <a:t> </a:t>
            </a:r>
            <a:r>
              <a:rPr lang="tr-TR" sz="2400" b="1" dirty="0" err="1"/>
              <a:t>Ahrar</a:t>
            </a:r>
            <a:r>
              <a:rPr lang="tr-TR" sz="2400" b="1" dirty="0"/>
              <a:t> Fırkası’na mensup politikacılar </a:t>
            </a:r>
            <a:r>
              <a:rPr lang="tr-TR" sz="2400" dirty="0"/>
              <a:t>hatta bazı milletvekilleri, Prens Sabahattin Bey takımı</a:t>
            </a:r>
            <a:r>
              <a:rPr lang="tr-TR" sz="2400" b="1" dirty="0"/>
              <a:t>, </a:t>
            </a:r>
            <a:r>
              <a:rPr lang="tr-TR" sz="2400" b="1" dirty="0" err="1"/>
              <a:t>İttihad</a:t>
            </a:r>
            <a:r>
              <a:rPr lang="tr-TR" sz="2400" b="1" dirty="0"/>
              <a:t>-ı Muhammedî Fırkası,</a:t>
            </a:r>
            <a:r>
              <a:rPr lang="tr-TR" sz="2400" dirty="0"/>
              <a:t> bazı gazeteler ve yazarlar da yer almaktaydı</a:t>
            </a:r>
            <a:r>
              <a:rPr lang="tr-TR" sz="2400" dirty="0" smtClean="0"/>
              <a:t>.</a:t>
            </a:r>
          </a:p>
          <a:p>
            <a:endParaRPr lang="tr-TR" sz="2400" dirty="0"/>
          </a:p>
          <a:p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328</Words>
  <PresentationFormat>Ekran Gösterisi (16:10)</PresentationFormat>
  <Paragraphs>94</Paragraphs>
  <Slides>22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 OSMANLI DEVLETİ’NDE DARBELER  Sultan Abdülaziz’in Darbe ile Tahttan İndirilmesi 1876 https://www.sorubak.com  31 Mart Darbesi 1909  Bâbıâli Baskını 1913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2019-04-14T09:37:31Z</dcterms:created>
  <dcterms:modified xsi:type="dcterms:W3CDTF">2019-04-15T08:05:26Z</dcterms:modified>
  <cp:category>https://www.sorubak.com</cp:category>
</cp:coreProperties>
</file>