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21DF-EE89-46C5-A00B-E2A786438CD4}" type="datetimeFigureOut">
              <a:rPr lang="tr-TR" smtClean="0"/>
              <a:pPr/>
              <a:t>27/02/2019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F525-DE4E-4A57-B135-78DDFEC1908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94548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21DF-EE89-46C5-A00B-E2A786438CD4}" type="datetimeFigureOut">
              <a:rPr lang="tr-TR" smtClean="0"/>
              <a:pPr/>
              <a:t>27/02/2019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F525-DE4E-4A57-B135-78DDFEC1908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37102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21DF-EE89-46C5-A00B-E2A786438CD4}" type="datetimeFigureOut">
              <a:rPr lang="tr-TR" smtClean="0"/>
              <a:pPr/>
              <a:t>27/02/2019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F525-DE4E-4A57-B135-78DDFEC1908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78132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21DF-EE89-46C5-A00B-E2A786438CD4}" type="datetimeFigureOut">
              <a:rPr lang="tr-TR" smtClean="0"/>
              <a:pPr/>
              <a:t>27/02/2019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F525-DE4E-4A57-B135-78DDFEC1908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16179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21DF-EE89-46C5-A00B-E2A786438CD4}" type="datetimeFigureOut">
              <a:rPr lang="tr-TR" smtClean="0"/>
              <a:pPr/>
              <a:t>27/02/2019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F525-DE4E-4A57-B135-78DDFEC1908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42850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21DF-EE89-46C5-A00B-E2A786438CD4}" type="datetimeFigureOut">
              <a:rPr lang="tr-TR" smtClean="0"/>
              <a:pPr/>
              <a:t>27/02/2019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F525-DE4E-4A57-B135-78DDFEC1908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02255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21DF-EE89-46C5-A00B-E2A786438CD4}" type="datetimeFigureOut">
              <a:rPr lang="tr-TR" smtClean="0"/>
              <a:pPr/>
              <a:t>27/02/2019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F525-DE4E-4A57-B135-78DDFEC1908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04748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21DF-EE89-46C5-A00B-E2A786438CD4}" type="datetimeFigureOut">
              <a:rPr lang="tr-TR" smtClean="0"/>
              <a:pPr/>
              <a:t>27/02/2019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F525-DE4E-4A57-B135-78DDFEC1908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252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21DF-EE89-46C5-A00B-E2A786438CD4}" type="datetimeFigureOut">
              <a:rPr lang="tr-TR" smtClean="0"/>
              <a:pPr/>
              <a:t>27/02/2019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F525-DE4E-4A57-B135-78DDFEC1908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74813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21DF-EE89-46C5-A00B-E2A786438CD4}" type="datetimeFigureOut">
              <a:rPr lang="tr-TR" smtClean="0"/>
              <a:pPr/>
              <a:t>27/02/2019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F525-DE4E-4A57-B135-78DDFEC1908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29372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21DF-EE89-46C5-A00B-E2A786438CD4}" type="datetimeFigureOut">
              <a:rPr lang="tr-TR" smtClean="0"/>
              <a:pPr/>
              <a:t>27/02/2019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F525-DE4E-4A57-B135-78DDFEC1908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46137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221DF-EE89-46C5-A00B-E2A786438CD4}" type="datetimeFigureOut">
              <a:rPr lang="tr-TR" smtClean="0"/>
              <a:pPr/>
              <a:t>27/02/2019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CF525-DE4E-4A57-B135-78DDFEC1908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93171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nurdan\Desktop\13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  <p:sp>
        <p:nvSpPr>
          <p:cNvPr id="5" name="Başlık 1"/>
          <p:cNvSpPr txBox="1">
            <a:spLocks/>
          </p:cNvSpPr>
          <p:nvPr/>
        </p:nvSpPr>
        <p:spPr>
          <a:xfrm>
            <a:off x="251519" y="116632"/>
            <a:ext cx="8892479" cy="108012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600" b="1" dirty="0" smtClean="0">
                <a:solidFill>
                  <a:srgbClr val="FF0000"/>
                </a:solidFill>
              </a:rPr>
              <a:t>4.ÜNİTE C) OSMANLI DEVLETİ’NDE EKONOMİ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080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010" y="188640"/>
            <a:ext cx="9131990" cy="6669360"/>
          </a:xfrm>
        </p:spPr>
        <p:txBody>
          <a:bodyPr>
            <a:normAutofit/>
          </a:bodyPr>
          <a:lstStyle/>
          <a:p>
            <a:r>
              <a:rPr lang="tr-TR" sz="2400" b="1" dirty="0" smtClean="0"/>
              <a:t>Denizli’de</a:t>
            </a:r>
            <a:r>
              <a:rPr lang="tr-TR" sz="2400" dirty="0" smtClean="0"/>
              <a:t> </a:t>
            </a:r>
            <a:r>
              <a:rPr lang="tr-TR" sz="2400" b="1" dirty="0" smtClean="0">
                <a:solidFill>
                  <a:srgbClr val="FF0000"/>
                </a:solidFill>
              </a:rPr>
              <a:t>pamuklu</a:t>
            </a:r>
            <a:r>
              <a:rPr lang="tr-TR" sz="2400" dirty="0" smtClean="0"/>
              <a:t> sanayi; </a:t>
            </a:r>
            <a:r>
              <a:rPr lang="tr-TR" sz="2400" b="1" dirty="0" smtClean="0"/>
              <a:t>Musul, Bursa, Bilecik, İstanbul ve Üsküdar’da </a:t>
            </a:r>
            <a:r>
              <a:rPr lang="tr-TR" sz="2400" b="1" dirty="0" smtClean="0">
                <a:solidFill>
                  <a:srgbClr val="FF0000"/>
                </a:solidFill>
              </a:rPr>
              <a:t>ipekli sanayi</a:t>
            </a:r>
            <a:r>
              <a:rPr lang="tr-TR" sz="2400" dirty="0" smtClean="0"/>
              <a:t>; </a:t>
            </a:r>
            <a:r>
              <a:rPr lang="tr-TR" sz="2400" b="1" dirty="0" smtClean="0"/>
              <a:t>Erzurum ve Erzincan’da </a:t>
            </a:r>
            <a:r>
              <a:rPr lang="tr-TR" sz="2400" dirty="0" smtClean="0"/>
              <a:t>ise </a:t>
            </a:r>
            <a:r>
              <a:rPr lang="tr-TR" sz="2400" b="1" dirty="0" smtClean="0">
                <a:solidFill>
                  <a:srgbClr val="FF0000"/>
                </a:solidFill>
              </a:rPr>
              <a:t>yünlü dokuma </a:t>
            </a:r>
            <a:r>
              <a:rPr lang="tr-TR" sz="2400" dirty="0" smtClean="0"/>
              <a:t>sanayi kurulmuştur.</a:t>
            </a:r>
          </a:p>
          <a:p>
            <a:r>
              <a:rPr lang="tr-TR" sz="2400" b="1" dirty="0" smtClean="0"/>
              <a:t>İstanbul, Edirne, Bursa, Tokat ve Doğu Anadolu’da </a:t>
            </a:r>
            <a:r>
              <a:rPr lang="tr-TR" sz="2400" b="1" dirty="0" smtClean="0">
                <a:solidFill>
                  <a:srgbClr val="FF0000"/>
                </a:solidFill>
              </a:rPr>
              <a:t>deri işleri </a:t>
            </a:r>
            <a:r>
              <a:rPr lang="tr-TR" sz="2400" dirty="0" smtClean="0"/>
              <a:t>yapılmış </a:t>
            </a:r>
            <a:r>
              <a:rPr lang="tr-TR" sz="2400" b="1" dirty="0" smtClean="0"/>
              <a:t>Karaman’da</a:t>
            </a:r>
            <a:r>
              <a:rPr lang="tr-TR" sz="2400" dirty="0" smtClean="0"/>
              <a:t> </a:t>
            </a:r>
            <a:r>
              <a:rPr lang="tr-TR" sz="2400" b="1" dirty="0" err="1" smtClean="0">
                <a:solidFill>
                  <a:srgbClr val="FF0000"/>
                </a:solidFill>
              </a:rPr>
              <a:t>kaliçe</a:t>
            </a:r>
            <a:r>
              <a:rPr lang="tr-TR" sz="2400" b="1" dirty="0" smtClean="0">
                <a:solidFill>
                  <a:srgbClr val="FF0000"/>
                </a:solidFill>
              </a:rPr>
              <a:t> (küçük halı</a:t>
            </a:r>
            <a:r>
              <a:rPr lang="tr-TR" sz="2400" dirty="0" smtClean="0"/>
              <a:t>),</a:t>
            </a:r>
          </a:p>
          <a:p>
            <a:r>
              <a:rPr lang="tr-TR" sz="2400" b="1" dirty="0" smtClean="0"/>
              <a:t>Demirci, Gördes ve Kula’da </a:t>
            </a:r>
            <a:r>
              <a:rPr lang="tr-TR" sz="2400" b="1" dirty="0" smtClean="0">
                <a:solidFill>
                  <a:srgbClr val="FF0000"/>
                </a:solidFill>
              </a:rPr>
              <a:t>halı ve kilim </a:t>
            </a:r>
            <a:r>
              <a:rPr lang="tr-TR" sz="2400" dirty="0" smtClean="0"/>
              <a:t>dokumacılığı gelişmiştir. </a:t>
            </a:r>
            <a:r>
              <a:rPr lang="tr-TR" sz="2400" b="1" dirty="0" smtClean="0">
                <a:solidFill>
                  <a:srgbClr val="FF0000"/>
                </a:solidFill>
              </a:rPr>
              <a:t>Çuha</a:t>
            </a: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b="1" dirty="0" smtClean="0"/>
              <a:t>Antalya’da</a:t>
            </a:r>
            <a:r>
              <a:rPr lang="tr-TR" sz="2400" dirty="0" smtClean="0"/>
              <a:t>, </a:t>
            </a:r>
            <a:r>
              <a:rPr lang="tr-TR" sz="2400" b="1" dirty="0" smtClean="0">
                <a:solidFill>
                  <a:srgbClr val="FF0000"/>
                </a:solidFill>
              </a:rPr>
              <a:t>keten ve kendir </a:t>
            </a:r>
            <a:r>
              <a:rPr lang="tr-TR" sz="2400" dirty="0" smtClean="0"/>
              <a:t>sanayisi ise </a:t>
            </a:r>
            <a:r>
              <a:rPr lang="tr-TR" sz="2400" b="1" dirty="0" smtClean="0"/>
              <a:t>Karadeniz</a:t>
            </a:r>
            <a:r>
              <a:rPr lang="tr-TR" sz="2400" dirty="0" smtClean="0"/>
              <a:t> sahillerinde gelişmiştir.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Tophane, kumbarahane, fişekhane, baruthane </a:t>
            </a:r>
            <a:r>
              <a:rPr lang="tr-TR" sz="2400" dirty="0" smtClean="0"/>
              <a:t>vb. işletmeler kurulmuştur.</a:t>
            </a:r>
          </a:p>
          <a:p>
            <a:r>
              <a:rPr lang="tr-TR" sz="2400" dirty="0" smtClean="0"/>
              <a:t>Osmanlı ekonomisi Klasik </a:t>
            </a:r>
            <a:r>
              <a:rPr lang="tr-TR" sz="2400" dirty="0" err="1" smtClean="0"/>
              <a:t>Dönem’de</a:t>
            </a:r>
            <a:r>
              <a:rPr lang="tr-TR" sz="2400" dirty="0" smtClean="0"/>
              <a:t> </a:t>
            </a:r>
            <a:r>
              <a:rPr lang="tr-TR" sz="2400" b="1" u="sng" dirty="0" smtClean="0">
                <a:solidFill>
                  <a:srgbClr val="FF0000"/>
                </a:solidFill>
              </a:rPr>
              <a:t>madenî</a:t>
            </a:r>
            <a:r>
              <a:rPr lang="tr-TR" sz="2400" b="1" u="sng" dirty="0" smtClean="0"/>
              <a:t> </a:t>
            </a:r>
            <a:r>
              <a:rPr lang="tr-TR" sz="2400" b="1" u="sng" dirty="0" smtClean="0">
                <a:solidFill>
                  <a:srgbClr val="FF0000"/>
                </a:solidFill>
              </a:rPr>
              <a:t>para sistemine </a:t>
            </a:r>
            <a:r>
              <a:rPr lang="tr-TR" sz="2400" dirty="0" smtClean="0"/>
              <a:t>göre işlemiştir. </a:t>
            </a:r>
            <a:r>
              <a:rPr lang="tr-TR" sz="2400" b="1" dirty="0" smtClean="0">
                <a:solidFill>
                  <a:srgbClr val="FF0000"/>
                </a:solidFill>
              </a:rPr>
              <a:t>Altın ve gümüş</a:t>
            </a:r>
            <a:r>
              <a:rPr lang="tr-TR" sz="2400" dirty="0" smtClean="0"/>
              <a:t>; eşya olarak değil bir değişim aracı olarak kullanılmış, bu sistem istikrarlı bir para rejiminin ortaya çıkmasını sağlamıştır.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401876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/>
          <p:cNvSpPr txBox="1">
            <a:spLocks/>
          </p:cNvSpPr>
          <p:nvPr/>
        </p:nvSpPr>
        <p:spPr>
          <a:xfrm>
            <a:off x="738986" y="183523"/>
            <a:ext cx="7772400" cy="50405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b="1" dirty="0" smtClean="0">
                <a:solidFill>
                  <a:srgbClr val="FF0000"/>
                </a:solidFill>
              </a:rPr>
              <a:t>Merkez Maliyesi ve Hazine Yönetimi</a:t>
            </a:r>
            <a:endParaRPr lang="tr-TR" sz="32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986" y="2348879"/>
            <a:ext cx="7865462" cy="4451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5 Dikdörtgen"/>
          <p:cNvSpPr/>
          <p:nvPr/>
        </p:nvSpPr>
        <p:spPr>
          <a:xfrm>
            <a:off x="738986" y="949189"/>
            <a:ext cx="724598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Klasik Dönemde Ekonomik Yapı</a:t>
            </a:r>
            <a:endParaRPr lang="tr-TR" sz="28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79512" y="1556792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400" dirty="0" smtClean="0"/>
              <a:t>Osmanlı Devleti’nin mali sistemi; merkez maliyesi, tımar ve vakıflardan oluşmaktadır. 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385807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9036496" cy="1166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dirty="0" smtClean="0"/>
              <a:t>Osmanlı Devleti’nin diğer devletlerde olduğu gibi </a:t>
            </a:r>
            <a:r>
              <a:rPr lang="tr-TR" sz="2200" b="1" dirty="0" smtClean="0"/>
              <a:t>en önemli gelir kaynağı </a:t>
            </a:r>
            <a:r>
              <a:rPr lang="tr-TR" sz="2200" dirty="0" smtClean="0"/>
              <a:t>halktan alınan </a:t>
            </a:r>
            <a:r>
              <a:rPr lang="tr-TR" sz="2200" b="1" dirty="0" smtClean="0">
                <a:solidFill>
                  <a:srgbClr val="FF0000"/>
                </a:solidFill>
              </a:rPr>
              <a:t>vergilerdi. </a:t>
            </a:r>
            <a:r>
              <a:rPr lang="tr-TR" sz="2200" dirty="0" smtClean="0"/>
              <a:t>Devlet bir taraftan İslam hukukunun gereği </a:t>
            </a:r>
            <a:r>
              <a:rPr lang="tr-TR" sz="2200" b="1" dirty="0" smtClean="0">
                <a:solidFill>
                  <a:srgbClr val="FF0000"/>
                </a:solidFill>
              </a:rPr>
              <a:t>şer’i vergiler </a:t>
            </a:r>
            <a:r>
              <a:rPr lang="tr-TR" sz="2200" dirty="0" smtClean="0"/>
              <a:t>toplarken diğer taraftan geleneklere dayanılarak konmuş </a:t>
            </a:r>
            <a:r>
              <a:rPr lang="tr-TR" sz="2200" b="1" dirty="0" smtClean="0">
                <a:solidFill>
                  <a:srgbClr val="FF0000"/>
                </a:solidFill>
              </a:rPr>
              <a:t>örfi vergilerde </a:t>
            </a:r>
            <a:r>
              <a:rPr lang="tr-TR" sz="2200" dirty="0" smtClean="0"/>
              <a:t>toplamaya devam etmiştir.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 smtClean="0"/>
              <a:t>Çandarlı Kara Halil Paşa ve Karamanlı Rüstem Paşa </a:t>
            </a:r>
            <a:r>
              <a:rPr lang="tr-TR" sz="2400" dirty="0" smtClean="0"/>
              <a:t>tarafından oluşturulan Osmanlı Devleti </a:t>
            </a:r>
            <a:r>
              <a:rPr lang="tr-TR" sz="2400" b="1" dirty="0" smtClean="0"/>
              <a:t>Maliye Teşkilatı’nın </a:t>
            </a:r>
            <a:r>
              <a:rPr lang="tr-TR" sz="2400" dirty="0" smtClean="0"/>
              <a:t>başında </a:t>
            </a:r>
            <a:r>
              <a:rPr lang="tr-TR" sz="2400" b="1" dirty="0" smtClean="0">
                <a:solidFill>
                  <a:srgbClr val="FF0000"/>
                </a:solidFill>
              </a:rPr>
              <a:t>defterdar </a:t>
            </a:r>
            <a:r>
              <a:rPr lang="tr-TR" sz="2400" dirty="0" smtClean="0"/>
              <a:t>bulunurdu.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 smtClean="0"/>
              <a:t>Defterdar,</a:t>
            </a:r>
            <a:r>
              <a:rPr lang="tr-TR" sz="2400" dirty="0" smtClean="0">
                <a:solidFill>
                  <a:srgbClr val="FF0000"/>
                </a:solidFill>
              </a:rPr>
              <a:t> sadrazama </a:t>
            </a:r>
            <a:r>
              <a:rPr lang="tr-TR" sz="2400" dirty="0" smtClean="0"/>
              <a:t>karşı sorumluydu.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 smtClean="0">
                <a:solidFill>
                  <a:srgbClr val="FF0000"/>
                </a:solidFill>
              </a:rPr>
              <a:t>Defterdarın görevleri;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 smtClean="0"/>
              <a:t>Yıllık bütçenin yapılması </a:t>
            </a:r>
            <a:r>
              <a:rPr lang="tr-TR" sz="2400" dirty="0" smtClean="0"/>
              <a:t>ve </a:t>
            </a:r>
            <a:r>
              <a:rPr lang="tr-TR" sz="2400" b="1" dirty="0" smtClean="0"/>
              <a:t>ulufe (maaş) özetlerinin padişaha sunulması,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 smtClean="0"/>
              <a:t>Devletin tımar ve vakıf sistemi dışında </a:t>
            </a:r>
          </a:p>
          <a:p>
            <a:pPr marL="285750" indent="-285750"/>
            <a:r>
              <a:rPr lang="tr-TR" sz="2400" dirty="0" smtClean="0"/>
              <a:t>   kalan </a:t>
            </a:r>
            <a:r>
              <a:rPr lang="tr-TR" sz="2400" b="1" dirty="0" smtClean="0"/>
              <a:t>nakit harcamalarının bütçe olarak </a:t>
            </a:r>
          </a:p>
          <a:p>
            <a:pPr marL="285750" indent="-285750"/>
            <a:r>
              <a:rPr lang="tr-TR" sz="2400" b="1" dirty="0" smtClean="0"/>
              <a:t>    yazılması</a:t>
            </a:r>
            <a:r>
              <a:rPr lang="tr-TR" sz="2400" dirty="0" smtClean="0"/>
              <a:t> da baş defterdarın görevleri </a:t>
            </a:r>
          </a:p>
          <a:p>
            <a:pPr marL="285750" indent="-285750"/>
            <a:r>
              <a:rPr lang="tr-TR" sz="2400" dirty="0" smtClean="0"/>
              <a:t>    arasındaydı</a:t>
            </a:r>
            <a:r>
              <a:rPr lang="tr-TR" sz="2400" dirty="0" smtClean="0"/>
              <a:t>.</a:t>
            </a:r>
            <a:r>
              <a:rPr lang="tr-TR" sz="2400" b="1" i="1" dirty="0" smtClean="0"/>
              <a:t> </a:t>
            </a:r>
            <a:r>
              <a:rPr lang="tr-TR" sz="2400" b="1" i="1" dirty="0" smtClean="0">
                <a:hlinkClick r:id="rId2"/>
              </a:rPr>
              <a:t>https://</a:t>
            </a:r>
            <a:r>
              <a:rPr lang="tr-TR" sz="2400" b="1" i="1" dirty="0" smtClean="0">
                <a:hlinkClick r:id="rId2"/>
              </a:rPr>
              <a:t>www.sorubak.com</a:t>
            </a:r>
            <a:r>
              <a:rPr lang="tr-TR" sz="2400" b="1" i="1" dirty="0" smtClean="0"/>
              <a:t> </a:t>
            </a:r>
            <a:endParaRPr lang="tr-TR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sz="2200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3600" y="4005064"/>
            <a:ext cx="3600400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368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1152" y="116632"/>
            <a:ext cx="8835343" cy="9879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tr-TR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 smtClean="0"/>
              <a:t>Defterdarın idaresindeki Osmanlı hazinesi; </a:t>
            </a:r>
            <a:r>
              <a:rPr lang="tr-TR" sz="2400" b="1" dirty="0" smtClean="0">
                <a:solidFill>
                  <a:srgbClr val="FF0000"/>
                </a:solidFill>
              </a:rPr>
              <a:t>iç hazine </a:t>
            </a:r>
            <a:r>
              <a:rPr lang="tr-TR" sz="2400" dirty="0" smtClean="0"/>
              <a:t>ve </a:t>
            </a:r>
            <a:r>
              <a:rPr lang="tr-TR" sz="2400" b="1" dirty="0" smtClean="0">
                <a:solidFill>
                  <a:srgbClr val="FF0000"/>
                </a:solidFill>
              </a:rPr>
              <a:t>dış hazine</a:t>
            </a:r>
            <a:r>
              <a:rPr lang="tr-TR" sz="2400" b="1" dirty="0" smtClean="0"/>
              <a:t> </a:t>
            </a:r>
            <a:r>
              <a:rPr lang="tr-TR" sz="2400" dirty="0" smtClean="0"/>
              <a:t>olmak üzere iki kısma ayrılır, hazinede para ve çeşitli kıymetli eşyalar saklanırdı.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b="1" dirty="0" smtClean="0">
                <a:solidFill>
                  <a:srgbClr val="FF0000"/>
                </a:solidFill>
              </a:rPr>
              <a:t>İç hazine (Hazine-i hassa): </a:t>
            </a:r>
            <a:r>
              <a:rPr lang="tr-TR" sz="2400" dirty="0" smtClean="0"/>
              <a:t>Padişaha ait hazineydi ve gerektiği zaman devlet hazinesine buradan para aktarılabilirdi.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b="1" dirty="0" smtClean="0">
                <a:solidFill>
                  <a:srgbClr val="FF0000"/>
                </a:solidFill>
              </a:rPr>
              <a:t>Dış hazine (Devlet hazinesi): </a:t>
            </a:r>
            <a:r>
              <a:rPr lang="tr-TR" sz="2400" dirty="0" smtClean="0"/>
              <a:t>Örfî ve </a:t>
            </a:r>
            <a:r>
              <a:rPr lang="tr-TR" sz="2400" dirty="0" err="1" smtClean="0"/>
              <a:t>şerî</a:t>
            </a:r>
            <a:r>
              <a:rPr lang="tr-TR" sz="2400" dirty="0" smtClean="0"/>
              <a:t> vergilerin, ganimet gelirlerinin ve diğer gelirlerin toplandığı hazineydi.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 smtClean="0"/>
              <a:t>Osmanlı Devleti’nin mali sistemi; merkez maliyesi, tımar ve vakıflardan oluşmaktadır. </a:t>
            </a:r>
            <a:r>
              <a:rPr lang="tr-TR" sz="2400" b="1" dirty="0" smtClean="0"/>
              <a:t>Bu gelirler</a:t>
            </a:r>
            <a:r>
              <a:rPr lang="tr-TR" sz="2400" dirty="0" smtClean="0"/>
              <a:t>; </a:t>
            </a:r>
            <a:r>
              <a:rPr lang="tr-TR" sz="2400" b="1" dirty="0" smtClean="0">
                <a:solidFill>
                  <a:srgbClr val="FF0000"/>
                </a:solidFill>
              </a:rPr>
              <a:t>mukataa gelirleri, cizye gelirleri ve avarız gelirleri</a:t>
            </a:r>
            <a:r>
              <a:rPr lang="tr-TR" sz="2400" dirty="0" smtClean="0"/>
              <a:t> olmak üzere üç başlık altında toplanabilir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3" name="Başlık 1"/>
          <p:cNvSpPr txBox="1">
            <a:spLocks/>
          </p:cNvSpPr>
          <p:nvPr/>
        </p:nvSpPr>
        <p:spPr>
          <a:xfrm>
            <a:off x="2123728" y="108572"/>
            <a:ext cx="4104456" cy="368099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800" dirty="0" smtClean="0">
                <a:solidFill>
                  <a:srgbClr val="FF0000"/>
                </a:solidFill>
              </a:rPr>
              <a:t>Osmanlı Hazinesi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2771800" y="3157809"/>
            <a:ext cx="2952328" cy="368099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800" b="1" dirty="0" smtClean="0">
                <a:solidFill>
                  <a:srgbClr val="FF0000"/>
                </a:solidFill>
              </a:rPr>
              <a:t>Hazine Gelirleri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4581128"/>
            <a:ext cx="8280919" cy="227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730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88640"/>
            <a:ext cx="9036496" cy="9140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dirty="0" smtClean="0"/>
              <a:t>Devletin en önemli </a:t>
            </a:r>
            <a:r>
              <a:rPr lang="tr-TR" sz="2200" b="1" dirty="0" smtClean="0">
                <a:solidFill>
                  <a:srgbClr val="FF0000"/>
                </a:solidFill>
              </a:rPr>
              <a:t>giderleri</a:t>
            </a:r>
            <a:r>
              <a:rPr lang="tr-TR" sz="2200" dirty="0" smtClean="0"/>
              <a:t> arasında </a:t>
            </a:r>
            <a:r>
              <a:rPr lang="tr-TR" sz="2200" b="1" dirty="0" smtClean="0"/>
              <a:t>asker maaşları (ulufeler) ve savaş harcamaları </a:t>
            </a:r>
            <a:r>
              <a:rPr lang="tr-TR" sz="2200" dirty="0" smtClean="0"/>
              <a:t>vardı. Ulufeler devlet giderlerinin </a:t>
            </a:r>
            <a:r>
              <a:rPr lang="tr-TR" sz="2200" b="1" dirty="0" smtClean="0"/>
              <a:t>%70’lik </a:t>
            </a:r>
            <a:r>
              <a:rPr lang="tr-TR" sz="2200" dirty="0" smtClean="0"/>
              <a:t>kısmını, </a:t>
            </a:r>
            <a:r>
              <a:rPr lang="tr-TR" sz="2200" b="1" dirty="0" smtClean="0"/>
              <a:t>savaşlar ise %30’luk</a:t>
            </a:r>
            <a:r>
              <a:rPr lang="tr-TR" sz="2200" dirty="0" smtClean="0"/>
              <a:t> kısmını oluştururdu.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 smtClean="0"/>
              <a:t>Osmanlıda bazı harcamalar, bayındırlık, eğitim ve sağlık harcamaları ile diyanet işleri için yapılan harcamalar </a:t>
            </a:r>
            <a:r>
              <a:rPr lang="tr-TR" sz="2400" b="1" dirty="0" smtClean="0">
                <a:solidFill>
                  <a:srgbClr val="FF0000"/>
                </a:solidFill>
              </a:rPr>
              <a:t>hazineden para çıkışı ile değil;</a:t>
            </a:r>
            <a:r>
              <a:rPr lang="tr-TR" sz="2400" dirty="0" smtClean="0"/>
              <a:t> </a:t>
            </a:r>
            <a:r>
              <a:rPr lang="tr-TR" sz="2400" b="1" dirty="0" smtClean="0"/>
              <a:t>vakıf gelirleri, ocaklık </a:t>
            </a:r>
            <a:r>
              <a:rPr lang="tr-TR" sz="2400" dirty="0" smtClean="0"/>
              <a:t>vb. gelirler ve vergi muafiyetleri ile yapılırdı.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 smtClean="0"/>
              <a:t>Vergiler</a:t>
            </a:r>
            <a:r>
              <a:rPr lang="tr-TR" sz="2400" dirty="0" smtClean="0"/>
              <a:t> ise; </a:t>
            </a:r>
            <a:r>
              <a:rPr lang="tr-TR" sz="2400" b="1" dirty="0" err="1" smtClean="0">
                <a:solidFill>
                  <a:srgbClr val="FF0000"/>
                </a:solidFill>
              </a:rPr>
              <a:t>şerî</a:t>
            </a:r>
            <a:r>
              <a:rPr lang="tr-TR" sz="2400" b="1" dirty="0" smtClean="0">
                <a:solidFill>
                  <a:srgbClr val="FF0000"/>
                </a:solidFill>
              </a:rPr>
              <a:t> ve örfî vergiler </a:t>
            </a:r>
            <a:r>
              <a:rPr lang="tr-TR" sz="2400" dirty="0" smtClean="0"/>
              <a:t>olmak üzere ikiye ayrılırdı .</a:t>
            </a:r>
            <a:endParaRPr lang="tr-TR" sz="22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sz="2200" dirty="0" smtClean="0"/>
          </a:p>
          <a:p>
            <a:endParaRPr lang="tr-TR" sz="2200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3077959"/>
            <a:ext cx="8928992" cy="372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692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2509"/>
            <a:ext cx="9144000" cy="12680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dirty="0" smtClean="0"/>
              <a:t>Toplam kamu gelirleri içinde </a:t>
            </a:r>
            <a:r>
              <a:rPr lang="tr-TR" sz="2200" b="1" dirty="0" smtClean="0">
                <a:solidFill>
                  <a:srgbClr val="FF0000"/>
                </a:solidFill>
              </a:rPr>
              <a:t>merkez hazine gelirleri %51</a:t>
            </a:r>
            <a:r>
              <a:rPr lang="tr-TR" sz="2200" dirty="0" smtClean="0"/>
              <a:t>, </a:t>
            </a:r>
            <a:r>
              <a:rPr lang="tr-TR" sz="2200" b="1" dirty="0" smtClean="0"/>
              <a:t>tımar sisteminden elde edilen gelirler %37 </a:t>
            </a:r>
            <a:r>
              <a:rPr lang="tr-TR" sz="2200" dirty="0" smtClean="0"/>
              <a:t>ve </a:t>
            </a:r>
            <a:r>
              <a:rPr lang="tr-TR" sz="2200" b="1" dirty="0" smtClean="0">
                <a:solidFill>
                  <a:srgbClr val="FF0000"/>
                </a:solidFill>
              </a:rPr>
              <a:t>vakıflardan elde edilen gelirler de %12’lik </a:t>
            </a:r>
            <a:r>
              <a:rPr lang="tr-TR" sz="2200" dirty="0" smtClean="0"/>
              <a:t>bir paya sahipti.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sz="2200" dirty="0" smtClean="0"/>
          </a:p>
          <a:p>
            <a:endParaRPr lang="tr-TR" sz="22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 smtClean="0"/>
              <a:t>Tımar Sistemi, </a:t>
            </a:r>
            <a:r>
              <a:rPr lang="tr-TR" sz="2400" b="1" dirty="0" smtClean="0"/>
              <a:t>devlete ait arazilerin </a:t>
            </a:r>
            <a:r>
              <a:rPr lang="tr-TR" sz="2400" dirty="0" smtClean="0"/>
              <a:t>gelirlerinin asker ve memurlara </a:t>
            </a:r>
            <a:r>
              <a:rPr lang="tr-TR" sz="2400" b="1" dirty="0" smtClean="0"/>
              <a:t>maaş karşılığı </a:t>
            </a:r>
            <a:r>
              <a:rPr lang="tr-TR" sz="2400" dirty="0" smtClean="0"/>
              <a:t>verilmesidir.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 smtClean="0"/>
              <a:t>Osmanlı Devleti’nde geliri görevlilere verilen bölgelere </a:t>
            </a:r>
            <a:r>
              <a:rPr lang="tr-TR" sz="2400" b="1" dirty="0" smtClean="0">
                <a:solidFill>
                  <a:srgbClr val="FF0000"/>
                </a:solidFill>
              </a:rPr>
              <a:t>dirlik </a:t>
            </a:r>
            <a:r>
              <a:rPr lang="tr-TR" sz="2400" dirty="0" smtClean="0"/>
              <a:t>denmektedir. Dirlikler, gelirlerine göre üç kısma ayrılmaktadır.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b="1" dirty="0" smtClean="0">
                <a:solidFill>
                  <a:srgbClr val="FF0000"/>
                </a:solidFill>
              </a:rPr>
              <a:t>1. Has: </a:t>
            </a:r>
            <a:r>
              <a:rPr lang="tr-TR" sz="2400" dirty="0" smtClean="0"/>
              <a:t>Yıllık geliri 100.000 akçeden fazla olan topraklar.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b="1" dirty="0" smtClean="0">
                <a:solidFill>
                  <a:srgbClr val="FF0000"/>
                </a:solidFill>
              </a:rPr>
              <a:t>2. Zeamet: </a:t>
            </a:r>
            <a:r>
              <a:rPr lang="tr-TR" sz="2400" dirty="0" smtClean="0"/>
              <a:t>Yıllık geliri 20.000 akçe ile 100.000 akçe arasında olan topraklar.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b="1" dirty="0" smtClean="0">
                <a:solidFill>
                  <a:srgbClr val="FF0000"/>
                </a:solidFill>
              </a:rPr>
              <a:t>3. Tımar: </a:t>
            </a:r>
            <a:r>
              <a:rPr lang="tr-TR" sz="2400" dirty="0" smtClean="0"/>
              <a:t>Yıllık geliri 20.000 akçeye kadar olan topraklardır. Tımar, </a:t>
            </a:r>
            <a:r>
              <a:rPr lang="tr-TR" sz="2400" b="1" dirty="0" smtClean="0">
                <a:solidFill>
                  <a:srgbClr val="FF0000"/>
                </a:solidFill>
              </a:rPr>
              <a:t>“Sipahi” </a:t>
            </a:r>
            <a:r>
              <a:rPr lang="tr-TR" sz="2400" dirty="0" smtClean="0"/>
              <a:t>denen eyalet askerlerine verilmekte idi.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 smtClean="0"/>
              <a:t>Devlet </a:t>
            </a:r>
            <a:r>
              <a:rPr lang="tr-TR" sz="2400" b="1" dirty="0" smtClean="0"/>
              <a:t>ziraattan alacağı </a:t>
            </a:r>
            <a:r>
              <a:rPr lang="tr-TR" sz="2400" dirty="0" smtClean="0"/>
              <a:t>vergiyi, büyük bir bölümü </a:t>
            </a:r>
            <a:r>
              <a:rPr lang="tr-TR" sz="2400" b="1" dirty="0" smtClean="0"/>
              <a:t>asker ve memur </a:t>
            </a:r>
            <a:r>
              <a:rPr lang="tr-TR" sz="2400" dirty="0" smtClean="0"/>
              <a:t>olan </a:t>
            </a:r>
            <a:r>
              <a:rPr lang="tr-TR" sz="2400" b="1" dirty="0" smtClean="0"/>
              <a:t>tımar sahiplerine </a:t>
            </a:r>
            <a:r>
              <a:rPr lang="tr-TR" sz="2400" dirty="0" smtClean="0"/>
              <a:t>bırakırdı. Bu uygulama sayesinde </a:t>
            </a:r>
            <a:r>
              <a:rPr lang="tr-TR" sz="2400" b="1" dirty="0" smtClean="0"/>
              <a:t>üretimde devamlılık sağlanmış, toprakların boş kalması önlenmiş ve ücretsiz asker </a:t>
            </a:r>
            <a:r>
              <a:rPr lang="tr-TR" sz="2400" dirty="0" smtClean="0"/>
              <a:t>bulundurulmuştur.</a:t>
            </a:r>
            <a:endParaRPr lang="tr-TR" sz="2200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3" name="Başlık 1"/>
          <p:cNvSpPr txBox="1">
            <a:spLocks/>
          </p:cNvSpPr>
          <p:nvPr/>
        </p:nvSpPr>
        <p:spPr>
          <a:xfrm>
            <a:off x="2515103" y="1196752"/>
            <a:ext cx="2952328" cy="368099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800" b="1" dirty="0" smtClean="0">
                <a:solidFill>
                  <a:srgbClr val="FF0000"/>
                </a:solidFill>
              </a:rPr>
              <a:t>Tımar Sistemi</a:t>
            </a:r>
            <a:endParaRPr lang="tr-TR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678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9036495" cy="1175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dirty="0" smtClean="0"/>
              <a:t>Tımarlı sipahiler </a:t>
            </a:r>
            <a:r>
              <a:rPr lang="tr-TR" sz="2200" b="1" dirty="0" smtClean="0">
                <a:solidFill>
                  <a:srgbClr val="FF0000"/>
                </a:solidFill>
              </a:rPr>
              <a:t>barış zamanında </a:t>
            </a:r>
            <a:r>
              <a:rPr lang="tr-TR" sz="2200" b="1" dirty="0" smtClean="0"/>
              <a:t>yol ve köprü yapımı</a:t>
            </a:r>
            <a:r>
              <a:rPr lang="tr-TR" sz="2200" dirty="0" smtClean="0"/>
              <a:t>, </a:t>
            </a:r>
            <a:r>
              <a:rPr lang="tr-TR" sz="2200" b="1" dirty="0" smtClean="0"/>
              <a:t>su işleri </a:t>
            </a:r>
            <a:r>
              <a:rPr lang="tr-TR" sz="2200" dirty="0" smtClean="0"/>
              <a:t>vb. gibi belediyecilik işlerini yaparlar bulundukları yerin asayişini sağlarlardı.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 smtClean="0"/>
              <a:t>Devlete ait olan tımar toprakları miras bırakılamaz, vakfedilemez ve bağışlanamazdı.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 smtClean="0">
                <a:solidFill>
                  <a:srgbClr val="FF0000"/>
                </a:solidFill>
              </a:rPr>
              <a:t>Sipahi’nin Görev ve Sorumlulukları: </a:t>
            </a:r>
            <a:endParaRPr lang="tr-TR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 smtClean="0"/>
              <a:t>Köylünün güvenliğini sağlamak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 smtClean="0"/>
              <a:t>Köylünün vergilerini rahatça ödemelerini sağlamak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 smtClean="0"/>
              <a:t>Toprağı terk eden köylüleri kadının emri gereğince toprağa dönmeye zorlamak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 smtClean="0"/>
              <a:t>Toprağını terk eden ve geri dönmeyen köylüden </a:t>
            </a:r>
            <a:r>
              <a:rPr lang="tr-TR" sz="2400" b="1" dirty="0" smtClean="0">
                <a:solidFill>
                  <a:srgbClr val="FF0000"/>
                </a:solidFill>
              </a:rPr>
              <a:t>çift bozan vergisi </a:t>
            </a:r>
            <a:r>
              <a:rPr lang="tr-TR" sz="2400" dirty="0" smtClean="0"/>
              <a:t>tahsil etmek</a:t>
            </a:r>
          </a:p>
          <a:p>
            <a:endParaRPr lang="tr-TR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 smtClean="0">
                <a:solidFill>
                  <a:srgbClr val="FF0000"/>
                </a:solidFill>
              </a:rPr>
              <a:t>Toprağı kullanan köylünün vazife ve sorumlulukları: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 smtClean="0"/>
              <a:t>Nedensiz olarak toprağını </a:t>
            </a:r>
            <a:r>
              <a:rPr lang="tr-TR" sz="2400" dirty="0" err="1" smtClean="0"/>
              <a:t>terketmemek</a:t>
            </a:r>
            <a:r>
              <a:rPr lang="tr-TR" sz="24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 smtClean="0"/>
              <a:t>Toprağına üç yıl üst üste boş bırakmamak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 smtClean="0"/>
              <a:t> Ödemek zorunda olduğu vergiyi sipahiye ödemek, </a:t>
            </a:r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766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 txBox="1">
            <a:spLocks/>
          </p:cNvSpPr>
          <p:nvPr/>
        </p:nvSpPr>
        <p:spPr>
          <a:xfrm>
            <a:off x="2267744" y="0"/>
            <a:ext cx="3456384" cy="54868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b="1" dirty="0" smtClean="0">
                <a:solidFill>
                  <a:srgbClr val="FF0000"/>
                </a:solidFill>
              </a:rPr>
              <a:t>Vakıf Sistemi 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07504" y="556738"/>
            <a:ext cx="903649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dirty="0" smtClean="0"/>
              <a:t>Vakıflar, </a:t>
            </a:r>
            <a:r>
              <a:rPr lang="tr-TR" sz="2200" b="1" dirty="0" smtClean="0"/>
              <a:t>yardımlaşma ve dayanışmanın kurumsallaşmış şekli olarak </a:t>
            </a:r>
            <a:r>
              <a:rPr lang="tr-TR" sz="2200" dirty="0" smtClean="0"/>
              <a:t>toplumsal hayatın kolaylaştırılması için önemli görevler üstlenmiştir. Vakıf Sistemi; ülkedeki eğitim, sağlık, bayındırlık ve dinî yatırımları yürüten sosyal güvenliğin temel kurumudur. Bu sistem toplumun inançları gereği, malını hayır yolunda harcamaları sayesinde gelişmiştir.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b="1" i="1" dirty="0" smtClean="0">
                <a:solidFill>
                  <a:srgbClr val="FF0000"/>
                </a:solidFill>
              </a:rPr>
              <a:t>Vakfın esası; </a:t>
            </a:r>
            <a:r>
              <a:rPr lang="tr-TR" sz="2200" dirty="0" smtClean="0"/>
              <a:t>bir malı, </a:t>
            </a:r>
            <a:r>
              <a:rPr lang="tr-TR" sz="2200" b="1" dirty="0" smtClean="0"/>
              <a:t>insanların yararlanması </a:t>
            </a:r>
            <a:r>
              <a:rPr lang="tr-TR" sz="2200" dirty="0" smtClean="0"/>
              <a:t>için </a:t>
            </a:r>
            <a:r>
              <a:rPr lang="tr-TR" sz="2200" b="1" dirty="0" smtClean="0">
                <a:solidFill>
                  <a:srgbClr val="FF0000"/>
                </a:solidFill>
              </a:rPr>
              <a:t>kendi mülkiyet sahasından çıkarıp toplumun yararına sunmaktır. </a:t>
            </a:r>
            <a:r>
              <a:rPr lang="tr-TR" sz="2200" dirty="0" smtClean="0"/>
              <a:t>Vakfa bağışlanan mallar </a:t>
            </a:r>
            <a:r>
              <a:rPr lang="tr-TR" sz="2200" b="1" dirty="0" smtClean="0">
                <a:solidFill>
                  <a:srgbClr val="FF0000"/>
                </a:solidFill>
              </a:rPr>
              <a:t>taşınır ve taşınmaz </a:t>
            </a:r>
            <a:r>
              <a:rPr lang="tr-TR" sz="2200" dirty="0" smtClean="0"/>
              <a:t>olarak ikiye ayrılır</a:t>
            </a:r>
          </a:p>
          <a:p>
            <a:endParaRPr lang="tr-TR" dirty="0"/>
          </a:p>
          <a:p>
            <a:r>
              <a:rPr lang="tr-TR" sz="2200" b="1" dirty="0" smtClean="0"/>
              <a:t>Vakıfların faaliyetleri: </a:t>
            </a:r>
          </a:p>
          <a:p>
            <a:r>
              <a:rPr lang="tr-TR" sz="2200" dirty="0" smtClean="0"/>
              <a:t>★ Vakıflarda biriken paralar geri ödeme şartıyla </a:t>
            </a:r>
            <a:r>
              <a:rPr lang="tr-TR" sz="2200" b="1" dirty="0" smtClean="0">
                <a:solidFill>
                  <a:srgbClr val="FF0000"/>
                </a:solidFill>
              </a:rPr>
              <a:t>tüccarlara kredi olarak verilmiş </a:t>
            </a:r>
            <a:r>
              <a:rPr lang="tr-TR" sz="2200" dirty="0" smtClean="0"/>
              <a:t>ve bu durum </a:t>
            </a:r>
            <a:r>
              <a:rPr lang="tr-TR" sz="2200" b="1" dirty="0" smtClean="0"/>
              <a:t>ticarî hayatı canlandırmıştır</a:t>
            </a:r>
            <a:r>
              <a:rPr lang="tr-TR" sz="2200" dirty="0" smtClean="0"/>
              <a:t>. </a:t>
            </a:r>
          </a:p>
          <a:p>
            <a:r>
              <a:rPr lang="tr-TR" sz="2200" dirty="0" smtClean="0"/>
              <a:t>★ Ulaşım için gerekli olan </a:t>
            </a:r>
            <a:r>
              <a:rPr lang="tr-TR" sz="2200" b="1" dirty="0" smtClean="0"/>
              <a:t>han, kervansaray ve yolların yapımı ve işletilmesi </a:t>
            </a:r>
            <a:r>
              <a:rPr lang="tr-TR" sz="2200" dirty="0" smtClean="0"/>
              <a:t>gerçekleştirilmiştir. </a:t>
            </a:r>
          </a:p>
          <a:p>
            <a:r>
              <a:rPr lang="tr-TR" sz="2200" dirty="0" smtClean="0"/>
              <a:t>★ Özellikle devletin kuruluş döneminde </a:t>
            </a:r>
            <a:r>
              <a:rPr lang="tr-TR" sz="2200" b="1" dirty="0" smtClean="0"/>
              <a:t>fethedilen yerlerin Türkleşmesi </a:t>
            </a:r>
            <a:r>
              <a:rPr lang="tr-TR" sz="2200" dirty="0" smtClean="0"/>
              <a:t>için yapılan iskân faaliyetlerinde, </a:t>
            </a:r>
          </a:p>
          <a:p>
            <a:r>
              <a:rPr lang="tr-TR" sz="2200" dirty="0" smtClean="0"/>
              <a:t>★ Hayır amaçlı kurumlar finanse edilerek korunmuştur. </a:t>
            </a:r>
          </a:p>
          <a:p>
            <a:r>
              <a:rPr lang="tr-TR" sz="2200" dirty="0" smtClean="0"/>
              <a:t>★ </a:t>
            </a:r>
            <a:r>
              <a:rPr lang="tr-TR" sz="2200" b="1" dirty="0" smtClean="0">
                <a:solidFill>
                  <a:srgbClr val="FF0000"/>
                </a:solidFill>
              </a:rPr>
              <a:t>Sağlık, eğitim ve öğretim </a:t>
            </a:r>
            <a:r>
              <a:rPr lang="tr-TR" sz="2200" dirty="0" smtClean="0"/>
              <a:t>faaliyetlerinin yapılmasında, etkili olmuştur. </a:t>
            </a:r>
          </a:p>
        </p:txBody>
      </p:sp>
    </p:spTree>
    <p:extLst>
      <p:ext uri="{BB962C8B-B14F-4D97-AF65-F5344CB8AC3E}">
        <p14:creationId xmlns:p14="http://schemas.microsoft.com/office/powerpoint/2010/main" xmlns="" val="16580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856984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dirty="0" smtClean="0"/>
              <a:t>Osmanlı Devleti’ndeki vakıflar insanlar arasında </a:t>
            </a:r>
            <a:r>
              <a:rPr lang="tr-TR" sz="2200" b="1" dirty="0" smtClean="0">
                <a:solidFill>
                  <a:srgbClr val="FF0000"/>
                </a:solidFill>
              </a:rPr>
              <a:t>din, dil ve ırk ayrımı yapmadan </a:t>
            </a:r>
            <a:r>
              <a:rPr lang="tr-TR" sz="2200" dirty="0" smtClean="0"/>
              <a:t>ihtiyaç sahiplerine gerekli yardımı götürmüşlerdir.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dirty="0" smtClean="0"/>
              <a:t>Osmanlı halkı sahipsiz hayvanların ihtiyaçlarının karşılanması için </a:t>
            </a:r>
            <a:r>
              <a:rPr lang="tr-TR" sz="2200" b="1" dirty="0" smtClean="0">
                <a:solidFill>
                  <a:srgbClr val="FF0000"/>
                </a:solidFill>
              </a:rPr>
              <a:t>“Kuşları Koruma Vakıfları” </a:t>
            </a:r>
            <a:r>
              <a:rPr lang="tr-TR" sz="2200" dirty="0" smtClean="0"/>
              <a:t>gibi vakıflar bile kurmuşlardır.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dirty="0" smtClean="0"/>
              <a:t>Cumhuriyet ilân edildikten sonra 1924 yılında Vakıflar Genel Müdürlüğü kurulmuş.</a:t>
            </a:r>
          </a:p>
          <a:p>
            <a:endParaRPr lang="tr-TR" sz="2200" dirty="0"/>
          </a:p>
          <a:p>
            <a:endParaRPr lang="tr-TR" sz="2200" dirty="0" smtClean="0"/>
          </a:p>
          <a:p>
            <a:endParaRPr lang="tr-TR" sz="2200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8568952" cy="4351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1507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 txBox="1">
            <a:spLocks/>
          </p:cNvSpPr>
          <p:nvPr/>
        </p:nvSpPr>
        <p:spPr>
          <a:xfrm>
            <a:off x="683568" y="188640"/>
            <a:ext cx="7992888" cy="57606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800" b="1" dirty="0" smtClean="0">
                <a:solidFill>
                  <a:srgbClr val="FF0000"/>
                </a:solidFill>
              </a:rPr>
              <a:t>Osmanlı ve Avrupa Devletlerinin Ekonomi Anlayışı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32628" y="836530"/>
            <a:ext cx="8903867" cy="9941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dirty="0" smtClean="0"/>
              <a:t>Osmanlı Devleti’nin ekonomi anlayışı sosyal refahın sağlanması için piyasada yeteri kadar malın bulundurulması esasına dayanmış, yöneticiler halkın en iyi şekilde yaşatılması için çabalamışlardır.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b="1" dirty="0" smtClean="0">
                <a:solidFill>
                  <a:srgbClr val="FF0000"/>
                </a:solidFill>
              </a:rPr>
              <a:t>Halkın refahını </a:t>
            </a:r>
            <a:r>
              <a:rPr lang="tr-TR" sz="2200" dirty="0" smtClean="0"/>
              <a:t>hedefleyen Osmanlı ekonomik anlayışında </a:t>
            </a:r>
            <a:r>
              <a:rPr lang="tr-TR" sz="2200" b="1" dirty="0" smtClean="0"/>
              <a:t>rekabetten ziyade işbirliği ve dayanışmaya</a:t>
            </a:r>
            <a:r>
              <a:rPr lang="tr-TR" sz="2200" dirty="0" smtClean="0"/>
              <a:t> önem vermiştir.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dirty="0" smtClean="0"/>
              <a:t>Batı’da kralın yanında toprak zenginlerinden oluşan </a:t>
            </a:r>
            <a:r>
              <a:rPr lang="tr-TR" sz="2200" b="1" dirty="0" smtClean="0"/>
              <a:t>feodal bir yapı </a:t>
            </a:r>
            <a:r>
              <a:rPr lang="tr-TR" sz="2200" dirty="0" smtClean="0"/>
              <a:t>vardı. Halkın refahı ve huzuru ise feodal beylerin inisiyatifine bırakılmıştı.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dirty="0" smtClean="0"/>
              <a:t>Ekonomik güç Osmanlı’dan farklı olarak </a:t>
            </a:r>
            <a:r>
              <a:rPr lang="tr-TR" sz="2200" b="1" dirty="0" smtClean="0">
                <a:solidFill>
                  <a:srgbClr val="FF0000"/>
                </a:solidFill>
              </a:rPr>
              <a:t>siyasi güce </a:t>
            </a:r>
            <a:r>
              <a:rPr lang="tr-TR" sz="2200" dirty="0" smtClean="0"/>
              <a:t>dönüşebiliyordu.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b="1" dirty="0" smtClean="0">
                <a:solidFill>
                  <a:srgbClr val="FF0000"/>
                </a:solidFill>
              </a:rPr>
              <a:t>Sipahi</a:t>
            </a:r>
            <a:r>
              <a:rPr lang="tr-TR" sz="2200" dirty="0" smtClean="0"/>
              <a:t>, Batı’da olduğu gibi köylünün başındaki bir derebeyi değil devletin ve halkın hizmetinde olan bir </a:t>
            </a:r>
            <a:r>
              <a:rPr lang="tr-TR" sz="2200" b="1" dirty="0" smtClean="0">
                <a:solidFill>
                  <a:srgbClr val="FF0000"/>
                </a:solidFill>
              </a:rPr>
              <a:t>memurdu</a:t>
            </a:r>
            <a:r>
              <a:rPr lang="tr-TR" sz="2200" dirty="0" smtClean="0"/>
              <a:t>. Batı’da ise </a:t>
            </a:r>
            <a:r>
              <a:rPr lang="tr-TR" sz="2200" b="1" dirty="0" smtClean="0"/>
              <a:t>serf (köylü) </a:t>
            </a:r>
            <a:r>
              <a:rPr lang="tr-TR" sz="2200" dirty="0" smtClean="0"/>
              <a:t>devletin vatandaşı değil feodal yapının hizmetkârıydı.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dirty="0" smtClean="0"/>
              <a:t>Osmanlı Devleti’nde kamu harcamalarının büyük bir kısmı </a:t>
            </a:r>
            <a:r>
              <a:rPr lang="tr-TR" sz="2200" b="1" dirty="0" smtClean="0">
                <a:solidFill>
                  <a:srgbClr val="FF0000"/>
                </a:solidFill>
              </a:rPr>
              <a:t>vakıf kurumları </a:t>
            </a:r>
            <a:r>
              <a:rPr lang="tr-TR" sz="2200" dirty="0" smtClean="0"/>
              <a:t>tarafından karşılanmaktaydı. </a:t>
            </a:r>
            <a:r>
              <a:rPr lang="tr-TR" sz="2200" b="1" dirty="0" smtClean="0"/>
              <a:t>Avrupa’da ise böyle bir kurum yoktu</a:t>
            </a:r>
            <a:r>
              <a:rPr lang="tr-TR" sz="2200" dirty="0" smtClean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sz="2200" dirty="0" smtClean="0"/>
          </a:p>
          <a:p>
            <a:endParaRPr lang="tr-TR" sz="2200" dirty="0"/>
          </a:p>
          <a:p>
            <a:endParaRPr lang="tr-TR" sz="2200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4731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25687" y="764704"/>
            <a:ext cx="9144000" cy="6093296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24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</a:rPr>
              <a:t>Osmanlı Devleti’nin iktisadi anlayışının temelini </a:t>
            </a:r>
            <a:r>
              <a:rPr lang="tr-TR" sz="2400" b="1" dirty="0" smtClean="0">
                <a:solidFill>
                  <a:schemeClr val="tx1"/>
                </a:solidFill>
              </a:rPr>
              <a:t>örfler, gelenekler, İslamiyet ve fethedilen toprakların kültürleri </a:t>
            </a:r>
            <a:r>
              <a:rPr lang="tr-TR" sz="2400" dirty="0" smtClean="0">
                <a:solidFill>
                  <a:schemeClr val="tx1"/>
                </a:solidFill>
              </a:rPr>
              <a:t>oluşturmaktadır.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</a:rPr>
              <a:t>Osmanlı Devletinin İktisadi kurumlarının oluşmasında, daha önceki </a:t>
            </a:r>
            <a:r>
              <a:rPr lang="tr-TR" sz="2400" b="1" dirty="0" smtClean="0">
                <a:solidFill>
                  <a:schemeClr val="tx1"/>
                </a:solidFill>
              </a:rPr>
              <a:t>Türk – İslam Devletleri’nin kullandıkları</a:t>
            </a:r>
            <a:r>
              <a:rPr lang="tr-TR" sz="2400" dirty="0" smtClean="0">
                <a:solidFill>
                  <a:schemeClr val="tx1"/>
                </a:solidFill>
              </a:rPr>
              <a:t>, </a:t>
            </a:r>
            <a:r>
              <a:rPr lang="tr-TR" sz="2400" b="1" dirty="0" smtClean="0">
                <a:solidFill>
                  <a:srgbClr val="FF0000"/>
                </a:solidFill>
              </a:rPr>
              <a:t>tımar, lonca, ihtisap, narh vb. </a:t>
            </a:r>
            <a:r>
              <a:rPr lang="tr-TR" sz="2400" dirty="0" smtClean="0">
                <a:solidFill>
                  <a:schemeClr val="tx1"/>
                </a:solidFill>
              </a:rPr>
              <a:t>kurumlar etkili olmuştur.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2400" b="1" dirty="0" err="1" smtClean="0">
                <a:solidFill>
                  <a:schemeClr val="tx1"/>
                </a:solidFill>
              </a:rPr>
              <a:t>İhtisab</a:t>
            </a:r>
            <a:r>
              <a:rPr lang="tr-TR" sz="2400" dirty="0" smtClean="0">
                <a:solidFill>
                  <a:schemeClr val="tx1"/>
                </a:solidFill>
              </a:rPr>
              <a:t>, Osmanlılarda belediye hizmetleri ile güvenlik işlerinden sorumlu örgüttür. 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</a:rPr>
              <a:t>Klasik Dönem </a:t>
            </a:r>
            <a:r>
              <a:rPr lang="tr-TR" sz="2400" b="1" dirty="0" smtClean="0">
                <a:solidFill>
                  <a:schemeClr val="tx1"/>
                </a:solidFill>
              </a:rPr>
              <a:t>Osmanlı ekonomik sisteminin temeli</a:t>
            </a:r>
            <a:r>
              <a:rPr lang="tr-TR" sz="2400" dirty="0" smtClean="0">
                <a:solidFill>
                  <a:schemeClr val="tx1"/>
                </a:solidFill>
              </a:rPr>
              <a:t>, </a:t>
            </a:r>
            <a:r>
              <a:rPr lang="tr-TR" sz="2400" u="sng" dirty="0" smtClean="0">
                <a:solidFill>
                  <a:schemeClr val="tx1"/>
                </a:solidFill>
              </a:rPr>
              <a:t>talep (isteme) yönlü değil</a:t>
            </a:r>
            <a:r>
              <a:rPr lang="tr-TR" sz="2400" dirty="0" smtClean="0">
                <a:solidFill>
                  <a:schemeClr val="tx1"/>
                </a:solidFill>
              </a:rPr>
              <a:t> </a:t>
            </a:r>
            <a:r>
              <a:rPr lang="tr-TR" sz="2400" b="1" dirty="0" smtClean="0">
                <a:solidFill>
                  <a:srgbClr val="FF0000"/>
                </a:solidFill>
              </a:rPr>
              <a:t>arz (sunma) yönlüdür</a:t>
            </a:r>
            <a:r>
              <a:rPr lang="tr-TR" sz="2400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</a:rPr>
              <a:t>Siyasi nüfuza neden olan büyük toprak mülkiyetlerine engel olunmaya çalışılmış. Feodal yapı oluşması engellenmiş.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</a:rPr>
              <a:t>Üretici ile tüketiciyi korumak ve vatandaşın mutluluğunu sağlamak amacıyla </a:t>
            </a:r>
            <a:r>
              <a:rPr lang="tr-TR" sz="2400" b="1" dirty="0" smtClean="0">
                <a:solidFill>
                  <a:srgbClr val="FF0000"/>
                </a:solidFill>
              </a:rPr>
              <a:t>arz yönlü ekonomik sistem </a:t>
            </a:r>
            <a:r>
              <a:rPr lang="tr-TR" sz="2400" dirty="0" smtClean="0">
                <a:solidFill>
                  <a:schemeClr val="tx1"/>
                </a:solidFill>
              </a:rPr>
              <a:t>benimsenmiştir</a:t>
            </a:r>
            <a:r>
              <a:rPr lang="tr-TR" sz="2400" dirty="0" smtClean="0">
                <a:solidFill>
                  <a:schemeClr val="tx1"/>
                </a:solidFill>
              </a:rPr>
              <a:t>.</a:t>
            </a:r>
            <a:r>
              <a:rPr lang="tr-TR" sz="2400" b="1" i="1" dirty="0" smtClean="0"/>
              <a:t> </a:t>
            </a:r>
            <a:r>
              <a:rPr lang="tr-TR" sz="2400" b="1" i="1" dirty="0" smtClean="0">
                <a:hlinkClick r:id="rId2"/>
              </a:rPr>
              <a:t>https://</a:t>
            </a:r>
            <a:r>
              <a:rPr lang="tr-TR" sz="2400" b="1" i="1" dirty="0" smtClean="0">
                <a:hlinkClick r:id="rId2"/>
              </a:rPr>
              <a:t>www.sorubak.com</a:t>
            </a:r>
            <a:r>
              <a:rPr lang="tr-TR" sz="2400" b="1" i="1" dirty="0" smtClean="0"/>
              <a:t> </a:t>
            </a:r>
            <a:endParaRPr lang="tr-TR" sz="24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2200" dirty="0">
              <a:solidFill>
                <a:schemeClr val="tx1"/>
              </a:solidFill>
            </a:endParaRP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683568" y="346747"/>
            <a:ext cx="7772400" cy="50405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b="1" dirty="0" smtClean="0">
                <a:solidFill>
                  <a:srgbClr val="FF0000"/>
                </a:solidFill>
              </a:rPr>
              <a:t>4.3. Osmanlı Devleti’nin Klasik Dönem Ekonomik Yapısı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565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2874"/>
            <a:ext cx="8719840" cy="6598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81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 txBox="1">
            <a:spLocks/>
          </p:cNvSpPr>
          <p:nvPr/>
        </p:nvSpPr>
        <p:spPr>
          <a:xfrm>
            <a:off x="395536" y="188640"/>
            <a:ext cx="8280920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400" b="1" dirty="0" smtClean="0">
                <a:solidFill>
                  <a:srgbClr val="FF0000"/>
                </a:solidFill>
              </a:rPr>
              <a:t>Coğrafi Keşifler ve Kapitülasyonların Osmanlı Ekonomisine Etkisi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79512" y="813966"/>
            <a:ext cx="8856984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dirty="0" smtClean="0"/>
              <a:t>14 ve 15. yüzyıllarda Doğu Akdeniz ticaretini ellerinde tutan </a:t>
            </a:r>
            <a:r>
              <a:rPr lang="tr-TR" sz="2200" b="1" dirty="0" smtClean="0"/>
              <a:t>Ceneviz, Venedik ve Floransa </a:t>
            </a:r>
            <a:r>
              <a:rPr lang="tr-TR" sz="2200" dirty="0" smtClean="0"/>
              <a:t>gibi Avrupa ülkelerinin gemilerine ve </a:t>
            </a:r>
            <a:r>
              <a:rPr lang="tr-TR" sz="2200" b="1" dirty="0" smtClean="0"/>
              <a:t>tüccarlarına verilen bazı imtiyazlar, </a:t>
            </a:r>
            <a:r>
              <a:rPr lang="tr-TR" sz="2200" dirty="0" smtClean="0"/>
              <a:t>ticareti kolaylaştırmak amacıyla alınan tedbirler arasında yer almıştır.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dirty="0" smtClean="0"/>
              <a:t>Osmanlı Devleti XVI. yüzyıldan itibaren </a:t>
            </a:r>
            <a:r>
              <a:rPr lang="tr-TR" sz="2200" b="1" dirty="0" smtClean="0"/>
              <a:t>coğrafî keşiflerin olumsuz etkilerini azaltmak</a:t>
            </a:r>
            <a:r>
              <a:rPr lang="tr-TR" sz="2200" dirty="0" smtClean="0"/>
              <a:t>, </a:t>
            </a:r>
            <a:r>
              <a:rPr lang="tr-TR" sz="2200" b="1" dirty="0" smtClean="0"/>
              <a:t>Avrupalı tüccarları Doğu Akdeniz’e çekmek </a:t>
            </a:r>
            <a:r>
              <a:rPr lang="tr-TR" sz="2200" dirty="0" smtClean="0"/>
              <a:t>ve </a:t>
            </a:r>
            <a:r>
              <a:rPr lang="tr-TR" sz="2200" b="1" dirty="0" smtClean="0"/>
              <a:t>siyasal dostluklar kurmak</a:t>
            </a:r>
            <a:r>
              <a:rPr lang="tr-TR" sz="2200" dirty="0" smtClean="0"/>
              <a:t> amacıyla, önce </a:t>
            </a:r>
            <a:r>
              <a:rPr lang="tr-TR" sz="2200" b="1" dirty="0" smtClean="0"/>
              <a:t>Fransa’</a:t>
            </a:r>
            <a:r>
              <a:rPr lang="tr-TR" sz="2200" dirty="0" smtClean="0"/>
              <a:t>ya daha sonra da </a:t>
            </a:r>
            <a:r>
              <a:rPr lang="tr-TR" sz="2200" b="1" dirty="0" smtClean="0"/>
              <a:t>İngiltere </a:t>
            </a:r>
            <a:r>
              <a:rPr lang="tr-TR" sz="2200" dirty="0" smtClean="0"/>
              <a:t>ve </a:t>
            </a:r>
            <a:r>
              <a:rPr lang="tr-TR" sz="2200" b="1" dirty="0" smtClean="0"/>
              <a:t>Hollanda</a:t>
            </a:r>
            <a:r>
              <a:rPr lang="tr-TR" sz="2200" dirty="0" smtClean="0"/>
              <a:t> gibi diğer Avrupa ülkelerine de </a:t>
            </a:r>
            <a:r>
              <a:rPr lang="tr-TR" sz="2200" b="1" dirty="0" smtClean="0"/>
              <a:t>kapitülasyonlar (ayrıcalık) </a:t>
            </a:r>
            <a:r>
              <a:rPr lang="tr-TR" sz="2200" dirty="0" smtClean="0"/>
              <a:t>tanımıştır.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b="1" dirty="0" smtClean="0"/>
              <a:t>Coğrafi keşiflerle</a:t>
            </a:r>
            <a:r>
              <a:rPr lang="tr-TR" sz="2200" dirty="0" smtClean="0"/>
              <a:t> birlikte </a:t>
            </a:r>
            <a:r>
              <a:rPr lang="tr-TR" sz="2200" b="1" dirty="0" smtClean="0"/>
              <a:t>sömürgecilikle</a:t>
            </a:r>
            <a:r>
              <a:rPr lang="tr-TR" sz="2200" dirty="0" smtClean="0"/>
              <a:t> birlikte o bölgelerin </a:t>
            </a:r>
            <a:r>
              <a:rPr lang="tr-TR" sz="2200" b="1" dirty="0" smtClean="0"/>
              <a:t>yeraltı ve yerüstü zenginliklerini </a:t>
            </a:r>
            <a:r>
              <a:rPr lang="tr-TR" sz="2200" dirty="0" smtClean="0"/>
              <a:t>kendi ülkelerine aktarmışlardır.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dirty="0" smtClean="0"/>
              <a:t>Sömürgecilik faaliyetleri sonucunda </a:t>
            </a:r>
            <a:r>
              <a:rPr lang="tr-TR" sz="2200" b="1" dirty="0" smtClean="0"/>
              <a:t>zenginleşen Avrupa ekonomisi </a:t>
            </a:r>
            <a:r>
              <a:rPr lang="tr-TR" sz="2200" dirty="0" smtClean="0"/>
              <a:t>karşısında Osmanlı Devleti zayıf kalmıştır.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200" dirty="0" smtClean="0"/>
              <a:t>Osmanlı Devleti’nin Avrupalı devletlere verdiği kapitülasyonlar </a:t>
            </a:r>
            <a:r>
              <a:rPr lang="tr-TR" sz="2200" b="1" dirty="0" smtClean="0">
                <a:solidFill>
                  <a:srgbClr val="FF0000"/>
                </a:solidFill>
              </a:rPr>
              <a:t>ilk dönemler için fayda sağlarken</a:t>
            </a:r>
            <a:r>
              <a:rPr lang="tr-TR" sz="2200" dirty="0" smtClean="0"/>
              <a:t> daha sonra Osmanlı ekonomisini dışa bağımlı hâle getirmiş ve Osmanlı’nın mali kaynaklarını azaltmıştır. </a:t>
            </a:r>
            <a:endParaRPr lang="tr-TR" sz="2200" dirty="0"/>
          </a:p>
          <a:p>
            <a:endParaRPr lang="tr-TR" sz="2300" dirty="0"/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755576" y="6253593"/>
            <a:ext cx="8280920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400" b="1" dirty="0" smtClean="0">
                <a:solidFill>
                  <a:srgbClr val="FF0000"/>
                </a:solidFill>
              </a:rPr>
              <a:t>Emin ÖZÜMAĞI </a:t>
            </a:r>
            <a:r>
              <a:rPr lang="tr-TR" sz="2400" b="1" smtClean="0">
                <a:solidFill>
                  <a:srgbClr val="FF0000"/>
                </a:solidFill>
              </a:rPr>
              <a:t>Tarih Öğretmeni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512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/>
          <a:lstStyle/>
          <a:p>
            <a:pPr marL="0" lvl="0" indent="0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738986" y="111220"/>
            <a:ext cx="7772400" cy="50405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b="1" dirty="0" smtClean="0">
                <a:solidFill>
                  <a:srgbClr val="FF0000"/>
                </a:solidFill>
              </a:rPr>
              <a:t>Klasik Dönem Osmanlı Ekonomik 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621307" y="833147"/>
            <a:ext cx="1728192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İAŞECİLİK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917935" y="863924"/>
            <a:ext cx="1584176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FİSKALİZM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707904" y="894702"/>
            <a:ext cx="2016224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GELENEKÇİLİK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1563226"/>
            <a:ext cx="9036496" cy="963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 smtClean="0"/>
              <a:t>Klasik Dönem Osmanlı ekonomisinde; iaşecilik, gelenekçilik ve </a:t>
            </a:r>
            <a:r>
              <a:rPr lang="tr-TR" sz="2400" dirty="0" err="1" smtClean="0"/>
              <a:t>fiskalizm</a:t>
            </a:r>
            <a:r>
              <a:rPr lang="tr-TR" sz="2400" dirty="0" smtClean="0"/>
              <a:t> gibi üç ana ilkenin etkili olduğu görülmektedir.</a:t>
            </a:r>
          </a:p>
          <a:p>
            <a:endParaRPr lang="tr-TR" sz="2200" b="1" dirty="0" smtClean="0">
              <a:solidFill>
                <a:srgbClr val="FF0000"/>
              </a:solidFill>
            </a:endParaRPr>
          </a:p>
          <a:p>
            <a:r>
              <a:rPr lang="tr-TR" sz="2400" b="1" dirty="0" smtClean="0">
                <a:solidFill>
                  <a:srgbClr val="FF0000"/>
                </a:solidFill>
              </a:rPr>
              <a:t>1-                            (</a:t>
            </a:r>
            <a:r>
              <a:rPr lang="tr-TR" sz="2400" b="1" dirty="0" err="1" smtClean="0">
                <a:solidFill>
                  <a:srgbClr val="FF0000"/>
                </a:solidFill>
              </a:rPr>
              <a:t>Provizyonizm</a:t>
            </a:r>
            <a:r>
              <a:rPr lang="tr-TR" sz="2400" b="1" dirty="0" smtClean="0">
                <a:solidFill>
                  <a:srgbClr val="FF0000"/>
                </a:solidFill>
              </a:rPr>
              <a:t>): </a:t>
            </a:r>
            <a:r>
              <a:rPr lang="tr-TR" sz="2400" dirty="0" smtClean="0"/>
              <a:t>Toplum içinde metanın bol ve haliyle fiyatların düşük olması esasına dayanır.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 smtClean="0"/>
              <a:t>İthalatın ihracata oranla daha önemli kabul edilmesi doğal karşılanmış ve ithalat serbest bırakılmıştır. 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 smtClean="0"/>
              <a:t>İhtiyaçlarını karşılamak için </a:t>
            </a:r>
            <a:r>
              <a:rPr lang="tr-TR" sz="2400" b="1" dirty="0" smtClean="0"/>
              <a:t>fiyatların kontrol edilmesi </a:t>
            </a:r>
            <a:r>
              <a:rPr lang="tr-TR" sz="2400" b="1" dirty="0" smtClean="0">
                <a:solidFill>
                  <a:srgbClr val="FF0000"/>
                </a:solidFill>
              </a:rPr>
              <a:t>(narh</a:t>
            </a:r>
            <a:r>
              <a:rPr lang="tr-TR" sz="2400" dirty="0" smtClean="0">
                <a:solidFill>
                  <a:srgbClr val="FF0000"/>
                </a:solidFill>
              </a:rPr>
              <a:t>), </a:t>
            </a:r>
            <a:r>
              <a:rPr lang="tr-TR" sz="2400" b="1" dirty="0" smtClean="0"/>
              <a:t>aşırı kârın yasaklanması, </a:t>
            </a:r>
            <a:r>
              <a:rPr lang="tr-TR" sz="2400" dirty="0" smtClean="0"/>
              <a:t>halkı ezecek </a:t>
            </a:r>
            <a:r>
              <a:rPr lang="tr-TR" sz="2400" b="1" dirty="0" smtClean="0"/>
              <a:t>feodaliteye ve aşırı sermaye birikimine </a:t>
            </a:r>
            <a:r>
              <a:rPr lang="tr-TR" sz="2400" b="1" dirty="0" smtClean="0">
                <a:solidFill>
                  <a:srgbClr val="FF0000"/>
                </a:solidFill>
              </a:rPr>
              <a:t>izin verilmemesi</a:t>
            </a:r>
            <a:r>
              <a:rPr lang="tr-TR" sz="2400" b="1" dirty="0" smtClean="0"/>
              <a:t>.</a:t>
            </a:r>
            <a:r>
              <a:rPr lang="tr-TR" sz="2400" dirty="0" smtClean="0"/>
              <a:t>.. Mal darlığı olmasın diye </a:t>
            </a:r>
            <a:r>
              <a:rPr lang="tr-TR" sz="2400" b="1" dirty="0" smtClean="0"/>
              <a:t>ithalatın kolaylaştırılıp ihracatın zorlaştırılması</a:t>
            </a:r>
            <a:r>
              <a:rPr lang="tr-TR" sz="2400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 smtClean="0"/>
              <a:t>Özetle </a:t>
            </a:r>
            <a:r>
              <a:rPr lang="tr-TR" sz="2400" b="1" dirty="0" smtClean="0"/>
              <a:t>mevcut ihtiyaçları en iyi şekilde karşılama anlamına gelir</a:t>
            </a:r>
            <a:r>
              <a:rPr lang="tr-TR" sz="2400" dirty="0" smtClean="0"/>
              <a:t>. Bu durum Osmanlı Devleti’nde </a:t>
            </a:r>
            <a:r>
              <a:rPr lang="tr-TR" sz="2400" b="1" dirty="0" smtClean="0">
                <a:solidFill>
                  <a:srgbClr val="FF0000"/>
                </a:solidFill>
              </a:rPr>
              <a:t>arz yönlü bir ekonomiyi</a:t>
            </a:r>
            <a:r>
              <a:rPr lang="tr-TR" sz="2400" dirty="0" smtClean="0"/>
              <a:t> öne çıkarmıştır. </a:t>
            </a:r>
            <a:endParaRPr lang="tr-TR" sz="2400" dirty="0"/>
          </a:p>
          <a:p>
            <a:endParaRPr lang="tr-TR" sz="2400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539552" y="2564904"/>
            <a:ext cx="1728192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İAŞECİLİK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399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2.</a:t>
            </a:r>
            <a:r>
              <a:rPr lang="tr-TR" dirty="0" smtClean="0"/>
              <a:t>                       : </a:t>
            </a:r>
            <a:r>
              <a:rPr lang="tr-TR" sz="2400" dirty="0" smtClean="0"/>
              <a:t>Bu ilke, iktisadın, </a:t>
            </a:r>
            <a:r>
              <a:rPr lang="tr-TR" sz="2400" b="1" dirty="0" smtClean="0"/>
              <a:t>bireylerin, kurumların ve toplumun tamamının içinde anlamını </a:t>
            </a:r>
            <a:r>
              <a:rPr lang="tr-TR" sz="2400" dirty="0" smtClean="0"/>
              <a:t>bulduğu geleneğe göre işlemesidir.</a:t>
            </a:r>
          </a:p>
          <a:p>
            <a:r>
              <a:rPr lang="tr-TR" sz="2400" dirty="0" smtClean="0"/>
              <a:t>Devlet dengenin korunmasında yalnız tüketimin değil, üretimin de </a:t>
            </a:r>
            <a:r>
              <a:rPr lang="tr-TR" sz="2400" b="1" dirty="0" smtClean="0"/>
              <a:t>kontrol altında tutulmasını </a:t>
            </a:r>
            <a:r>
              <a:rPr lang="tr-TR" sz="2400" dirty="0" smtClean="0"/>
              <a:t>amaçlıyordu. İhtiyaç duyulan miktarda ithalata izin veriyordu.</a:t>
            </a:r>
          </a:p>
          <a:p>
            <a:r>
              <a:rPr lang="tr-TR" sz="2400" dirty="0" smtClean="0"/>
              <a:t>Osmanlı Devleti’nde sosyal ve ekonomik dengelerin mümkün olduğu kadar bozulmamasına dikkat edilmiştir. 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Özetle;</a:t>
            </a:r>
            <a:r>
              <a:rPr lang="tr-TR" sz="2400" dirty="0" smtClean="0"/>
              <a:t> üretim, iş gücü ve sermaye devamlı kontrol edilerek denge korunmaya çalışılmıştır.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3.                          : </a:t>
            </a:r>
            <a:r>
              <a:rPr lang="tr-TR" sz="2400" dirty="0" err="1" smtClean="0"/>
              <a:t>Fiskalizm</a:t>
            </a:r>
            <a:r>
              <a:rPr lang="tr-TR" sz="2400" dirty="0" smtClean="0"/>
              <a:t>, devletin iktisadi kararlar alırken bir yandan </a:t>
            </a:r>
            <a:r>
              <a:rPr lang="tr-TR" sz="2400" b="1" dirty="0" smtClean="0"/>
              <a:t>hazine gelirlerini yükseltme </a:t>
            </a:r>
            <a:r>
              <a:rPr lang="tr-TR" sz="2400" dirty="0" smtClean="0"/>
              <a:t>öte yandan da </a:t>
            </a:r>
            <a:r>
              <a:rPr lang="tr-TR" sz="2400" b="1" dirty="0" smtClean="0"/>
              <a:t>ulaştığı gelir seviyesinden düşmemek </a:t>
            </a:r>
            <a:r>
              <a:rPr lang="tr-TR" sz="2400" dirty="0" smtClean="0"/>
              <a:t>adına </a:t>
            </a:r>
            <a:r>
              <a:rPr lang="tr-TR" sz="2400" b="1" i="1" dirty="0" smtClean="0"/>
              <a:t>harcamaları kısma </a:t>
            </a:r>
            <a:r>
              <a:rPr lang="tr-TR" sz="2400" dirty="0" smtClean="0"/>
              <a:t>esasına dayanır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r>
              <a:rPr lang="tr-TR" sz="2400" dirty="0" smtClean="0"/>
              <a:t>Osmanlı yöneticileri, hazine gelirlerini çıkarabilecekleri en yüksek noktaya çıkarabilmek için çalışmışlar ve ulaşılan bu ekonomik zirveden aşağıya inilmemesi için var güçleriyle çaba sarf etmişlerdir.</a:t>
            </a:r>
          </a:p>
          <a:p>
            <a:endParaRPr lang="tr-TR" sz="22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781619" y="240519"/>
            <a:ext cx="2016224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GELENEKÇİLİK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781619" y="4293096"/>
            <a:ext cx="1584176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FİSKALİZM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76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lnSpcReduction="10000"/>
          </a:bodyPr>
          <a:lstStyle/>
          <a:p>
            <a:r>
              <a:rPr lang="tr-TR" sz="2400" dirty="0" smtClean="0"/>
              <a:t>Bu üç ilke (</a:t>
            </a:r>
            <a:r>
              <a:rPr lang="tr-TR" sz="2400" b="1" dirty="0" smtClean="0"/>
              <a:t>iaşecilik, gelenekçilik ve </a:t>
            </a:r>
            <a:r>
              <a:rPr lang="tr-TR" sz="2400" b="1" dirty="0" err="1" smtClean="0"/>
              <a:t>fiskalizm</a:t>
            </a:r>
            <a:r>
              <a:rPr lang="tr-TR" sz="2400" b="1" dirty="0" smtClean="0"/>
              <a:t> </a:t>
            </a:r>
            <a:r>
              <a:rPr lang="tr-TR" sz="2400" dirty="0" smtClean="0"/>
              <a:t>)etrafında şekillenen Osmanlı ekonomisinde </a:t>
            </a:r>
            <a:r>
              <a:rPr lang="tr-TR" sz="2400" b="1" dirty="0" smtClean="0">
                <a:solidFill>
                  <a:srgbClr val="FF0000"/>
                </a:solidFill>
              </a:rPr>
              <a:t>Ahiler</a:t>
            </a:r>
            <a:r>
              <a:rPr lang="tr-TR" sz="2400" dirty="0" smtClean="0"/>
              <a:t> önemli bir rol oynamışlardır. 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Esnaflar </a:t>
            </a:r>
            <a:r>
              <a:rPr lang="tr-TR" sz="2400" i="1" dirty="0" smtClean="0"/>
              <a:t>birbirleriyle yardımlaşmayı ve dayanışmayı sağlamak </a:t>
            </a:r>
            <a:r>
              <a:rPr lang="tr-TR" sz="2400" dirty="0" smtClean="0"/>
              <a:t>amacıyla </a:t>
            </a:r>
            <a:r>
              <a:rPr lang="tr-TR" sz="2400" b="1" dirty="0" smtClean="0"/>
              <a:t>esnaf birlikleri kurmuşlar </a:t>
            </a:r>
            <a:r>
              <a:rPr lang="tr-TR" sz="2400" dirty="0" smtClean="0"/>
              <a:t>ve kurdukları bu esnaf birlikleriyle teşkilatlanmışlardır. Osmanlı Devleti’nde oluşturulan bu yapıya ise </a:t>
            </a:r>
            <a:r>
              <a:rPr lang="tr-TR" sz="2800" b="1" dirty="0" smtClean="0">
                <a:solidFill>
                  <a:srgbClr val="FF0000"/>
                </a:solidFill>
              </a:rPr>
              <a:t>lonca teşkilatı </a:t>
            </a:r>
            <a:r>
              <a:rPr lang="tr-TR" sz="2400" dirty="0" smtClean="0"/>
              <a:t>denilmiştir.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Esnaflar </a:t>
            </a:r>
            <a:r>
              <a:rPr lang="tr-TR" sz="2400" b="1" dirty="0" smtClean="0"/>
              <a:t>Narh Sistemi’ni (fiyat belirleme) </a:t>
            </a:r>
            <a:r>
              <a:rPr lang="tr-TR" sz="2400" dirty="0" smtClean="0"/>
              <a:t>uygulayarak üretilen malın fiyatını, kalitesini ve standartlara uygunluğunu denetim altına almışlardır. 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Lonca Teşkilatı’nın </a:t>
            </a:r>
            <a:r>
              <a:rPr lang="tr-TR" sz="2400" dirty="0" smtClean="0"/>
              <a:t>geçmişte yaptığı görevlerin bir benzerini, günümüzde </a:t>
            </a:r>
            <a:r>
              <a:rPr lang="tr-TR" sz="2400" b="1" dirty="0" smtClean="0">
                <a:solidFill>
                  <a:srgbClr val="FF0000"/>
                </a:solidFill>
              </a:rPr>
              <a:t>Esnaf Odası, Pazarcılar Odası ve Şoförler Odası </a:t>
            </a:r>
            <a:r>
              <a:rPr lang="tr-TR" sz="2400" dirty="0" smtClean="0"/>
              <a:t>gibi kurumlar üstlenmiştir.</a:t>
            </a:r>
          </a:p>
          <a:p>
            <a:r>
              <a:rPr lang="tr-TR" sz="2400" dirty="0" smtClean="0"/>
              <a:t>Osmanlıda </a:t>
            </a:r>
            <a:r>
              <a:rPr lang="tr-TR" sz="2400" b="1" dirty="0" smtClean="0"/>
              <a:t>her isteyen zanaata ve ticarete atılamazdı</a:t>
            </a:r>
            <a:r>
              <a:rPr lang="tr-TR" sz="2400" dirty="0" smtClean="0"/>
              <a:t>. Şehirlerde </a:t>
            </a:r>
            <a:r>
              <a:rPr lang="tr-TR" sz="2400" b="1" dirty="0" smtClean="0"/>
              <a:t>plansız iş yeri açmayı önlemek </a:t>
            </a:r>
            <a:r>
              <a:rPr lang="tr-TR" sz="2400" dirty="0" smtClean="0"/>
              <a:t>ve </a:t>
            </a:r>
            <a:r>
              <a:rPr lang="tr-TR" sz="2400" b="1" dirty="0" smtClean="0"/>
              <a:t>bölgeler arasında ekonomik dengeyi sağlamak</a:t>
            </a:r>
            <a:r>
              <a:rPr lang="tr-TR" sz="2400" dirty="0" smtClean="0"/>
              <a:t> için çeşitli tedbirler alınmıştır. Bu tedbirlerden biri de </a:t>
            </a:r>
            <a:r>
              <a:rPr lang="tr-TR" sz="2400" b="1" dirty="0" smtClean="0">
                <a:solidFill>
                  <a:srgbClr val="FF0000"/>
                </a:solidFill>
              </a:rPr>
              <a:t>gedik hakkıdır.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Gedik hakkı; </a:t>
            </a:r>
            <a:r>
              <a:rPr lang="tr-TR" sz="2400" dirty="0" smtClean="0"/>
              <a:t>ihtiyaç duyulduğunda gerekli mesleki yeterliliğe sahip olan kişilerin dükkan açma hakkına denir.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62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912" y="260648"/>
            <a:ext cx="9141087" cy="6597352"/>
          </a:xfrm>
        </p:spPr>
        <p:txBody>
          <a:bodyPr>
            <a:norm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Osmanlı esnafı, </a:t>
            </a:r>
            <a:r>
              <a:rPr lang="tr-TR" sz="2400" dirty="0" smtClean="0"/>
              <a:t>İstanbul’da bulunan </a:t>
            </a:r>
            <a:r>
              <a:rPr lang="tr-TR" sz="2400" b="1" dirty="0" smtClean="0">
                <a:solidFill>
                  <a:srgbClr val="FF0000"/>
                </a:solidFill>
              </a:rPr>
              <a:t>kapanlarda </a:t>
            </a:r>
            <a:r>
              <a:rPr lang="tr-TR" sz="2400" dirty="0" smtClean="0"/>
              <a:t>depolanan malları </a:t>
            </a:r>
            <a:r>
              <a:rPr lang="tr-TR" sz="2400" b="1" dirty="0" smtClean="0"/>
              <a:t>Kapalıçarşı </a:t>
            </a:r>
            <a:r>
              <a:rPr lang="tr-TR" sz="2400" dirty="0" smtClean="0"/>
              <a:t>içindeki</a:t>
            </a:r>
            <a:r>
              <a:rPr lang="tr-TR" sz="2400" b="1" dirty="0" smtClean="0"/>
              <a:t> bedestenlerde </a:t>
            </a:r>
            <a:r>
              <a:rPr lang="tr-TR" sz="2400" dirty="0" smtClean="0"/>
              <a:t>satarlardı.</a:t>
            </a:r>
          </a:p>
          <a:p>
            <a:r>
              <a:rPr lang="tr-TR" sz="2400" dirty="0" smtClean="0"/>
              <a:t>Kapalıçarşı’nın, </a:t>
            </a:r>
            <a:r>
              <a:rPr lang="tr-TR" sz="2400" b="1" dirty="0" smtClean="0"/>
              <a:t>ekonominin kalbinin attığı yer </a:t>
            </a:r>
            <a:r>
              <a:rPr lang="tr-TR" sz="2400" dirty="0" smtClean="0"/>
              <a:t>olması + </a:t>
            </a:r>
            <a:r>
              <a:rPr lang="tr-TR" sz="2400" dirty="0" smtClean="0">
                <a:solidFill>
                  <a:srgbClr val="FF0000"/>
                </a:solidFill>
              </a:rPr>
              <a:t>Kapalıçarşı,</a:t>
            </a:r>
            <a:r>
              <a:rPr lang="tr-TR" sz="2400" dirty="0" smtClean="0"/>
              <a:t> bir </a:t>
            </a:r>
            <a:r>
              <a:rPr lang="tr-TR" sz="2400" b="1" dirty="0" smtClean="0"/>
              <a:t>finans merkezi </a:t>
            </a:r>
            <a:r>
              <a:rPr lang="tr-TR" sz="2400" dirty="0" smtClean="0"/>
              <a:t>olarak da önemli bir yere sahipti.</a:t>
            </a:r>
          </a:p>
          <a:p>
            <a:r>
              <a:rPr lang="tr-TR" sz="2400" dirty="0" smtClean="0"/>
              <a:t>Osmanlı Devleti, büyük oranda </a:t>
            </a:r>
            <a:r>
              <a:rPr lang="tr-TR" sz="2400" b="1" dirty="0" smtClean="0">
                <a:solidFill>
                  <a:srgbClr val="FF0000"/>
                </a:solidFill>
              </a:rPr>
              <a:t>tarıma dayalı </a:t>
            </a:r>
            <a:r>
              <a:rPr lang="tr-TR" sz="2400" b="1" dirty="0" err="1" smtClean="0">
                <a:solidFill>
                  <a:srgbClr val="FF0000"/>
                </a:solidFill>
              </a:rPr>
              <a:t>sosyo</a:t>
            </a:r>
            <a:r>
              <a:rPr lang="tr-TR" sz="2400" b="1" dirty="0" smtClean="0">
                <a:solidFill>
                  <a:srgbClr val="FF0000"/>
                </a:solidFill>
              </a:rPr>
              <a:t> ekonomik </a:t>
            </a:r>
            <a:r>
              <a:rPr lang="tr-TR" sz="2400" dirty="0" smtClean="0"/>
              <a:t>bir yapıya sahipti ve nüfusun çoğunluğu </a:t>
            </a:r>
            <a:r>
              <a:rPr lang="tr-TR" sz="2400" b="1" dirty="0" smtClean="0">
                <a:solidFill>
                  <a:srgbClr val="FF0000"/>
                </a:solidFill>
              </a:rPr>
              <a:t>köylerde</a:t>
            </a:r>
            <a:r>
              <a:rPr lang="tr-TR" sz="2400" dirty="0" smtClean="0"/>
              <a:t> yaşıyordu.</a:t>
            </a:r>
          </a:p>
          <a:p>
            <a:r>
              <a:rPr lang="tr-TR" sz="2400" dirty="0" smtClean="0"/>
              <a:t>Köylülerin büyük bir kısmı vergi vermekle yükümlü reayadan oluşuyor ve </a:t>
            </a:r>
            <a:r>
              <a:rPr lang="tr-TR" sz="2400" b="1" dirty="0" err="1" smtClean="0">
                <a:solidFill>
                  <a:srgbClr val="FF0000"/>
                </a:solidFill>
              </a:rPr>
              <a:t>Çifthane</a:t>
            </a:r>
            <a:r>
              <a:rPr lang="tr-TR" sz="2400" b="1" dirty="0" smtClean="0">
                <a:solidFill>
                  <a:srgbClr val="FF0000"/>
                </a:solidFill>
              </a:rPr>
              <a:t> Sistemi </a:t>
            </a:r>
            <a:r>
              <a:rPr lang="tr-TR" sz="2400" dirty="0" smtClean="0"/>
              <a:t>içerisinde tarımla uğraşıyorlardı.</a:t>
            </a:r>
          </a:p>
          <a:p>
            <a:r>
              <a:rPr lang="tr-TR" sz="2400" dirty="0" smtClean="0"/>
              <a:t>Halkın çok az bir kısmı da </a:t>
            </a:r>
            <a:r>
              <a:rPr lang="tr-TR" sz="2400" b="1" dirty="0" smtClean="0">
                <a:solidFill>
                  <a:srgbClr val="FF0000"/>
                </a:solidFill>
              </a:rPr>
              <a:t>mukataa</a:t>
            </a:r>
            <a:r>
              <a:rPr lang="tr-TR" sz="2400" dirty="0" smtClean="0"/>
              <a:t> denilen işletme biçimindeki yerlerde yaşıyordu.</a:t>
            </a:r>
          </a:p>
          <a:p>
            <a:r>
              <a:rPr lang="tr-TR" sz="2400" dirty="0" smtClean="0"/>
              <a:t>Toprağın </a:t>
            </a:r>
            <a:r>
              <a:rPr lang="tr-TR" sz="2400" b="1" dirty="0" smtClean="0"/>
              <a:t>mülkiyeti </a:t>
            </a:r>
            <a:r>
              <a:rPr lang="tr-TR" sz="2400" b="1" dirty="0" smtClean="0">
                <a:solidFill>
                  <a:srgbClr val="FF0000"/>
                </a:solidFill>
              </a:rPr>
              <a:t>devlete</a:t>
            </a:r>
            <a:r>
              <a:rPr lang="tr-TR" sz="2400" dirty="0" smtClean="0">
                <a:solidFill>
                  <a:srgbClr val="FF0000"/>
                </a:solidFill>
              </a:rPr>
              <a:t>, </a:t>
            </a:r>
            <a:r>
              <a:rPr lang="tr-TR" sz="2400" b="1" dirty="0" smtClean="0"/>
              <a:t>kullanma hakkı </a:t>
            </a:r>
            <a:r>
              <a:rPr lang="tr-TR" sz="2400" dirty="0" smtClean="0"/>
              <a:t>ise </a:t>
            </a:r>
            <a:r>
              <a:rPr lang="tr-TR" sz="2400" b="1" dirty="0" smtClean="0">
                <a:solidFill>
                  <a:srgbClr val="FF0000"/>
                </a:solidFill>
              </a:rPr>
              <a:t>köylülere</a:t>
            </a:r>
            <a:r>
              <a:rPr lang="tr-TR" sz="2400" dirty="0" smtClean="0"/>
              <a:t> aitti.</a:t>
            </a:r>
          </a:p>
          <a:p>
            <a:r>
              <a:rPr lang="tr-TR" sz="2400" dirty="0" smtClean="0"/>
              <a:t>Köylüler </a:t>
            </a:r>
            <a:r>
              <a:rPr lang="tr-TR" sz="2400" b="1" dirty="0" smtClean="0"/>
              <a:t>dirlik sahibine </a:t>
            </a:r>
            <a:r>
              <a:rPr lang="tr-TR" sz="2400" b="1" dirty="0" smtClean="0">
                <a:solidFill>
                  <a:srgbClr val="FF0000"/>
                </a:solidFill>
              </a:rPr>
              <a:t>çift vergisi </a:t>
            </a:r>
            <a:r>
              <a:rPr lang="tr-TR" sz="2400" dirty="0" smtClean="0"/>
              <a:t>öderler, ellerinde tuttukları topraklarda ürettikleri </a:t>
            </a:r>
            <a:r>
              <a:rPr lang="tr-TR" sz="2400" b="1" dirty="0" smtClean="0"/>
              <a:t>koyun, keçi ve bal </a:t>
            </a:r>
            <a:r>
              <a:rPr lang="tr-TR" sz="2400" dirty="0" smtClean="0"/>
              <a:t>gibi ürünlerin üretimi üzerinden belli miktarda </a:t>
            </a:r>
            <a:r>
              <a:rPr lang="tr-TR" sz="2400" b="1" dirty="0" smtClean="0">
                <a:solidFill>
                  <a:srgbClr val="FF0000"/>
                </a:solidFill>
              </a:rPr>
              <a:t>vergi</a:t>
            </a:r>
            <a:r>
              <a:rPr lang="tr-TR" sz="2400" b="1" dirty="0" smtClean="0"/>
              <a:t> </a:t>
            </a:r>
            <a:r>
              <a:rPr lang="tr-TR" sz="2400" dirty="0" smtClean="0"/>
              <a:t>verirlerdi.</a:t>
            </a:r>
          </a:p>
          <a:p>
            <a:r>
              <a:rPr lang="tr-TR" sz="2400" dirty="0" smtClean="0"/>
              <a:t>Toprağı </a:t>
            </a:r>
            <a:r>
              <a:rPr lang="tr-TR" sz="2400" b="1" dirty="0" smtClean="0"/>
              <a:t>üç yıl üst üste ekmeyen </a:t>
            </a:r>
            <a:r>
              <a:rPr lang="tr-TR" sz="2400" dirty="0" smtClean="0"/>
              <a:t>köylü, ceza olarak </a:t>
            </a:r>
            <a:r>
              <a:rPr lang="tr-TR" sz="2400" b="1" dirty="0" smtClean="0">
                <a:solidFill>
                  <a:srgbClr val="FF0000"/>
                </a:solidFill>
              </a:rPr>
              <a:t>çift bozan vergisi </a:t>
            </a:r>
            <a:r>
              <a:rPr lang="tr-TR" sz="2400" dirty="0" smtClean="0"/>
              <a:t>öderdi.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380773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/>
          </a:bodyPr>
          <a:lstStyle/>
          <a:p>
            <a:r>
              <a:rPr lang="tr-TR" sz="2200" dirty="0" smtClean="0"/>
              <a:t>Osmanlı ekonomik sistemi, </a:t>
            </a:r>
            <a:r>
              <a:rPr lang="tr-TR" sz="2200" b="1" dirty="0" smtClean="0"/>
              <a:t>küçük üreticiliğe </a:t>
            </a:r>
            <a:r>
              <a:rPr lang="tr-TR" sz="2200" dirty="0" smtClean="0"/>
              <a:t>dayanırdı.</a:t>
            </a:r>
          </a:p>
          <a:p>
            <a:r>
              <a:rPr lang="tr-TR" sz="2200" dirty="0" smtClean="0"/>
              <a:t>Siyasi nüfuza neden olacak </a:t>
            </a:r>
            <a:r>
              <a:rPr lang="tr-TR" sz="2200" b="1" dirty="0" smtClean="0"/>
              <a:t>büyük toprak mülkiyetleri </a:t>
            </a:r>
            <a:r>
              <a:rPr lang="tr-TR" sz="2200" b="1" u="sng" dirty="0" smtClean="0">
                <a:solidFill>
                  <a:srgbClr val="FF0000"/>
                </a:solidFill>
              </a:rPr>
              <a:t>oluşmamış.</a:t>
            </a:r>
          </a:p>
          <a:p>
            <a:r>
              <a:rPr lang="tr-TR" sz="2400" dirty="0" smtClean="0"/>
              <a:t>Klasik Dönem </a:t>
            </a:r>
            <a:r>
              <a:rPr lang="tr-TR" b="1" dirty="0" smtClean="0">
                <a:solidFill>
                  <a:srgbClr val="FF0000"/>
                </a:solidFill>
              </a:rPr>
              <a:t>tüketim anlayışı</a:t>
            </a:r>
            <a:r>
              <a:rPr lang="tr-TR" sz="2400" dirty="0" smtClean="0"/>
              <a:t> köylerde, kasabalarda ve şehirlerde farklılık göstermiştir.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Tüketiciyi koruma </a:t>
            </a:r>
            <a:r>
              <a:rPr lang="tr-TR" sz="2400" dirty="0" smtClean="0"/>
              <a:t>konusunda ise </a:t>
            </a:r>
            <a:r>
              <a:rPr lang="tr-TR" sz="2400" b="1" dirty="0" smtClean="0"/>
              <a:t>kadı ve muhtesiplere </a:t>
            </a:r>
            <a:r>
              <a:rPr lang="tr-TR" sz="2400" dirty="0" smtClean="0"/>
              <a:t>önemli yetki ve sorumluluklar verilmiş,</a:t>
            </a:r>
            <a:endParaRPr lang="tr-TR" sz="2200" b="1" u="sng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Özümağı\Desktop\Adsı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708920"/>
            <a:ext cx="914400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230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 lnSpcReduction="10000"/>
          </a:bodyPr>
          <a:lstStyle/>
          <a:p>
            <a:r>
              <a:rPr lang="tr-TR" sz="2400" dirty="0" smtClean="0"/>
              <a:t>Ticarete </a:t>
            </a:r>
            <a:r>
              <a:rPr lang="tr-TR" sz="2400" b="1" dirty="0" smtClean="0"/>
              <a:t>standart kurallar konulmuş </a:t>
            </a:r>
            <a:r>
              <a:rPr lang="tr-TR" sz="2400" dirty="0" smtClean="0"/>
              <a:t>ve bu kuralların uygulanmasına büyük önem verilmiştir. </a:t>
            </a:r>
            <a:r>
              <a:rPr lang="tr-TR" sz="2400" b="1" dirty="0" smtClean="0">
                <a:solidFill>
                  <a:srgbClr val="FF0000"/>
                </a:solidFill>
              </a:rPr>
              <a:t>Bursa İhtisap Kanunu’nu (Bursa Belediyesi Kanunu)</a:t>
            </a:r>
            <a:r>
              <a:rPr lang="tr-TR" sz="2400" dirty="0" smtClean="0"/>
              <a:t> çıkarmış (1502), ve bu kanunla </a:t>
            </a:r>
            <a:r>
              <a:rPr lang="tr-TR" sz="2400" b="1" dirty="0" smtClean="0"/>
              <a:t>ticari ilişkilerde standardı </a:t>
            </a:r>
            <a:r>
              <a:rPr lang="tr-TR" sz="2400" dirty="0" smtClean="0"/>
              <a:t>sağlayacak ilk adımı atmıştır.</a:t>
            </a:r>
          </a:p>
          <a:p>
            <a:r>
              <a:rPr lang="tr-TR" sz="2400" dirty="0" smtClean="0"/>
              <a:t>Bulunduğu konum nedeniyle Osmanlı’da dış ticaret ve </a:t>
            </a:r>
            <a:r>
              <a:rPr lang="tr-TR" sz="2400" b="1" dirty="0" smtClean="0">
                <a:solidFill>
                  <a:srgbClr val="FF0000"/>
                </a:solidFill>
              </a:rPr>
              <a:t>transit ticaret </a:t>
            </a:r>
            <a:r>
              <a:rPr lang="tr-TR" sz="2400" dirty="0" smtClean="0"/>
              <a:t>teşvik edilmiş, elde edilen </a:t>
            </a:r>
            <a:r>
              <a:rPr lang="tr-TR" sz="2400" b="1" dirty="0" smtClean="0"/>
              <a:t>gümrük vergileriyle </a:t>
            </a:r>
            <a:r>
              <a:rPr lang="tr-TR" sz="2400" dirty="0" smtClean="0"/>
              <a:t>devlet için önemli bir gelir kaynağı oluşturulmuştur. </a:t>
            </a:r>
            <a:r>
              <a:rPr lang="tr-TR" sz="2400" b="1" dirty="0" smtClean="0">
                <a:solidFill>
                  <a:srgbClr val="FF0000"/>
                </a:solidFill>
              </a:rPr>
              <a:t>(İpek ve Baharat Yolları)</a:t>
            </a:r>
          </a:p>
          <a:p>
            <a:r>
              <a:rPr lang="tr-TR" sz="2400" dirty="0" smtClean="0"/>
              <a:t>Ticaretin gelişmesi için yollar üzerine k</a:t>
            </a:r>
            <a:r>
              <a:rPr lang="tr-TR" sz="2400" b="1" dirty="0" smtClean="0"/>
              <a:t>ervansaraylar </a:t>
            </a:r>
            <a:r>
              <a:rPr lang="tr-TR" sz="2400" dirty="0" smtClean="0"/>
              <a:t>ve </a:t>
            </a:r>
            <a:r>
              <a:rPr lang="tr-TR" sz="2400" b="1" dirty="0" smtClean="0"/>
              <a:t>köprüler </a:t>
            </a:r>
            <a:r>
              <a:rPr lang="tr-TR" sz="2400" dirty="0" smtClean="0"/>
              <a:t>yaptırıldı.</a:t>
            </a:r>
          </a:p>
          <a:p>
            <a:r>
              <a:rPr lang="tr-TR" sz="2400" dirty="0" smtClean="0"/>
              <a:t>Ticaret yolları üzerinde güvenlik amacıyla </a:t>
            </a:r>
            <a:r>
              <a:rPr lang="tr-TR" sz="2400" b="1" dirty="0" smtClean="0">
                <a:solidFill>
                  <a:srgbClr val="FF0000"/>
                </a:solidFill>
              </a:rPr>
              <a:t>derbent (karakol) teşkilatı </a:t>
            </a:r>
            <a:r>
              <a:rPr lang="tr-TR" sz="2400" dirty="0" smtClean="0"/>
              <a:t>kurulmuş.</a:t>
            </a:r>
          </a:p>
          <a:p>
            <a:r>
              <a:rPr lang="tr-TR" sz="2400" dirty="0" smtClean="0"/>
              <a:t> Tüccarların ulaşımını kolaylaştıracak olan taşımacılık işlerini yapan </a:t>
            </a:r>
            <a:r>
              <a:rPr lang="tr-TR" sz="2400" b="1" dirty="0" err="1" smtClean="0">
                <a:solidFill>
                  <a:srgbClr val="FF0000"/>
                </a:solidFill>
              </a:rPr>
              <a:t>mekkari</a:t>
            </a:r>
            <a:r>
              <a:rPr lang="tr-TR" sz="2400" b="1" dirty="0" smtClean="0">
                <a:solidFill>
                  <a:srgbClr val="FF0000"/>
                </a:solidFill>
              </a:rPr>
              <a:t> taifesi </a:t>
            </a:r>
            <a:r>
              <a:rPr lang="tr-TR" sz="2400" dirty="0" smtClean="0"/>
              <a:t>ile kervanların dinlenebilecekleri </a:t>
            </a:r>
            <a:r>
              <a:rPr lang="tr-TR" sz="2400" b="1" dirty="0" smtClean="0"/>
              <a:t>kervansaray, han, imaret ve misafirhane </a:t>
            </a:r>
            <a:r>
              <a:rPr lang="tr-TR" sz="2400" dirty="0" smtClean="0"/>
              <a:t>gibi yapılar zengin vakıf gelirleri kullanılarak bizzat devlet tarafından finanse edilmiştir.</a:t>
            </a:r>
          </a:p>
          <a:p>
            <a:r>
              <a:rPr lang="tr-TR" sz="2400" b="1" dirty="0" err="1" smtClean="0"/>
              <a:t>Mekkari</a:t>
            </a:r>
            <a:r>
              <a:rPr lang="tr-TR" sz="2400" b="1" dirty="0" smtClean="0"/>
              <a:t> taifesi :</a:t>
            </a:r>
            <a:r>
              <a:rPr lang="tr-TR" sz="2400" dirty="0" err="1" smtClean="0"/>
              <a:t>Osmanli</a:t>
            </a:r>
            <a:r>
              <a:rPr lang="tr-TR" sz="2400" dirty="0" smtClean="0"/>
              <a:t> zamanında </a:t>
            </a:r>
            <a:r>
              <a:rPr lang="tr-TR" sz="2400" dirty="0"/>
              <a:t>yolcu ve mal taşıma işlerini meslek edinmiş </a:t>
            </a:r>
            <a:r>
              <a:rPr lang="tr-TR" sz="2400" dirty="0" smtClean="0"/>
              <a:t>esnaf.</a:t>
            </a:r>
            <a:r>
              <a:rPr lang="tr-TR" sz="2400" dirty="0"/>
              <a:t> </a:t>
            </a:r>
            <a:r>
              <a:rPr lang="tr-TR" sz="2400" b="1" dirty="0" err="1" smtClean="0">
                <a:solidFill>
                  <a:srgbClr val="FF0000"/>
                </a:solidFill>
              </a:rPr>
              <a:t>Mekkar</a:t>
            </a:r>
            <a:r>
              <a:rPr lang="tr-TR" sz="2400" dirty="0" smtClean="0"/>
              <a:t> ;kiralık </a:t>
            </a:r>
            <a:r>
              <a:rPr lang="tr-TR" sz="2400" dirty="0"/>
              <a:t>binek veya yük hayvanı demektir. 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483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/>
          <a:lstStyle/>
          <a:p>
            <a:r>
              <a:rPr lang="tr-TR" sz="2400" b="1" dirty="0" smtClean="0"/>
              <a:t>İstanbul, İzmir, Antalya, Alanya, Sinop ve Trabzon </a:t>
            </a:r>
            <a:r>
              <a:rPr lang="tr-TR" sz="2400" dirty="0" smtClean="0"/>
              <a:t>gibi </a:t>
            </a:r>
            <a:r>
              <a:rPr lang="tr-TR" sz="2800" b="1" dirty="0" smtClean="0">
                <a:solidFill>
                  <a:srgbClr val="FF0000"/>
                </a:solidFill>
              </a:rPr>
              <a:t>limanlar</a:t>
            </a: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karayollarının bitiminde yer aldıkları için önemli birer </a:t>
            </a:r>
            <a:r>
              <a:rPr lang="tr-TR" sz="2400" b="1" dirty="0" smtClean="0"/>
              <a:t>ticaret merkezi </a:t>
            </a:r>
            <a:r>
              <a:rPr lang="tr-TR" sz="2400" dirty="0" smtClean="0"/>
              <a:t>olmuştur. </a:t>
            </a:r>
          </a:p>
          <a:p>
            <a:r>
              <a:rPr lang="tr-TR" sz="2400" dirty="0" smtClean="0"/>
              <a:t>Ticari malların iç piyasaya dağıtımında genellikle </a:t>
            </a:r>
            <a:r>
              <a:rPr lang="tr-TR" sz="2400" b="1" dirty="0" smtClean="0"/>
              <a:t>deve </a:t>
            </a:r>
            <a:r>
              <a:rPr lang="tr-TR" sz="2400" dirty="0" smtClean="0"/>
              <a:t>ve</a:t>
            </a:r>
            <a:r>
              <a:rPr lang="tr-TR" sz="2400" b="1" dirty="0" smtClean="0"/>
              <a:t> tekerlekli araçlar </a:t>
            </a:r>
            <a:r>
              <a:rPr lang="tr-TR" sz="2400" dirty="0" smtClean="0"/>
              <a:t>tercih edilmiş.</a:t>
            </a:r>
          </a:p>
          <a:p>
            <a:r>
              <a:rPr lang="tr-TR" sz="2400" dirty="0" smtClean="0"/>
              <a:t>Osmanlı Devleti, </a:t>
            </a:r>
            <a:r>
              <a:rPr lang="tr-TR" sz="2400" b="1" dirty="0" smtClean="0"/>
              <a:t>Anadolu’nun </a:t>
            </a:r>
            <a:r>
              <a:rPr lang="tr-TR" sz="2400" b="1" dirty="0" smtClean="0">
                <a:solidFill>
                  <a:srgbClr val="FF0000"/>
                </a:solidFill>
              </a:rPr>
              <a:t>transit bölge </a:t>
            </a:r>
            <a:r>
              <a:rPr lang="tr-TR" sz="2400" b="1" dirty="0" smtClean="0"/>
              <a:t>olma özelliğini korumak </a:t>
            </a:r>
            <a:r>
              <a:rPr lang="tr-TR" sz="2400" dirty="0" smtClean="0"/>
              <a:t>ve buranın güçlendirilmesini sağlamak amacıyla </a:t>
            </a:r>
            <a:r>
              <a:rPr lang="tr-TR" sz="2400" i="1" dirty="0" smtClean="0"/>
              <a:t>dünya ticaretinin kalbinin attığı</a:t>
            </a:r>
            <a:r>
              <a:rPr lang="tr-TR" sz="2400" dirty="0" smtClean="0"/>
              <a:t> Akdeniz’de </a:t>
            </a:r>
            <a:r>
              <a:rPr lang="tr-TR" sz="2400" b="1" dirty="0" smtClean="0">
                <a:solidFill>
                  <a:srgbClr val="FF0000"/>
                </a:solidFill>
              </a:rPr>
              <a:t>kapitülasyon (ayrıcalık)</a:t>
            </a:r>
            <a:r>
              <a:rPr lang="tr-TR" sz="2400" dirty="0" smtClean="0"/>
              <a:t> ve </a:t>
            </a:r>
            <a:r>
              <a:rPr lang="tr-TR" sz="2400" b="1" dirty="0" smtClean="0"/>
              <a:t>gümrük politikaları</a:t>
            </a:r>
            <a:r>
              <a:rPr lang="tr-TR" sz="2400" dirty="0" smtClean="0"/>
              <a:t> uygulamıştır.</a:t>
            </a:r>
          </a:p>
          <a:p>
            <a:r>
              <a:rPr lang="tr-TR" sz="2400" b="1" dirty="0" smtClean="0"/>
              <a:t>Hububat, barut, silah, kurşun, at, pamuk ipliği, sahtiyan (cilalanmış deri), balmumu, donyağı, gön, meşin, koyun derisi ve zift </a:t>
            </a:r>
            <a:r>
              <a:rPr lang="tr-TR" sz="2400" dirty="0" smtClean="0"/>
              <a:t>gibi bazı maddelerin </a:t>
            </a:r>
            <a:r>
              <a:rPr lang="tr-TR" sz="2400" b="1" dirty="0" smtClean="0"/>
              <a:t>yurt dışına çıkarılması </a:t>
            </a:r>
            <a:r>
              <a:rPr lang="tr-TR" sz="2400" b="1" dirty="0" smtClean="0">
                <a:solidFill>
                  <a:srgbClr val="FF0000"/>
                </a:solidFill>
              </a:rPr>
              <a:t>yasaklanmıştır.</a:t>
            </a:r>
          </a:p>
          <a:p>
            <a:endParaRPr lang="tr-TR" sz="2400" b="1" dirty="0">
              <a:solidFill>
                <a:srgbClr val="FF0000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4869160"/>
            <a:ext cx="8640960" cy="198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134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1950</Words>
  <PresentationFormat>Ekran Gösterisi (4:3)</PresentationFormat>
  <Paragraphs>270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2019-02-26T14:56:47Z</dcterms:created>
  <dcterms:modified xsi:type="dcterms:W3CDTF">2019-02-27T11:04:23Z</dcterms:modified>
  <cp:category>https://www.sorubak.com</cp:category>
</cp:coreProperties>
</file>