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FBC5E-AF66-46E3-BF1E-050D019D3394}" type="datetimeFigureOut">
              <a:rPr lang="tr-TR" smtClean="0"/>
              <a:pPr/>
              <a:t>03/04/2019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9DD6E-1386-489C-81F1-ECD00667E2E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FBC5E-AF66-46E3-BF1E-050D019D3394}" type="datetimeFigureOut">
              <a:rPr lang="tr-TR" smtClean="0"/>
              <a:pPr/>
              <a:t>03/04/2019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9DD6E-1386-489C-81F1-ECD00667E2E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FBC5E-AF66-46E3-BF1E-050D019D3394}" type="datetimeFigureOut">
              <a:rPr lang="tr-TR" smtClean="0"/>
              <a:pPr/>
              <a:t>03/04/2019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9DD6E-1386-489C-81F1-ECD00667E2E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FBC5E-AF66-46E3-BF1E-050D019D3394}" type="datetimeFigureOut">
              <a:rPr lang="tr-TR" smtClean="0"/>
              <a:pPr/>
              <a:t>03/04/2019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9DD6E-1386-489C-81F1-ECD00667E2E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FBC5E-AF66-46E3-BF1E-050D019D3394}" type="datetimeFigureOut">
              <a:rPr lang="tr-TR" smtClean="0"/>
              <a:pPr/>
              <a:t>03/04/2019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9DD6E-1386-489C-81F1-ECD00667E2E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FBC5E-AF66-46E3-BF1E-050D019D3394}" type="datetimeFigureOut">
              <a:rPr lang="tr-TR" smtClean="0"/>
              <a:pPr/>
              <a:t>03/04/2019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9DD6E-1386-489C-81F1-ECD00667E2E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FBC5E-AF66-46E3-BF1E-050D019D3394}" type="datetimeFigureOut">
              <a:rPr lang="tr-TR" smtClean="0"/>
              <a:pPr/>
              <a:t>03/04/2019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9DD6E-1386-489C-81F1-ECD00667E2E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FBC5E-AF66-46E3-BF1E-050D019D3394}" type="datetimeFigureOut">
              <a:rPr lang="tr-TR" smtClean="0"/>
              <a:pPr/>
              <a:t>03/04/2019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9DD6E-1386-489C-81F1-ECD00667E2E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FBC5E-AF66-46E3-BF1E-050D019D3394}" type="datetimeFigureOut">
              <a:rPr lang="tr-TR" smtClean="0"/>
              <a:pPr/>
              <a:t>03/04/2019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9DD6E-1386-489C-81F1-ECD00667E2E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FBC5E-AF66-46E3-BF1E-050D019D3394}" type="datetimeFigureOut">
              <a:rPr lang="tr-TR" smtClean="0"/>
              <a:pPr/>
              <a:t>03/04/2019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9DD6E-1386-489C-81F1-ECD00667E2E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FBC5E-AF66-46E3-BF1E-050D019D3394}" type="datetimeFigureOut">
              <a:rPr lang="tr-TR" smtClean="0"/>
              <a:pPr/>
              <a:t>03/04/2019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9DD6E-1386-489C-81F1-ECD00667E2E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3FBC5E-AF66-46E3-BF1E-050D019D3394}" type="datetimeFigureOut">
              <a:rPr lang="tr-TR" smtClean="0"/>
              <a:pPr/>
              <a:t>03/04/2019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49DD6E-1386-489C-81F1-ECD00667E2EF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www.sorubak.com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899592" y="116632"/>
            <a:ext cx="7272808" cy="506487"/>
          </a:xfr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txBody>
          <a:bodyPr>
            <a:normAutofit fontScale="90000"/>
          </a:bodyPr>
          <a:lstStyle/>
          <a:p>
            <a:r>
              <a:rPr lang="tr-TR" sz="3200" b="1" dirty="0">
                <a:solidFill>
                  <a:srgbClr val="FF0000"/>
                </a:solidFill>
              </a:rPr>
              <a:t>Ç) CUMHURİYET DÖNEMİ’NDE EKONOMİ</a:t>
            </a:r>
            <a:endParaRPr lang="tr-TR" sz="3200" dirty="0">
              <a:solidFill>
                <a:srgbClr val="FF0000"/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07504" y="692696"/>
            <a:ext cx="8928992" cy="6048672"/>
          </a:xfrm>
        </p:spPr>
        <p:txBody>
          <a:bodyPr>
            <a:normAutofit fontScale="92500"/>
          </a:bodyPr>
          <a:lstStyle/>
          <a:p>
            <a:pPr algn="l">
              <a:buFont typeface="Arial" pitchFamily="34" charset="0"/>
              <a:buChar char="•"/>
            </a:pPr>
            <a:r>
              <a:rPr lang="tr-TR" sz="2400" dirty="0" smtClean="0">
                <a:solidFill>
                  <a:schemeClr val="tx1"/>
                </a:solidFill>
              </a:rPr>
              <a:t> 	Osmanlı </a:t>
            </a:r>
            <a:r>
              <a:rPr lang="tr-TR" sz="2400" dirty="0">
                <a:solidFill>
                  <a:schemeClr val="tx1"/>
                </a:solidFill>
              </a:rPr>
              <a:t>Devleti, XX. yüzyılın başlarında </a:t>
            </a:r>
            <a:r>
              <a:rPr lang="tr-TR" sz="2400" b="1" dirty="0">
                <a:solidFill>
                  <a:schemeClr val="tx1"/>
                </a:solidFill>
              </a:rPr>
              <a:t>Trablusgarp Savaşı, Balkan Savaşları ve I. </a:t>
            </a:r>
            <a:r>
              <a:rPr lang="tr-TR" sz="2400" b="1" dirty="0" smtClean="0">
                <a:solidFill>
                  <a:schemeClr val="tx1"/>
                </a:solidFill>
              </a:rPr>
              <a:t>Dünya Savaşı’ndan </a:t>
            </a:r>
            <a:r>
              <a:rPr lang="tr-TR" sz="2400" dirty="0" smtClean="0">
                <a:solidFill>
                  <a:schemeClr val="tx1"/>
                </a:solidFill>
              </a:rPr>
              <a:t>sonra devletin </a:t>
            </a:r>
            <a:r>
              <a:rPr lang="tr-TR" sz="2400" b="1" dirty="0">
                <a:solidFill>
                  <a:srgbClr val="FF0000"/>
                </a:solidFill>
              </a:rPr>
              <a:t>ekonomisi</a:t>
            </a:r>
            <a:r>
              <a:rPr lang="tr-TR" sz="2400" dirty="0">
                <a:solidFill>
                  <a:schemeClr val="tx1"/>
                </a:solidFill>
              </a:rPr>
              <a:t> </a:t>
            </a:r>
            <a:r>
              <a:rPr lang="tr-TR" sz="2400" b="1" dirty="0">
                <a:solidFill>
                  <a:schemeClr val="tx1"/>
                </a:solidFill>
              </a:rPr>
              <a:t>iyice </a:t>
            </a:r>
            <a:r>
              <a:rPr lang="tr-TR" sz="2400" b="1" dirty="0" smtClean="0">
                <a:solidFill>
                  <a:schemeClr val="tx1"/>
                </a:solidFill>
              </a:rPr>
              <a:t>zayıflamıştı</a:t>
            </a:r>
            <a:r>
              <a:rPr lang="tr-TR" sz="2400" b="1" dirty="0" smtClean="0">
                <a:solidFill>
                  <a:schemeClr val="tx1"/>
                </a:solidFill>
              </a:rPr>
              <a:t>. </a:t>
            </a:r>
            <a:r>
              <a:rPr lang="tr-TR" sz="2400" dirty="0" smtClean="0">
                <a:hlinkClick r:id="rId2"/>
              </a:rPr>
              <a:t>https://</a:t>
            </a:r>
            <a:r>
              <a:rPr lang="tr-TR" sz="2400" dirty="0" smtClean="0">
                <a:hlinkClick r:id="rId2"/>
              </a:rPr>
              <a:t>www.sorubak.com</a:t>
            </a:r>
            <a:r>
              <a:rPr lang="tr-TR" sz="2400" dirty="0" smtClean="0"/>
              <a:t> </a:t>
            </a:r>
            <a:endParaRPr lang="tr-TR" sz="2400" b="1" dirty="0" smtClean="0">
              <a:solidFill>
                <a:schemeClr val="tx1"/>
              </a:solidFill>
            </a:endParaRPr>
          </a:p>
          <a:p>
            <a:pPr algn="l">
              <a:buFont typeface="Arial" pitchFamily="34" charset="0"/>
              <a:buChar char="•"/>
            </a:pPr>
            <a:r>
              <a:rPr lang="tr-TR" sz="2400" dirty="0" smtClean="0">
                <a:solidFill>
                  <a:schemeClr val="tx1"/>
                </a:solidFill>
              </a:rPr>
              <a:t> 	Mondros </a:t>
            </a:r>
            <a:r>
              <a:rPr lang="tr-TR" sz="2400" dirty="0">
                <a:solidFill>
                  <a:schemeClr val="tx1"/>
                </a:solidFill>
              </a:rPr>
              <a:t>Mütarekesi’yle </a:t>
            </a:r>
            <a:r>
              <a:rPr lang="tr-TR" sz="2400" b="1" dirty="0">
                <a:solidFill>
                  <a:schemeClr val="tx1"/>
                </a:solidFill>
              </a:rPr>
              <a:t>askerî ve siyasi kısıtlamaların </a:t>
            </a:r>
            <a:r>
              <a:rPr lang="tr-TR" sz="2400" dirty="0">
                <a:solidFill>
                  <a:schemeClr val="tx1"/>
                </a:solidFill>
              </a:rPr>
              <a:t>yanında, </a:t>
            </a:r>
            <a:r>
              <a:rPr lang="tr-TR" sz="2400" b="1" dirty="0">
                <a:solidFill>
                  <a:srgbClr val="FF0000"/>
                </a:solidFill>
              </a:rPr>
              <a:t>ekonomik kısıtlamalar </a:t>
            </a:r>
            <a:r>
              <a:rPr lang="tr-TR" sz="2400" dirty="0">
                <a:solidFill>
                  <a:schemeClr val="tx1"/>
                </a:solidFill>
              </a:rPr>
              <a:t>da </a:t>
            </a:r>
            <a:r>
              <a:rPr lang="tr-TR" sz="2400" dirty="0" smtClean="0">
                <a:solidFill>
                  <a:schemeClr val="tx1"/>
                </a:solidFill>
              </a:rPr>
              <a:t>yer alınca </a:t>
            </a:r>
            <a:r>
              <a:rPr lang="tr-TR" sz="2400" dirty="0">
                <a:solidFill>
                  <a:schemeClr val="tx1"/>
                </a:solidFill>
              </a:rPr>
              <a:t>Osmanlı ekonomisi iyice zor duruma düşmüştür</a:t>
            </a:r>
            <a:r>
              <a:rPr lang="tr-TR" sz="2400" dirty="0" smtClean="0">
                <a:solidFill>
                  <a:schemeClr val="tx1"/>
                </a:solidFill>
              </a:rPr>
              <a:t>.</a:t>
            </a:r>
          </a:p>
          <a:p>
            <a:pPr algn="l">
              <a:buFont typeface="Arial" pitchFamily="34" charset="0"/>
              <a:buChar char="•"/>
            </a:pPr>
            <a:r>
              <a:rPr lang="tr-TR" sz="2400" dirty="0">
                <a:solidFill>
                  <a:schemeClr val="tx1"/>
                </a:solidFill>
              </a:rPr>
              <a:t> </a:t>
            </a:r>
            <a:r>
              <a:rPr lang="tr-TR" sz="2400" dirty="0" smtClean="0">
                <a:solidFill>
                  <a:schemeClr val="tx1"/>
                </a:solidFill>
              </a:rPr>
              <a:t>	Millî </a:t>
            </a:r>
            <a:r>
              <a:rPr lang="tr-TR" sz="2400" dirty="0">
                <a:solidFill>
                  <a:schemeClr val="tx1"/>
                </a:solidFill>
              </a:rPr>
              <a:t>Mücadele ise </a:t>
            </a:r>
            <a:r>
              <a:rPr lang="tr-TR" sz="2400" b="1" dirty="0">
                <a:solidFill>
                  <a:schemeClr val="tx1"/>
                </a:solidFill>
              </a:rPr>
              <a:t>bu kötü şartlar altında başlamış </a:t>
            </a:r>
            <a:r>
              <a:rPr lang="tr-TR" sz="2400" dirty="0">
                <a:solidFill>
                  <a:schemeClr val="tx1"/>
                </a:solidFill>
              </a:rPr>
              <a:t>ve bütün olumsuzluklara rağmen </a:t>
            </a:r>
            <a:r>
              <a:rPr lang="tr-TR" sz="2400" b="1" dirty="0" smtClean="0">
                <a:solidFill>
                  <a:srgbClr val="FF0000"/>
                </a:solidFill>
              </a:rPr>
              <a:t>başarıya ulaşmıştır.</a:t>
            </a:r>
          </a:p>
          <a:p>
            <a:pPr algn="l"/>
            <a:r>
              <a:rPr lang="tr-TR" sz="2400" b="1" dirty="0">
                <a:solidFill>
                  <a:srgbClr val="FF0000"/>
                </a:solidFill>
              </a:rPr>
              <a:t> </a:t>
            </a:r>
            <a:r>
              <a:rPr lang="tr-TR" sz="2400" b="1" dirty="0" smtClean="0">
                <a:solidFill>
                  <a:srgbClr val="FF0000"/>
                </a:solidFill>
              </a:rPr>
              <a:t>	</a:t>
            </a:r>
            <a:r>
              <a:rPr lang="tr-TR" sz="2400" b="1" dirty="0">
                <a:solidFill>
                  <a:schemeClr val="tx1"/>
                </a:solidFill>
              </a:rPr>
              <a:t>Atatürk, </a:t>
            </a:r>
            <a:r>
              <a:rPr lang="tr-TR" sz="2400" dirty="0">
                <a:solidFill>
                  <a:schemeClr val="tx1"/>
                </a:solidFill>
              </a:rPr>
              <a:t>Millî Mücadele’yi bitirdikten sonra ekonomik kalkınmayı sağlayıp </a:t>
            </a:r>
            <a:r>
              <a:rPr lang="tr-TR" sz="2400" b="1" dirty="0" smtClean="0">
                <a:solidFill>
                  <a:srgbClr val="FF0000"/>
                </a:solidFill>
              </a:rPr>
              <a:t>millî bir </a:t>
            </a:r>
            <a:r>
              <a:rPr lang="tr-TR" sz="2400" b="1" dirty="0">
                <a:solidFill>
                  <a:srgbClr val="FF0000"/>
                </a:solidFill>
              </a:rPr>
              <a:t>ekonomi modeli </a:t>
            </a:r>
            <a:r>
              <a:rPr lang="tr-TR" sz="2400" dirty="0">
                <a:solidFill>
                  <a:schemeClr val="tx1"/>
                </a:solidFill>
              </a:rPr>
              <a:t>oluşturmak için çalışmalar başlatmıştır</a:t>
            </a:r>
            <a:r>
              <a:rPr lang="tr-TR" sz="2400" dirty="0" smtClean="0">
                <a:solidFill>
                  <a:schemeClr val="tx1"/>
                </a:solidFill>
              </a:rPr>
              <a:t>.</a:t>
            </a:r>
          </a:p>
          <a:p>
            <a:pPr algn="l">
              <a:buFont typeface="Arial" pitchFamily="34" charset="0"/>
              <a:buChar char="•"/>
            </a:pPr>
            <a:r>
              <a:rPr lang="tr-TR" sz="2400" dirty="0" smtClean="0">
                <a:solidFill>
                  <a:schemeClr val="tx1"/>
                </a:solidFill>
              </a:rPr>
              <a:t> 	</a:t>
            </a:r>
            <a:r>
              <a:rPr lang="tr-TR" sz="2400" b="1" dirty="0" smtClean="0">
                <a:solidFill>
                  <a:schemeClr val="tx1"/>
                </a:solidFill>
              </a:rPr>
              <a:t>Tam </a:t>
            </a:r>
            <a:r>
              <a:rPr lang="tr-TR" sz="2400" b="1" dirty="0">
                <a:solidFill>
                  <a:schemeClr val="tx1"/>
                </a:solidFill>
              </a:rPr>
              <a:t>bağımsızlığın </a:t>
            </a:r>
            <a:r>
              <a:rPr lang="tr-TR" sz="2400" b="1" dirty="0" smtClean="0">
                <a:solidFill>
                  <a:srgbClr val="FF0000"/>
                </a:solidFill>
              </a:rPr>
              <a:t>ekonomik egemenliğin de sağlanmasıyl</a:t>
            </a:r>
            <a:r>
              <a:rPr lang="tr-TR" sz="2400" dirty="0" smtClean="0">
                <a:solidFill>
                  <a:schemeClr val="tx1"/>
                </a:solidFill>
              </a:rPr>
              <a:t>a </a:t>
            </a:r>
            <a:r>
              <a:rPr lang="tr-TR" sz="2400" dirty="0">
                <a:solidFill>
                  <a:schemeClr val="tx1"/>
                </a:solidFill>
              </a:rPr>
              <a:t>olacağını</a:t>
            </a:r>
          </a:p>
          <a:p>
            <a:pPr algn="l"/>
            <a:r>
              <a:rPr lang="tr-TR" sz="2400" dirty="0">
                <a:solidFill>
                  <a:schemeClr val="tx1"/>
                </a:solidFill>
              </a:rPr>
              <a:t>düşünen Atatürk bu </a:t>
            </a:r>
            <a:r>
              <a:rPr lang="tr-TR" sz="2400" dirty="0" smtClean="0">
                <a:solidFill>
                  <a:schemeClr val="tx1"/>
                </a:solidFill>
              </a:rPr>
              <a:t>amaçla; </a:t>
            </a:r>
          </a:p>
          <a:p>
            <a:pPr algn="l"/>
            <a:r>
              <a:rPr lang="tr-TR" sz="2400" b="1" dirty="0" smtClean="0">
                <a:solidFill>
                  <a:schemeClr val="tx1"/>
                </a:solidFill>
              </a:rPr>
              <a:t>Yabancıların elindeki </a:t>
            </a:r>
            <a:r>
              <a:rPr lang="tr-TR" sz="2400" b="1" dirty="0">
                <a:solidFill>
                  <a:schemeClr val="tx1"/>
                </a:solidFill>
              </a:rPr>
              <a:t>işletmeleri </a:t>
            </a:r>
            <a:r>
              <a:rPr lang="tr-TR" sz="2400" b="1" dirty="0">
                <a:solidFill>
                  <a:srgbClr val="FF0000"/>
                </a:solidFill>
              </a:rPr>
              <a:t>millîleştirmek</a:t>
            </a:r>
            <a:r>
              <a:rPr lang="tr-TR" sz="2400" b="1" dirty="0">
                <a:solidFill>
                  <a:schemeClr val="tx1"/>
                </a:solidFill>
              </a:rPr>
              <a:t> </a:t>
            </a:r>
            <a:endParaRPr lang="tr-TR" sz="2400" b="1" dirty="0" smtClean="0">
              <a:solidFill>
                <a:schemeClr val="tx1"/>
              </a:solidFill>
            </a:endParaRPr>
          </a:p>
          <a:p>
            <a:pPr algn="l"/>
            <a:r>
              <a:rPr lang="tr-TR" sz="2400" dirty="0" smtClean="0">
                <a:solidFill>
                  <a:schemeClr val="tx1"/>
                </a:solidFill>
              </a:rPr>
              <a:t>ve bunların </a:t>
            </a:r>
            <a:r>
              <a:rPr lang="tr-TR" sz="2400" dirty="0">
                <a:solidFill>
                  <a:schemeClr val="tx1"/>
                </a:solidFill>
              </a:rPr>
              <a:t>sermayelerini millî </a:t>
            </a:r>
            <a:r>
              <a:rPr lang="tr-TR" sz="2400" dirty="0" smtClean="0">
                <a:solidFill>
                  <a:schemeClr val="tx1"/>
                </a:solidFill>
              </a:rPr>
              <a:t>unsurlara aktararak </a:t>
            </a:r>
          </a:p>
          <a:p>
            <a:pPr algn="l"/>
            <a:r>
              <a:rPr lang="tr-TR" sz="2400" b="1" dirty="0" smtClean="0">
                <a:solidFill>
                  <a:schemeClr val="tx1"/>
                </a:solidFill>
              </a:rPr>
              <a:t>özel </a:t>
            </a:r>
            <a:r>
              <a:rPr lang="tr-TR" sz="2400" b="1" dirty="0">
                <a:solidFill>
                  <a:schemeClr val="tx1"/>
                </a:solidFill>
              </a:rPr>
              <a:t>girişimciliği </a:t>
            </a:r>
            <a:r>
              <a:rPr lang="tr-TR" sz="2400" b="1" dirty="0" smtClean="0">
                <a:solidFill>
                  <a:schemeClr val="tx1"/>
                </a:solidFill>
              </a:rPr>
              <a:t>desteklemek </a:t>
            </a:r>
            <a:r>
              <a:rPr lang="tr-TR" sz="2400" dirty="0" smtClean="0">
                <a:solidFill>
                  <a:schemeClr val="tx1"/>
                </a:solidFill>
              </a:rPr>
              <a:t>istemiştir.</a:t>
            </a:r>
            <a:endParaRPr lang="tr-TR" sz="2400" b="1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83188" y="4784811"/>
            <a:ext cx="3160812" cy="20731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Dikdörtgen"/>
          <p:cNvSpPr/>
          <p:nvPr/>
        </p:nvSpPr>
        <p:spPr>
          <a:xfrm>
            <a:off x="1979712" y="6381328"/>
            <a:ext cx="39381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/>
              <a:t>Millîleştirilen Haydarpaşa Garı (İstanbul)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16632"/>
            <a:ext cx="792088" cy="704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Dikdörtgen"/>
          <p:cNvSpPr/>
          <p:nvPr/>
        </p:nvSpPr>
        <p:spPr>
          <a:xfrm>
            <a:off x="1331640" y="116632"/>
            <a:ext cx="7560840" cy="584775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1600" dirty="0"/>
              <a:t>Hayat, demek ekonomi demektir. Çünkü </a:t>
            </a:r>
            <a:r>
              <a:rPr lang="tr-TR" sz="1600" dirty="0" smtClean="0"/>
              <a:t>millet yoksul </a:t>
            </a:r>
            <a:r>
              <a:rPr lang="tr-TR" sz="1600" dirty="0"/>
              <a:t>kaldıkça, hiçbir şey yapamaz. </a:t>
            </a:r>
            <a:r>
              <a:rPr lang="tr-TR" sz="1600" dirty="0" smtClean="0"/>
              <a:t>İlk önce </a:t>
            </a:r>
            <a:r>
              <a:rPr lang="tr-TR" sz="1600" dirty="0"/>
              <a:t>zengin olmalıdır. Öncelikle </a:t>
            </a:r>
            <a:r>
              <a:rPr lang="tr-TR" sz="1600" dirty="0" smtClean="0"/>
              <a:t>ekonomiye önem </a:t>
            </a:r>
            <a:r>
              <a:rPr lang="tr-TR" sz="1600" dirty="0"/>
              <a:t>vermek </a:t>
            </a:r>
            <a:r>
              <a:rPr lang="tr-TR" sz="1600" dirty="0" smtClean="0"/>
              <a:t>lazımdır.</a:t>
            </a:r>
            <a:r>
              <a:rPr lang="tr-TR" sz="1600" b="1" dirty="0" smtClean="0"/>
              <a:t>M</a:t>
            </a:r>
            <a:r>
              <a:rPr lang="tr-TR" sz="1600" b="1" dirty="0"/>
              <a:t>. Kemal Atatürk</a:t>
            </a:r>
            <a:endParaRPr lang="tr-TR" sz="1600" dirty="0"/>
          </a:p>
        </p:txBody>
      </p:sp>
      <p:sp>
        <p:nvSpPr>
          <p:cNvPr id="6" name="5 Dikdörtgen"/>
          <p:cNvSpPr/>
          <p:nvPr/>
        </p:nvSpPr>
        <p:spPr>
          <a:xfrm>
            <a:off x="107504" y="836712"/>
            <a:ext cx="9036496" cy="670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tr-TR" dirty="0" smtClean="0"/>
              <a:t>     </a:t>
            </a:r>
            <a:r>
              <a:rPr lang="tr-TR" sz="2000" b="1" dirty="0" smtClean="0"/>
              <a:t>Özel </a:t>
            </a:r>
            <a:r>
              <a:rPr lang="tr-TR" sz="2000" b="1" dirty="0"/>
              <a:t>girişimciliği desteklemek</a:t>
            </a:r>
            <a:r>
              <a:rPr lang="tr-TR" sz="2000" dirty="0"/>
              <a:t> </a:t>
            </a:r>
            <a:r>
              <a:rPr lang="tr-TR" sz="2000" dirty="0" smtClean="0"/>
              <a:t>ve </a:t>
            </a:r>
            <a:r>
              <a:rPr lang="tr-TR" sz="2000" b="1" dirty="0" smtClean="0">
                <a:solidFill>
                  <a:srgbClr val="FF0000"/>
                </a:solidFill>
              </a:rPr>
              <a:t>zengin </a:t>
            </a:r>
            <a:r>
              <a:rPr lang="tr-TR" sz="2000" b="1" dirty="0">
                <a:solidFill>
                  <a:srgbClr val="FF0000"/>
                </a:solidFill>
              </a:rPr>
              <a:t>bir Türkiye oluşturmak </a:t>
            </a:r>
            <a:r>
              <a:rPr lang="tr-TR" sz="2000" b="1" dirty="0" smtClean="0">
                <a:solidFill>
                  <a:srgbClr val="FF0000"/>
                </a:solidFill>
              </a:rPr>
              <a:t>amacıyla </a:t>
            </a:r>
            <a:r>
              <a:rPr lang="tr-TR" sz="2000" dirty="0" smtClean="0"/>
              <a:t>çeşitli </a:t>
            </a:r>
            <a:r>
              <a:rPr lang="tr-TR" sz="2000" dirty="0"/>
              <a:t>inkılaplar yapan Atatürk, </a:t>
            </a:r>
            <a:r>
              <a:rPr lang="tr-TR" sz="2000" dirty="0" smtClean="0"/>
              <a:t>hiçbir siyasi </a:t>
            </a:r>
            <a:r>
              <a:rPr lang="tr-TR" sz="2000" dirty="0"/>
              <a:t>ve ekonomik kısıtlamayı </a:t>
            </a:r>
            <a:r>
              <a:rPr lang="tr-TR" sz="2000" dirty="0" smtClean="0"/>
              <a:t>kabul etmemiş</a:t>
            </a:r>
            <a:r>
              <a:rPr lang="tr-TR" sz="2000" dirty="0"/>
              <a:t>, </a:t>
            </a:r>
            <a:r>
              <a:rPr lang="tr-TR" sz="2000" dirty="0" smtClean="0"/>
              <a:t>Lozan Antlaşması için giden heyete </a:t>
            </a:r>
            <a:r>
              <a:rPr lang="tr-TR" sz="2000" b="1" dirty="0" smtClean="0">
                <a:solidFill>
                  <a:srgbClr val="FF0000"/>
                </a:solidFill>
              </a:rPr>
              <a:t>kapitülasyonların taviz </a:t>
            </a:r>
            <a:r>
              <a:rPr lang="tr-TR" sz="2000" b="1" dirty="0">
                <a:solidFill>
                  <a:srgbClr val="FF0000"/>
                </a:solidFill>
              </a:rPr>
              <a:t>verilmeden kaldırılması </a:t>
            </a:r>
            <a:r>
              <a:rPr lang="tr-TR" sz="2000" dirty="0" smtClean="0"/>
              <a:t>konusunda özel </a:t>
            </a:r>
            <a:r>
              <a:rPr lang="tr-TR" sz="2000" dirty="0"/>
              <a:t>talimat vermiştir</a:t>
            </a:r>
            <a:r>
              <a:rPr lang="tr-TR" sz="2000" dirty="0" smtClean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tr-TR" sz="2000" dirty="0"/>
              <a:t> </a:t>
            </a:r>
            <a:r>
              <a:rPr lang="tr-TR" sz="2000" dirty="0" smtClean="0"/>
              <a:t> </a:t>
            </a:r>
            <a:r>
              <a:rPr lang="tr-TR" sz="2000" b="1" dirty="0">
                <a:solidFill>
                  <a:srgbClr val="FF0000"/>
                </a:solidFill>
              </a:rPr>
              <a:t>Lozan Antlaşması’nın</a:t>
            </a:r>
            <a:r>
              <a:rPr lang="tr-TR" sz="2000" dirty="0"/>
              <a:t>, Millî </a:t>
            </a:r>
            <a:r>
              <a:rPr lang="tr-TR" sz="2000" dirty="0" smtClean="0"/>
              <a:t>Mücadele’nin </a:t>
            </a:r>
            <a:r>
              <a:rPr lang="tr-TR" sz="2000" b="1" dirty="0" smtClean="0"/>
              <a:t>siyasal </a:t>
            </a:r>
            <a:r>
              <a:rPr lang="tr-TR" sz="2000" b="1" dirty="0"/>
              <a:t>bir belgesi olması </a:t>
            </a:r>
            <a:r>
              <a:rPr lang="tr-TR" sz="2000" dirty="0"/>
              <a:t>yanında </a:t>
            </a:r>
            <a:r>
              <a:rPr lang="tr-TR" sz="2000" b="1" dirty="0"/>
              <a:t>ekonomik bir boyutu da vardır. </a:t>
            </a:r>
            <a:endParaRPr lang="tr-TR" sz="2000" b="1" dirty="0" smtClean="0"/>
          </a:p>
          <a:p>
            <a:r>
              <a:rPr lang="tr-TR" sz="2000" b="1" dirty="0" smtClean="0">
                <a:solidFill>
                  <a:srgbClr val="FF0000"/>
                </a:solidFill>
              </a:rPr>
              <a:t>Lozan Antlaşması’nın ekonomik </a:t>
            </a:r>
            <a:r>
              <a:rPr lang="tr-TR" sz="2000" b="1" dirty="0">
                <a:solidFill>
                  <a:srgbClr val="FF0000"/>
                </a:solidFill>
              </a:rPr>
              <a:t>boyutları; </a:t>
            </a:r>
            <a:endParaRPr lang="tr-TR" sz="2000" b="1" dirty="0" smtClean="0">
              <a:solidFill>
                <a:srgbClr val="FF000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tr-TR" sz="2000" b="1" dirty="0" smtClean="0"/>
              <a:t> Kapitülasyonların </a:t>
            </a:r>
            <a:r>
              <a:rPr lang="tr-TR" sz="2000" b="1" dirty="0"/>
              <a:t>kaldırılması, </a:t>
            </a:r>
            <a:endParaRPr lang="tr-TR" sz="2000" b="1" dirty="0" smtClean="0"/>
          </a:p>
          <a:p>
            <a:pPr>
              <a:buFont typeface="Arial" pitchFamily="34" charset="0"/>
              <a:buChar char="•"/>
            </a:pPr>
            <a:r>
              <a:rPr lang="tr-TR" sz="2000" b="1" dirty="0" smtClean="0"/>
              <a:t> Dış </a:t>
            </a:r>
            <a:r>
              <a:rPr lang="tr-TR" sz="2000" b="1" dirty="0"/>
              <a:t>borçlar konusunun karara bağlanması</a:t>
            </a:r>
            <a:r>
              <a:rPr lang="tr-TR" sz="2000" b="1" dirty="0" smtClean="0"/>
              <a:t>, </a:t>
            </a:r>
          </a:p>
          <a:p>
            <a:pPr>
              <a:buFont typeface="Arial" pitchFamily="34" charset="0"/>
              <a:buChar char="•"/>
            </a:pPr>
            <a:r>
              <a:rPr lang="tr-TR" sz="2000" b="1" dirty="0" smtClean="0"/>
              <a:t> Nüfus </a:t>
            </a:r>
            <a:r>
              <a:rPr lang="tr-TR" sz="2000" b="1" dirty="0"/>
              <a:t>mübadelesi </a:t>
            </a:r>
            <a:endParaRPr lang="tr-TR" sz="2000" b="1" dirty="0" smtClean="0"/>
          </a:p>
          <a:p>
            <a:pPr>
              <a:buFont typeface="Arial" pitchFamily="34" charset="0"/>
              <a:buChar char="•"/>
            </a:pPr>
            <a:r>
              <a:rPr lang="tr-TR" sz="2000" b="1" dirty="0" smtClean="0"/>
              <a:t> Gümrük düzenlemeleri</a:t>
            </a:r>
          </a:p>
          <a:p>
            <a:pPr>
              <a:buFont typeface="Arial" pitchFamily="34" charset="0"/>
              <a:buChar char="•"/>
            </a:pPr>
            <a:r>
              <a:rPr lang="tr-TR" sz="2000" b="1" dirty="0" smtClean="0">
                <a:solidFill>
                  <a:srgbClr val="FF0000"/>
                </a:solidFill>
              </a:rPr>
              <a:t>    Lozan </a:t>
            </a:r>
            <a:r>
              <a:rPr lang="tr-TR" sz="2000" b="1" dirty="0">
                <a:solidFill>
                  <a:srgbClr val="FF0000"/>
                </a:solidFill>
              </a:rPr>
              <a:t>Antlaşması’nın </a:t>
            </a:r>
            <a:r>
              <a:rPr lang="tr-TR" sz="2000" b="1" dirty="0"/>
              <a:t>28. Maddesi’yle </a:t>
            </a:r>
            <a:r>
              <a:rPr lang="tr-TR" sz="2000" b="1" dirty="0">
                <a:solidFill>
                  <a:srgbClr val="FF0000"/>
                </a:solidFill>
              </a:rPr>
              <a:t>kapitülasyonlar</a:t>
            </a:r>
            <a:r>
              <a:rPr lang="tr-TR" sz="2000" dirty="0"/>
              <a:t> yani yabancılara tanınan hukuki </a:t>
            </a:r>
            <a:r>
              <a:rPr lang="tr-TR" sz="2000" dirty="0" smtClean="0"/>
              <a:t>ve mali </a:t>
            </a:r>
            <a:r>
              <a:rPr lang="tr-TR" sz="2000" dirty="0"/>
              <a:t>ayrıcalıklar </a:t>
            </a:r>
            <a:r>
              <a:rPr lang="tr-TR" sz="2000" b="1" dirty="0"/>
              <a:t>kaldırılmış</a:t>
            </a:r>
            <a:r>
              <a:rPr lang="tr-TR" sz="2000" dirty="0"/>
              <a:t>, </a:t>
            </a:r>
            <a:r>
              <a:rPr lang="tr-TR" sz="2000" b="1" dirty="0">
                <a:solidFill>
                  <a:srgbClr val="FF0000"/>
                </a:solidFill>
              </a:rPr>
              <a:t>dış borçların </a:t>
            </a:r>
            <a:r>
              <a:rPr lang="tr-TR" sz="2000" dirty="0"/>
              <a:t>ise </a:t>
            </a:r>
            <a:r>
              <a:rPr lang="tr-TR" sz="2000" b="1" dirty="0"/>
              <a:t>Osmanlı topraklarında kurulmuş </a:t>
            </a:r>
            <a:r>
              <a:rPr lang="tr-TR" sz="2000" dirty="0"/>
              <a:t>olan </a:t>
            </a:r>
            <a:r>
              <a:rPr lang="tr-TR" sz="2000" b="1" dirty="0"/>
              <a:t>diğer </a:t>
            </a:r>
            <a:r>
              <a:rPr lang="tr-TR" sz="2000" b="1" dirty="0" smtClean="0"/>
              <a:t>ülkelerle paylaşılması </a:t>
            </a:r>
            <a:r>
              <a:rPr lang="tr-TR" sz="2000" dirty="0"/>
              <a:t>yoluna gidilmiştir. </a:t>
            </a:r>
            <a:endParaRPr lang="tr-TR" sz="2000" dirty="0" smtClean="0"/>
          </a:p>
          <a:p>
            <a:pPr>
              <a:buFont typeface="Arial" pitchFamily="34" charset="0"/>
              <a:buChar char="•"/>
            </a:pPr>
            <a:r>
              <a:rPr lang="tr-TR" sz="2000" dirty="0" smtClean="0"/>
              <a:t>    Bu </a:t>
            </a:r>
            <a:r>
              <a:rPr lang="tr-TR" sz="2000" dirty="0"/>
              <a:t>antlaşmanın </a:t>
            </a:r>
            <a:r>
              <a:rPr lang="tr-TR" sz="2000" b="1" dirty="0"/>
              <a:t>önemli maddelerinden biri </a:t>
            </a:r>
            <a:r>
              <a:rPr lang="tr-TR" sz="2000" dirty="0"/>
              <a:t>de </a:t>
            </a:r>
            <a:r>
              <a:rPr lang="tr-TR" sz="2000" b="1" dirty="0">
                <a:solidFill>
                  <a:srgbClr val="FF0000"/>
                </a:solidFill>
              </a:rPr>
              <a:t>nüfus </a:t>
            </a:r>
            <a:r>
              <a:rPr lang="tr-TR" sz="2000" b="1" dirty="0" smtClean="0">
                <a:solidFill>
                  <a:srgbClr val="FF0000"/>
                </a:solidFill>
              </a:rPr>
              <a:t>mübadelesidir</a:t>
            </a:r>
            <a:r>
              <a:rPr lang="tr-TR" sz="2000" dirty="0" smtClean="0"/>
              <a:t>.Mübadele </a:t>
            </a:r>
            <a:r>
              <a:rPr lang="tr-TR" sz="2000" dirty="0"/>
              <a:t>neticesinde </a:t>
            </a:r>
            <a:r>
              <a:rPr lang="tr-TR" sz="2000" b="1" dirty="0"/>
              <a:t>nitelikli iş gücünün Anadolu’yu terk etmesi</a:t>
            </a:r>
            <a:r>
              <a:rPr lang="tr-TR" sz="2000" dirty="0"/>
              <a:t>, Cumhuriyet’in </a:t>
            </a:r>
            <a:r>
              <a:rPr lang="tr-TR" sz="2000" dirty="0" smtClean="0"/>
              <a:t>ilk yıllarında </a:t>
            </a:r>
            <a:r>
              <a:rPr lang="tr-TR" sz="2000" b="1" dirty="0">
                <a:solidFill>
                  <a:srgbClr val="FF0000"/>
                </a:solidFill>
              </a:rPr>
              <a:t>ekonomiyi olumsuz yönde etkilemiştir</a:t>
            </a:r>
            <a:r>
              <a:rPr lang="tr-TR" sz="2000" b="1" dirty="0" smtClean="0">
                <a:solidFill>
                  <a:srgbClr val="FF0000"/>
                </a:solidFill>
              </a:rPr>
              <a:t>.</a:t>
            </a:r>
          </a:p>
          <a:p>
            <a:pPr>
              <a:buFont typeface="Arial" pitchFamily="34" charset="0"/>
              <a:buChar char="•"/>
            </a:pPr>
            <a:r>
              <a:rPr lang="tr-TR" sz="2000" dirty="0" smtClean="0"/>
              <a:t> </a:t>
            </a:r>
            <a:r>
              <a:rPr lang="tr-TR" dirty="0" smtClean="0"/>
              <a:t>Türkiye</a:t>
            </a:r>
            <a:r>
              <a:rPr lang="tr-TR" dirty="0"/>
              <a:t>, İngiltere</a:t>
            </a:r>
            <a:r>
              <a:rPr lang="tr-TR" dirty="0" smtClean="0"/>
              <a:t>, Fransa </a:t>
            </a:r>
            <a:r>
              <a:rPr lang="tr-TR" dirty="0"/>
              <a:t>ve İtalya gibi ülkelerle imzalanan </a:t>
            </a:r>
            <a:r>
              <a:rPr lang="tr-TR" b="1" dirty="0"/>
              <a:t>Ticaret Mukavelenamesi (sözleşmesi) olmuştur</a:t>
            </a:r>
            <a:r>
              <a:rPr lang="tr-TR" b="1" dirty="0" smtClean="0"/>
              <a:t>. </a:t>
            </a:r>
            <a:r>
              <a:rPr lang="tr-TR" sz="1600" dirty="0"/>
              <a:t>1 Eylül 1916 tarihli gümrük tarifesi uygulamasının 1929 yılına kadar </a:t>
            </a:r>
            <a:r>
              <a:rPr lang="tr-TR" sz="1600" dirty="0" smtClean="0"/>
              <a:t>geçerli olması</a:t>
            </a:r>
            <a:endParaRPr lang="tr-TR" sz="2000" b="1" dirty="0">
              <a:solidFill>
                <a:srgbClr val="FF0000"/>
              </a:solidFill>
            </a:endParaRPr>
          </a:p>
          <a:p>
            <a:endParaRPr lang="tr-TR" dirty="0" smtClean="0"/>
          </a:p>
          <a:p>
            <a:endParaRPr lang="tr-TR" dirty="0"/>
          </a:p>
        </p:txBody>
      </p:sp>
      <p:pic>
        <p:nvPicPr>
          <p:cNvPr id="7" name="6 Resim" descr="Ä°lgili resim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2564904"/>
            <a:ext cx="4032448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07504" y="116632"/>
            <a:ext cx="9036496" cy="6552728"/>
          </a:xfrm>
        </p:spPr>
        <p:txBody>
          <a:bodyPr>
            <a:noAutofit/>
          </a:bodyPr>
          <a:lstStyle/>
          <a:p>
            <a:r>
              <a:rPr lang="tr-TR" sz="2300" b="1" dirty="0" smtClean="0">
                <a:solidFill>
                  <a:srgbClr val="FF0000"/>
                </a:solidFill>
              </a:rPr>
              <a:t>1923-1929 </a:t>
            </a:r>
            <a:r>
              <a:rPr lang="tr-TR" sz="2300" dirty="0" smtClean="0"/>
              <a:t>yılları arasında Türkiye’nin </a:t>
            </a:r>
            <a:r>
              <a:rPr lang="tr-TR" sz="2300" b="1" dirty="0" smtClean="0"/>
              <a:t>ithalatı ihracatından</a:t>
            </a:r>
            <a:r>
              <a:rPr lang="tr-TR" sz="2300" dirty="0" smtClean="0"/>
              <a:t> </a:t>
            </a:r>
            <a:r>
              <a:rPr lang="tr-TR" sz="2300" b="1" dirty="0" smtClean="0">
                <a:solidFill>
                  <a:srgbClr val="FF0000"/>
                </a:solidFill>
              </a:rPr>
              <a:t>daha fazla olmuştur</a:t>
            </a:r>
            <a:r>
              <a:rPr lang="tr-TR" sz="2300" dirty="0" smtClean="0"/>
              <a:t>. Ortalama her yıl 43,5 milyon dolarlık dışarıdan mal alımı yapılmıştır.</a:t>
            </a:r>
          </a:p>
          <a:p>
            <a:r>
              <a:rPr lang="tr-TR" sz="2300" b="1" dirty="0" smtClean="0"/>
              <a:t>Yurt dışından </a:t>
            </a:r>
            <a:r>
              <a:rPr lang="tr-TR" sz="2300" b="1" dirty="0" smtClean="0">
                <a:solidFill>
                  <a:srgbClr val="FF0000"/>
                </a:solidFill>
              </a:rPr>
              <a:t>sanayi ürünleri </a:t>
            </a:r>
            <a:r>
              <a:rPr lang="tr-TR" sz="2300" dirty="0" smtClean="0"/>
              <a:t>ile </a:t>
            </a:r>
            <a:r>
              <a:rPr lang="tr-TR" sz="2300" b="1" dirty="0" smtClean="0">
                <a:solidFill>
                  <a:srgbClr val="FF0000"/>
                </a:solidFill>
              </a:rPr>
              <a:t>şeker</a:t>
            </a:r>
            <a:r>
              <a:rPr lang="tr-TR" sz="2300" dirty="0" smtClean="0"/>
              <a:t> gibi </a:t>
            </a:r>
          </a:p>
          <a:p>
            <a:pPr>
              <a:buNone/>
            </a:pPr>
            <a:r>
              <a:rPr lang="tr-TR" sz="2300" dirty="0"/>
              <a:t> </a:t>
            </a:r>
            <a:r>
              <a:rPr lang="tr-TR" sz="2300" dirty="0" smtClean="0"/>
              <a:t>     temel tüketim malları </a:t>
            </a:r>
            <a:r>
              <a:rPr lang="tr-TR" sz="2300" b="1" dirty="0" smtClean="0"/>
              <a:t>ithal edilirken</a:t>
            </a:r>
            <a:r>
              <a:rPr lang="tr-TR" sz="2300" dirty="0" smtClean="0"/>
              <a:t>;</a:t>
            </a:r>
          </a:p>
          <a:p>
            <a:pPr>
              <a:buNone/>
            </a:pPr>
            <a:r>
              <a:rPr lang="tr-TR" sz="2300" dirty="0"/>
              <a:t> </a:t>
            </a:r>
            <a:r>
              <a:rPr lang="tr-TR" sz="2300" dirty="0" smtClean="0"/>
              <a:t>     </a:t>
            </a:r>
            <a:r>
              <a:rPr lang="tr-TR" sz="2300" b="1" dirty="0" smtClean="0">
                <a:solidFill>
                  <a:srgbClr val="FF0000"/>
                </a:solidFill>
              </a:rPr>
              <a:t>kuru üzüm,pamuk, incir ve fındık </a:t>
            </a:r>
            <a:r>
              <a:rPr lang="tr-TR" sz="2300" dirty="0" smtClean="0"/>
              <a:t>gibi </a:t>
            </a:r>
          </a:p>
          <a:p>
            <a:pPr>
              <a:buNone/>
            </a:pPr>
            <a:r>
              <a:rPr lang="tr-TR" sz="2300" dirty="0"/>
              <a:t> </a:t>
            </a:r>
            <a:r>
              <a:rPr lang="tr-TR" sz="2300" dirty="0" smtClean="0"/>
              <a:t>    tarım ürünleri de yurt dışına </a:t>
            </a:r>
            <a:r>
              <a:rPr lang="tr-TR" sz="2300" b="1" dirty="0" smtClean="0"/>
              <a:t>ihraç edilmiştir.</a:t>
            </a:r>
          </a:p>
          <a:p>
            <a:r>
              <a:rPr lang="tr-TR" sz="2300" dirty="0"/>
              <a:t>Atatürk, ekonominin bağımsız olması gerektiğini; </a:t>
            </a:r>
            <a:r>
              <a:rPr lang="tr-TR" sz="2000" b="1" dirty="0" smtClean="0"/>
              <a:t>“</a:t>
            </a:r>
            <a:r>
              <a:rPr lang="tr-TR" sz="2000" b="1" dirty="0"/>
              <a:t>İstiklâl-i tam (tam bağımsızlık) için </a:t>
            </a:r>
            <a:r>
              <a:rPr lang="tr-TR" sz="2000" b="1" dirty="0" smtClean="0"/>
              <a:t>millî hâkimiyet,iktisadî </a:t>
            </a:r>
            <a:r>
              <a:rPr lang="tr-TR" sz="2000" b="1" dirty="0"/>
              <a:t>hâkimiyet ile </a:t>
            </a:r>
            <a:r>
              <a:rPr lang="tr-TR" sz="2000" b="1" dirty="0" smtClean="0"/>
              <a:t>sağlamlaştırılmalıdır</a:t>
            </a:r>
            <a:r>
              <a:rPr lang="tr-TR" sz="2000" b="1" dirty="0"/>
              <a:t>.” </a:t>
            </a:r>
            <a:endParaRPr lang="tr-TR" sz="2300" b="1" dirty="0" smtClean="0"/>
          </a:p>
          <a:p>
            <a:r>
              <a:rPr lang="tr-TR" sz="2300" dirty="0" smtClean="0"/>
              <a:t>Atatürk’ün ekonomi anlayışı</a:t>
            </a:r>
            <a:r>
              <a:rPr lang="tr-TR" sz="2300" dirty="0"/>
              <a:t>; uluslararası imkânlardan da faydalanan ve değişime açık olan ekonomik bir anlayıştır.</a:t>
            </a:r>
          </a:p>
          <a:p>
            <a:r>
              <a:rPr lang="tr-TR" sz="2300" dirty="0" smtClean="0"/>
              <a:t>Cumhuriyet’in </a:t>
            </a:r>
            <a:r>
              <a:rPr lang="tr-TR" sz="2300" dirty="0"/>
              <a:t>ilk yıllarında </a:t>
            </a:r>
            <a:r>
              <a:rPr lang="tr-TR" sz="2300" b="1" dirty="0"/>
              <a:t>Türk toplumunun büyük bir kısmı </a:t>
            </a:r>
            <a:r>
              <a:rPr lang="tr-TR" sz="2300" b="1" dirty="0" smtClean="0">
                <a:solidFill>
                  <a:srgbClr val="FF0000"/>
                </a:solidFill>
              </a:rPr>
              <a:t>tarımla</a:t>
            </a:r>
            <a:r>
              <a:rPr lang="tr-TR" sz="2300" dirty="0" smtClean="0"/>
              <a:t> </a:t>
            </a:r>
          </a:p>
          <a:p>
            <a:pPr>
              <a:buNone/>
            </a:pPr>
            <a:r>
              <a:rPr lang="tr-TR" sz="2300" dirty="0"/>
              <a:t> </a:t>
            </a:r>
            <a:r>
              <a:rPr lang="tr-TR" sz="2300" dirty="0" smtClean="0"/>
              <a:t>   uğraşıyordu ve </a:t>
            </a:r>
            <a:r>
              <a:rPr lang="tr-TR" sz="2300" b="1" dirty="0" smtClean="0"/>
              <a:t>tarım</a:t>
            </a:r>
            <a:r>
              <a:rPr lang="tr-TR" sz="2300" dirty="0" smtClean="0"/>
              <a:t> </a:t>
            </a:r>
            <a:r>
              <a:rPr lang="tr-TR" sz="2300" dirty="0"/>
              <a:t>o dönemde maalesef </a:t>
            </a:r>
            <a:r>
              <a:rPr lang="tr-TR" sz="2300" b="1" dirty="0">
                <a:solidFill>
                  <a:srgbClr val="FF0000"/>
                </a:solidFill>
              </a:rPr>
              <a:t>ilkel yöntemlerle </a:t>
            </a:r>
            <a:r>
              <a:rPr lang="tr-TR" sz="2300" dirty="0"/>
              <a:t>yapılıyordu</a:t>
            </a:r>
            <a:r>
              <a:rPr lang="tr-TR" sz="2300" dirty="0" smtClean="0"/>
              <a:t>.</a:t>
            </a:r>
          </a:p>
          <a:p>
            <a:r>
              <a:rPr lang="tr-TR" sz="2200" dirty="0"/>
              <a:t>Bu dönemde </a:t>
            </a:r>
            <a:r>
              <a:rPr lang="tr-TR" sz="2200" b="1" dirty="0"/>
              <a:t>sanayi ve ticaret </a:t>
            </a:r>
            <a:r>
              <a:rPr lang="tr-TR" sz="2200" dirty="0" smtClean="0"/>
              <a:t>büyük ölçüde </a:t>
            </a:r>
            <a:r>
              <a:rPr lang="tr-TR" sz="2200" b="1" dirty="0">
                <a:solidFill>
                  <a:srgbClr val="FF0000"/>
                </a:solidFill>
              </a:rPr>
              <a:t>gayrimüslimlerin</a:t>
            </a:r>
            <a:r>
              <a:rPr lang="tr-TR" sz="2200" dirty="0"/>
              <a:t> elindeydi. </a:t>
            </a:r>
            <a:endParaRPr lang="tr-TR" sz="2200" dirty="0" smtClean="0"/>
          </a:p>
          <a:p>
            <a:r>
              <a:rPr lang="tr-TR" sz="2300" b="1" dirty="0" smtClean="0"/>
              <a:t>Madencilik işleri </a:t>
            </a:r>
            <a:r>
              <a:rPr lang="tr-TR" sz="2300" dirty="0"/>
              <a:t>ise </a:t>
            </a:r>
            <a:r>
              <a:rPr lang="tr-TR" sz="2300" b="1" dirty="0">
                <a:solidFill>
                  <a:srgbClr val="FF0000"/>
                </a:solidFill>
              </a:rPr>
              <a:t>yabancı sermayenin</a:t>
            </a:r>
            <a:r>
              <a:rPr lang="tr-TR" sz="2300" dirty="0"/>
              <a:t> </a:t>
            </a:r>
            <a:r>
              <a:rPr lang="tr-TR" sz="2300" dirty="0" smtClean="0"/>
              <a:t>yatırımlarına bağlıydı</a:t>
            </a:r>
            <a:r>
              <a:rPr lang="tr-TR" sz="2300" dirty="0"/>
              <a:t>.</a:t>
            </a:r>
          </a:p>
        </p:txBody>
      </p:sp>
      <p:pic>
        <p:nvPicPr>
          <p:cNvPr id="4" name="3 Resim" descr="kuru Ã¼zÃ¼m,pamuk, incir ve fÄ±ndÄ±k ile ilgili gÃ¶rsel sonucu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8144" y="836712"/>
            <a:ext cx="3275856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07504" y="116632"/>
            <a:ext cx="8928992" cy="6624736"/>
          </a:xfrm>
        </p:spPr>
        <p:txBody>
          <a:bodyPr>
            <a:noAutofit/>
          </a:bodyPr>
          <a:lstStyle/>
          <a:p>
            <a:r>
              <a:rPr lang="tr-TR" sz="1600" b="1" dirty="0">
                <a:solidFill>
                  <a:srgbClr val="FF0000"/>
                </a:solidFill>
              </a:rPr>
              <a:t>Anadolu’nun gerçek </a:t>
            </a:r>
            <a:r>
              <a:rPr lang="tr-TR" sz="1600" b="1" dirty="0" smtClean="0">
                <a:solidFill>
                  <a:srgbClr val="FF0000"/>
                </a:solidFill>
              </a:rPr>
              <a:t>kurtuluşunun </a:t>
            </a:r>
            <a:r>
              <a:rPr lang="tr-TR" sz="1600" b="1" dirty="0" smtClean="0"/>
              <a:t>ekonomik bağımsızlık </a:t>
            </a:r>
            <a:r>
              <a:rPr lang="tr-TR" sz="1600" b="1" dirty="0"/>
              <a:t>ile olacağını </a:t>
            </a:r>
            <a:r>
              <a:rPr lang="tr-TR" sz="1600" b="1" dirty="0" smtClean="0"/>
              <a:t>düşünen </a:t>
            </a:r>
            <a:r>
              <a:rPr lang="tr-TR" sz="1600" dirty="0" smtClean="0"/>
              <a:t>Atatürk</a:t>
            </a:r>
            <a:r>
              <a:rPr lang="tr-TR" sz="1600" dirty="0"/>
              <a:t>, </a:t>
            </a:r>
            <a:r>
              <a:rPr lang="tr-TR" sz="1600" dirty="0" smtClean="0"/>
              <a:t>henüz </a:t>
            </a:r>
            <a:r>
              <a:rPr lang="tr-TR" sz="1600" dirty="0"/>
              <a:t>Cumhuriyet ilân </a:t>
            </a:r>
            <a:r>
              <a:rPr lang="tr-TR" sz="1600" dirty="0" smtClean="0"/>
              <a:t>edilmeden önce </a:t>
            </a:r>
            <a:r>
              <a:rPr lang="tr-TR" sz="1600" b="1" dirty="0" smtClean="0"/>
              <a:t>17 </a:t>
            </a:r>
            <a:r>
              <a:rPr lang="tr-TR" sz="1600" b="1" dirty="0"/>
              <a:t>Şubat 1923 </a:t>
            </a:r>
            <a:r>
              <a:rPr lang="tr-TR" sz="1600" dirty="0"/>
              <a:t>tarihinde </a:t>
            </a:r>
            <a:r>
              <a:rPr lang="tr-TR" sz="1600" b="1" dirty="0" smtClean="0">
                <a:solidFill>
                  <a:srgbClr val="FF0000"/>
                </a:solidFill>
              </a:rPr>
              <a:t>İzmir </a:t>
            </a:r>
            <a:r>
              <a:rPr lang="sv-SE" sz="1600" b="1" dirty="0" smtClean="0">
                <a:solidFill>
                  <a:srgbClr val="FF0000"/>
                </a:solidFill>
              </a:rPr>
              <a:t>İktisat </a:t>
            </a:r>
            <a:r>
              <a:rPr lang="sv-SE" sz="1600" b="1" dirty="0">
                <a:solidFill>
                  <a:srgbClr val="FF0000"/>
                </a:solidFill>
              </a:rPr>
              <a:t>Kongresi’ni </a:t>
            </a:r>
            <a:r>
              <a:rPr lang="sv-SE" sz="1600" dirty="0" smtClean="0"/>
              <a:t>toplayarak</a:t>
            </a:r>
            <a:r>
              <a:rPr lang="tr-TR" sz="1600" b="1" dirty="0" smtClean="0"/>
              <a:t> ekonomik </a:t>
            </a:r>
            <a:r>
              <a:rPr lang="tr-TR" sz="1600" b="1" dirty="0"/>
              <a:t>kalkınmanın </a:t>
            </a:r>
            <a:r>
              <a:rPr lang="tr-TR" sz="1600" b="1" dirty="0" smtClean="0"/>
              <a:t>politikalarını </a:t>
            </a:r>
            <a:r>
              <a:rPr lang="tr-TR" sz="1600" dirty="0" smtClean="0"/>
              <a:t>belirlemiştir.</a:t>
            </a:r>
          </a:p>
          <a:p>
            <a:r>
              <a:rPr lang="tr-TR" sz="1600" b="1" dirty="0"/>
              <a:t>Bu kongrede; </a:t>
            </a:r>
            <a:endParaRPr lang="tr-TR" sz="1600" b="1" dirty="0" smtClean="0"/>
          </a:p>
          <a:p>
            <a:r>
              <a:rPr lang="tr-TR" sz="1600" b="1" dirty="0" smtClean="0">
                <a:solidFill>
                  <a:srgbClr val="FF0000"/>
                </a:solidFill>
              </a:rPr>
              <a:t>Yerli üretimin teşvik </a:t>
            </a:r>
            <a:r>
              <a:rPr lang="tr-TR" sz="1600" b="1" dirty="0">
                <a:solidFill>
                  <a:srgbClr val="FF0000"/>
                </a:solidFill>
              </a:rPr>
              <a:t>edilmesi</a:t>
            </a:r>
            <a:r>
              <a:rPr lang="tr-TR" sz="1600" dirty="0"/>
              <a:t>, </a:t>
            </a:r>
            <a:endParaRPr lang="tr-TR" sz="1600" dirty="0" smtClean="0"/>
          </a:p>
          <a:p>
            <a:r>
              <a:rPr lang="tr-TR" sz="1600" b="1" dirty="0" smtClean="0">
                <a:solidFill>
                  <a:srgbClr val="FF0000"/>
                </a:solidFill>
              </a:rPr>
              <a:t>Girişimciliğin </a:t>
            </a:r>
            <a:r>
              <a:rPr lang="tr-TR" sz="1600" b="1" dirty="0">
                <a:solidFill>
                  <a:srgbClr val="FF0000"/>
                </a:solidFill>
              </a:rPr>
              <a:t>desteklenmesi</a:t>
            </a:r>
          </a:p>
          <a:p>
            <a:r>
              <a:rPr lang="tr-TR" sz="1600" b="1" dirty="0" smtClean="0">
                <a:solidFill>
                  <a:srgbClr val="FF0000"/>
                </a:solidFill>
              </a:rPr>
              <a:t>Çalışma </a:t>
            </a:r>
            <a:r>
              <a:rPr lang="tr-TR" sz="1600" b="1" dirty="0">
                <a:solidFill>
                  <a:srgbClr val="FF0000"/>
                </a:solidFill>
              </a:rPr>
              <a:t>özgürlüğü sağlanması </a:t>
            </a:r>
            <a:endParaRPr lang="tr-TR" sz="1600" b="1" dirty="0" smtClean="0">
              <a:solidFill>
                <a:srgbClr val="FF0000"/>
              </a:solidFill>
            </a:endParaRPr>
          </a:p>
          <a:p>
            <a:r>
              <a:rPr lang="tr-TR" sz="1600" dirty="0" smtClean="0"/>
              <a:t>Kararları alınmış</a:t>
            </a:r>
            <a:r>
              <a:rPr lang="tr-TR" sz="1600" dirty="0"/>
              <a:t>, </a:t>
            </a:r>
            <a:r>
              <a:rPr lang="tr-TR" sz="1600" b="1" dirty="0" smtClean="0"/>
              <a:t>yasalara </a:t>
            </a:r>
            <a:r>
              <a:rPr lang="tr-TR" sz="1600" b="1" dirty="0"/>
              <a:t>uymak </a:t>
            </a:r>
            <a:r>
              <a:rPr lang="tr-TR" sz="1600" b="1" dirty="0" smtClean="0"/>
              <a:t> kaydı ile </a:t>
            </a:r>
            <a:r>
              <a:rPr lang="tr-TR" sz="1600" b="1" dirty="0" smtClean="0">
                <a:solidFill>
                  <a:srgbClr val="FF0000"/>
                </a:solidFill>
              </a:rPr>
              <a:t>yabancı </a:t>
            </a:r>
            <a:r>
              <a:rPr lang="tr-TR" sz="1600" b="1" dirty="0">
                <a:solidFill>
                  <a:srgbClr val="FF0000"/>
                </a:solidFill>
              </a:rPr>
              <a:t>sermayeye </a:t>
            </a:r>
            <a:r>
              <a:rPr lang="tr-TR" sz="1600" b="1" dirty="0"/>
              <a:t>de izin verilmesi</a:t>
            </a:r>
            <a:r>
              <a:rPr lang="tr-TR" sz="1600" dirty="0"/>
              <a:t> kararlaştırılmıştır</a:t>
            </a:r>
            <a:r>
              <a:rPr lang="tr-TR" sz="1600" dirty="0" smtClean="0"/>
              <a:t>.</a:t>
            </a:r>
          </a:p>
          <a:p>
            <a:r>
              <a:rPr lang="tr-TR" sz="1600" b="1" dirty="0" smtClean="0"/>
              <a:t>Türkiye </a:t>
            </a:r>
            <a:r>
              <a:rPr lang="tr-TR" sz="1600" b="1" dirty="0"/>
              <a:t>İktisat Kongresinin Bazı Maddeleri:</a:t>
            </a:r>
          </a:p>
          <a:p>
            <a:r>
              <a:rPr lang="tr-TR" sz="1600" dirty="0"/>
              <a:t>– Hammaddesi yurt içinde yetişen veya </a:t>
            </a:r>
            <a:r>
              <a:rPr lang="tr-TR" sz="1600" dirty="0" smtClean="0"/>
              <a:t>yetiştirilebilen sanayi </a:t>
            </a:r>
            <a:r>
              <a:rPr lang="tr-TR" sz="1600" dirty="0"/>
              <a:t>dalları kurulmalıdır.</a:t>
            </a:r>
          </a:p>
          <a:p>
            <a:r>
              <a:rPr lang="tr-TR" sz="1600" dirty="0"/>
              <a:t>– Özel teşebbüslere kredi sağlayacak bir </a:t>
            </a:r>
            <a:r>
              <a:rPr lang="tr-TR" sz="1600" dirty="0" smtClean="0"/>
              <a:t>devlet bankası </a:t>
            </a:r>
            <a:r>
              <a:rPr lang="tr-TR" sz="1600" dirty="0"/>
              <a:t>kurulmalıdır.</a:t>
            </a:r>
          </a:p>
          <a:p>
            <a:r>
              <a:rPr lang="tr-TR" sz="1600" dirty="0"/>
              <a:t>– Devlet yavaş yavaş iktisadi görüşleri de olan </a:t>
            </a:r>
            <a:r>
              <a:rPr lang="tr-TR" sz="1600" dirty="0" smtClean="0"/>
              <a:t>bir organ </a:t>
            </a:r>
            <a:r>
              <a:rPr lang="tr-TR" sz="1600" dirty="0"/>
              <a:t>haline gelmeli ve özel sektörler tarafından</a:t>
            </a:r>
          </a:p>
          <a:p>
            <a:r>
              <a:rPr lang="tr-TR" sz="1600" dirty="0"/>
              <a:t>kurulamayan teşebbüsler devletçe ele alınmalıdır.</a:t>
            </a:r>
          </a:p>
          <a:p>
            <a:r>
              <a:rPr lang="tr-TR" sz="1600" dirty="0"/>
              <a:t>– Teknik eğitim geliştirilecek</a:t>
            </a:r>
          </a:p>
          <a:p>
            <a:r>
              <a:rPr lang="tr-TR" sz="1600" dirty="0"/>
              <a:t>– Dış rekabete dayanabilmek için sanayinin </a:t>
            </a:r>
            <a:r>
              <a:rPr lang="tr-TR" sz="1600" dirty="0" smtClean="0"/>
              <a:t>toplu ve </a:t>
            </a:r>
            <a:r>
              <a:rPr lang="tr-TR" sz="1600" dirty="0"/>
              <a:t>bütün olarak kurulması gerekir</a:t>
            </a:r>
            <a:r>
              <a:rPr lang="tr-TR" sz="1600" dirty="0" smtClean="0"/>
              <a:t>.</a:t>
            </a:r>
            <a:endParaRPr lang="tr-TR" sz="1600" dirty="0"/>
          </a:p>
          <a:p>
            <a:r>
              <a:rPr lang="tr-TR" sz="1600" b="1" dirty="0" smtClean="0">
                <a:solidFill>
                  <a:srgbClr val="FF0000"/>
                </a:solidFill>
              </a:rPr>
              <a:t>Misak-ı </a:t>
            </a:r>
            <a:r>
              <a:rPr lang="tr-TR" sz="1600" b="1" dirty="0">
                <a:solidFill>
                  <a:srgbClr val="FF0000"/>
                </a:solidFill>
              </a:rPr>
              <a:t>Millî’nin 6. Maddesi’nde </a:t>
            </a:r>
            <a:r>
              <a:rPr lang="tr-TR" sz="1600" dirty="0"/>
              <a:t>özetle: “Millî ve iktisadî gelişmemizi gerçekleştirmek </a:t>
            </a:r>
            <a:r>
              <a:rPr lang="tr-TR" sz="1600" dirty="0" smtClean="0"/>
              <a:t>için ülkemizin </a:t>
            </a:r>
            <a:r>
              <a:rPr lang="tr-TR" sz="1600" dirty="0"/>
              <a:t>tam bağımsızlığa </a:t>
            </a:r>
            <a:r>
              <a:rPr lang="tr-TR" sz="1600" b="1" dirty="0"/>
              <a:t>kavuşması</a:t>
            </a:r>
            <a:r>
              <a:rPr lang="tr-TR" sz="1600" dirty="0"/>
              <a:t> lazımdır. Dolayısıyla </a:t>
            </a:r>
            <a:r>
              <a:rPr lang="tr-TR" sz="1600" b="1" dirty="0"/>
              <a:t>siyasi, </a:t>
            </a:r>
            <a:r>
              <a:rPr lang="tr-TR" sz="1600" b="1" dirty="0" smtClean="0"/>
              <a:t>adlî </a:t>
            </a:r>
            <a:r>
              <a:rPr lang="tr-TR" sz="1600" b="1" dirty="0"/>
              <a:t>ve mali </a:t>
            </a:r>
            <a:r>
              <a:rPr lang="tr-TR" sz="1600" b="1" dirty="0" smtClean="0"/>
              <a:t>gelişmemizi engelleyici </a:t>
            </a:r>
            <a:r>
              <a:rPr lang="tr-TR" sz="1600" b="1" dirty="0"/>
              <a:t>ve sınırlayıcı hususlar kabul edilmeyecektir.” </a:t>
            </a:r>
            <a:r>
              <a:rPr lang="tr-TR" sz="1600" dirty="0"/>
              <a:t>denilmiştir. </a:t>
            </a:r>
            <a:r>
              <a:rPr lang="tr-TR" sz="1600" b="1" dirty="0">
                <a:solidFill>
                  <a:srgbClr val="FF0000"/>
                </a:solidFill>
              </a:rPr>
              <a:t>Lozan </a:t>
            </a:r>
            <a:r>
              <a:rPr lang="tr-TR" sz="1600" b="1" dirty="0" smtClean="0">
                <a:solidFill>
                  <a:srgbClr val="FF0000"/>
                </a:solidFill>
              </a:rPr>
              <a:t>Antlaşması’nın </a:t>
            </a:r>
            <a:r>
              <a:rPr lang="tr-TR" sz="1600" b="1" dirty="0" smtClean="0"/>
              <a:t>(</a:t>
            </a:r>
            <a:r>
              <a:rPr lang="tr-TR" sz="1600" dirty="0"/>
              <a:t>24 Temmuz 1923), </a:t>
            </a:r>
            <a:r>
              <a:rPr lang="tr-TR" sz="1600" b="1" dirty="0">
                <a:solidFill>
                  <a:srgbClr val="FF0000"/>
                </a:solidFill>
              </a:rPr>
              <a:t>28. Maddesi’nde </a:t>
            </a:r>
            <a:r>
              <a:rPr lang="tr-TR" sz="1600" dirty="0"/>
              <a:t>ise özetle: </a:t>
            </a:r>
            <a:r>
              <a:rPr lang="tr-TR" sz="1600" b="1" dirty="0"/>
              <a:t>“Taraflar Türkiye’de kapitülasyonların </a:t>
            </a:r>
            <a:r>
              <a:rPr lang="tr-TR" sz="1600" b="1" dirty="0" smtClean="0"/>
              <a:t>her bakımdan </a:t>
            </a:r>
            <a:r>
              <a:rPr lang="tr-TR" sz="1600" b="1" dirty="0"/>
              <a:t>kaldırıldığını kabul ettiklerini bildirirler.” </a:t>
            </a:r>
            <a:r>
              <a:rPr lang="tr-TR" sz="1600" dirty="0"/>
              <a:t>denilmektedir</a:t>
            </a:r>
            <a:r>
              <a:rPr lang="tr-TR" sz="1600" dirty="0" smtClean="0"/>
              <a:t>.</a:t>
            </a:r>
          </a:p>
          <a:p>
            <a:r>
              <a:rPr lang="tr-TR" sz="1600" dirty="0" smtClean="0"/>
              <a:t>Kapitülasyonlar </a:t>
            </a:r>
            <a:r>
              <a:rPr lang="tr-TR" sz="1600" dirty="0"/>
              <a:t>nedeniyle</a:t>
            </a:r>
            <a:r>
              <a:rPr lang="tr-TR" sz="1600" b="1" dirty="0"/>
              <a:t>, </a:t>
            </a:r>
            <a:r>
              <a:rPr lang="tr-TR" sz="1600" b="1" dirty="0">
                <a:solidFill>
                  <a:srgbClr val="FF0000"/>
                </a:solidFill>
              </a:rPr>
              <a:t>denizlerimizde yük ve yolcu </a:t>
            </a:r>
            <a:r>
              <a:rPr lang="tr-TR" sz="1600" b="1" dirty="0" smtClean="0">
                <a:solidFill>
                  <a:srgbClr val="FF0000"/>
                </a:solidFill>
              </a:rPr>
              <a:t>taşınması </a:t>
            </a:r>
            <a:r>
              <a:rPr lang="tr-TR" sz="1600" b="1" dirty="0" smtClean="0"/>
              <a:t>işi </a:t>
            </a:r>
            <a:r>
              <a:rPr lang="tr-TR" sz="1600" b="1" dirty="0"/>
              <a:t>ile </a:t>
            </a:r>
            <a:r>
              <a:rPr lang="tr-TR" sz="1600" b="1" dirty="0">
                <a:solidFill>
                  <a:srgbClr val="FF0000"/>
                </a:solidFill>
              </a:rPr>
              <a:t>limanları işletme yetkisinin</a:t>
            </a:r>
            <a:r>
              <a:rPr lang="tr-TR" sz="1600" dirty="0">
                <a:solidFill>
                  <a:srgbClr val="FF0000"/>
                </a:solidFill>
              </a:rPr>
              <a:t> </a:t>
            </a:r>
            <a:r>
              <a:rPr lang="tr-TR" sz="1600" dirty="0"/>
              <a:t>büyük bir kısmı </a:t>
            </a:r>
            <a:r>
              <a:rPr lang="tr-TR" sz="1600" b="1" dirty="0"/>
              <a:t>yabancı şirketlerin </a:t>
            </a:r>
            <a:r>
              <a:rPr lang="tr-TR" sz="1600" dirty="0"/>
              <a:t>elindeydi. </a:t>
            </a:r>
            <a:endParaRPr lang="tr-TR" sz="1600" dirty="0" smtClean="0"/>
          </a:p>
          <a:p>
            <a:r>
              <a:rPr lang="tr-TR" sz="1600" dirty="0" smtClean="0"/>
              <a:t>1 Temmuz 1926 </a:t>
            </a:r>
            <a:r>
              <a:rPr lang="tr-TR" sz="1600" dirty="0"/>
              <a:t>tarihinde çıkarılan </a:t>
            </a:r>
            <a:r>
              <a:rPr lang="tr-TR" sz="1600" b="1" dirty="0">
                <a:solidFill>
                  <a:srgbClr val="FF0000"/>
                </a:solidFill>
              </a:rPr>
              <a:t>Kabotaj Kanunu </a:t>
            </a:r>
            <a:r>
              <a:rPr lang="tr-TR" sz="1600" b="1" dirty="0"/>
              <a:t>ile bu yetkiler Türklerin eline geçmiş, </a:t>
            </a:r>
            <a:r>
              <a:rPr lang="tr-TR" sz="1600" b="1" dirty="0" smtClean="0"/>
              <a:t>böylece </a:t>
            </a:r>
            <a:r>
              <a:rPr lang="tr-TR" sz="1600" dirty="0" smtClean="0"/>
              <a:t>millî </a:t>
            </a:r>
            <a:r>
              <a:rPr lang="tr-TR" sz="1600" dirty="0"/>
              <a:t>ekonomiye geçişte önemli bir adım daha atılmıştır.</a:t>
            </a:r>
            <a:endParaRPr lang="tr-TR" sz="1400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692696"/>
            <a:ext cx="3600400" cy="144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07504" y="116632"/>
            <a:ext cx="9036496" cy="6741368"/>
          </a:xfrm>
        </p:spPr>
        <p:txBody>
          <a:bodyPr>
            <a:normAutofit/>
          </a:bodyPr>
          <a:lstStyle/>
          <a:p>
            <a:r>
              <a:rPr lang="tr-TR" sz="2200" dirty="0"/>
              <a:t>Cumhuriyet’in ilk yıllarındaki ekonomi politikaları </a:t>
            </a:r>
            <a:r>
              <a:rPr lang="tr-TR" sz="2200" b="1" dirty="0"/>
              <a:t>iki </a:t>
            </a:r>
            <a:r>
              <a:rPr lang="tr-TR" sz="2200" b="1" dirty="0" smtClean="0"/>
              <a:t>evrede </a:t>
            </a:r>
            <a:r>
              <a:rPr lang="tr-TR" sz="2200" dirty="0" smtClean="0"/>
              <a:t>incelenir</a:t>
            </a:r>
            <a:r>
              <a:rPr lang="tr-TR" sz="2200" dirty="0"/>
              <a:t>. </a:t>
            </a:r>
            <a:endParaRPr lang="tr-TR" sz="2200" dirty="0" smtClean="0"/>
          </a:p>
          <a:p>
            <a:r>
              <a:rPr lang="tr-TR" sz="2200" b="1" dirty="0" smtClean="0"/>
              <a:t>Birinci </a:t>
            </a:r>
            <a:r>
              <a:rPr lang="tr-TR" sz="2200" b="1" dirty="0"/>
              <a:t>evrede </a:t>
            </a:r>
            <a:r>
              <a:rPr lang="tr-TR" sz="2200" b="1" dirty="0">
                <a:solidFill>
                  <a:srgbClr val="FF0000"/>
                </a:solidFill>
              </a:rPr>
              <a:t>liberal bir ekonomik yaklaşım</a:t>
            </a:r>
            <a:r>
              <a:rPr lang="tr-TR" sz="2200" b="1" dirty="0"/>
              <a:t>, </a:t>
            </a:r>
            <a:endParaRPr lang="tr-TR" sz="2200" b="1" dirty="0" smtClean="0"/>
          </a:p>
          <a:p>
            <a:pPr>
              <a:buNone/>
            </a:pPr>
            <a:r>
              <a:rPr lang="tr-TR" sz="2000" b="1" dirty="0" smtClean="0"/>
              <a:t>(</a:t>
            </a:r>
            <a:r>
              <a:rPr lang="tr-TR" sz="2000" b="1" dirty="0" smtClean="0">
                <a:solidFill>
                  <a:srgbClr val="FF0000"/>
                </a:solidFill>
              </a:rPr>
              <a:t>Liberalizme</a:t>
            </a:r>
            <a:r>
              <a:rPr lang="tr-TR" sz="2000" b="1" dirty="0" smtClean="0"/>
              <a:t> göre devlet</a:t>
            </a:r>
            <a:r>
              <a:rPr lang="tr-TR" sz="2000" b="1" dirty="0"/>
              <a:t>; ekonomik ve </a:t>
            </a:r>
            <a:r>
              <a:rPr lang="tr-TR" sz="2000" b="1" dirty="0" smtClean="0"/>
              <a:t>sosyal konularda müdahaleci olmamalıdır.)</a:t>
            </a:r>
          </a:p>
          <a:p>
            <a:r>
              <a:rPr lang="tr-TR" sz="2200" b="1" dirty="0" smtClean="0"/>
              <a:t>İkinci evrede </a:t>
            </a:r>
            <a:r>
              <a:rPr lang="tr-TR" sz="2200" dirty="0"/>
              <a:t>ise </a:t>
            </a:r>
            <a:r>
              <a:rPr lang="tr-TR" sz="2200" b="1" dirty="0" smtClean="0">
                <a:solidFill>
                  <a:srgbClr val="FF0000"/>
                </a:solidFill>
              </a:rPr>
              <a:t>devletçi </a:t>
            </a:r>
            <a:r>
              <a:rPr lang="tr-TR" sz="2200" dirty="0" smtClean="0">
                <a:solidFill>
                  <a:srgbClr val="FF0000"/>
                </a:solidFill>
              </a:rPr>
              <a:t>bir </a:t>
            </a:r>
            <a:r>
              <a:rPr lang="tr-TR" sz="2200" b="1" dirty="0" smtClean="0">
                <a:solidFill>
                  <a:srgbClr val="FF0000"/>
                </a:solidFill>
              </a:rPr>
              <a:t>ekonomik yaklaşım </a:t>
            </a:r>
            <a:r>
              <a:rPr lang="tr-TR" sz="2200" dirty="0" smtClean="0"/>
              <a:t>benimsenmiş</a:t>
            </a:r>
            <a:r>
              <a:rPr lang="tr-TR" sz="2200" dirty="0"/>
              <a:t>; </a:t>
            </a:r>
            <a:endParaRPr lang="tr-TR" sz="2200" dirty="0" smtClean="0"/>
          </a:p>
          <a:p>
            <a:r>
              <a:rPr lang="tr-TR" sz="2200" b="1" dirty="0" smtClean="0"/>
              <a:t>Yani karma </a:t>
            </a:r>
            <a:r>
              <a:rPr lang="tr-TR" sz="2200" b="1" dirty="0"/>
              <a:t>ekonomik model </a:t>
            </a:r>
            <a:r>
              <a:rPr lang="tr-TR" sz="2200" b="1" dirty="0" smtClean="0"/>
              <a:t>takip </a:t>
            </a:r>
            <a:r>
              <a:rPr lang="tr-TR" sz="2200" dirty="0" smtClean="0"/>
              <a:t>edilmiştir.</a:t>
            </a:r>
          </a:p>
          <a:p>
            <a:r>
              <a:rPr lang="tr-TR" sz="2200" b="1" dirty="0">
                <a:solidFill>
                  <a:srgbClr val="FF0000"/>
                </a:solidFill>
              </a:rPr>
              <a:t>Birinci evre olan (1923-1929)</a:t>
            </a:r>
            <a:r>
              <a:rPr lang="tr-TR" sz="2200" dirty="0"/>
              <a:t> </a:t>
            </a:r>
            <a:r>
              <a:rPr lang="tr-TR" sz="2200" b="1" dirty="0"/>
              <a:t>liberal ekonomik yaklaşımda</a:t>
            </a:r>
            <a:r>
              <a:rPr lang="tr-TR" sz="2200" dirty="0" smtClean="0"/>
              <a:t>, serbest </a:t>
            </a:r>
            <a:r>
              <a:rPr lang="tr-TR" sz="2200" dirty="0"/>
              <a:t>piyasa şartlarında </a:t>
            </a:r>
            <a:r>
              <a:rPr lang="tr-TR" sz="2200" b="1" dirty="0"/>
              <a:t>özel girişimciler teşvik </a:t>
            </a:r>
            <a:r>
              <a:rPr lang="tr-TR" sz="2200" b="1" dirty="0" smtClean="0"/>
              <a:t>edilerek</a:t>
            </a:r>
            <a:r>
              <a:rPr lang="tr-TR" sz="2200" dirty="0" smtClean="0"/>
              <a:t> sanayileşme </a:t>
            </a:r>
            <a:r>
              <a:rPr lang="tr-TR" sz="2200" dirty="0"/>
              <a:t>politikaları izlenmiştir. </a:t>
            </a:r>
            <a:endParaRPr lang="tr-TR" sz="2200" dirty="0" smtClean="0"/>
          </a:p>
          <a:p>
            <a:r>
              <a:rPr lang="tr-TR" sz="2200" dirty="0" smtClean="0"/>
              <a:t>Türkiye’de </a:t>
            </a:r>
            <a:r>
              <a:rPr lang="tr-TR" sz="2200" dirty="0"/>
              <a:t>sermaye </a:t>
            </a:r>
            <a:r>
              <a:rPr lang="tr-TR" sz="2200" dirty="0" smtClean="0"/>
              <a:t>birikimini hızlandırmak, </a:t>
            </a:r>
            <a:r>
              <a:rPr lang="tr-TR" sz="2200" dirty="0"/>
              <a:t>sanayi yatırımlarına kaynak oluşturması için Atatürk’ün isteğiyle </a:t>
            </a:r>
            <a:r>
              <a:rPr lang="tr-TR" sz="2200" b="1" dirty="0"/>
              <a:t>1924 </a:t>
            </a:r>
            <a:r>
              <a:rPr lang="tr-TR" sz="2200" b="1" dirty="0" smtClean="0"/>
              <a:t>yılında </a:t>
            </a:r>
            <a:r>
              <a:rPr lang="tr-TR" sz="2200" b="1" dirty="0" smtClean="0">
                <a:solidFill>
                  <a:srgbClr val="FF0000"/>
                </a:solidFill>
              </a:rPr>
              <a:t>İş </a:t>
            </a:r>
            <a:r>
              <a:rPr lang="tr-TR" sz="2200" b="1" dirty="0">
                <a:solidFill>
                  <a:srgbClr val="FF0000"/>
                </a:solidFill>
              </a:rPr>
              <a:t>Bankası </a:t>
            </a:r>
            <a:r>
              <a:rPr lang="tr-TR" sz="2200" b="1" dirty="0"/>
              <a:t>kurulmuştur. </a:t>
            </a:r>
            <a:endParaRPr lang="tr-TR" sz="2200" b="1" dirty="0" smtClean="0"/>
          </a:p>
          <a:p>
            <a:r>
              <a:rPr lang="tr-TR" sz="2200" dirty="0" smtClean="0"/>
              <a:t>Yine </a:t>
            </a:r>
            <a:r>
              <a:rPr lang="tr-TR" sz="2200" b="1" dirty="0" smtClean="0"/>
              <a:t>1925</a:t>
            </a:r>
            <a:r>
              <a:rPr lang="tr-TR" sz="2200" dirty="0" smtClean="0"/>
              <a:t> </a:t>
            </a:r>
            <a:r>
              <a:rPr lang="tr-TR" sz="2200" dirty="0"/>
              <a:t>yılında, </a:t>
            </a:r>
            <a:r>
              <a:rPr lang="tr-TR" sz="2200" b="1" dirty="0">
                <a:solidFill>
                  <a:srgbClr val="FF0000"/>
                </a:solidFill>
              </a:rPr>
              <a:t>Türkiye Sanayi ve </a:t>
            </a:r>
            <a:r>
              <a:rPr lang="tr-TR" sz="2200" b="1" dirty="0" err="1">
                <a:solidFill>
                  <a:srgbClr val="FF0000"/>
                </a:solidFill>
              </a:rPr>
              <a:t>Maadin</a:t>
            </a:r>
            <a:r>
              <a:rPr lang="tr-TR" sz="2200" b="1" dirty="0">
                <a:solidFill>
                  <a:srgbClr val="FF0000"/>
                </a:solidFill>
              </a:rPr>
              <a:t> </a:t>
            </a:r>
            <a:r>
              <a:rPr lang="tr-TR" sz="2200" b="1" dirty="0" smtClean="0">
                <a:solidFill>
                  <a:srgbClr val="FF0000"/>
                </a:solidFill>
              </a:rPr>
              <a:t>Bankası </a:t>
            </a:r>
            <a:r>
              <a:rPr lang="tr-TR" sz="2200" dirty="0" smtClean="0"/>
              <a:t>kurulmuştur</a:t>
            </a:r>
            <a:r>
              <a:rPr lang="tr-TR" sz="2200" dirty="0"/>
              <a:t>. </a:t>
            </a:r>
            <a:endParaRPr lang="tr-TR" sz="2200" dirty="0" smtClean="0"/>
          </a:p>
          <a:p>
            <a:r>
              <a:rPr lang="tr-TR" sz="2200" dirty="0" smtClean="0"/>
              <a:t>1925 </a:t>
            </a:r>
            <a:r>
              <a:rPr lang="tr-TR" sz="2200" dirty="0"/>
              <a:t>yılında Türkiye’de </a:t>
            </a:r>
            <a:r>
              <a:rPr lang="tr-TR" sz="2200" b="1" dirty="0"/>
              <a:t>şeker fabrikası </a:t>
            </a:r>
            <a:r>
              <a:rPr lang="tr-TR" sz="2200" dirty="0"/>
              <a:t>kuracak şirkete, üretim tekeli ve </a:t>
            </a:r>
            <a:r>
              <a:rPr lang="tr-TR" sz="2200" dirty="0" smtClean="0"/>
              <a:t>çeşitli ayrıcalıklar </a:t>
            </a:r>
            <a:r>
              <a:rPr lang="tr-TR" sz="2200" dirty="0"/>
              <a:t>verilmiştir. </a:t>
            </a:r>
            <a:endParaRPr lang="tr-TR" sz="2200" dirty="0" smtClean="0"/>
          </a:p>
          <a:p>
            <a:r>
              <a:rPr lang="tr-TR" sz="2200" dirty="0" smtClean="0"/>
              <a:t>1927 </a:t>
            </a:r>
            <a:r>
              <a:rPr lang="tr-TR" sz="2200" dirty="0"/>
              <a:t>yılında </a:t>
            </a:r>
            <a:r>
              <a:rPr lang="tr-TR" sz="2200" b="1" dirty="0"/>
              <a:t>Teşvik-i Sanayi Kanunu </a:t>
            </a:r>
            <a:r>
              <a:rPr lang="tr-TR" sz="2200" dirty="0"/>
              <a:t>çıkarılarak yatırım </a:t>
            </a:r>
            <a:r>
              <a:rPr lang="tr-TR" sz="2200" dirty="0" smtClean="0"/>
              <a:t>yapacaklara çeşitli </a:t>
            </a:r>
            <a:r>
              <a:rPr lang="tr-TR" sz="2200" dirty="0"/>
              <a:t>kolaylıklar sağlanmıştır.</a:t>
            </a:r>
            <a:endParaRPr lang="tr-TR" sz="2200" dirty="0" smtClean="0"/>
          </a:p>
          <a:p>
            <a:r>
              <a:rPr lang="tr-TR" sz="2000" dirty="0"/>
              <a:t>26 Kasım 1926 </a:t>
            </a:r>
            <a:r>
              <a:rPr lang="tr-TR" sz="2000" dirty="0" err="1" smtClean="0"/>
              <a:t>Alpullu</a:t>
            </a:r>
            <a:r>
              <a:rPr lang="tr-TR" sz="2000" dirty="0" smtClean="0"/>
              <a:t> Şeker Fabrikası,Uşak Şeker Fabrikası, </a:t>
            </a:r>
            <a:r>
              <a:rPr lang="tr-TR" sz="2000" dirty="0"/>
              <a:t>Eskişehir (5 Aralık 1933) ve Turhal (19 Ekim 1934) şeker </a:t>
            </a:r>
            <a:r>
              <a:rPr lang="tr-TR" sz="2000" dirty="0" smtClean="0"/>
              <a:t>fabrikaları kurulmuş.</a:t>
            </a:r>
            <a:endParaRPr lang="tr-TR" sz="20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Resim" descr="ilk Åeker fabrikasÄ± kaÃ§ yÄ±lÄ±nda kuruldu ile ilgili gÃ¶rsel sonucu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572000" cy="3212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4 Resim" descr="Ä°lgili resim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7" y="3284984"/>
            <a:ext cx="4499993" cy="3573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5 Resim" descr="uÅak Åeker fabrikasÄ± ile ilgili gÃ¶rsel sonucu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0"/>
            <a:ext cx="4499993" cy="3212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6 Resim" descr="Ä°lgili resim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284984"/>
            <a:ext cx="4572000" cy="35730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7 Dikdörtgen"/>
          <p:cNvSpPr/>
          <p:nvPr/>
        </p:nvSpPr>
        <p:spPr>
          <a:xfrm>
            <a:off x="2267744" y="2852936"/>
            <a:ext cx="22797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err="1" smtClean="0">
                <a:solidFill>
                  <a:srgbClr val="FF0000"/>
                </a:solidFill>
              </a:rPr>
              <a:t>Alpullu</a:t>
            </a:r>
            <a:r>
              <a:rPr lang="tr-TR" dirty="0" smtClean="0">
                <a:solidFill>
                  <a:srgbClr val="FF0000"/>
                </a:solidFill>
              </a:rPr>
              <a:t> Şeker Fabrikası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6876256" y="2780928"/>
            <a:ext cx="21275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Uşak Şeker Fabrikası 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3563888" y="6381328"/>
            <a:ext cx="10038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Eskişehir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8374109" y="6488668"/>
            <a:ext cx="7698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Turhal</a:t>
            </a:r>
            <a:endParaRPr lang="tr-TR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07504" y="116632"/>
            <a:ext cx="9036496" cy="6741368"/>
          </a:xfrm>
        </p:spPr>
        <p:txBody>
          <a:bodyPr>
            <a:normAutofit/>
          </a:bodyPr>
          <a:lstStyle/>
          <a:p>
            <a:r>
              <a:rPr lang="tr-TR" sz="2200" dirty="0"/>
              <a:t>Birinci evrede uygulanan ekonomik </a:t>
            </a:r>
            <a:r>
              <a:rPr lang="tr-TR" sz="2200" dirty="0" smtClean="0"/>
              <a:t>politikada; </a:t>
            </a:r>
          </a:p>
          <a:p>
            <a:r>
              <a:rPr lang="tr-TR" sz="2200" b="1" dirty="0" smtClean="0"/>
              <a:t>Yerli sermayenin </a:t>
            </a:r>
            <a:r>
              <a:rPr lang="tr-TR" sz="2200" b="1" dirty="0"/>
              <a:t>yeteri kadar güçlü olmayışı, </a:t>
            </a:r>
            <a:endParaRPr lang="tr-TR" sz="2200" b="1" dirty="0" smtClean="0"/>
          </a:p>
          <a:p>
            <a:r>
              <a:rPr lang="tr-TR" sz="2200" b="1" dirty="0" smtClean="0"/>
              <a:t>Yabancı sermayenin de </a:t>
            </a:r>
            <a:r>
              <a:rPr lang="tr-TR" sz="2200" b="1" dirty="0"/>
              <a:t>yeterli ilgiyi göstermemesi </a:t>
            </a:r>
            <a:endParaRPr lang="tr-TR" sz="2200" b="1" dirty="0" smtClean="0"/>
          </a:p>
          <a:p>
            <a:r>
              <a:rPr lang="tr-TR" sz="2200" dirty="0" smtClean="0"/>
              <a:t>üzerine </a:t>
            </a:r>
            <a:r>
              <a:rPr lang="tr-TR" sz="2200" dirty="0"/>
              <a:t>istenilen </a:t>
            </a:r>
            <a:r>
              <a:rPr lang="tr-TR" sz="2200" b="1" dirty="0" smtClean="0">
                <a:solidFill>
                  <a:srgbClr val="FF0000"/>
                </a:solidFill>
              </a:rPr>
              <a:t>sonuç elde </a:t>
            </a:r>
            <a:r>
              <a:rPr lang="tr-TR" sz="2200" b="1" dirty="0">
                <a:solidFill>
                  <a:srgbClr val="FF0000"/>
                </a:solidFill>
              </a:rPr>
              <a:t>edilememiştir</a:t>
            </a:r>
            <a:r>
              <a:rPr lang="tr-TR" sz="2200" dirty="0"/>
              <a:t>. </a:t>
            </a:r>
            <a:endParaRPr lang="tr-TR" sz="2200" dirty="0" smtClean="0"/>
          </a:p>
          <a:p>
            <a:r>
              <a:rPr lang="tr-TR" sz="2200" dirty="0" smtClean="0"/>
              <a:t>1929 </a:t>
            </a:r>
            <a:r>
              <a:rPr lang="tr-TR" sz="2200" dirty="0"/>
              <a:t>yılında yaşanan </a:t>
            </a:r>
            <a:r>
              <a:rPr lang="tr-TR" sz="2200" b="1" dirty="0"/>
              <a:t>Dünya </a:t>
            </a:r>
            <a:r>
              <a:rPr lang="tr-TR" sz="2200" b="1" dirty="0" smtClean="0"/>
              <a:t>Ekonomik Bunalımı </a:t>
            </a:r>
            <a:r>
              <a:rPr lang="tr-TR" sz="2200" b="1" dirty="0"/>
              <a:t>ortaya çıkınca ekonomik politikalarda; </a:t>
            </a:r>
            <a:r>
              <a:rPr lang="tr-TR" sz="2200" b="1" dirty="0">
                <a:solidFill>
                  <a:srgbClr val="FF0000"/>
                </a:solidFill>
              </a:rPr>
              <a:t>“</a:t>
            </a:r>
            <a:r>
              <a:rPr lang="tr-TR" sz="2200" b="1" dirty="0" smtClean="0">
                <a:solidFill>
                  <a:srgbClr val="FF0000"/>
                </a:solidFill>
              </a:rPr>
              <a:t>Ferdin yapamayacağı </a:t>
            </a:r>
            <a:r>
              <a:rPr lang="tr-TR" sz="2200" b="1" dirty="0">
                <a:solidFill>
                  <a:srgbClr val="FF0000"/>
                </a:solidFill>
              </a:rPr>
              <a:t>işleri devlet yapar.” </a:t>
            </a:r>
            <a:r>
              <a:rPr lang="tr-TR" sz="2200" dirty="0"/>
              <a:t>şeklinde </a:t>
            </a:r>
            <a:r>
              <a:rPr lang="tr-TR" sz="2200" dirty="0" smtClean="0"/>
              <a:t>tanımlanan </a:t>
            </a:r>
            <a:r>
              <a:rPr lang="tr-TR" sz="2200" b="1" dirty="0" smtClean="0">
                <a:solidFill>
                  <a:srgbClr val="FF0000"/>
                </a:solidFill>
              </a:rPr>
              <a:t>devletçilik </a:t>
            </a:r>
            <a:r>
              <a:rPr lang="tr-TR" sz="2200" b="1" dirty="0">
                <a:solidFill>
                  <a:srgbClr val="FF0000"/>
                </a:solidFill>
              </a:rPr>
              <a:t>ilkesi </a:t>
            </a:r>
            <a:r>
              <a:rPr lang="tr-TR" sz="2200" b="1" dirty="0"/>
              <a:t>uygulanmaya </a:t>
            </a:r>
            <a:r>
              <a:rPr lang="tr-TR" sz="2200" b="1" dirty="0" smtClean="0"/>
              <a:t>başlamıştır.</a:t>
            </a:r>
          </a:p>
          <a:p>
            <a:r>
              <a:rPr lang="tr-TR" sz="2200" dirty="0"/>
              <a:t>Bu </a:t>
            </a:r>
            <a:r>
              <a:rPr lang="tr-TR" sz="2200" dirty="0" smtClean="0"/>
              <a:t>dönemde </a:t>
            </a:r>
            <a:r>
              <a:rPr lang="tr-TR" sz="2200" b="1" dirty="0" smtClean="0">
                <a:solidFill>
                  <a:srgbClr val="FF0000"/>
                </a:solidFill>
              </a:rPr>
              <a:t>korumacı </a:t>
            </a:r>
            <a:r>
              <a:rPr lang="tr-TR" sz="2200" b="1" dirty="0">
                <a:solidFill>
                  <a:srgbClr val="FF0000"/>
                </a:solidFill>
              </a:rPr>
              <a:t>ve devletçi ekonomik politikalar </a:t>
            </a:r>
            <a:r>
              <a:rPr lang="tr-TR" sz="2200" dirty="0"/>
              <a:t>çerçevesinde,</a:t>
            </a:r>
          </a:p>
          <a:p>
            <a:r>
              <a:rPr lang="tr-TR" sz="2200" b="1" dirty="0"/>
              <a:t>“Türk Parasının Kıymetini Koruma Kanunu” </a:t>
            </a:r>
            <a:r>
              <a:rPr lang="tr-TR" sz="2200" dirty="0"/>
              <a:t>çıkarılmış ve</a:t>
            </a:r>
          </a:p>
          <a:p>
            <a:r>
              <a:rPr lang="tr-TR" sz="2200" dirty="0"/>
              <a:t>30 Haziran 1930 tarihinde </a:t>
            </a:r>
            <a:r>
              <a:rPr lang="tr-TR" sz="2200" b="1" dirty="0"/>
              <a:t>Merkez Bankası kurulmuştur</a:t>
            </a:r>
            <a:r>
              <a:rPr lang="tr-TR" sz="2200" b="1" dirty="0" smtClean="0"/>
              <a:t>.</a:t>
            </a:r>
          </a:p>
          <a:p>
            <a:r>
              <a:rPr lang="tr-TR" sz="2400" dirty="0"/>
              <a:t>“</a:t>
            </a:r>
            <a:r>
              <a:rPr lang="tr-TR" sz="1400" dirty="0"/>
              <a:t>Bizde devletçilik, bazılarının sandığı gibi sosyalist teorilerden ilham alınarak kurulmamıştır</a:t>
            </a:r>
            <a:r>
              <a:rPr lang="tr-TR" sz="1400" dirty="0" smtClean="0"/>
              <a:t>.</a:t>
            </a:r>
          </a:p>
          <a:p>
            <a:r>
              <a:rPr lang="tr-TR" sz="1400" dirty="0" smtClean="0"/>
              <a:t>Devletçilik</a:t>
            </a:r>
            <a:r>
              <a:rPr lang="tr-TR" sz="1400" dirty="0"/>
              <a:t>, Türkiye’nin koşullarından ve öz ihtiyaçlarından doğmuş </a:t>
            </a:r>
            <a:r>
              <a:rPr lang="tr-TR" sz="1400" dirty="0" smtClean="0"/>
              <a:t>Türkiye’ye has </a:t>
            </a:r>
            <a:r>
              <a:rPr lang="tr-TR" sz="1400" dirty="0"/>
              <a:t>bir sistemdir</a:t>
            </a:r>
            <a:r>
              <a:rPr lang="tr-TR" sz="1400" dirty="0" smtClean="0"/>
              <a:t>.”</a:t>
            </a:r>
          </a:p>
          <a:p>
            <a:r>
              <a:rPr lang="tr-TR" sz="1600" dirty="0"/>
              <a:t>Türkiye’nin devletçilik politikasını </a:t>
            </a:r>
            <a:r>
              <a:rPr lang="tr-TR" sz="1600" dirty="0" smtClean="0"/>
              <a:t>izlemesinin bir </a:t>
            </a:r>
            <a:r>
              <a:rPr lang="tr-TR" sz="1600" dirty="0"/>
              <a:t>sebebi de </a:t>
            </a:r>
            <a:r>
              <a:rPr lang="tr-TR" sz="1600" b="1" dirty="0">
                <a:solidFill>
                  <a:srgbClr val="FF0000"/>
                </a:solidFill>
              </a:rPr>
              <a:t>1929 Dünya Ekonomik Bunalımı’dır</a:t>
            </a:r>
            <a:r>
              <a:rPr lang="tr-TR" sz="1600" dirty="0" smtClean="0"/>
              <a:t>.</a:t>
            </a:r>
          </a:p>
          <a:p>
            <a:r>
              <a:rPr lang="tr-TR" sz="2000" dirty="0" smtClean="0"/>
              <a:t>Bu dönemde </a:t>
            </a:r>
            <a:r>
              <a:rPr lang="tr-TR" sz="2000" b="1" dirty="0" smtClean="0"/>
              <a:t>Türk </a:t>
            </a:r>
            <a:r>
              <a:rPr lang="tr-TR" sz="2000" b="1" dirty="0"/>
              <a:t>parasının değeri düşmüş</a:t>
            </a:r>
            <a:r>
              <a:rPr lang="tr-TR" sz="2000" dirty="0"/>
              <a:t>, </a:t>
            </a:r>
            <a:r>
              <a:rPr lang="tr-TR" sz="2000" b="1" dirty="0"/>
              <a:t>küçük </a:t>
            </a:r>
            <a:r>
              <a:rPr lang="tr-TR" sz="2000" b="1" dirty="0" err="1"/>
              <a:t>imâlathaneler</a:t>
            </a:r>
            <a:r>
              <a:rPr lang="tr-TR" sz="2000" b="1" dirty="0"/>
              <a:t> </a:t>
            </a:r>
            <a:r>
              <a:rPr lang="tr-TR" sz="2000" b="1" dirty="0">
                <a:solidFill>
                  <a:srgbClr val="FF0000"/>
                </a:solidFill>
              </a:rPr>
              <a:t>iflas etmiştir.</a:t>
            </a:r>
            <a:endParaRPr lang="tr-TR" sz="2000" b="1" dirty="0" smtClean="0">
              <a:solidFill>
                <a:srgbClr val="FF0000"/>
              </a:solidFill>
            </a:endParaRPr>
          </a:p>
          <a:p>
            <a:r>
              <a:rPr lang="tr-TR" sz="1800" dirty="0"/>
              <a:t>1929 Krizi sonrasında tüm </a:t>
            </a:r>
            <a:r>
              <a:rPr lang="tr-TR" sz="1800" dirty="0" smtClean="0"/>
              <a:t>dünyada olduğu </a:t>
            </a:r>
            <a:r>
              <a:rPr lang="tr-TR" sz="1800" dirty="0"/>
              <a:t>gibi ülkemizde de, </a:t>
            </a:r>
            <a:r>
              <a:rPr lang="tr-TR" sz="1800" b="1" dirty="0"/>
              <a:t>devletçi, </a:t>
            </a:r>
            <a:r>
              <a:rPr lang="tr-TR" sz="1800" b="1" dirty="0" smtClean="0"/>
              <a:t>müdahaleci ve </a:t>
            </a:r>
            <a:r>
              <a:rPr lang="tr-TR" sz="1800" b="1" dirty="0"/>
              <a:t>korumacı politikalar </a:t>
            </a:r>
            <a:r>
              <a:rPr lang="tr-TR" sz="1800" dirty="0"/>
              <a:t>uygulanmaya başlanmıştır</a:t>
            </a:r>
            <a:r>
              <a:rPr lang="tr-TR" sz="1800" dirty="0" smtClean="0"/>
              <a:t>. 1923 </a:t>
            </a:r>
            <a:r>
              <a:rPr lang="tr-TR" sz="1800" dirty="0"/>
              <a:t>– 1929 yılları arasında özel sektör </a:t>
            </a:r>
            <a:r>
              <a:rPr lang="tr-TR" sz="1800" dirty="0" smtClean="0"/>
              <a:t>girişimlerini teşvik </a:t>
            </a:r>
            <a:r>
              <a:rPr lang="tr-TR" sz="1800" dirty="0"/>
              <a:t>eden politikaların ülke kalkınmasında </a:t>
            </a:r>
            <a:r>
              <a:rPr lang="tr-TR" sz="1800" dirty="0" smtClean="0"/>
              <a:t>yetersiz kaldığını </a:t>
            </a:r>
            <a:r>
              <a:rPr lang="tr-TR" sz="1800" dirty="0"/>
              <a:t>düşünen iktidar partisi </a:t>
            </a:r>
            <a:r>
              <a:rPr lang="tr-TR" sz="1800" b="1" dirty="0"/>
              <a:t>CHP, 1931 </a:t>
            </a:r>
            <a:r>
              <a:rPr lang="tr-TR" sz="1800" b="1" dirty="0" smtClean="0"/>
              <a:t>yılında programına </a:t>
            </a:r>
            <a:r>
              <a:rPr lang="tr-TR" sz="1800" b="1" dirty="0">
                <a:solidFill>
                  <a:srgbClr val="FF0000"/>
                </a:solidFill>
              </a:rPr>
              <a:t>devletçiliği </a:t>
            </a:r>
            <a:r>
              <a:rPr lang="tr-TR" sz="1800" b="1" dirty="0"/>
              <a:t>almıştır.</a:t>
            </a:r>
          </a:p>
        </p:txBody>
      </p:sp>
      <p:pic>
        <p:nvPicPr>
          <p:cNvPr id="4" name="3 Resim" descr="tÃ¼rkiye merkez bankasÄ± ilk binasÄ± ile ilgili gÃ¶rsel sonucu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4288" y="3140968"/>
            <a:ext cx="1979712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Dikdörtgen"/>
          <p:cNvSpPr/>
          <p:nvPr/>
        </p:nvSpPr>
        <p:spPr>
          <a:xfrm>
            <a:off x="7462258" y="4221088"/>
            <a:ext cx="16817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Merkez Bankası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6" name="5 Resim" descr="1929 ekonomik kriz ile ilgili gÃ¶rsel sonucu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0193" y="0"/>
            <a:ext cx="2843808" cy="1772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07504" y="116632"/>
            <a:ext cx="9036496" cy="5904656"/>
          </a:xfrm>
        </p:spPr>
        <p:txBody>
          <a:bodyPr>
            <a:normAutofit/>
          </a:bodyPr>
          <a:lstStyle/>
          <a:p>
            <a:r>
              <a:rPr lang="tr-TR" sz="2200" b="1" dirty="0"/>
              <a:t>1929</a:t>
            </a:r>
            <a:r>
              <a:rPr lang="tr-TR" sz="2200" dirty="0"/>
              <a:t> yılında </a:t>
            </a:r>
            <a:r>
              <a:rPr lang="tr-TR" sz="2200" b="1" dirty="0">
                <a:solidFill>
                  <a:srgbClr val="FF0000"/>
                </a:solidFill>
              </a:rPr>
              <a:t>Millî İktisat </a:t>
            </a:r>
            <a:r>
              <a:rPr lang="tr-TR" sz="2200" b="1" dirty="0" smtClean="0">
                <a:solidFill>
                  <a:srgbClr val="FF0000"/>
                </a:solidFill>
              </a:rPr>
              <a:t>ve Tasarruf </a:t>
            </a:r>
            <a:r>
              <a:rPr lang="tr-TR" sz="2200" b="1" dirty="0">
                <a:solidFill>
                  <a:srgbClr val="FF0000"/>
                </a:solidFill>
              </a:rPr>
              <a:t>Cemiyeti </a:t>
            </a:r>
            <a:r>
              <a:rPr lang="tr-TR" sz="2200" dirty="0"/>
              <a:t>kurulmuş, </a:t>
            </a:r>
            <a:endParaRPr lang="tr-TR" sz="2200" dirty="0" smtClean="0"/>
          </a:p>
          <a:p>
            <a:r>
              <a:rPr lang="tr-TR" sz="2200" dirty="0" smtClean="0"/>
              <a:t>Sanayileşmeyi </a:t>
            </a:r>
            <a:r>
              <a:rPr lang="tr-TR" sz="2200" dirty="0"/>
              <a:t>gerçekleştirmek için “</a:t>
            </a:r>
            <a:r>
              <a:rPr lang="tr-TR" sz="2200" b="1" dirty="0">
                <a:solidFill>
                  <a:srgbClr val="FF0000"/>
                </a:solidFill>
              </a:rPr>
              <a:t>Birinci Beş Yıllık Sanayi </a:t>
            </a:r>
            <a:r>
              <a:rPr lang="tr-TR" sz="2200" b="1" dirty="0" smtClean="0">
                <a:solidFill>
                  <a:srgbClr val="FF0000"/>
                </a:solidFill>
              </a:rPr>
              <a:t>Planı’ </a:t>
            </a:r>
            <a:r>
              <a:rPr lang="tr-TR" sz="2200" dirty="0"/>
              <a:t>hazırlanmıştır. Halkın </a:t>
            </a:r>
            <a:r>
              <a:rPr lang="tr-TR" sz="2200" b="1" dirty="0">
                <a:solidFill>
                  <a:srgbClr val="FF0000"/>
                </a:solidFill>
              </a:rPr>
              <a:t>tasarruf</a:t>
            </a:r>
            <a:r>
              <a:rPr lang="tr-TR" sz="2200" dirty="0"/>
              <a:t> konusunda bilinçlenmesi için çalışmalar yapılmış, halkı </a:t>
            </a:r>
            <a:r>
              <a:rPr lang="tr-TR" sz="2200" dirty="0" smtClean="0"/>
              <a:t>tasarruf konusunda </a:t>
            </a:r>
            <a:r>
              <a:rPr lang="tr-TR" sz="2200" dirty="0"/>
              <a:t>bilinçlendirmek amacıyla da dönemin gazetelerinde </a:t>
            </a:r>
            <a:r>
              <a:rPr lang="tr-TR" sz="2200" b="1" dirty="0"/>
              <a:t>tasarrufla ilgili </a:t>
            </a:r>
            <a:r>
              <a:rPr lang="tr-TR" sz="2200" b="1" dirty="0" smtClean="0"/>
              <a:t>ve </a:t>
            </a:r>
            <a:r>
              <a:rPr lang="tr-TR" sz="2200" b="1" dirty="0"/>
              <a:t>karikatürler </a:t>
            </a:r>
            <a:r>
              <a:rPr lang="tr-TR" sz="2200" dirty="0" smtClean="0"/>
              <a:t>yayımlanarak </a:t>
            </a:r>
            <a:r>
              <a:rPr lang="tr-TR" sz="2200" b="1" dirty="0"/>
              <a:t>yerli malı kullanımı özendirilmeye</a:t>
            </a:r>
            <a:r>
              <a:rPr lang="tr-TR" sz="2200" dirty="0"/>
              <a:t> çalışılmıştır.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3" y="2276873"/>
            <a:ext cx="2592289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9792" y="2276872"/>
            <a:ext cx="2880320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6 Resim" descr="Ä°lgili resim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2120" y="2276872"/>
            <a:ext cx="3104583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7 Dikdörtgen"/>
          <p:cNvSpPr/>
          <p:nvPr/>
        </p:nvSpPr>
        <p:spPr>
          <a:xfrm>
            <a:off x="107504" y="4149080"/>
            <a:ext cx="892899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tr-TR" dirty="0" smtClean="0"/>
              <a:t>   </a:t>
            </a:r>
            <a:r>
              <a:rPr lang="tr-TR" b="1" dirty="0" smtClean="0"/>
              <a:t>1935</a:t>
            </a:r>
            <a:r>
              <a:rPr lang="tr-TR" dirty="0" smtClean="0"/>
              <a:t> </a:t>
            </a:r>
            <a:r>
              <a:rPr lang="tr-TR" dirty="0"/>
              <a:t>yılında </a:t>
            </a:r>
            <a:r>
              <a:rPr lang="tr-TR" b="1" dirty="0"/>
              <a:t>yer altı kaynaklarını işletmek ve </a:t>
            </a:r>
            <a:r>
              <a:rPr lang="tr-TR" b="1" dirty="0" smtClean="0"/>
              <a:t>değerlen</a:t>
            </a:r>
            <a:r>
              <a:rPr lang="tr-TR" dirty="0" smtClean="0"/>
              <a:t>dirmek </a:t>
            </a:r>
            <a:r>
              <a:rPr lang="da-DK" dirty="0" smtClean="0"/>
              <a:t>üzere </a:t>
            </a:r>
            <a:r>
              <a:rPr lang="da-DK" b="1" dirty="0">
                <a:solidFill>
                  <a:srgbClr val="FF0000"/>
                </a:solidFill>
              </a:rPr>
              <a:t>“Etibank” </a:t>
            </a:r>
            <a:r>
              <a:rPr lang="da-DK" dirty="0"/>
              <a:t>ardından da </a:t>
            </a:r>
            <a:r>
              <a:rPr lang="da-DK" b="1" dirty="0">
                <a:solidFill>
                  <a:srgbClr val="FF0000"/>
                </a:solidFill>
              </a:rPr>
              <a:t>“</a:t>
            </a:r>
            <a:r>
              <a:rPr lang="da-DK" b="1" dirty="0" smtClean="0">
                <a:solidFill>
                  <a:srgbClr val="FF0000"/>
                </a:solidFill>
              </a:rPr>
              <a:t>Maden</a:t>
            </a:r>
            <a:r>
              <a:rPr lang="tr-TR" b="1" dirty="0" smtClean="0">
                <a:solidFill>
                  <a:srgbClr val="FF0000"/>
                </a:solidFill>
              </a:rPr>
              <a:t> Tetkik </a:t>
            </a:r>
            <a:r>
              <a:rPr lang="tr-TR" b="1" dirty="0">
                <a:solidFill>
                  <a:srgbClr val="FF0000"/>
                </a:solidFill>
              </a:rPr>
              <a:t>Arama Enstitüsü” </a:t>
            </a:r>
            <a:r>
              <a:rPr lang="tr-TR" dirty="0" smtClean="0"/>
              <a:t>kurulmuştur.</a:t>
            </a:r>
          </a:p>
          <a:p>
            <a:pPr>
              <a:buFont typeface="Arial" pitchFamily="34" charset="0"/>
              <a:buChar char="•"/>
            </a:pPr>
            <a:r>
              <a:rPr lang="tr-TR" b="1" dirty="0"/>
              <a:t> </a:t>
            </a:r>
            <a:r>
              <a:rPr lang="tr-TR" b="1" dirty="0" smtClean="0"/>
              <a:t>    1938 </a:t>
            </a:r>
            <a:r>
              <a:rPr lang="tr-TR" dirty="0"/>
              <a:t>yılında faaliyete geçen </a:t>
            </a:r>
            <a:r>
              <a:rPr lang="tr-TR" b="1" dirty="0">
                <a:solidFill>
                  <a:srgbClr val="FF0000"/>
                </a:solidFill>
              </a:rPr>
              <a:t>“Halk Bankası” </a:t>
            </a:r>
            <a:r>
              <a:rPr lang="tr-TR" dirty="0" smtClean="0"/>
              <a:t>ile esnaf </a:t>
            </a:r>
            <a:r>
              <a:rPr lang="tr-TR" dirty="0"/>
              <a:t>ve sanatkârların kredi ihtiyacı </a:t>
            </a:r>
            <a:r>
              <a:rPr lang="tr-TR" dirty="0" smtClean="0"/>
              <a:t> karşılanmaya çalışılmıştır.</a:t>
            </a:r>
          </a:p>
          <a:p>
            <a:pPr>
              <a:buFont typeface="Arial" pitchFamily="34" charset="0"/>
              <a:buChar char="•"/>
            </a:pPr>
            <a:r>
              <a:rPr lang="tr-TR" dirty="0"/>
              <a:t> </a:t>
            </a:r>
            <a:r>
              <a:rPr lang="tr-TR" dirty="0" smtClean="0"/>
              <a:t>  Cumhuriyet’in </a:t>
            </a:r>
            <a:r>
              <a:rPr lang="tr-TR" dirty="0"/>
              <a:t>ilk yıllarında </a:t>
            </a:r>
            <a:r>
              <a:rPr lang="tr-TR" dirty="0" smtClean="0"/>
              <a:t>tarımla </a:t>
            </a:r>
            <a:r>
              <a:rPr lang="tr-TR" dirty="0"/>
              <a:t>ilgili reformların yanında </a:t>
            </a:r>
            <a:r>
              <a:rPr lang="tr-TR" dirty="0" smtClean="0"/>
              <a:t>çiftçiye </a:t>
            </a:r>
            <a:r>
              <a:rPr lang="tr-TR" b="1" dirty="0" smtClean="0"/>
              <a:t>damızlık</a:t>
            </a:r>
            <a:r>
              <a:rPr lang="tr-TR" b="1" dirty="0"/>
              <a:t>, fidan, tohum </a:t>
            </a:r>
            <a:r>
              <a:rPr lang="tr-TR" dirty="0"/>
              <a:t>dağıtmak üzere </a:t>
            </a:r>
            <a:r>
              <a:rPr lang="tr-TR" b="1" dirty="0" smtClean="0"/>
              <a:t>devlet sermayeli </a:t>
            </a:r>
            <a:r>
              <a:rPr lang="tr-TR" b="1" dirty="0"/>
              <a:t>büyük çiftlikler </a:t>
            </a:r>
            <a:r>
              <a:rPr lang="tr-TR" dirty="0" smtClean="0"/>
              <a:t>kurulmuştur.</a:t>
            </a:r>
            <a:endParaRPr lang="tr-TR" dirty="0"/>
          </a:p>
        </p:txBody>
      </p:sp>
      <p:sp>
        <p:nvSpPr>
          <p:cNvPr id="9" name="8 Dikdörtgen"/>
          <p:cNvSpPr/>
          <p:nvPr/>
        </p:nvSpPr>
        <p:spPr>
          <a:xfrm>
            <a:off x="5580112" y="6309320"/>
            <a:ext cx="3451221" cy="369332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txBody>
          <a:bodyPr wrap="squar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Emin ÖZÜMAĞI Tarih Öğretmeni</a:t>
            </a:r>
            <a:endParaRPr lang="tr-TR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</TotalTime>
  <Words>997</Words>
  <PresentationFormat>Ekran Gösterisi (4:3)</PresentationFormat>
  <Paragraphs>84</Paragraphs>
  <Slides>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8</vt:i4>
      </vt:variant>
    </vt:vector>
  </HeadingPairs>
  <TitlesOfParts>
    <vt:vector size="9" baseType="lpstr">
      <vt:lpstr>Ofis Teması</vt:lpstr>
      <vt:lpstr>Ç) CUMHURİYET DÖNEMİ’NDE EKONOMİ</vt:lpstr>
      <vt:lpstr>Slayt 2</vt:lpstr>
      <vt:lpstr>Slayt 3</vt:lpstr>
      <vt:lpstr>Slayt 4</vt:lpstr>
      <vt:lpstr>Slayt 5</vt:lpstr>
      <vt:lpstr>Slayt 6</vt:lpstr>
      <vt:lpstr>Slayt 7</vt:lpstr>
      <vt:lpstr>Slayt 8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2019-03-08T16:44:44Z</dcterms:created>
  <dcterms:modified xsi:type="dcterms:W3CDTF">2019-04-03T10:16:37Z</dcterms:modified>
  <cp:category>https://www.sorubak.com</cp:category>
</cp:coreProperties>
</file>