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9" r:id="rId2"/>
    <p:sldId id="260" r:id="rId3"/>
    <p:sldId id="261" r:id="rId4"/>
    <p:sldId id="262" r:id="rId5"/>
    <p:sldId id="263" r:id="rId6"/>
    <p:sldId id="264" r:id="rId7"/>
    <p:sldId id="267" r:id="rId8"/>
    <p:sldId id="265" r:id="rId9"/>
    <p:sldId id="256" r:id="rId10"/>
    <p:sldId id="257" r:id="rId11"/>
    <p:sldId id="258" r:id="rId12"/>
    <p:sldId id="268" r:id="rId13"/>
    <p:sldId id="273" r:id="rId14"/>
    <p:sldId id="272" r:id="rId15"/>
    <p:sldId id="269" r:id="rId16"/>
    <p:sldId id="270" r:id="rId17"/>
    <p:sldId id="271" r:id="rId18"/>
    <p:sldId id="277" r:id="rId19"/>
    <p:sldId id="276" r:id="rId20"/>
    <p:sldId id="275" r:id="rId21"/>
    <p:sldId id="274" r:id="rId22"/>
    <p:sldId id="279" r:id="rId23"/>
    <p:sldId id="282" r:id="rId24"/>
    <p:sldId id="278" r:id="rId25"/>
    <p:sldId id="281" r:id="rId26"/>
    <p:sldId id="283" r:id="rId27"/>
    <p:sldId id="280" r:id="rId28"/>
    <p:sldId id="284" r:id="rId29"/>
  </p:sldIdLst>
  <p:sldSz cx="9144000" cy="5143500" type="screen16x9"/>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F056"/>
    <a:srgbClr val="65F951"/>
    <a:srgbClr val="21FF8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154" autoAdjust="0"/>
  </p:normalViewPr>
  <p:slideViewPr>
    <p:cSldViewPr>
      <p:cViewPr varScale="1">
        <p:scale>
          <a:sx n="155" d="100"/>
          <a:sy n="155" d="100"/>
        </p:scale>
        <p:origin x="-354" y="-96"/>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8CB209-B67E-483C-A951-EA86DC3BF750}" type="datetimeFigureOut">
              <a:rPr lang="tr-TR" smtClean="0"/>
              <a:pPr/>
              <a:t>05/05/2019</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CABF4C-BE02-4B4D-910E-BED09C1B38FE}" type="slidenum">
              <a:rPr lang="tr-TR" smtClean="0"/>
              <a:pPr/>
              <a:t>‹#›</a:t>
            </a:fld>
            <a:endParaRPr lang="tr-TR"/>
          </a:p>
        </p:txBody>
      </p:sp>
    </p:spTree>
    <p:extLst>
      <p:ext uri="{BB962C8B-B14F-4D97-AF65-F5344CB8AC3E}">
        <p14:creationId xmlns:p14="http://schemas.microsoft.com/office/powerpoint/2010/main" xmlns="" val="16649358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44CABF4C-BE02-4B4D-910E-BED09C1B38FE}" type="slidenum">
              <a:rPr lang="tr-TR" smtClean="0"/>
              <a:pPr/>
              <a:t>2</a:t>
            </a:fld>
            <a:endParaRPr lang="tr-TR"/>
          </a:p>
        </p:txBody>
      </p:sp>
    </p:spTree>
    <p:extLst>
      <p:ext uri="{BB962C8B-B14F-4D97-AF65-F5344CB8AC3E}">
        <p14:creationId xmlns:p14="http://schemas.microsoft.com/office/powerpoint/2010/main" xmlns="" val="11486896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44CABF4C-BE02-4B4D-910E-BED09C1B38FE}" type="slidenum">
              <a:rPr lang="tr-TR" smtClean="0"/>
              <a:pPr/>
              <a:t>5</a:t>
            </a:fld>
            <a:endParaRPr lang="tr-TR"/>
          </a:p>
        </p:txBody>
      </p:sp>
    </p:spTree>
    <p:extLst>
      <p:ext uri="{BB962C8B-B14F-4D97-AF65-F5344CB8AC3E}">
        <p14:creationId xmlns:p14="http://schemas.microsoft.com/office/powerpoint/2010/main" xmlns="" val="37561277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44CABF4C-BE02-4B4D-910E-BED09C1B38FE}" type="slidenum">
              <a:rPr lang="tr-TR" smtClean="0"/>
              <a:pPr/>
              <a:t>6</a:t>
            </a:fld>
            <a:endParaRPr lang="tr-TR"/>
          </a:p>
        </p:txBody>
      </p:sp>
    </p:spTree>
    <p:extLst>
      <p:ext uri="{BB962C8B-B14F-4D97-AF65-F5344CB8AC3E}">
        <p14:creationId xmlns:p14="http://schemas.microsoft.com/office/powerpoint/2010/main" xmlns="" val="2746166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44CABF4C-BE02-4B4D-910E-BED09C1B38FE}" type="slidenum">
              <a:rPr lang="tr-TR" smtClean="0"/>
              <a:pPr/>
              <a:t>8</a:t>
            </a:fld>
            <a:endParaRPr lang="tr-TR"/>
          </a:p>
        </p:txBody>
      </p:sp>
    </p:spTree>
    <p:extLst>
      <p:ext uri="{BB962C8B-B14F-4D97-AF65-F5344CB8AC3E}">
        <p14:creationId xmlns:p14="http://schemas.microsoft.com/office/powerpoint/2010/main" xmlns="" val="39370782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44CABF4C-BE02-4B4D-910E-BED09C1B38FE}" type="slidenum">
              <a:rPr lang="tr-TR" smtClean="0"/>
              <a:pPr/>
              <a:t>10</a:t>
            </a:fld>
            <a:endParaRPr lang="tr-TR"/>
          </a:p>
        </p:txBody>
      </p:sp>
    </p:spTree>
    <p:extLst>
      <p:ext uri="{BB962C8B-B14F-4D97-AF65-F5344CB8AC3E}">
        <p14:creationId xmlns:p14="http://schemas.microsoft.com/office/powerpoint/2010/main" xmlns="" val="33903106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44CABF4C-BE02-4B4D-910E-BED09C1B38FE}" type="slidenum">
              <a:rPr lang="tr-TR" smtClean="0"/>
              <a:pPr/>
              <a:t>20</a:t>
            </a:fld>
            <a:endParaRPr lang="tr-TR"/>
          </a:p>
        </p:txBody>
      </p:sp>
    </p:spTree>
    <p:extLst>
      <p:ext uri="{BB962C8B-B14F-4D97-AF65-F5344CB8AC3E}">
        <p14:creationId xmlns:p14="http://schemas.microsoft.com/office/powerpoint/2010/main" xmlns="" val="13143480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smtClean="0">
                <a:solidFill>
                  <a:schemeClr val="tx1"/>
                </a:solidFill>
                <a:effectLst/>
                <a:latin typeface="+mn-lt"/>
                <a:ea typeface="+mn-ea"/>
                <a:cs typeface="+mn-cs"/>
                <a:hlinkClick r:id="rId3"/>
              </a:rPr>
              <a:t>www.egitimhane.com</a:t>
            </a:r>
            <a:endParaRPr lang="tr-TR"/>
          </a:p>
        </p:txBody>
      </p:sp>
      <p:sp>
        <p:nvSpPr>
          <p:cNvPr id="4" name="Slayt Numarası Yer Tutucusu 3"/>
          <p:cNvSpPr>
            <a:spLocks noGrp="1"/>
          </p:cNvSpPr>
          <p:nvPr>
            <p:ph type="sldNum" sz="quarter" idx="10"/>
          </p:nvPr>
        </p:nvSpPr>
        <p:spPr/>
        <p:txBody>
          <a:bodyPr/>
          <a:lstStyle/>
          <a:p>
            <a:fld id="{44CABF4C-BE02-4B4D-910E-BED09C1B38FE}" type="slidenum">
              <a:rPr lang="tr-TR" smtClean="0"/>
              <a:pPr/>
              <a:t>28</a:t>
            </a:fld>
            <a:endParaRPr lang="tr-TR"/>
          </a:p>
        </p:txBody>
      </p:sp>
    </p:spTree>
    <p:extLst>
      <p:ext uri="{BB962C8B-B14F-4D97-AF65-F5344CB8AC3E}">
        <p14:creationId xmlns:p14="http://schemas.microsoft.com/office/powerpoint/2010/main" xmlns="" val="19380646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1597819"/>
            <a:ext cx="7772400" cy="1102519"/>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275A894E-8E29-439D-A291-3F58F7F873C9}" type="datetimeFigureOut">
              <a:rPr lang="tr-TR" smtClean="0"/>
              <a:pPr/>
              <a:t>05/05/2019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CA9E3C1-9A2C-4A6B-BEEA-32ED848F36AE}"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275A894E-8E29-439D-A291-3F58F7F873C9}" type="datetimeFigureOut">
              <a:rPr lang="tr-TR" smtClean="0"/>
              <a:pPr/>
              <a:t>05/05/2019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CA9E3C1-9A2C-4A6B-BEEA-32ED848F36AE}"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05979"/>
            <a:ext cx="2057400" cy="4388644"/>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05979"/>
            <a:ext cx="6019800" cy="438864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275A894E-8E29-439D-A291-3F58F7F873C9}" type="datetimeFigureOut">
              <a:rPr lang="tr-TR" smtClean="0"/>
              <a:pPr/>
              <a:t>05/05/2019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CA9E3C1-9A2C-4A6B-BEEA-32ED848F36AE}"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275A894E-8E29-439D-A291-3F58F7F873C9}" type="datetimeFigureOut">
              <a:rPr lang="tr-TR" smtClean="0"/>
              <a:pPr/>
              <a:t>05/05/2019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CA9E3C1-9A2C-4A6B-BEEA-32ED848F36AE}"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3305176"/>
            <a:ext cx="7772400" cy="1021556"/>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275A894E-8E29-439D-A291-3F58F7F873C9}" type="datetimeFigureOut">
              <a:rPr lang="tr-TR" smtClean="0"/>
              <a:pPr/>
              <a:t>05/05/2019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CA9E3C1-9A2C-4A6B-BEEA-32ED848F36AE}"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275A894E-8E29-439D-A291-3F58F7F873C9}" type="datetimeFigureOut">
              <a:rPr lang="tr-TR" smtClean="0"/>
              <a:pPr/>
              <a:t>05/05/2019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CA9E3C1-9A2C-4A6B-BEEA-32ED848F36AE}"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275A894E-8E29-439D-A291-3F58F7F873C9}" type="datetimeFigureOut">
              <a:rPr lang="tr-TR" smtClean="0"/>
              <a:pPr/>
              <a:t>05/05/2019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9CA9E3C1-9A2C-4A6B-BEEA-32ED848F36AE}"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275A894E-8E29-439D-A291-3F58F7F873C9}" type="datetimeFigureOut">
              <a:rPr lang="tr-TR" smtClean="0"/>
              <a:pPr/>
              <a:t>05/05/2019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9CA9E3C1-9A2C-4A6B-BEEA-32ED848F36AE}"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275A894E-8E29-439D-A291-3F58F7F873C9}" type="datetimeFigureOut">
              <a:rPr lang="tr-TR" smtClean="0"/>
              <a:pPr/>
              <a:t>05/05/2019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9CA9E3C1-9A2C-4A6B-BEEA-32ED848F36AE}"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1" y="204787"/>
            <a:ext cx="3008313" cy="871538"/>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275A894E-8E29-439D-A291-3F58F7F873C9}" type="datetimeFigureOut">
              <a:rPr lang="tr-TR" smtClean="0"/>
              <a:pPr/>
              <a:t>05/05/2019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CA9E3C1-9A2C-4A6B-BEEA-32ED848F36AE}"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3600450"/>
            <a:ext cx="5486400" cy="425054"/>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275A894E-8E29-439D-A291-3F58F7F873C9}" type="datetimeFigureOut">
              <a:rPr lang="tr-TR" smtClean="0"/>
              <a:pPr/>
              <a:t>05/05/2019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CA9E3C1-9A2C-4A6B-BEEA-32ED848F36AE}"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lin ang="5400000" scaled="0"/>
          <a:tileRect/>
        </a:grad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275A894E-8E29-439D-A291-3F58F7F873C9}" type="datetimeFigureOut">
              <a:rPr lang="tr-TR" smtClean="0"/>
              <a:pPr/>
              <a:t>05/05/2019</a:t>
            </a:fld>
            <a:endParaRPr lang="tr-TR"/>
          </a:p>
        </p:txBody>
      </p:sp>
      <p:sp>
        <p:nvSpPr>
          <p:cNvPr id="5" name="4 Altbilgi Yer Tutucusu"/>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CA9E3C1-9A2C-4A6B-BEEA-32ED848F36AE}"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www.egitimhane.com/"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www.egitimhane.com/" TargetMode="Externa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www.egitimhane.com/" TargetMode="Externa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www.egitimhane.com/" TargetMode="External"/><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www.egitimhane.com/"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2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image" Target="../media/image35.jpeg"/><Relationship Id="rId1" Type="http://schemas.openxmlformats.org/officeDocument/2006/relationships/slideLayout" Target="../slideLayouts/slideLayout2.xml"/><Relationship Id="rId6" Type="http://schemas.openxmlformats.org/officeDocument/2006/relationships/hyperlink" Target="https://www.google.com/search?rlz=1C1NDCM_trTR775TR775&amp;biw=1366&amp;bih=625&amp;tbm=isch&amp;q=iplik%C3%A7i+Camii+%C4%B0%C3%A7i&amp;spell=1&amp;sa=X&amp;ved=0ahUKEwjw5Mrtl_3hAhUC06YKHemtCuYQkeECCDgoAA" TargetMode="External"/><Relationship Id="rId5" Type="http://schemas.openxmlformats.org/officeDocument/2006/relationships/image" Target="../media/image37.jpeg"/><Relationship Id="rId4" Type="http://schemas.openxmlformats.org/officeDocument/2006/relationships/image" Target="../media/image36.jpeg"/></Relationships>
</file>

<file path=ppt/slides/_rels/slide2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5" Type="http://schemas.openxmlformats.org/officeDocument/2006/relationships/image" Target="../media/image41.jpeg"/><Relationship Id="rId4" Type="http://schemas.openxmlformats.org/officeDocument/2006/relationships/image" Target="../media/image40.jpeg"/></Relationships>
</file>

<file path=ppt/slides/_rels/slide2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image" Target="../media/image42.jpeg"/><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2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hyperlink" Target="http://www.egitimhane.com/"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egitimhane.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hyperlink" Target="http://www.egitimhane.com/"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05978"/>
            <a:ext cx="8229600" cy="313544"/>
          </a:xfrm>
        </p:spPr>
        <p:txBody>
          <a:bodyPr>
            <a:noAutofit/>
          </a:bodyPr>
          <a:lstStyle/>
          <a:p>
            <a:r>
              <a:rPr lang="tr-TR" sz="3200" b="1" dirty="0">
                <a:solidFill>
                  <a:srgbClr val="FF0000"/>
                </a:solidFill>
              </a:rPr>
              <a:t>B. TÜRK-ISLAM DEVLETLERINDE SANAT</a:t>
            </a:r>
            <a:endParaRPr lang="tr-TR" sz="3200" dirty="0">
              <a:solidFill>
                <a:srgbClr val="FF0000"/>
              </a:solidFill>
            </a:endParaRPr>
          </a:p>
        </p:txBody>
      </p:sp>
      <p:sp>
        <p:nvSpPr>
          <p:cNvPr id="3" name="2 İçerik Yer Tutucusu"/>
          <p:cNvSpPr>
            <a:spLocks noGrp="1"/>
          </p:cNvSpPr>
          <p:nvPr>
            <p:ph idx="1"/>
          </p:nvPr>
        </p:nvSpPr>
        <p:spPr>
          <a:xfrm>
            <a:off x="0" y="627534"/>
            <a:ext cx="9144000" cy="4374486"/>
          </a:xfrm>
        </p:spPr>
        <p:txBody>
          <a:bodyPr>
            <a:normAutofit fontScale="92500" lnSpcReduction="20000"/>
          </a:bodyPr>
          <a:lstStyle/>
          <a:p>
            <a:r>
              <a:rPr lang="tr-TR" sz="2200" dirty="0"/>
              <a:t>Hz. Muhammed’in; </a:t>
            </a:r>
            <a:r>
              <a:rPr lang="tr-TR" sz="2200" b="1" dirty="0"/>
              <a:t>“Allah güzeldir ve güzelliği sever.” </a:t>
            </a:r>
            <a:r>
              <a:rPr lang="tr-TR" sz="2200" dirty="0"/>
              <a:t>sözleri, İslam ve sanatın ortak </a:t>
            </a:r>
            <a:r>
              <a:rPr lang="tr-TR" sz="2200" dirty="0" smtClean="0"/>
              <a:t>kavramları olan </a:t>
            </a:r>
            <a:r>
              <a:rPr lang="tr-TR" sz="2200" dirty="0"/>
              <a:t>güzellik anlayışını vurgulamıştır. Bu itibarla Müslümanlar </a:t>
            </a:r>
            <a:r>
              <a:rPr lang="tr-TR" sz="2200" b="1" dirty="0"/>
              <a:t>mimari, musiki, </a:t>
            </a:r>
            <a:r>
              <a:rPr lang="tr-TR" sz="2200" b="1" dirty="0" smtClean="0"/>
              <a:t>minyatür ve </a:t>
            </a:r>
            <a:r>
              <a:rPr lang="tr-TR" sz="2200" b="1" dirty="0"/>
              <a:t>hat </a:t>
            </a:r>
            <a:r>
              <a:rPr lang="tr-TR" sz="2200" dirty="0"/>
              <a:t>gibi sanat dallarında muhteşem eserler ortaya koymuşlardır.</a:t>
            </a:r>
          </a:p>
          <a:p>
            <a:r>
              <a:rPr lang="tr-TR" sz="2200" dirty="0"/>
              <a:t>İslam sanatının </a:t>
            </a:r>
            <a:r>
              <a:rPr lang="tr-TR" sz="2200" b="1" dirty="0">
                <a:solidFill>
                  <a:srgbClr val="FF0000"/>
                </a:solidFill>
              </a:rPr>
              <a:t>en özgün tarafı</a:t>
            </a:r>
            <a:r>
              <a:rPr lang="tr-TR" sz="2200" dirty="0"/>
              <a:t>, </a:t>
            </a:r>
            <a:r>
              <a:rPr lang="tr-TR" sz="2200" b="1" dirty="0" err="1"/>
              <a:t>tevhid</a:t>
            </a:r>
            <a:r>
              <a:rPr lang="tr-TR" sz="2200" dirty="0"/>
              <a:t> </a:t>
            </a:r>
            <a:r>
              <a:rPr lang="tr-TR" sz="2200" b="1" dirty="0"/>
              <a:t>(Allah’ın birliğine inanma) inancı </a:t>
            </a:r>
            <a:r>
              <a:rPr lang="tr-TR" sz="2200" dirty="0"/>
              <a:t>etrafında </a:t>
            </a:r>
            <a:r>
              <a:rPr lang="tr-TR" sz="2200" dirty="0" smtClean="0"/>
              <a:t>gelişip büyümesidir</a:t>
            </a:r>
            <a:r>
              <a:rPr lang="tr-TR" sz="2200" dirty="0"/>
              <a:t>. </a:t>
            </a:r>
            <a:r>
              <a:rPr lang="tr-TR" sz="2200" b="1" dirty="0" smtClean="0">
                <a:solidFill>
                  <a:srgbClr val="FF0000"/>
                </a:solidFill>
              </a:rPr>
              <a:t>İslam </a:t>
            </a:r>
            <a:r>
              <a:rPr lang="tr-TR" sz="2200" b="1" dirty="0">
                <a:solidFill>
                  <a:srgbClr val="FF0000"/>
                </a:solidFill>
              </a:rPr>
              <a:t>sanatında figürlerle</a:t>
            </a:r>
            <a:r>
              <a:rPr lang="tr-TR" sz="2200" b="1" dirty="0" smtClean="0">
                <a:solidFill>
                  <a:srgbClr val="FF0000"/>
                </a:solidFill>
              </a:rPr>
              <a:t>, resim </a:t>
            </a:r>
            <a:r>
              <a:rPr lang="tr-TR" sz="2200" b="1" dirty="0">
                <a:solidFill>
                  <a:srgbClr val="FF0000"/>
                </a:solidFill>
              </a:rPr>
              <a:t>ve heykel sanatına sıcak bakılmamıştır.</a:t>
            </a:r>
          </a:p>
          <a:p>
            <a:r>
              <a:rPr lang="tr-TR" sz="2200" dirty="0">
                <a:solidFill>
                  <a:srgbClr val="FF0000"/>
                </a:solidFill>
              </a:rPr>
              <a:t>İslam sanatı; </a:t>
            </a:r>
            <a:r>
              <a:rPr lang="tr-TR" sz="2200" b="1" dirty="0"/>
              <a:t>özgün üslubu, motif zenginliği ve kendine has mimarisiyle ön plana çıkmış</a:t>
            </a:r>
            <a:r>
              <a:rPr lang="tr-TR" sz="2200" b="1" dirty="0" smtClean="0"/>
              <a:t>, bu </a:t>
            </a:r>
            <a:r>
              <a:rPr lang="tr-TR" sz="2200" b="1" dirty="0"/>
              <a:t>sanatta tefekkürün son noktası olan sonsuzluğa ulaşmak amaçlanmıştır. </a:t>
            </a:r>
            <a:endParaRPr lang="tr-TR" sz="2200" b="1" dirty="0" smtClean="0"/>
          </a:p>
          <a:p>
            <a:r>
              <a:rPr lang="tr-TR" sz="2200" dirty="0" smtClean="0"/>
              <a:t>İlk </a:t>
            </a:r>
            <a:r>
              <a:rPr lang="tr-TR" sz="2200" dirty="0"/>
              <a:t>Türk İslam devletlerindeki sanat anlayışı </a:t>
            </a:r>
            <a:r>
              <a:rPr lang="tr-TR" sz="2200" b="1" dirty="0" smtClean="0"/>
              <a:t>İslamiyet’in etkisiyle </a:t>
            </a:r>
            <a:r>
              <a:rPr lang="tr-TR" sz="2200" b="1" dirty="0"/>
              <a:t>değişmiş</a:t>
            </a:r>
            <a:r>
              <a:rPr lang="tr-TR" sz="2200" dirty="0"/>
              <a:t>, </a:t>
            </a:r>
            <a:r>
              <a:rPr lang="tr-TR" sz="2200" dirty="0" smtClean="0"/>
              <a:t>bu </a:t>
            </a:r>
            <a:r>
              <a:rPr lang="tr-TR" sz="2200" dirty="0"/>
              <a:t>anlayış, gerçek kimliğine </a:t>
            </a:r>
            <a:r>
              <a:rPr lang="tr-TR" sz="2200" b="1" dirty="0" err="1"/>
              <a:t>Karahanlı</a:t>
            </a:r>
            <a:r>
              <a:rPr lang="tr-TR" sz="2200" b="1" dirty="0"/>
              <a:t> Devleti’nin </a:t>
            </a:r>
            <a:r>
              <a:rPr lang="tr-TR" sz="2200" dirty="0" smtClean="0"/>
              <a:t>kuruluşu ile </a:t>
            </a:r>
            <a:r>
              <a:rPr lang="tr-TR" sz="2200" dirty="0"/>
              <a:t>kavuşmuştur</a:t>
            </a:r>
            <a:r>
              <a:rPr lang="tr-TR" sz="2200" dirty="0" smtClean="0"/>
              <a:t>.</a:t>
            </a:r>
          </a:p>
          <a:p>
            <a:r>
              <a:rPr lang="tr-TR" sz="2200" dirty="0"/>
              <a:t>Bu dönemde Türklerin </a:t>
            </a:r>
            <a:r>
              <a:rPr lang="tr-TR" sz="2200" dirty="0" smtClean="0"/>
              <a:t>kullandığı </a:t>
            </a:r>
            <a:r>
              <a:rPr lang="tr-TR" sz="2200" b="1" dirty="0" smtClean="0"/>
              <a:t>semboller </a:t>
            </a:r>
            <a:r>
              <a:rPr lang="tr-TR" sz="2200" b="1" dirty="0"/>
              <a:t>ve motifler </a:t>
            </a:r>
            <a:r>
              <a:rPr lang="tr-TR" sz="2200" dirty="0"/>
              <a:t>de İslam dininin </a:t>
            </a:r>
            <a:r>
              <a:rPr lang="tr-TR" sz="2200" dirty="0" smtClean="0"/>
              <a:t>etkisiyle değişmeye </a:t>
            </a:r>
            <a:r>
              <a:rPr lang="tr-TR" sz="2200" dirty="0"/>
              <a:t>başlamıştır. </a:t>
            </a:r>
            <a:r>
              <a:rPr lang="tr-TR" sz="2200" b="1" dirty="0"/>
              <a:t>Tek </a:t>
            </a:r>
            <a:r>
              <a:rPr lang="tr-TR" sz="2200" b="1" dirty="0" smtClean="0"/>
              <a:t>merkezden çıkan </a:t>
            </a:r>
            <a:r>
              <a:rPr lang="tr-TR" sz="2200" b="1" dirty="0"/>
              <a:t>motifler </a:t>
            </a:r>
            <a:r>
              <a:rPr lang="tr-TR" sz="2200" b="1" dirty="0" smtClean="0"/>
              <a:t> </a:t>
            </a:r>
            <a:r>
              <a:rPr lang="tr-TR" sz="2200" b="1" dirty="0" smtClean="0">
                <a:solidFill>
                  <a:srgbClr val="FF0000"/>
                </a:solidFill>
              </a:rPr>
              <a:t>merkeziyetçiliği </a:t>
            </a:r>
            <a:r>
              <a:rPr lang="tr-TR" sz="2200" dirty="0" smtClean="0"/>
              <a:t>ifade ederken</a:t>
            </a:r>
            <a:r>
              <a:rPr lang="tr-TR" sz="2200" dirty="0"/>
              <a:t>, </a:t>
            </a:r>
            <a:r>
              <a:rPr lang="tr-TR" sz="2200" b="1" dirty="0"/>
              <a:t>devam eden tekrara dayalı </a:t>
            </a:r>
            <a:r>
              <a:rPr lang="tr-TR" sz="2200" b="1" dirty="0" smtClean="0"/>
              <a:t>bir süsleme </a:t>
            </a:r>
            <a:r>
              <a:rPr lang="tr-TR" sz="2200" b="1" dirty="0"/>
              <a:t>anlayışı </a:t>
            </a:r>
            <a:r>
              <a:rPr lang="tr-TR" sz="2200" dirty="0"/>
              <a:t>ise </a:t>
            </a:r>
            <a:r>
              <a:rPr lang="tr-TR" sz="2200" b="1" dirty="0">
                <a:solidFill>
                  <a:srgbClr val="FF0000"/>
                </a:solidFill>
              </a:rPr>
              <a:t>ölümden sonra </a:t>
            </a:r>
            <a:r>
              <a:rPr lang="tr-TR" sz="2200" b="1" dirty="0" smtClean="0">
                <a:solidFill>
                  <a:srgbClr val="FF0000"/>
                </a:solidFill>
              </a:rPr>
              <a:t>yaşamın devamlılığını</a:t>
            </a:r>
            <a:r>
              <a:rPr lang="tr-TR" sz="2200" dirty="0" smtClean="0">
                <a:solidFill>
                  <a:srgbClr val="FF0000"/>
                </a:solidFill>
              </a:rPr>
              <a:t> </a:t>
            </a:r>
            <a:r>
              <a:rPr lang="tr-TR" sz="2200" dirty="0"/>
              <a:t>ifade etmiştir</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0" y="1"/>
            <a:ext cx="9144000" cy="5143499"/>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tÃ¼rk-islam-devletlerinde-sanat">
            <a:hlinkClick r:id="rId2"/>
          </p:cNvPr>
          <p:cNvPicPr>
            <a:picLocks noChangeAspect="1" noChangeArrowheads="1"/>
          </p:cNvPicPr>
          <p:nvPr/>
        </p:nvPicPr>
        <p:blipFill>
          <a:blip r:embed="rId3" cstate="print"/>
          <a:srcRect/>
          <a:stretch>
            <a:fillRect/>
          </a:stretch>
        </p:blipFill>
        <p:spPr bwMode="auto">
          <a:xfrm>
            <a:off x="179512" y="0"/>
            <a:ext cx="8964488" cy="514350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79512" y="411510"/>
            <a:ext cx="4752626" cy="2585323"/>
          </a:xfrm>
          <a:prstGeom prst="rect">
            <a:avLst/>
          </a:prstGeom>
          <a:solidFill>
            <a:schemeClr val="accent1">
              <a:lumMod val="20000"/>
              <a:lumOff val="80000"/>
            </a:schemeClr>
          </a:solidFill>
        </p:spPr>
        <p:txBody>
          <a:bodyPr wrap="square">
            <a:spAutoFit/>
          </a:bodyPr>
          <a:lstStyle/>
          <a:p>
            <a:r>
              <a:rPr lang="tr-TR" dirty="0" err="1"/>
              <a:t>Karahanlılar</a:t>
            </a:r>
            <a:r>
              <a:rPr lang="tr-TR" dirty="0"/>
              <a:t> Dönemi’nde </a:t>
            </a:r>
            <a:r>
              <a:rPr lang="tr-TR" b="1" dirty="0"/>
              <a:t>Türk kültürü ile İslam kültürü kaynaştırılmış, </a:t>
            </a:r>
            <a:r>
              <a:rPr lang="tr-TR" dirty="0"/>
              <a:t>bu kaynaşma sonucunda birçok sanat eseri ortaya çıkmıştır. </a:t>
            </a:r>
            <a:r>
              <a:rPr lang="tr-TR" b="1" dirty="0"/>
              <a:t>Özellikle </a:t>
            </a:r>
            <a:r>
              <a:rPr lang="tr-TR" b="1" dirty="0">
                <a:solidFill>
                  <a:srgbClr val="FF0000"/>
                </a:solidFill>
              </a:rPr>
              <a:t>mimari yapılarıyla ön plana çıkan </a:t>
            </a:r>
            <a:r>
              <a:rPr lang="tr-TR" b="1" dirty="0" err="1"/>
              <a:t>Karahanlılar</a:t>
            </a:r>
            <a:r>
              <a:rPr lang="tr-TR" b="1" dirty="0"/>
              <a:t> Dönemi’nde Türk İslam mimarisinin ilk örnekleri verilmiştir.</a:t>
            </a:r>
            <a:r>
              <a:rPr lang="tr-TR" dirty="0"/>
              <a:t> Mimari alandaki ilk binalar </a:t>
            </a:r>
            <a:r>
              <a:rPr lang="tr-TR" b="1" dirty="0">
                <a:solidFill>
                  <a:srgbClr val="FF0000"/>
                </a:solidFill>
              </a:rPr>
              <a:t>kerpiçten </a:t>
            </a:r>
            <a:r>
              <a:rPr lang="tr-TR" dirty="0"/>
              <a:t>yapılmış, daha sonraları </a:t>
            </a:r>
            <a:r>
              <a:rPr lang="tr-TR" b="1" dirty="0">
                <a:solidFill>
                  <a:srgbClr val="FF0000"/>
                </a:solidFill>
              </a:rPr>
              <a:t>kerpiç ve tuğla birlikte </a:t>
            </a:r>
            <a:r>
              <a:rPr lang="tr-TR" dirty="0"/>
              <a:t>kullanılmış, sonlara doğru ise kerpiç malzemeye geri dönülmüştür. </a:t>
            </a:r>
          </a:p>
        </p:txBody>
      </p:sp>
      <p:sp>
        <p:nvSpPr>
          <p:cNvPr id="5" name="Dikdörtgen 4"/>
          <p:cNvSpPr/>
          <p:nvPr/>
        </p:nvSpPr>
        <p:spPr>
          <a:xfrm>
            <a:off x="1763688" y="0"/>
            <a:ext cx="5904657" cy="461665"/>
          </a:xfrm>
          <a:prstGeom prst="rect">
            <a:avLst/>
          </a:prstGeom>
        </p:spPr>
        <p:txBody>
          <a:bodyPr wrap="square">
            <a:spAutoFit/>
          </a:bodyPr>
          <a:lstStyle/>
          <a:p>
            <a:r>
              <a:rPr lang="tr-TR" sz="2400" b="1" dirty="0" err="1">
                <a:solidFill>
                  <a:srgbClr val="FF0000"/>
                </a:solidFill>
              </a:rPr>
              <a:t>Karahanlılar</a:t>
            </a:r>
            <a:r>
              <a:rPr lang="tr-TR" sz="2400" b="1" dirty="0">
                <a:solidFill>
                  <a:srgbClr val="FF0000"/>
                </a:solidFill>
              </a:rPr>
              <a:t> Dönemi’nde Sanat </a:t>
            </a:r>
            <a:r>
              <a:rPr lang="tr-TR" sz="2400" b="1" dirty="0" smtClean="0"/>
              <a:t>(840 – 1042)</a:t>
            </a:r>
            <a:endParaRPr lang="tr-TR" sz="2400" b="1" dirty="0"/>
          </a:p>
        </p:txBody>
      </p:sp>
      <p:sp>
        <p:nvSpPr>
          <p:cNvPr id="7" name="AutoShape 2" descr="Talhatan Camii (TÃ¼rkmenistan) ile ilgili gÃ¶rsel sonucu"/>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1028" name="Picture 4" descr="Talhatan Camii (TÃ¼rkmenistan) ile ilgili gÃ¶rsel sonucu">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23519" y="461665"/>
            <a:ext cx="4334972" cy="2421106"/>
          </a:xfrm>
          <a:prstGeom prst="rect">
            <a:avLst/>
          </a:prstGeom>
          <a:noFill/>
          <a:extLst>
            <a:ext uri="{909E8E84-426E-40DD-AFC4-6F175D3DCCD1}">
              <a14:hiddenFill xmlns:a14="http://schemas.microsoft.com/office/drawing/2010/main" xmlns="">
                <a:solidFill>
                  <a:srgbClr val="FFFFFF"/>
                </a:solidFill>
              </a14:hiddenFill>
            </a:ext>
          </a:extLst>
        </p:spPr>
      </p:pic>
      <p:sp>
        <p:nvSpPr>
          <p:cNvPr id="8" name="Dikdörtgen 7"/>
          <p:cNvSpPr/>
          <p:nvPr/>
        </p:nvSpPr>
        <p:spPr>
          <a:xfrm>
            <a:off x="6076898" y="2627501"/>
            <a:ext cx="2096343" cy="369332"/>
          </a:xfrm>
          <a:prstGeom prst="rect">
            <a:avLst/>
          </a:prstGeom>
        </p:spPr>
        <p:txBody>
          <a:bodyPr wrap="none">
            <a:spAutoFit/>
          </a:bodyPr>
          <a:lstStyle/>
          <a:p>
            <a:r>
              <a:rPr lang="tr-TR" b="1" dirty="0" err="1">
                <a:solidFill>
                  <a:srgbClr val="FF0000"/>
                </a:solidFill>
              </a:rPr>
              <a:t>Talhatan</a:t>
            </a:r>
            <a:r>
              <a:rPr lang="tr-TR" b="1" dirty="0">
                <a:solidFill>
                  <a:srgbClr val="FF0000"/>
                </a:solidFill>
              </a:rPr>
              <a:t> Baba </a:t>
            </a:r>
            <a:r>
              <a:rPr lang="tr-TR" b="1" dirty="0" smtClean="0">
                <a:solidFill>
                  <a:srgbClr val="FF0000"/>
                </a:solidFill>
              </a:rPr>
              <a:t>camii</a:t>
            </a:r>
            <a:endParaRPr lang="tr-TR" dirty="0">
              <a:solidFill>
                <a:srgbClr val="FF0000"/>
              </a:solidFill>
            </a:endParaRPr>
          </a:p>
        </p:txBody>
      </p:sp>
      <p:pic>
        <p:nvPicPr>
          <p:cNvPr id="1030" name="Picture 6" descr="hazara degaron cami ile ilgili gÃ¶rsel sonucu"/>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220072" y="2996833"/>
            <a:ext cx="3904514" cy="2151385"/>
          </a:xfrm>
          <a:prstGeom prst="rect">
            <a:avLst/>
          </a:prstGeom>
          <a:noFill/>
          <a:extLst>
            <a:ext uri="{909E8E84-426E-40DD-AFC4-6F175D3DCCD1}">
              <a14:hiddenFill xmlns:a14="http://schemas.microsoft.com/office/drawing/2010/main" xmlns="">
                <a:solidFill>
                  <a:srgbClr val="FFFFFF"/>
                </a:solidFill>
              </a14:hiddenFill>
            </a:ext>
          </a:extLst>
        </p:spPr>
      </p:pic>
      <p:sp>
        <p:nvSpPr>
          <p:cNvPr id="6" name="Dikdörtgen 5"/>
          <p:cNvSpPr/>
          <p:nvPr/>
        </p:nvSpPr>
        <p:spPr>
          <a:xfrm>
            <a:off x="22592" y="3112175"/>
            <a:ext cx="5341496" cy="2031325"/>
          </a:xfrm>
          <a:prstGeom prst="rect">
            <a:avLst/>
          </a:prstGeom>
          <a:solidFill>
            <a:schemeClr val="accent6">
              <a:lumMod val="40000"/>
              <a:lumOff val="60000"/>
            </a:schemeClr>
          </a:solidFill>
        </p:spPr>
        <p:txBody>
          <a:bodyPr wrap="square">
            <a:spAutoFit/>
          </a:bodyPr>
          <a:lstStyle/>
          <a:p>
            <a:r>
              <a:rPr lang="tr-TR" dirty="0" err="1"/>
              <a:t>Karahanlılar</a:t>
            </a:r>
            <a:r>
              <a:rPr lang="tr-TR" dirty="0"/>
              <a:t> Dönemi’nde yapılan binaların </a:t>
            </a:r>
            <a:r>
              <a:rPr lang="tr-TR" b="1" dirty="0"/>
              <a:t>süslemeleri oldukça </a:t>
            </a:r>
            <a:r>
              <a:rPr lang="tr-TR" b="1" dirty="0">
                <a:solidFill>
                  <a:srgbClr val="FF0000"/>
                </a:solidFill>
              </a:rPr>
              <a:t>sade bir şekilde </a:t>
            </a:r>
            <a:r>
              <a:rPr lang="tr-TR" b="1" dirty="0"/>
              <a:t>yapılmış</a:t>
            </a:r>
            <a:r>
              <a:rPr lang="tr-TR" dirty="0"/>
              <a:t>, </a:t>
            </a:r>
            <a:r>
              <a:rPr lang="tr-TR" b="1" dirty="0">
                <a:solidFill>
                  <a:srgbClr val="FF0000"/>
                </a:solidFill>
              </a:rPr>
              <a:t>Hazara</a:t>
            </a:r>
            <a:r>
              <a:rPr lang="tr-TR" b="1" dirty="0"/>
              <a:t> (</a:t>
            </a:r>
            <a:r>
              <a:rPr lang="tr-TR" b="1" dirty="0" err="1"/>
              <a:t>Degaron</a:t>
            </a:r>
            <a:r>
              <a:rPr lang="tr-TR" b="1" dirty="0"/>
              <a:t>) ve </a:t>
            </a:r>
            <a:r>
              <a:rPr lang="tr-TR" b="1" dirty="0" err="1">
                <a:solidFill>
                  <a:srgbClr val="FF0000"/>
                </a:solidFill>
              </a:rPr>
              <a:t>Talhatan</a:t>
            </a:r>
            <a:r>
              <a:rPr lang="tr-TR" b="1" dirty="0">
                <a:solidFill>
                  <a:srgbClr val="FF0000"/>
                </a:solidFill>
              </a:rPr>
              <a:t> Baba </a:t>
            </a:r>
            <a:r>
              <a:rPr lang="tr-TR" b="1" dirty="0" smtClean="0"/>
              <a:t>camileri </a:t>
            </a:r>
            <a:r>
              <a:rPr lang="tr-TR" dirty="0"/>
              <a:t>bu dönemde yapılan camilerin en önemlileri arasında yer almıştır. </a:t>
            </a:r>
            <a:r>
              <a:rPr lang="tr-TR" dirty="0" err="1"/>
              <a:t>Karahanlılar</a:t>
            </a:r>
            <a:r>
              <a:rPr lang="tr-TR" dirty="0"/>
              <a:t> tarafından yapılan camiler, Mimar Sinan’ın yaptığı merkezi planlı büyük camilerin ilk örnekleri olarak değerlendirilmiştir</a:t>
            </a:r>
          </a:p>
        </p:txBody>
      </p:sp>
      <p:sp>
        <p:nvSpPr>
          <p:cNvPr id="9" name="Dikdörtgen 8"/>
          <p:cNvSpPr/>
          <p:nvPr/>
        </p:nvSpPr>
        <p:spPr>
          <a:xfrm>
            <a:off x="6916002" y="4756904"/>
            <a:ext cx="2166683" cy="369332"/>
          </a:xfrm>
          <a:prstGeom prst="rect">
            <a:avLst/>
          </a:prstGeom>
        </p:spPr>
        <p:txBody>
          <a:bodyPr wrap="none">
            <a:spAutoFit/>
          </a:bodyPr>
          <a:lstStyle/>
          <a:p>
            <a:r>
              <a:rPr lang="tr-TR" dirty="0"/>
              <a:t>Hazara </a:t>
            </a:r>
            <a:r>
              <a:rPr lang="tr-TR" dirty="0" err="1"/>
              <a:t>Degaron</a:t>
            </a:r>
            <a:r>
              <a:rPr lang="tr-TR" dirty="0"/>
              <a:t> cami</a:t>
            </a:r>
          </a:p>
        </p:txBody>
      </p:sp>
    </p:spTree>
    <p:extLst>
      <p:ext uri="{BB962C8B-B14F-4D97-AF65-F5344CB8AC3E}">
        <p14:creationId xmlns:p14="http://schemas.microsoft.com/office/powerpoint/2010/main" xmlns="" val="41412423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azara degaron cami ile ilgili gÃ¶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7504" y="1041366"/>
            <a:ext cx="2808312" cy="2223996"/>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428318" y="3231370"/>
            <a:ext cx="2166683" cy="369332"/>
          </a:xfrm>
          <a:prstGeom prst="rect">
            <a:avLst/>
          </a:prstGeom>
        </p:spPr>
        <p:txBody>
          <a:bodyPr wrap="none">
            <a:spAutoFit/>
          </a:bodyPr>
          <a:lstStyle/>
          <a:p>
            <a:r>
              <a:rPr lang="tr-TR" dirty="0"/>
              <a:t>Hazara </a:t>
            </a:r>
            <a:r>
              <a:rPr lang="tr-TR" dirty="0" err="1"/>
              <a:t>Degaron</a:t>
            </a:r>
            <a:r>
              <a:rPr lang="tr-TR" dirty="0"/>
              <a:t> cami</a:t>
            </a:r>
          </a:p>
        </p:txBody>
      </p:sp>
      <p:sp>
        <p:nvSpPr>
          <p:cNvPr id="3" name="Dikdörtgen 2"/>
          <p:cNvSpPr/>
          <p:nvPr/>
        </p:nvSpPr>
        <p:spPr>
          <a:xfrm>
            <a:off x="-3264" y="3723878"/>
            <a:ext cx="4355976" cy="1200329"/>
          </a:xfrm>
          <a:prstGeom prst="rect">
            <a:avLst/>
          </a:prstGeom>
          <a:solidFill>
            <a:schemeClr val="accent1">
              <a:lumMod val="20000"/>
              <a:lumOff val="80000"/>
            </a:schemeClr>
          </a:solidFill>
        </p:spPr>
        <p:txBody>
          <a:bodyPr wrap="square">
            <a:spAutoFit/>
          </a:bodyPr>
          <a:lstStyle/>
          <a:p>
            <a:r>
              <a:rPr lang="tr-TR" dirty="0" err="1"/>
              <a:t>Karahanlılar</a:t>
            </a:r>
            <a:r>
              <a:rPr lang="tr-TR" dirty="0"/>
              <a:t> Dönemi’nden kalan en eski mimari eser </a:t>
            </a:r>
            <a:r>
              <a:rPr lang="tr-TR" b="1" dirty="0">
                <a:solidFill>
                  <a:srgbClr val="FF0000"/>
                </a:solidFill>
              </a:rPr>
              <a:t>Arap Ata Türbesi’dir</a:t>
            </a:r>
            <a:r>
              <a:rPr lang="tr-TR" dirty="0"/>
              <a:t>. Bunların dışında, </a:t>
            </a:r>
            <a:r>
              <a:rPr lang="tr-TR" b="1" dirty="0">
                <a:solidFill>
                  <a:srgbClr val="FF0000"/>
                </a:solidFill>
              </a:rPr>
              <a:t>Ayşe Bibi ve </a:t>
            </a:r>
            <a:r>
              <a:rPr lang="tr-TR" b="1" dirty="0" err="1">
                <a:solidFill>
                  <a:srgbClr val="FF0000"/>
                </a:solidFill>
              </a:rPr>
              <a:t>Balacı</a:t>
            </a:r>
            <a:r>
              <a:rPr lang="tr-TR" b="1" dirty="0">
                <a:solidFill>
                  <a:srgbClr val="FF0000"/>
                </a:solidFill>
              </a:rPr>
              <a:t> Hatun türbeleri </a:t>
            </a:r>
            <a:r>
              <a:rPr lang="tr-TR" dirty="0"/>
              <a:t>de önemli yapılardır. </a:t>
            </a:r>
          </a:p>
        </p:txBody>
      </p:sp>
      <p:pic>
        <p:nvPicPr>
          <p:cNvPr id="2052" name="Picture 4" descr="arap ata tÃ¼rbesi ile ilgili gÃ¶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11960" y="123478"/>
            <a:ext cx="4932040" cy="2422087"/>
          </a:xfrm>
          <a:prstGeom prst="rect">
            <a:avLst/>
          </a:prstGeom>
          <a:noFill/>
          <a:extLst>
            <a:ext uri="{909E8E84-426E-40DD-AFC4-6F175D3DCCD1}">
              <a14:hiddenFill xmlns:a14="http://schemas.microsoft.com/office/drawing/2010/main" xmlns="">
                <a:solidFill>
                  <a:srgbClr val="FFFFFF"/>
                </a:solidFill>
              </a14:hiddenFill>
            </a:ext>
          </a:extLst>
        </p:spPr>
      </p:pic>
      <p:sp>
        <p:nvSpPr>
          <p:cNvPr id="5" name="Dikdörtgen 4"/>
          <p:cNvSpPr/>
          <p:nvPr/>
        </p:nvSpPr>
        <p:spPr>
          <a:xfrm>
            <a:off x="7080818" y="2153364"/>
            <a:ext cx="2069606" cy="369332"/>
          </a:xfrm>
          <a:prstGeom prst="rect">
            <a:avLst/>
          </a:prstGeom>
        </p:spPr>
        <p:txBody>
          <a:bodyPr wrap="none">
            <a:spAutoFit/>
          </a:bodyPr>
          <a:lstStyle/>
          <a:p>
            <a:r>
              <a:rPr lang="tr-TR" b="1" dirty="0">
                <a:solidFill>
                  <a:srgbClr val="FF0000"/>
                </a:solidFill>
              </a:rPr>
              <a:t>Arap Ata Türbesi’dir</a:t>
            </a:r>
            <a:endParaRPr lang="tr-TR" dirty="0"/>
          </a:p>
        </p:txBody>
      </p:sp>
      <p:pic>
        <p:nvPicPr>
          <p:cNvPr id="2054" name="Picture 6" descr="AyÅe Bibi ve BalacÄ± Hatun tÃ¼rbeleri ile ilgili gÃ¶rsel sonucu"/>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295748" y="2859783"/>
            <a:ext cx="4764464" cy="226738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Dikdörtgen 1"/>
          <p:cNvSpPr/>
          <p:nvPr/>
        </p:nvSpPr>
        <p:spPr>
          <a:xfrm>
            <a:off x="107504" y="123478"/>
            <a:ext cx="4572000" cy="923330"/>
          </a:xfrm>
          <a:prstGeom prst="rect">
            <a:avLst/>
          </a:prstGeom>
          <a:solidFill>
            <a:srgbClr val="FFFF00"/>
          </a:solidFill>
        </p:spPr>
        <p:txBody>
          <a:bodyPr>
            <a:spAutoFit/>
          </a:bodyPr>
          <a:lstStyle/>
          <a:p>
            <a:r>
              <a:rPr lang="tr-TR" dirty="0" err="1"/>
              <a:t>Karahanlılar</a:t>
            </a:r>
            <a:r>
              <a:rPr lang="tr-TR" dirty="0"/>
              <a:t> tarafından yapılan camiler, </a:t>
            </a:r>
            <a:r>
              <a:rPr lang="tr-TR" b="1" dirty="0"/>
              <a:t>Mimar Sinan’ın yaptığı merkezi planlı </a:t>
            </a:r>
            <a:r>
              <a:rPr lang="tr-TR" dirty="0"/>
              <a:t>büyük camilerin ilk örnekleri olarak değerlendirilmiştir.</a:t>
            </a:r>
          </a:p>
        </p:txBody>
      </p:sp>
      <p:sp>
        <p:nvSpPr>
          <p:cNvPr id="6" name="Dikdörtgen 5"/>
          <p:cNvSpPr/>
          <p:nvPr/>
        </p:nvSpPr>
        <p:spPr>
          <a:xfrm>
            <a:off x="5628268" y="4774168"/>
            <a:ext cx="3520772" cy="369332"/>
          </a:xfrm>
          <a:prstGeom prst="rect">
            <a:avLst/>
          </a:prstGeom>
        </p:spPr>
        <p:txBody>
          <a:bodyPr wrap="none">
            <a:spAutoFit/>
          </a:bodyPr>
          <a:lstStyle/>
          <a:p>
            <a:r>
              <a:rPr lang="tr-TR" b="1" dirty="0">
                <a:solidFill>
                  <a:srgbClr val="FF0000"/>
                </a:solidFill>
              </a:rPr>
              <a:t>Ayşe Bibi ve </a:t>
            </a:r>
            <a:r>
              <a:rPr lang="tr-TR" b="1" dirty="0" err="1">
                <a:solidFill>
                  <a:srgbClr val="FF0000"/>
                </a:solidFill>
              </a:rPr>
              <a:t>Balacı</a:t>
            </a:r>
            <a:r>
              <a:rPr lang="tr-TR" b="1" dirty="0">
                <a:solidFill>
                  <a:srgbClr val="FF0000"/>
                </a:solidFill>
              </a:rPr>
              <a:t> Hatun türbeleri </a:t>
            </a:r>
            <a:endParaRPr lang="tr-TR" dirty="0"/>
          </a:p>
        </p:txBody>
      </p:sp>
    </p:spTree>
    <p:extLst>
      <p:ext uri="{BB962C8B-B14F-4D97-AF65-F5344CB8AC3E}">
        <p14:creationId xmlns:p14="http://schemas.microsoft.com/office/powerpoint/2010/main" xmlns="" val="15946048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23478"/>
            <a:ext cx="4572000" cy="2923877"/>
          </a:xfrm>
          <a:prstGeom prst="rect">
            <a:avLst/>
          </a:prstGeom>
          <a:solidFill>
            <a:schemeClr val="bg1">
              <a:lumMod val="85000"/>
            </a:schemeClr>
          </a:solidFill>
        </p:spPr>
        <p:txBody>
          <a:bodyPr>
            <a:spAutoFit/>
          </a:bodyPr>
          <a:lstStyle/>
          <a:p>
            <a:r>
              <a:rPr lang="tr-TR" sz="2000" b="1" dirty="0" smtClean="0">
                <a:solidFill>
                  <a:srgbClr val="FF0000"/>
                </a:solidFill>
              </a:rPr>
              <a:t>Büyük Selçuklular Dönemi’nde Sanat </a:t>
            </a:r>
          </a:p>
          <a:p>
            <a:r>
              <a:rPr lang="tr-TR" sz="2000" b="1" dirty="0" smtClean="0">
                <a:solidFill>
                  <a:srgbClr val="FF0000"/>
                </a:solidFill>
              </a:rPr>
              <a:t>1040 - 1157</a:t>
            </a:r>
            <a:endParaRPr lang="tr-TR" dirty="0" smtClean="0"/>
          </a:p>
          <a:p>
            <a:r>
              <a:rPr lang="tr-TR" dirty="0" smtClean="0"/>
              <a:t>       Orta Asya’dan gelerek Horasan’a yerleşen </a:t>
            </a:r>
            <a:r>
              <a:rPr lang="tr-TR" b="1" dirty="0" smtClean="0">
                <a:solidFill>
                  <a:srgbClr val="FF0000"/>
                </a:solidFill>
              </a:rPr>
              <a:t>Oğuzların </a:t>
            </a:r>
            <a:r>
              <a:rPr lang="tr-TR" dirty="0" smtClean="0"/>
              <a:t>kurduğu </a:t>
            </a:r>
            <a:r>
              <a:rPr lang="tr-TR" b="1" dirty="0" smtClean="0">
                <a:solidFill>
                  <a:srgbClr val="FF0000"/>
                </a:solidFill>
              </a:rPr>
              <a:t>Selçuklu Devleti</a:t>
            </a:r>
            <a:r>
              <a:rPr lang="tr-TR" dirty="0" smtClean="0"/>
              <a:t>; kısa sürede büyüyerek </a:t>
            </a:r>
            <a:r>
              <a:rPr lang="tr-TR" b="1" dirty="0" smtClean="0"/>
              <a:t>İran, Azerbaycan, Anadolu, Suriye ve Mezopotamya’ya </a:t>
            </a:r>
            <a:r>
              <a:rPr lang="tr-TR" dirty="0" smtClean="0"/>
              <a:t>hâkim olmuştur. Selçuklular, İslam dini ve medeniyeti sayesinde çok büyük bir güce kavuşurken </a:t>
            </a:r>
            <a:r>
              <a:rPr lang="tr-TR" b="1" dirty="0" smtClean="0"/>
              <a:t>eski kültür unsurlarını İslam kültürüne ekleyerek </a:t>
            </a:r>
            <a:r>
              <a:rPr lang="tr-TR" b="1" dirty="0" smtClean="0">
                <a:solidFill>
                  <a:srgbClr val="FF0000"/>
                </a:solidFill>
              </a:rPr>
              <a:t>muazzam bir sentez </a:t>
            </a:r>
            <a:r>
              <a:rPr lang="tr-TR" b="1" dirty="0" smtClean="0"/>
              <a:t>ortaya çıkarmıştır</a:t>
            </a:r>
            <a:endParaRPr lang="tr-TR" b="1" dirty="0"/>
          </a:p>
        </p:txBody>
      </p:sp>
      <p:sp>
        <p:nvSpPr>
          <p:cNvPr id="3" name="Dikdörtgen 2"/>
          <p:cNvSpPr/>
          <p:nvPr/>
        </p:nvSpPr>
        <p:spPr>
          <a:xfrm>
            <a:off x="107504" y="3112175"/>
            <a:ext cx="4680520" cy="2031325"/>
          </a:xfrm>
          <a:prstGeom prst="rect">
            <a:avLst/>
          </a:prstGeom>
          <a:solidFill>
            <a:schemeClr val="accent6">
              <a:lumMod val="40000"/>
              <a:lumOff val="60000"/>
            </a:schemeClr>
          </a:solidFill>
        </p:spPr>
        <p:txBody>
          <a:bodyPr wrap="square">
            <a:spAutoFit/>
          </a:bodyPr>
          <a:lstStyle/>
          <a:p>
            <a:r>
              <a:rPr lang="tr-TR" dirty="0"/>
              <a:t>Büyük Selçuklular Dönemi mimarisinin </a:t>
            </a:r>
            <a:r>
              <a:rPr lang="tr-TR" b="1" dirty="0"/>
              <a:t>en önemli özelliği,</a:t>
            </a:r>
            <a:r>
              <a:rPr lang="tr-TR" dirty="0"/>
              <a:t> </a:t>
            </a:r>
            <a:r>
              <a:rPr lang="tr-TR" b="1" dirty="0">
                <a:solidFill>
                  <a:srgbClr val="FF0000"/>
                </a:solidFill>
              </a:rPr>
              <a:t>dört eyvanlı ve avlulu planın</a:t>
            </a:r>
            <a:r>
              <a:rPr lang="tr-TR" dirty="0"/>
              <a:t> yeni yapılan camilere uygulanmasıdır. İsfahan’daki </a:t>
            </a:r>
            <a:r>
              <a:rPr lang="tr-TR" b="1" dirty="0" err="1">
                <a:solidFill>
                  <a:srgbClr val="FF0000"/>
                </a:solidFill>
              </a:rPr>
              <a:t>Mescid</a:t>
            </a:r>
            <a:r>
              <a:rPr lang="tr-TR" b="1" dirty="0">
                <a:solidFill>
                  <a:srgbClr val="FF0000"/>
                </a:solidFill>
              </a:rPr>
              <a:t>-i </a:t>
            </a:r>
            <a:r>
              <a:rPr lang="tr-TR" b="1" dirty="0" smtClean="0">
                <a:solidFill>
                  <a:srgbClr val="FF0000"/>
                </a:solidFill>
              </a:rPr>
              <a:t>Cuma</a:t>
            </a:r>
            <a:r>
              <a:rPr lang="tr-TR" dirty="0" smtClean="0"/>
              <a:t>, bu </a:t>
            </a:r>
            <a:r>
              <a:rPr lang="tr-TR" dirty="0"/>
              <a:t>camilerin en önemlileri arasında yer almakta ve o </a:t>
            </a:r>
            <a:r>
              <a:rPr lang="tr-TR" dirty="0" smtClean="0"/>
              <a:t>önemdeki </a:t>
            </a:r>
            <a:r>
              <a:rPr lang="tr-TR" b="1" dirty="0">
                <a:solidFill>
                  <a:srgbClr val="FF0000"/>
                </a:solidFill>
              </a:rPr>
              <a:t>camilerin en büyüğü ve en güzeli sıfatını </a:t>
            </a:r>
            <a:r>
              <a:rPr lang="tr-TR" dirty="0"/>
              <a:t>taşımaktadır.</a:t>
            </a:r>
          </a:p>
        </p:txBody>
      </p:sp>
      <p:pic>
        <p:nvPicPr>
          <p:cNvPr id="3074" name="Picture 2" descr="mescid-i cuma isfahan ile ilgili gÃ¶rsel sonucu">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98543" y="123478"/>
            <a:ext cx="4439920" cy="2736304"/>
          </a:xfrm>
          <a:prstGeom prst="rect">
            <a:avLst/>
          </a:prstGeom>
          <a:noFill/>
          <a:extLst>
            <a:ext uri="{909E8E84-426E-40DD-AFC4-6F175D3DCCD1}">
              <a14:hiddenFill xmlns:a14="http://schemas.microsoft.com/office/drawing/2010/main" xmlns="">
                <a:solidFill>
                  <a:srgbClr val="FFFFFF"/>
                </a:solidFill>
              </a14:hiddenFill>
            </a:ext>
          </a:extLst>
        </p:spPr>
      </p:pic>
      <p:pic>
        <p:nvPicPr>
          <p:cNvPr id="3076" name="Picture 4" descr="mescid-i cuma isfahan ile ilgili gÃ¶rsel sonucu"/>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679504" y="2859782"/>
            <a:ext cx="4439919" cy="2283717"/>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6084168" y="2483346"/>
            <a:ext cx="2305246" cy="369332"/>
          </a:xfrm>
          <a:prstGeom prst="rect">
            <a:avLst/>
          </a:prstGeom>
        </p:spPr>
        <p:txBody>
          <a:bodyPr wrap="none">
            <a:spAutoFit/>
          </a:bodyPr>
          <a:lstStyle/>
          <a:p>
            <a:r>
              <a:rPr lang="tr-TR" dirty="0" err="1"/>
              <a:t>Mescid</a:t>
            </a:r>
            <a:r>
              <a:rPr lang="tr-TR" dirty="0"/>
              <a:t>-i Cuma İsfahan</a:t>
            </a:r>
          </a:p>
        </p:txBody>
      </p:sp>
    </p:spTree>
    <p:extLst>
      <p:ext uri="{BB962C8B-B14F-4D97-AF65-F5344CB8AC3E}">
        <p14:creationId xmlns:p14="http://schemas.microsoft.com/office/powerpoint/2010/main" xmlns="" val="14936396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23478"/>
            <a:ext cx="4104456" cy="1200329"/>
          </a:xfrm>
          <a:prstGeom prst="rect">
            <a:avLst/>
          </a:prstGeom>
          <a:solidFill>
            <a:schemeClr val="accent4">
              <a:lumMod val="60000"/>
              <a:lumOff val="40000"/>
            </a:schemeClr>
          </a:solidFill>
        </p:spPr>
        <p:txBody>
          <a:bodyPr wrap="square">
            <a:spAutoFit/>
          </a:bodyPr>
          <a:lstStyle/>
          <a:p>
            <a:r>
              <a:rPr lang="tr-TR" dirty="0"/>
              <a:t>Bu dönemde dikkat çeken diğer Selçuklu camileri ise; </a:t>
            </a:r>
            <a:r>
              <a:rPr lang="tr-TR" b="1" dirty="0" err="1">
                <a:solidFill>
                  <a:srgbClr val="FF0000"/>
                </a:solidFill>
              </a:rPr>
              <a:t>Zevvare</a:t>
            </a:r>
            <a:r>
              <a:rPr lang="tr-TR" b="1" dirty="0">
                <a:solidFill>
                  <a:srgbClr val="FF0000"/>
                </a:solidFill>
              </a:rPr>
              <a:t> </a:t>
            </a:r>
            <a:r>
              <a:rPr lang="tr-TR" b="1" dirty="0" err="1">
                <a:solidFill>
                  <a:srgbClr val="FF0000"/>
                </a:solidFill>
              </a:rPr>
              <a:t>Mescid</a:t>
            </a:r>
            <a:r>
              <a:rPr lang="tr-TR" b="1" dirty="0">
                <a:solidFill>
                  <a:srgbClr val="FF0000"/>
                </a:solidFill>
              </a:rPr>
              <a:t>-i Cuması, </a:t>
            </a:r>
            <a:r>
              <a:rPr lang="tr-TR" b="1" dirty="0" err="1">
                <a:solidFill>
                  <a:srgbClr val="FF0000"/>
                </a:solidFill>
              </a:rPr>
              <a:t>Ardistan</a:t>
            </a:r>
            <a:r>
              <a:rPr lang="tr-TR" b="1" dirty="0">
                <a:solidFill>
                  <a:srgbClr val="FF0000"/>
                </a:solidFill>
              </a:rPr>
              <a:t> </a:t>
            </a:r>
            <a:r>
              <a:rPr lang="tr-TR" b="1" dirty="0" err="1">
                <a:solidFill>
                  <a:srgbClr val="FF0000"/>
                </a:solidFill>
              </a:rPr>
              <a:t>Mescid</a:t>
            </a:r>
            <a:r>
              <a:rPr lang="tr-TR" b="1" dirty="0">
                <a:solidFill>
                  <a:srgbClr val="FF0000"/>
                </a:solidFill>
              </a:rPr>
              <a:t>-i Cuması ve Damgan </a:t>
            </a:r>
            <a:r>
              <a:rPr lang="tr-TR" b="1" dirty="0" err="1">
                <a:solidFill>
                  <a:srgbClr val="FF0000"/>
                </a:solidFill>
              </a:rPr>
              <a:t>Mescid</a:t>
            </a:r>
            <a:r>
              <a:rPr lang="tr-TR" b="1" dirty="0">
                <a:solidFill>
                  <a:srgbClr val="FF0000"/>
                </a:solidFill>
              </a:rPr>
              <a:t>-i </a:t>
            </a:r>
            <a:r>
              <a:rPr lang="tr-TR" b="1" dirty="0" err="1">
                <a:solidFill>
                  <a:srgbClr val="FF0000"/>
                </a:solidFill>
              </a:rPr>
              <a:t>Cuması’dır</a:t>
            </a:r>
            <a:endParaRPr lang="tr-TR" b="1" dirty="0">
              <a:solidFill>
                <a:srgbClr val="FF0000"/>
              </a:solidFill>
            </a:endParaRPr>
          </a:p>
        </p:txBody>
      </p:sp>
      <p:pic>
        <p:nvPicPr>
          <p:cNvPr id="4098" name="Picture 2" descr="Zevvare Mescid-i CumasÄ±, Ardistan Mescid-i CumasÄ± ve Damgan Mescid-i CumasÄ± ile ilgili gÃ¶rsel sonucu">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491630"/>
            <a:ext cx="4514850" cy="3069286"/>
          </a:xfrm>
          <a:prstGeom prst="rect">
            <a:avLst/>
          </a:prstGeom>
          <a:noFill/>
          <a:extLst>
            <a:ext uri="{909E8E84-426E-40DD-AFC4-6F175D3DCCD1}">
              <a14:hiddenFill xmlns:a14="http://schemas.microsoft.com/office/drawing/2010/main" xmlns="">
                <a:solidFill>
                  <a:srgbClr val="FFFFFF"/>
                </a:solidFill>
              </a14:hiddenFill>
            </a:ext>
          </a:extLst>
        </p:spPr>
      </p:pic>
      <p:sp>
        <p:nvSpPr>
          <p:cNvPr id="3" name="Dikdörtgen 2"/>
          <p:cNvSpPr/>
          <p:nvPr/>
        </p:nvSpPr>
        <p:spPr>
          <a:xfrm>
            <a:off x="1043608" y="4515966"/>
            <a:ext cx="2499339" cy="369332"/>
          </a:xfrm>
          <a:prstGeom prst="rect">
            <a:avLst/>
          </a:prstGeom>
        </p:spPr>
        <p:txBody>
          <a:bodyPr wrap="none">
            <a:spAutoFit/>
          </a:bodyPr>
          <a:lstStyle/>
          <a:p>
            <a:r>
              <a:rPr lang="tr-TR" dirty="0" err="1"/>
              <a:t>Zevvare</a:t>
            </a:r>
            <a:r>
              <a:rPr lang="tr-TR" dirty="0"/>
              <a:t> </a:t>
            </a:r>
            <a:r>
              <a:rPr lang="tr-TR" dirty="0" err="1"/>
              <a:t>Mescid</a:t>
            </a:r>
            <a:r>
              <a:rPr lang="tr-TR" dirty="0"/>
              <a:t>-i Cuması</a:t>
            </a:r>
          </a:p>
        </p:txBody>
      </p:sp>
      <p:pic>
        <p:nvPicPr>
          <p:cNvPr id="4100" name="Picture 4" descr="Ardistan Mescid-i CumasÄ± ve Damgan Mescid-i CumasÄ± ile ilgili gÃ¶rsel sonucu"/>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731400" y="9634"/>
            <a:ext cx="4412600" cy="2427734"/>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6532487" y="2202418"/>
            <a:ext cx="2609945" cy="369332"/>
          </a:xfrm>
          <a:prstGeom prst="rect">
            <a:avLst/>
          </a:prstGeom>
        </p:spPr>
        <p:txBody>
          <a:bodyPr wrap="none">
            <a:spAutoFit/>
          </a:bodyPr>
          <a:lstStyle/>
          <a:p>
            <a:r>
              <a:rPr lang="tr-TR" dirty="0" err="1"/>
              <a:t>Zevvare</a:t>
            </a:r>
            <a:r>
              <a:rPr lang="tr-TR" dirty="0"/>
              <a:t> </a:t>
            </a:r>
            <a:r>
              <a:rPr lang="tr-TR" dirty="0" err="1"/>
              <a:t>Mescid</a:t>
            </a:r>
            <a:r>
              <a:rPr lang="tr-TR" dirty="0"/>
              <a:t>-i Cuması, </a:t>
            </a:r>
          </a:p>
        </p:txBody>
      </p:sp>
      <p:pic>
        <p:nvPicPr>
          <p:cNvPr id="4102" name="Picture 6" descr="Damgan Mescid-i CumasÄ± ile ilgili gÃ¶rsel sonucu"/>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644008" y="2571750"/>
            <a:ext cx="4499992" cy="2596004"/>
          </a:xfrm>
          <a:prstGeom prst="rect">
            <a:avLst/>
          </a:prstGeom>
          <a:noFill/>
          <a:extLst>
            <a:ext uri="{909E8E84-426E-40DD-AFC4-6F175D3DCCD1}">
              <a14:hiddenFill xmlns:a14="http://schemas.microsoft.com/office/drawing/2010/main" xmlns="">
                <a:solidFill>
                  <a:srgbClr val="FFFFFF"/>
                </a:solidFill>
              </a14:hiddenFill>
            </a:ext>
          </a:extLst>
        </p:spPr>
      </p:pic>
      <p:sp>
        <p:nvSpPr>
          <p:cNvPr id="5" name="Dikdörtgen 4"/>
          <p:cNvSpPr/>
          <p:nvPr/>
        </p:nvSpPr>
        <p:spPr>
          <a:xfrm>
            <a:off x="6597597" y="4793972"/>
            <a:ext cx="2546403" cy="369332"/>
          </a:xfrm>
          <a:prstGeom prst="rect">
            <a:avLst/>
          </a:prstGeom>
        </p:spPr>
        <p:txBody>
          <a:bodyPr wrap="none">
            <a:spAutoFit/>
          </a:bodyPr>
          <a:lstStyle/>
          <a:p>
            <a:r>
              <a:rPr lang="tr-TR" dirty="0"/>
              <a:t>Damgan </a:t>
            </a:r>
            <a:r>
              <a:rPr lang="tr-TR" dirty="0" err="1"/>
              <a:t>Mescid</a:t>
            </a:r>
            <a:r>
              <a:rPr lang="tr-TR" dirty="0"/>
              <a:t>-i Cuması</a:t>
            </a:r>
          </a:p>
        </p:txBody>
      </p:sp>
    </p:spTree>
    <p:extLst>
      <p:ext uri="{BB962C8B-B14F-4D97-AF65-F5344CB8AC3E}">
        <p14:creationId xmlns:p14="http://schemas.microsoft.com/office/powerpoint/2010/main" xmlns="" val="17631050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23478"/>
            <a:ext cx="4572000" cy="1477328"/>
          </a:xfrm>
          <a:prstGeom prst="rect">
            <a:avLst/>
          </a:prstGeom>
          <a:solidFill>
            <a:schemeClr val="accent1">
              <a:lumMod val="40000"/>
              <a:lumOff val="60000"/>
            </a:schemeClr>
          </a:solidFill>
        </p:spPr>
        <p:txBody>
          <a:bodyPr>
            <a:spAutoFit/>
          </a:bodyPr>
          <a:lstStyle/>
          <a:p>
            <a:r>
              <a:rPr lang="tr-TR" b="1" dirty="0"/>
              <a:t>Selçuklular </a:t>
            </a:r>
            <a:r>
              <a:rPr lang="tr-TR" b="1" dirty="0">
                <a:solidFill>
                  <a:srgbClr val="FF0000"/>
                </a:solidFill>
              </a:rPr>
              <a:t>ince, uzun ve silindirik minareler </a:t>
            </a:r>
            <a:r>
              <a:rPr lang="tr-TR" b="1" dirty="0"/>
              <a:t>ile </a:t>
            </a:r>
            <a:r>
              <a:rPr lang="tr-TR" b="1" dirty="0">
                <a:solidFill>
                  <a:srgbClr val="FF0000"/>
                </a:solidFill>
              </a:rPr>
              <a:t>zengin tuğla işçiliğini </a:t>
            </a:r>
            <a:r>
              <a:rPr lang="tr-TR" b="1" dirty="0"/>
              <a:t>birleştirerek çok güzel minareler yapmıştır. </a:t>
            </a:r>
            <a:r>
              <a:rPr lang="tr-TR" dirty="0"/>
              <a:t>Bu minarelerden </a:t>
            </a:r>
            <a:r>
              <a:rPr lang="tr-TR" b="1" dirty="0"/>
              <a:t>bilinen en eskisi, süslemesinde ilk kez çini de kullanılan </a:t>
            </a:r>
            <a:r>
              <a:rPr lang="tr-TR" dirty="0">
                <a:solidFill>
                  <a:srgbClr val="FF0000"/>
                </a:solidFill>
              </a:rPr>
              <a:t>Damgan Camisi’ndeki minaredir. </a:t>
            </a:r>
            <a:endParaRPr lang="tr-TR" dirty="0"/>
          </a:p>
        </p:txBody>
      </p:sp>
      <p:pic>
        <p:nvPicPr>
          <p:cNvPr id="5122" name="Picture 2" descr="damgan mescid-i cumasÄ± minaresi ile ilgili gÃ¶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7505" y="1600806"/>
            <a:ext cx="1368152" cy="1750669"/>
          </a:xfrm>
          <a:prstGeom prst="rect">
            <a:avLst/>
          </a:prstGeom>
          <a:noFill/>
          <a:extLst>
            <a:ext uri="{909E8E84-426E-40DD-AFC4-6F175D3DCCD1}">
              <a14:hiddenFill xmlns:a14="http://schemas.microsoft.com/office/drawing/2010/main" xmlns="">
                <a:solidFill>
                  <a:srgbClr val="FFFFFF"/>
                </a:solidFill>
              </a14:hiddenFill>
            </a:ext>
          </a:extLst>
        </p:spPr>
      </p:pic>
      <p:sp>
        <p:nvSpPr>
          <p:cNvPr id="3" name="Dikdörtgen 2"/>
          <p:cNvSpPr/>
          <p:nvPr/>
        </p:nvSpPr>
        <p:spPr>
          <a:xfrm>
            <a:off x="4679504" y="123369"/>
            <a:ext cx="4447832" cy="1200329"/>
          </a:xfrm>
          <a:prstGeom prst="rect">
            <a:avLst/>
          </a:prstGeom>
          <a:solidFill>
            <a:schemeClr val="accent3">
              <a:lumMod val="40000"/>
              <a:lumOff val="60000"/>
            </a:schemeClr>
          </a:solidFill>
        </p:spPr>
        <p:txBody>
          <a:bodyPr wrap="square">
            <a:spAutoFit/>
          </a:bodyPr>
          <a:lstStyle/>
          <a:p>
            <a:r>
              <a:rPr lang="tr-TR" dirty="0"/>
              <a:t>Büyük Selçuklular ise genelde </a:t>
            </a:r>
            <a:r>
              <a:rPr lang="tr-TR" b="1" dirty="0"/>
              <a:t>dört köşeli, çokgen</a:t>
            </a:r>
            <a:r>
              <a:rPr lang="tr-TR" dirty="0"/>
              <a:t> veya </a:t>
            </a:r>
            <a:r>
              <a:rPr lang="tr-TR" b="1" dirty="0"/>
              <a:t>yuvarlak planda </a:t>
            </a:r>
            <a:r>
              <a:rPr lang="tr-TR" dirty="0"/>
              <a:t>yapılan </a:t>
            </a:r>
            <a:r>
              <a:rPr lang="tr-TR" b="1" dirty="0">
                <a:solidFill>
                  <a:srgbClr val="FF0000"/>
                </a:solidFill>
              </a:rPr>
              <a:t>türbe ve kümbet mimarisi </a:t>
            </a:r>
            <a:r>
              <a:rPr lang="tr-TR" dirty="0"/>
              <a:t>alanında önemli eserler vermiştir. </a:t>
            </a:r>
          </a:p>
        </p:txBody>
      </p:sp>
      <p:pic>
        <p:nvPicPr>
          <p:cNvPr id="5124" name="Picture 4" descr="ribat-Ä± Åerif kervansarayÄ± ile ilgili gÃ¶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44" y="3219822"/>
            <a:ext cx="4503936" cy="1923678"/>
          </a:xfrm>
          <a:prstGeom prst="rect">
            <a:avLst/>
          </a:prstGeom>
          <a:noFill/>
          <a:extLst>
            <a:ext uri="{909E8E84-426E-40DD-AFC4-6F175D3DCCD1}">
              <a14:hiddenFill xmlns:a14="http://schemas.microsoft.com/office/drawing/2010/main" xmlns="">
                <a:solidFill>
                  <a:srgbClr val="FFFFFF"/>
                </a:solidFill>
              </a14:hiddenFill>
            </a:ext>
          </a:extLst>
        </p:spPr>
      </p:pic>
      <p:pic>
        <p:nvPicPr>
          <p:cNvPr id="5126" name="Picture 6" descr="ribat-Ä± Åerif kervansarayÄ± ile ilgili gÃ¶rsel sonucu"/>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571816" y="3302296"/>
            <a:ext cx="4555336" cy="1871275"/>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4572000" y="1323698"/>
            <a:ext cx="4572000" cy="2308324"/>
          </a:xfrm>
          <a:prstGeom prst="rect">
            <a:avLst/>
          </a:prstGeom>
          <a:solidFill>
            <a:srgbClr val="FCF056"/>
          </a:solidFill>
        </p:spPr>
        <p:txBody>
          <a:bodyPr>
            <a:spAutoFit/>
          </a:bodyPr>
          <a:lstStyle/>
          <a:p>
            <a:r>
              <a:rPr lang="tr-TR" dirty="0" err="1"/>
              <a:t>Karahanlılar</a:t>
            </a:r>
            <a:r>
              <a:rPr lang="tr-TR" dirty="0"/>
              <a:t> ve </a:t>
            </a:r>
            <a:r>
              <a:rPr lang="tr-TR" dirty="0" err="1"/>
              <a:t>Gaznelilerde</a:t>
            </a:r>
            <a:r>
              <a:rPr lang="tr-TR" dirty="0"/>
              <a:t> görülen </a:t>
            </a:r>
            <a:r>
              <a:rPr lang="tr-TR" b="1" dirty="0"/>
              <a:t>kervansaray mimarisi</a:t>
            </a:r>
            <a:r>
              <a:rPr lang="tr-TR" dirty="0"/>
              <a:t>, Selçuklular Dönemi’nde geliştirilerek birer anıtsal yapıya dönüştürülmüştür. Bu dönemde </a:t>
            </a:r>
            <a:r>
              <a:rPr lang="tr-TR" b="1" dirty="0"/>
              <a:t>kervansaraylar </a:t>
            </a:r>
            <a:r>
              <a:rPr lang="tr-TR" b="1" dirty="0" err="1"/>
              <a:t>ribat</a:t>
            </a:r>
            <a:r>
              <a:rPr lang="tr-TR" b="1" dirty="0"/>
              <a:t> adıyla anılmaya devam etmiş</a:t>
            </a:r>
            <a:r>
              <a:rPr lang="tr-TR" dirty="0"/>
              <a:t>, </a:t>
            </a:r>
            <a:r>
              <a:rPr lang="tr-TR" b="1" dirty="0" err="1">
                <a:solidFill>
                  <a:srgbClr val="FF0000"/>
                </a:solidFill>
              </a:rPr>
              <a:t>Ribat</a:t>
            </a:r>
            <a:r>
              <a:rPr lang="tr-TR" b="1" dirty="0">
                <a:solidFill>
                  <a:srgbClr val="FF0000"/>
                </a:solidFill>
              </a:rPr>
              <a:t>-ı Şerif</a:t>
            </a:r>
            <a:r>
              <a:rPr lang="tr-TR" dirty="0"/>
              <a:t> ise bu dönemde yapılan kervansarayların en önemlileri arasında yer almıştır.</a:t>
            </a:r>
          </a:p>
        </p:txBody>
      </p:sp>
      <p:sp>
        <p:nvSpPr>
          <p:cNvPr id="5" name="Dikdörtgen 4"/>
          <p:cNvSpPr/>
          <p:nvPr/>
        </p:nvSpPr>
        <p:spPr>
          <a:xfrm>
            <a:off x="3849268" y="4774168"/>
            <a:ext cx="1301447" cy="369332"/>
          </a:xfrm>
          <a:prstGeom prst="rect">
            <a:avLst/>
          </a:prstGeom>
        </p:spPr>
        <p:txBody>
          <a:bodyPr wrap="none">
            <a:spAutoFit/>
          </a:bodyPr>
          <a:lstStyle/>
          <a:p>
            <a:r>
              <a:rPr lang="tr-TR" b="1" dirty="0" err="1">
                <a:solidFill>
                  <a:srgbClr val="FF0000"/>
                </a:solidFill>
              </a:rPr>
              <a:t>Ribat</a:t>
            </a:r>
            <a:r>
              <a:rPr lang="tr-TR" b="1" dirty="0">
                <a:solidFill>
                  <a:srgbClr val="FF0000"/>
                </a:solidFill>
              </a:rPr>
              <a:t>-ı Şerif</a:t>
            </a:r>
            <a:endParaRPr lang="tr-TR" dirty="0"/>
          </a:p>
        </p:txBody>
      </p:sp>
      <p:sp>
        <p:nvSpPr>
          <p:cNvPr id="6" name="Dikdörtgen 5"/>
          <p:cNvSpPr/>
          <p:nvPr/>
        </p:nvSpPr>
        <p:spPr>
          <a:xfrm>
            <a:off x="5150715" y="4774168"/>
            <a:ext cx="2919582" cy="369332"/>
          </a:xfrm>
          <a:prstGeom prst="rect">
            <a:avLst/>
          </a:prstGeom>
        </p:spPr>
        <p:txBody>
          <a:bodyPr wrap="none">
            <a:spAutoFit/>
          </a:bodyPr>
          <a:lstStyle/>
          <a:p>
            <a:r>
              <a:rPr lang="tr-TR" dirty="0" err="1"/>
              <a:t>Nişabur-Serahs</a:t>
            </a:r>
            <a:r>
              <a:rPr lang="tr-TR" dirty="0"/>
              <a:t> yolu üzerinde</a:t>
            </a:r>
          </a:p>
        </p:txBody>
      </p:sp>
      <p:pic>
        <p:nvPicPr>
          <p:cNvPr id="5128" name="Picture 8" descr="http://3.bp.blogspot.com/_CWmdJjbnrTI/SebL74rPH4I/AAAAAAAABrw/AA6-gE-9Tr0/s1600/1226867253buyukselcuklu_1_.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331640" y="1600807"/>
            <a:ext cx="3168352" cy="170149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150117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6032" y="229939"/>
            <a:ext cx="4572000" cy="1477328"/>
          </a:xfrm>
          <a:prstGeom prst="rect">
            <a:avLst/>
          </a:prstGeom>
          <a:solidFill>
            <a:srgbClr val="FCF056"/>
          </a:solidFill>
        </p:spPr>
        <p:txBody>
          <a:bodyPr>
            <a:spAutoFit/>
          </a:bodyPr>
          <a:lstStyle/>
          <a:p>
            <a:r>
              <a:rPr lang="tr-TR" dirty="0"/>
              <a:t>Bu dönemdeki Türk müziği, </a:t>
            </a:r>
            <a:r>
              <a:rPr lang="tr-TR" b="1" dirty="0"/>
              <a:t>ordu ve saraylarda </a:t>
            </a:r>
            <a:r>
              <a:rPr lang="tr-TR" b="1" dirty="0">
                <a:solidFill>
                  <a:srgbClr val="FF0000"/>
                </a:solidFill>
              </a:rPr>
              <a:t>nevbet çalınarak </a:t>
            </a:r>
            <a:r>
              <a:rPr lang="tr-TR" dirty="0"/>
              <a:t>yapılan askerî müzikten ibaretti. Halk arasında ise tekke ve saraylarda çalınan </a:t>
            </a:r>
            <a:r>
              <a:rPr lang="tr-TR" b="1" dirty="0"/>
              <a:t>ney, boru, tambur ve bağlama </a:t>
            </a:r>
            <a:r>
              <a:rPr lang="tr-TR" dirty="0"/>
              <a:t>gibi müzik aletleri yaygındı.</a:t>
            </a:r>
          </a:p>
        </p:txBody>
      </p:sp>
      <p:sp>
        <p:nvSpPr>
          <p:cNvPr id="3" name="Dikdörtgen 2"/>
          <p:cNvSpPr/>
          <p:nvPr/>
        </p:nvSpPr>
        <p:spPr>
          <a:xfrm>
            <a:off x="100400" y="2355726"/>
            <a:ext cx="4572000" cy="2585323"/>
          </a:xfrm>
          <a:prstGeom prst="rect">
            <a:avLst/>
          </a:prstGeom>
          <a:solidFill>
            <a:schemeClr val="accent1">
              <a:lumMod val="40000"/>
              <a:lumOff val="60000"/>
            </a:schemeClr>
          </a:solidFill>
        </p:spPr>
        <p:txBody>
          <a:bodyPr>
            <a:spAutoFit/>
          </a:bodyPr>
          <a:lstStyle/>
          <a:p>
            <a:r>
              <a:rPr lang="tr-TR" b="1" dirty="0"/>
              <a:t>Türk musikisinde görülen </a:t>
            </a:r>
            <a:r>
              <a:rPr lang="tr-TR" b="1" dirty="0">
                <a:solidFill>
                  <a:srgbClr val="FF0000"/>
                </a:solidFill>
              </a:rPr>
              <a:t>makamlar</a:t>
            </a:r>
            <a:r>
              <a:rPr lang="tr-TR" dirty="0"/>
              <a:t>, insan ruhunu dinlendiren özellikteydi. </a:t>
            </a:r>
            <a:r>
              <a:rPr lang="tr-TR" b="1" dirty="0"/>
              <a:t>Beş vakit okunan ezanlar da bu makamlar ile okunurdu. </a:t>
            </a:r>
            <a:r>
              <a:rPr lang="tr-TR" dirty="0"/>
              <a:t>Günün hangi vaktinde olduğunu bilmeyen birisi, okunan ezanın makamından hangi zaman diliminde olduğunu bilebilirdi. </a:t>
            </a:r>
            <a:r>
              <a:rPr lang="tr-TR" b="1" dirty="0"/>
              <a:t>Ezan okuma makamları, Türk kültürünün ve Türklerdeki sanat anlayışı ve estetiğinin güzel örnekleri arasında yer alırdı.</a:t>
            </a:r>
          </a:p>
        </p:txBody>
      </p:sp>
      <p:sp>
        <p:nvSpPr>
          <p:cNvPr id="4" name="Dikdörtgen 3"/>
          <p:cNvSpPr/>
          <p:nvPr/>
        </p:nvSpPr>
        <p:spPr>
          <a:xfrm>
            <a:off x="4672400" y="91440"/>
            <a:ext cx="4440232" cy="1754326"/>
          </a:xfrm>
          <a:prstGeom prst="rect">
            <a:avLst/>
          </a:prstGeom>
          <a:solidFill>
            <a:srgbClr val="21FF85"/>
          </a:solidFill>
        </p:spPr>
        <p:txBody>
          <a:bodyPr wrap="square">
            <a:spAutoFit/>
          </a:bodyPr>
          <a:lstStyle/>
          <a:p>
            <a:r>
              <a:rPr lang="tr-TR" dirty="0"/>
              <a:t>Selçuklular Dönemi’nde </a:t>
            </a:r>
            <a:r>
              <a:rPr lang="tr-TR" b="1" dirty="0"/>
              <a:t>kısmen de olsa resim ve heykel alanında çalışmalar yapılmıştır. </a:t>
            </a:r>
            <a:r>
              <a:rPr lang="tr-TR" dirty="0"/>
              <a:t>Selçuklu Devleti’nin kurucusu </a:t>
            </a:r>
            <a:r>
              <a:rPr lang="tr-TR" b="1" dirty="0"/>
              <a:t>Tuğrul Bey, </a:t>
            </a:r>
            <a:r>
              <a:rPr lang="tr-TR" dirty="0"/>
              <a:t>çok dindar birisi olmasına rağmen halifenin kızı ile evlenmesi anısına yaptırdığı </a:t>
            </a:r>
            <a:r>
              <a:rPr lang="tr-TR" b="1" dirty="0">
                <a:solidFill>
                  <a:srgbClr val="FF0000"/>
                </a:solidFill>
              </a:rPr>
              <a:t>madalyona</a:t>
            </a:r>
            <a:r>
              <a:rPr lang="tr-TR" dirty="0"/>
              <a:t>, </a:t>
            </a:r>
            <a:r>
              <a:rPr lang="tr-TR" b="1" dirty="0"/>
              <a:t>kendi kabartma tasvirini koydurtmuştur</a:t>
            </a:r>
            <a:r>
              <a:rPr lang="tr-TR" dirty="0"/>
              <a:t>.</a:t>
            </a:r>
          </a:p>
        </p:txBody>
      </p:sp>
      <p:sp>
        <p:nvSpPr>
          <p:cNvPr id="5" name="Dikdörtgen 4"/>
          <p:cNvSpPr/>
          <p:nvPr/>
        </p:nvSpPr>
        <p:spPr>
          <a:xfrm>
            <a:off x="4886568" y="2558177"/>
            <a:ext cx="4272136" cy="2585323"/>
          </a:xfrm>
          <a:prstGeom prst="rect">
            <a:avLst/>
          </a:prstGeom>
          <a:solidFill>
            <a:schemeClr val="accent2">
              <a:lumMod val="40000"/>
              <a:lumOff val="60000"/>
            </a:schemeClr>
          </a:solidFill>
        </p:spPr>
        <p:txBody>
          <a:bodyPr wrap="square">
            <a:spAutoFit/>
          </a:bodyPr>
          <a:lstStyle/>
          <a:p>
            <a:r>
              <a:rPr lang="tr-TR" dirty="0"/>
              <a:t>Bir diğer süsleme sanatı olan </a:t>
            </a:r>
            <a:r>
              <a:rPr lang="tr-TR" b="1" dirty="0">
                <a:solidFill>
                  <a:srgbClr val="FF0000"/>
                </a:solidFill>
              </a:rPr>
              <a:t>çinicilik </a:t>
            </a:r>
            <a:r>
              <a:rPr lang="tr-TR" dirty="0" smtClean="0"/>
              <a:t>Selçuklular </a:t>
            </a:r>
            <a:r>
              <a:rPr lang="tr-TR" dirty="0"/>
              <a:t>Dönemi’nde başta </a:t>
            </a:r>
            <a:r>
              <a:rPr lang="tr-TR" b="1" dirty="0"/>
              <a:t>Rey </a:t>
            </a:r>
            <a:r>
              <a:rPr lang="tr-TR" dirty="0"/>
              <a:t>olmak üzere </a:t>
            </a:r>
            <a:r>
              <a:rPr lang="tr-TR" b="1" dirty="0"/>
              <a:t>Musul ve </a:t>
            </a:r>
            <a:r>
              <a:rPr lang="tr-TR" b="1" dirty="0" err="1"/>
              <a:t>Rakka’da</a:t>
            </a:r>
            <a:r>
              <a:rPr lang="tr-TR" b="1" dirty="0"/>
              <a:t> </a:t>
            </a:r>
            <a:r>
              <a:rPr lang="tr-TR" dirty="0"/>
              <a:t>çok gelişmiş, bu dönemde çininin yanında seramik eserler de </a:t>
            </a:r>
            <a:r>
              <a:rPr lang="tr-TR" dirty="0" smtClean="0"/>
              <a:t>yapılmıştır. </a:t>
            </a:r>
            <a:r>
              <a:rPr lang="tr-TR" b="1" dirty="0" smtClean="0"/>
              <a:t>Çininin </a:t>
            </a:r>
            <a:r>
              <a:rPr lang="tr-TR" b="1" dirty="0">
                <a:solidFill>
                  <a:srgbClr val="FF0000"/>
                </a:solidFill>
              </a:rPr>
              <a:t>mimaride süsleme unsuru </a:t>
            </a:r>
            <a:r>
              <a:rPr lang="tr-TR" b="1" dirty="0"/>
              <a:t>olarak kullanılması Büyük Selçuklular ile başlamış, çini sanatı asıl büyük gelişmeyi Türkiye Selçukluları Dönemi’nde yaşamıştır. </a:t>
            </a:r>
          </a:p>
        </p:txBody>
      </p:sp>
    </p:spTree>
    <p:extLst>
      <p:ext uri="{BB962C8B-B14F-4D97-AF65-F5344CB8AC3E}">
        <p14:creationId xmlns:p14="http://schemas.microsoft.com/office/powerpoint/2010/main" xmlns="" val="11071231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9512" y="123478"/>
            <a:ext cx="8856984" cy="208597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Dikdörtgen 1"/>
          <p:cNvSpPr/>
          <p:nvPr/>
        </p:nvSpPr>
        <p:spPr>
          <a:xfrm>
            <a:off x="179512" y="2458031"/>
            <a:ext cx="4536504" cy="2585323"/>
          </a:xfrm>
          <a:prstGeom prst="rect">
            <a:avLst/>
          </a:prstGeom>
          <a:solidFill>
            <a:srgbClr val="FCF056"/>
          </a:solidFill>
        </p:spPr>
        <p:txBody>
          <a:bodyPr wrap="square">
            <a:spAutoFit/>
          </a:bodyPr>
          <a:lstStyle/>
          <a:p>
            <a:r>
              <a:rPr lang="tr-TR" b="1" dirty="0"/>
              <a:t>Fildişi ve tahtadan oymalı bezemelerle </a:t>
            </a:r>
            <a:r>
              <a:rPr lang="tr-TR" dirty="0"/>
              <a:t>yapılmış olan </a:t>
            </a:r>
            <a:r>
              <a:rPr lang="tr-TR" b="1" dirty="0"/>
              <a:t>sandık, çekmece, kutu </a:t>
            </a:r>
            <a:r>
              <a:rPr lang="tr-TR" dirty="0"/>
              <a:t>ve benzeri eşya işçiliği </a:t>
            </a:r>
            <a:r>
              <a:rPr lang="tr-TR" b="1" dirty="0">
                <a:solidFill>
                  <a:srgbClr val="FF0000"/>
                </a:solidFill>
              </a:rPr>
              <a:t>ile pirinç </a:t>
            </a:r>
            <a:r>
              <a:rPr lang="tr-TR" dirty="0"/>
              <a:t>(Görsel 6.28), </a:t>
            </a:r>
            <a:r>
              <a:rPr lang="tr-TR" b="1" dirty="0">
                <a:solidFill>
                  <a:srgbClr val="FF0000"/>
                </a:solidFill>
              </a:rPr>
              <a:t>tunç </a:t>
            </a:r>
            <a:r>
              <a:rPr lang="tr-TR" dirty="0"/>
              <a:t>(Görsel 6.29) ve </a:t>
            </a:r>
            <a:r>
              <a:rPr lang="tr-TR" b="1" dirty="0">
                <a:solidFill>
                  <a:srgbClr val="FF0000"/>
                </a:solidFill>
              </a:rPr>
              <a:t>bakır</a:t>
            </a:r>
            <a:r>
              <a:rPr lang="tr-TR" dirty="0"/>
              <a:t> üzerine yapılan </a:t>
            </a:r>
            <a:r>
              <a:rPr lang="tr-TR" b="1" dirty="0"/>
              <a:t>kakma ve oyma </a:t>
            </a:r>
            <a:r>
              <a:rPr lang="tr-TR" dirty="0"/>
              <a:t>işleri de bu dönemde gelişmiştir. </a:t>
            </a:r>
            <a:r>
              <a:rPr lang="tr-TR" b="1" i="1" dirty="0"/>
              <a:t>Demirden, bronzdan ve bakırdan </a:t>
            </a:r>
            <a:r>
              <a:rPr lang="tr-TR" dirty="0"/>
              <a:t>yapılan </a:t>
            </a:r>
            <a:r>
              <a:rPr lang="tr-TR" b="1" dirty="0">
                <a:solidFill>
                  <a:srgbClr val="FF0000"/>
                </a:solidFill>
              </a:rPr>
              <a:t>şamdanlar, leğenler, ibrikler</a:t>
            </a:r>
            <a:r>
              <a:rPr lang="tr-TR" dirty="0"/>
              <a:t> ve kakmalı silahlarla camdan ve çiniden yapılmış </a:t>
            </a:r>
            <a:r>
              <a:rPr lang="tr-TR" b="1" dirty="0">
                <a:solidFill>
                  <a:srgbClr val="FF0000"/>
                </a:solidFill>
              </a:rPr>
              <a:t>kandiller</a:t>
            </a:r>
            <a:r>
              <a:rPr lang="tr-TR" dirty="0"/>
              <a:t> bu dönemin önemli sanat eserleridir.</a:t>
            </a:r>
          </a:p>
        </p:txBody>
      </p:sp>
      <p:sp>
        <p:nvSpPr>
          <p:cNvPr id="3" name="Dikdörtgen 2"/>
          <p:cNvSpPr/>
          <p:nvPr/>
        </p:nvSpPr>
        <p:spPr>
          <a:xfrm>
            <a:off x="5046340" y="4669289"/>
            <a:ext cx="4097660" cy="369332"/>
          </a:xfrm>
          <a:prstGeom prst="rect">
            <a:avLst/>
          </a:prstGeom>
        </p:spPr>
        <p:txBody>
          <a:bodyPr wrap="none">
            <a:spAutoFit/>
          </a:bodyPr>
          <a:lstStyle/>
          <a:p>
            <a:r>
              <a:rPr lang="tr-TR" dirty="0" err="1"/>
              <a:t>Varka</a:t>
            </a:r>
            <a:r>
              <a:rPr lang="tr-TR" dirty="0"/>
              <a:t> ile Gülşah </a:t>
            </a:r>
            <a:r>
              <a:rPr lang="tr-TR" dirty="0" err="1"/>
              <a:t>Mesnevisi’nden</a:t>
            </a:r>
            <a:r>
              <a:rPr lang="tr-TR" dirty="0"/>
              <a:t> minyatür</a:t>
            </a:r>
          </a:p>
        </p:txBody>
      </p:sp>
    </p:spTree>
    <p:extLst>
      <p:ext uri="{BB962C8B-B14F-4D97-AF65-F5344CB8AC3E}">
        <p14:creationId xmlns:p14="http://schemas.microsoft.com/office/powerpoint/2010/main" xmlns="" val="5732202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96836"/>
            <a:ext cx="3600400" cy="3693319"/>
          </a:xfrm>
          <a:prstGeom prst="rect">
            <a:avLst/>
          </a:prstGeom>
          <a:solidFill>
            <a:srgbClr val="FCF056"/>
          </a:solidFill>
        </p:spPr>
        <p:txBody>
          <a:bodyPr wrap="square">
            <a:spAutoFit/>
          </a:bodyPr>
          <a:lstStyle/>
          <a:p>
            <a:r>
              <a:rPr lang="tr-TR" dirty="0"/>
              <a:t>İlk Türk devletlerinden olan Uygurlarda önemli bir yere sahip olan </a:t>
            </a:r>
            <a:r>
              <a:rPr lang="tr-TR" b="1" dirty="0">
                <a:solidFill>
                  <a:srgbClr val="FF0000"/>
                </a:solidFill>
              </a:rPr>
              <a:t>minyatür sanatı</a:t>
            </a:r>
            <a:r>
              <a:rPr lang="tr-TR" dirty="0"/>
              <a:t>, Büyük Selçuklular Dönemi’nde gelişme göstermiş, </a:t>
            </a:r>
            <a:r>
              <a:rPr lang="tr-TR" b="1" dirty="0"/>
              <a:t>ilk </a:t>
            </a:r>
            <a:r>
              <a:rPr lang="tr-TR" b="1" dirty="0">
                <a:solidFill>
                  <a:srgbClr val="FF0000"/>
                </a:solidFill>
              </a:rPr>
              <a:t>minyatür okulu </a:t>
            </a:r>
            <a:r>
              <a:rPr lang="tr-TR" b="1" dirty="0"/>
              <a:t>Bağdat’ta Selçuklular tarafından açılmıştır. </a:t>
            </a:r>
            <a:r>
              <a:rPr lang="tr-TR" dirty="0"/>
              <a:t>Arapça metinleri açıklamakla başlayan bu sanat dalı, daha sonra hikâye kitaplarında görülmüştür (Görsel 6.30). Minyatür sanatı, Selçuklu sultanlarının yanında görevli olan Uygurlar tarafından geliştirilmiştir.</a:t>
            </a:r>
          </a:p>
        </p:txBody>
      </p:sp>
      <p:pic>
        <p:nvPicPr>
          <p:cNvPr id="3" name="Picture 4" descr="Varka ile GÃ¼lÅah Mesnevisiânden minyatÃ¼r ile ilgili gÃ¶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851920" y="123478"/>
            <a:ext cx="5292080" cy="2585323"/>
          </a:xfrm>
          <a:prstGeom prst="rect">
            <a:avLst/>
          </a:prstGeom>
          <a:noFill/>
          <a:extLst>
            <a:ext uri="{909E8E84-426E-40DD-AFC4-6F175D3DCCD1}">
              <a14:hiddenFill xmlns:a14="http://schemas.microsoft.com/office/drawing/2010/main" xmlns="">
                <a:solidFill>
                  <a:srgbClr val="FFFFFF"/>
                </a:solidFill>
              </a14:hiddenFill>
            </a:ext>
          </a:extLst>
        </p:spPr>
      </p:pic>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707904" y="2684793"/>
            <a:ext cx="5436096" cy="245336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9009447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Ä°nce Minareli Medrese - TaÃ§ KapÄ± (Konya) ile ilgili gÃ¶rsel sonucu"/>
          <p:cNvPicPr>
            <a:picLocks noChangeAspect="1" noChangeArrowheads="1"/>
          </p:cNvPicPr>
          <p:nvPr/>
        </p:nvPicPr>
        <p:blipFill>
          <a:blip r:embed="rId3" cstate="print"/>
          <a:srcRect/>
          <a:stretch>
            <a:fillRect/>
          </a:stretch>
        </p:blipFill>
        <p:spPr bwMode="auto">
          <a:xfrm>
            <a:off x="0" y="0"/>
            <a:ext cx="3131840" cy="2243138"/>
          </a:xfrm>
          <a:prstGeom prst="rect">
            <a:avLst/>
          </a:prstGeom>
          <a:noFill/>
        </p:spPr>
      </p:pic>
      <p:pic>
        <p:nvPicPr>
          <p:cNvPr id="16388" name="Picture 4" descr="Ä°nce Minareli Medrese - TaÃ§ KapÄ± (Konya) ile ilgili gÃ¶rsel sonucu"/>
          <p:cNvPicPr>
            <a:picLocks noChangeAspect="1" noChangeArrowheads="1"/>
          </p:cNvPicPr>
          <p:nvPr/>
        </p:nvPicPr>
        <p:blipFill>
          <a:blip r:embed="rId4" cstate="print"/>
          <a:srcRect/>
          <a:stretch>
            <a:fillRect/>
          </a:stretch>
        </p:blipFill>
        <p:spPr bwMode="auto">
          <a:xfrm>
            <a:off x="2987824" y="0"/>
            <a:ext cx="6300192" cy="5143500"/>
          </a:xfrm>
          <a:prstGeom prst="rect">
            <a:avLst/>
          </a:prstGeom>
          <a:noFill/>
        </p:spPr>
      </p:pic>
      <p:pic>
        <p:nvPicPr>
          <p:cNvPr id="16390" name="Picture 6" descr="Ä°nce Minareli Medrese - TaÃ§ KapÄ± (Konya) ile ilgili gÃ¶rsel sonucu"/>
          <p:cNvPicPr>
            <a:picLocks noChangeAspect="1" noChangeArrowheads="1"/>
          </p:cNvPicPr>
          <p:nvPr/>
        </p:nvPicPr>
        <p:blipFill>
          <a:blip r:embed="rId5" cstate="print"/>
          <a:srcRect/>
          <a:stretch>
            <a:fillRect/>
          </a:stretch>
        </p:blipFill>
        <p:spPr bwMode="auto">
          <a:xfrm>
            <a:off x="0" y="2211710"/>
            <a:ext cx="2843808" cy="2736304"/>
          </a:xfrm>
          <a:prstGeom prst="rect">
            <a:avLst/>
          </a:prstGeom>
          <a:noFill/>
        </p:spPr>
      </p:pic>
      <p:sp>
        <p:nvSpPr>
          <p:cNvPr id="7" name="6 Dikdörtgen"/>
          <p:cNvSpPr/>
          <p:nvPr/>
        </p:nvSpPr>
        <p:spPr>
          <a:xfrm>
            <a:off x="3851920" y="4774168"/>
            <a:ext cx="3990451" cy="369332"/>
          </a:xfrm>
          <a:prstGeom prst="rect">
            <a:avLst/>
          </a:prstGeom>
        </p:spPr>
        <p:txBody>
          <a:bodyPr wrap="none">
            <a:spAutoFit/>
          </a:bodyPr>
          <a:lstStyle/>
          <a:p>
            <a:r>
              <a:rPr lang="tr-TR" dirty="0">
                <a:solidFill>
                  <a:schemeClr val="bg1"/>
                </a:solidFill>
              </a:rPr>
              <a:t>İnce Minareli Medrese - Taç Kapı (Konya)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6064" y="123478"/>
            <a:ext cx="4572000" cy="3416320"/>
          </a:xfrm>
          <a:prstGeom prst="rect">
            <a:avLst/>
          </a:prstGeom>
          <a:solidFill>
            <a:srgbClr val="FCF056"/>
          </a:solidFill>
        </p:spPr>
        <p:txBody>
          <a:bodyPr>
            <a:spAutoFit/>
          </a:bodyPr>
          <a:lstStyle/>
          <a:p>
            <a:r>
              <a:rPr lang="tr-TR" dirty="0"/>
              <a:t>Türkiye Selçukluları Dönemi’nde Sanat </a:t>
            </a:r>
            <a:endParaRPr lang="tr-TR" dirty="0" smtClean="0"/>
          </a:p>
          <a:p>
            <a:endParaRPr lang="tr-TR" dirty="0"/>
          </a:p>
          <a:p>
            <a:r>
              <a:rPr lang="tr-TR" dirty="0" smtClean="0"/>
              <a:t>1071 </a:t>
            </a:r>
            <a:r>
              <a:rPr lang="tr-TR" dirty="0"/>
              <a:t>Malazgirt Zaferi’nden sonra Anadolu’ya gelen Türk boyları, yeni bir kültür ve sanat ortamının temellerini atmıştır. Anadolu’nun fethedilmesinde önemli rol oynayan Türkmen komutanlar, ele geçirdikleri bölgelerde beylikler kurarak imar faaliyetlerine başlamıştır. Bu beyliklerden oluşan </a:t>
            </a:r>
            <a:r>
              <a:rPr lang="tr-TR" b="1" dirty="0" err="1">
                <a:solidFill>
                  <a:srgbClr val="FF0000"/>
                </a:solidFill>
              </a:rPr>
              <a:t>Saltuklular</a:t>
            </a:r>
            <a:r>
              <a:rPr lang="tr-TR" b="1" dirty="0">
                <a:solidFill>
                  <a:srgbClr val="FF0000"/>
                </a:solidFill>
              </a:rPr>
              <a:t>, </a:t>
            </a:r>
            <a:r>
              <a:rPr lang="tr-TR" b="1" dirty="0" err="1">
                <a:solidFill>
                  <a:srgbClr val="FF0000"/>
                </a:solidFill>
              </a:rPr>
              <a:t>Danişmentliler</a:t>
            </a:r>
            <a:r>
              <a:rPr lang="tr-TR" b="1" dirty="0">
                <a:solidFill>
                  <a:srgbClr val="FF0000"/>
                </a:solidFill>
              </a:rPr>
              <a:t>, </a:t>
            </a:r>
            <a:r>
              <a:rPr lang="tr-TR" b="1" dirty="0" err="1">
                <a:solidFill>
                  <a:srgbClr val="FF0000"/>
                </a:solidFill>
              </a:rPr>
              <a:t>Artuklular</a:t>
            </a:r>
            <a:r>
              <a:rPr lang="tr-TR" b="1" dirty="0">
                <a:solidFill>
                  <a:srgbClr val="FF0000"/>
                </a:solidFill>
              </a:rPr>
              <a:t> ve </a:t>
            </a:r>
            <a:r>
              <a:rPr lang="tr-TR" b="1" dirty="0" err="1">
                <a:solidFill>
                  <a:srgbClr val="FF0000"/>
                </a:solidFill>
              </a:rPr>
              <a:t>Mengücekliler</a:t>
            </a:r>
            <a:r>
              <a:rPr lang="tr-TR" dirty="0"/>
              <a:t>, bir süre sonra </a:t>
            </a:r>
            <a:r>
              <a:rPr lang="tr-TR" b="1" dirty="0"/>
              <a:t>Türkiye </a:t>
            </a:r>
            <a:r>
              <a:rPr lang="tr-TR" b="1" dirty="0" err="1"/>
              <a:t>Selçukluları’nın</a:t>
            </a:r>
            <a:r>
              <a:rPr lang="tr-TR" b="1" dirty="0"/>
              <a:t> </a:t>
            </a:r>
            <a:r>
              <a:rPr lang="tr-TR" dirty="0"/>
              <a:t>bayrağı altında toplanmıştır.</a:t>
            </a:r>
          </a:p>
        </p:txBody>
      </p:sp>
      <p:sp>
        <p:nvSpPr>
          <p:cNvPr id="3" name="Dikdörtgen 2"/>
          <p:cNvSpPr/>
          <p:nvPr/>
        </p:nvSpPr>
        <p:spPr>
          <a:xfrm>
            <a:off x="4588064" y="167849"/>
            <a:ext cx="4572000" cy="3693319"/>
          </a:xfrm>
          <a:prstGeom prst="rect">
            <a:avLst/>
          </a:prstGeom>
          <a:solidFill>
            <a:srgbClr val="65F951"/>
          </a:solidFill>
        </p:spPr>
        <p:txBody>
          <a:bodyPr>
            <a:spAutoFit/>
          </a:bodyPr>
          <a:lstStyle/>
          <a:p>
            <a:r>
              <a:rPr lang="tr-TR" dirty="0"/>
              <a:t>Türkiye Selçukluları, sınırlarının genişlemesiyle birlikte </a:t>
            </a:r>
            <a:r>
              <a:rPr lang="tr-TR" b="1" dirty="0">
                <a:solidFill>
                  <a:srgbClr val="FF0000"/>
                </a:solidFill>
              </a:rPr>
              <a:t>Yunan, Roma, Bizans ve Akdeniz kültür merkezleriyle </a:t>
            </a:r>
            <a:r>
              <a:rPr lang="tr-TR" dirty="0"/>
              <a:t>karşılaşmıştır. Selçuklu yöneticilerinin </a:t>
            </a:r>
            <a:r>
              <a:rPr lang="tr-TR" b="1" dirty="0"/>
              <a:t>sanatı ve sanatçıyı koruyan tutumları </a:t>
            </a:r>
            <a:r>
              <a:rPr lang="tr-TR" dirty="0"/>
              <a:t>da buna eklenince, Anadolu zengin bir sanat merkezi hâline gelmiş; </a:t>
            </a:r>
            <a:endParaRPr lang="tr-TR" dirty="0" smtClean="0"/>
          </a:p>
          <a:p>
            <a:r>
              <a:rPr lang="tr-TR" b="1" i="1" dirty="0" smtClean="0"/>
              <a:t>Konya</a:t>
            </a:r>
            <a:r>
              <a:rPr lang="tr-TR" b="1" i="1" dirty="0"/>
              <a:t>, Selçuklu sanatının merkezi olmuştur</a:t>
            </a:r>
            <a:r>
              <a:rPr lang="tr-TR" dirty="0"/>
              <a:t>. Anadolu’da oluşturulan bu </a:t>
            </a:r>
            <a:r>
              <a:rPr lang="tr-TR" b="1" dirty="0">
                <a:solidFill>
                  <a:srgbClr val="FF0000"/>
                </a:solidFill>
              </a:rPr>
              <a:t>yeni göz alıcı sentez</a:t>
            </a:r>
            <a:r>
              <a:rPr lang="tr-TR" dirty="0"/>
              <a:t>, İslam sanatında yeni bir sayfa açmıştır. Anadolu’da görülen bu değişimle birlikte, Anadolu artık Türkiye olmuş, bu nedenle </a:t>
            </a:r>
            <a:r>
              <a:rPr lang="tr-TR" b="1" dirty="0"/>
              <a:t>Anadolu Selçuklu Devleti’ne Türkiye Selçuklu Devleti de denilmiştir.</a:t>
            </a:r>
          </a:p>
        </p:txBody>
      </p:sp>
      <p:sp>
        <p:nvSpPr>
          <p:cNvPr id="4" name="Dikdörtgen 3"/>
          <p:cNvSpPr/>
          <p:nvPr/>
        </p:nvSpPr>
        <p:spPr>
          <a:xfrm>
            <a:off x="107504" y="4083918"/>
            <a:ext cx="8748464" cy="923330"/>
          </a:xfrm>
          <a:prstGeom prst="rect">
            <a:avLst/>
          </a:prstGeom>
          <a:solidFill>
            <a:schemeClr val="accent1">
              <a:lumMod val="40000"/>
              <a:lumOff val="60000"/>
            </a:schemeClr>
          </a:solidFill>
        </p:spPr>
        <p:txBody>
          <a:bodyPr wrap="square">
            <a:spAutoFit/>
          </a:bodyPr>
          <a:lstStyle/>
          <a:p>
            <a:r>
              <a:rPr lang="tr-TR" dirty="0"/>
              <a:t>Türkiye Selçukluları Anadolu’ya geldikten sonra </a:t>
            </a:r>
            <a:r>
              <a:rPr lang="tr-TR" b="1" dirty="0"/>
              <a:t>yapı malzemesi olarak </a:t>
            </a:r>
            <a:r>
              <a:rPr lang="tr-TR" b="1" dirty="0">
                <a:solidFill>
                  <a:srgbClr val="FF0000"/>
                </a:solidFill>
              </a:rPr>
              <a:t>tuğla yerine taş kullanmaya başlamıştır.</a:t>
            </a:r>
            <a:r>
              <a:rPr lang="tr-TR" dirty="0"/>
              <a:t> Çünkü Anadolu, </a:t>
            </a:r>
            <a:r>
              <a:rPr lang="tr-TR" b="1" dirty="0"/>
              <a:t>taş açısından oldukça zengin bir yerdi </a:t>
            </a:r>
            <a:r>
              <a:rPr lang="tr-TR" dirty="0"/>
              <a:t>ve taş, Anadolu’nun her yerinde kolayca elde edilebilen bir yapı malzemesiydi. </a:t>
            </a:r>
          </a:p>
        </p:txBody>
      </p:sp>
    </p:spTree>
    <p:extLst>
      <p:ext uri="{BB962C8B-B14F-4D97-AF65-F5344CB8AC3E}">
        <p14:creationId xmlns:p14="http://schemas.microsoft.com/office/powerpoint/2010/main" xmlns="" val="3066817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51470"/>
            <a:ext cx="4572000" cy="1754326"/>
          </a:xfrm>
          <a:prstGeom prst="rect">
            <a:avLst/>
          </a:prstGeom>
          <a:solidFill>
            <a:schemeClr val="accent1">
              <a:lumMod val="40000"/>
              <a:lumOff val="60000"/>
            </a:schemeClr>
          </a:solidFill>
        </p:spPr>
        <p:txBody>
          <a:bodyPr>
            <a:spAutoFit/>
          </a:bodyPr>
          <a:lstStyle/>
          <a:p>
            <a:r>
              <a:rPr lang="tr-TR" dirty="0"/>
              <a:t>Bu dönemin dikkat çeken yapıları arasında </a:t>
            </a:r>
            <a:r>
              <a:rPr lang="tr-TR" b="1" dirty="0">
                <a:solidFill>
                  <a:srgbClr val="FF0000"/>
                </a:solidFill>
              </a:rPr>
              <a:t>Divriği Ulu Cami ve şifahanesi</a:t>
            </a:r>
            <a:r>
              <a:rPr lang="tr-TR" dirty="0"/>
              <a:t> yer alır. </a:t>
            </a:r>
            <a:r>
              <a:rPr lang="tr-TR" b="1" dirty="0"/>
              <a:t>Taşın âdeta bir dantel gibi işlendiği</a:t>
            </a:r>
            <a:r>
              <a:rPr lang="tr-TR" dirty="0"/>
              <a:t> bu yapının Türk İslam sanatında bir benzeri daha yoktur. </a:t>
            </a:r>
            <a:r>
              <a:rPr lang="tr-TR" b="1" dirty="0"/>
              <a:t>Divriği Ulu Cami, </a:t>
            </a:r>
            <a:r>
              <a:rPr lang="tr-TR" b="1" dirty="0">
                <a:solidFill>
                  <a:srgbClr val="FF0000"/>
                </a:solidFill>
              </a:rPr>
              <a:t>Unesco</a:t>
            </a:r>
            <a:r>
              <a:rPr lang="tr-TR" b="1" dirty="0"/>
              <a:t> tarafından </a:t>
            </a:r>
            <a:r>
              <a:rPr lang="tr-TR" b="1" dirty="0">
                <a:solidFill>
                  <a:srgbClr val="FF0000"/>
                </a:solidFill>
              </a:rPr>
              <a:t>dünya miras listesine alınan ilk kültürel </a:t>
            </a:r>
            <a:r>
              <a:rPr lang="tr-TR" b="1" dirty="0" smtClean="0">
                <a:solidFill>
                  <a:srgbClr val="FF0000"/>
                </a:solidFill>
              </a:rPr>
              <a:t>yapımızdır</a:t>
            </a:r>
            <a:endParaRPr lang="tr-TR" b="1" dirty="0">
              <a:solidFill>
                <a:srgbClr val="FF0000"/>
              </a:solidFill>
            </a:endParaRPr>
          </a:p>
        </p:txBody>
      </p:sp>
      <p:pic>
        <p:nvPicPr>
          <p:cNvPr id="9218" name="Picture 2" descr="DivriÄi Ulu Cami ve Åifahanesi ile ilgili gÃ¶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20" y="1995686"/>
            <a:ext cx="4785430" cy="3176329"/>
          </a:xfrm>
          <a:prstGeom prst="rect">
            <a:avLst/>
          </a:prstGeom>
          <a:noFill/>
          <a:extLst>
            <a:ext uri="{909E8E84-426E-40DD-AFC4-6F175D3DCCD1}">
              <a14:hiddenFill xmlns:a14="http://schemas.microsoft.com/office/drawing/2010/main" xmlns="">
                <a:solidFill>
                  <a:srgbClr val="FFFFFF"/>
                </a:solidFill>
              </a14:hiddenFill>
            </a:ext>
          </a:extLst>
        </p:spPr>
      </p:pic>
      <p:sp>
        <p:nvSpPr>
          <p:cNvPr id="3" name="Dikdörtgen 2"/>
          <p:cNvSpPr/>
          <p:nvPr/>
        </p:nvSpPr>
        <p:spPr>
          <a:xfrm>
            <a:off x="-27920" y="4774168"/>
            <a:ext cx="3049809" cy="369332"/>
          </a:xfrm>
          <a:prstGeom prst="rect">
            <a:avLst/>
          </a:prstGeom>
        </p:spPr>
        <p:txBody>
          <a:bodyPr wrap="none">
            <a:spAutoFit/>
          </a:bodyPr>
          <a:lstStyle/>
          <a:p>
            <a:r>
              <a:rPr lang="tr-TR" b="1" dirty="0">
                <a:solidFill>
                  <a:srgbClr val="FF0000"/>
                </a:solidFill>
              </a:rPr>
              <a:t>Divriği Ulu Cami ve şifahanesi</a:t>
            </a:r>
            <a:r>
              <a:rPr lang="tr-TR" dirty="0"/>
              <a:t> </a:t>
            </a:r>
          </a:p>
        </p:txBody>
      </p:sp>
      <p:sp>
        <p:nvSpPr>
          <p:cNvPr id="4" name="Dikdörtgen 3"/>
          <p:cNvSpPr/>
          <p:nvPr/>
        </p:nvSpPr>
        <p:spPr>
          <a:xfrm>
            <a:off x="4757510" y="53078"/>
            <a:ext cx="4386490" cy="2031325"/>
          </a:xfrm>
          <a:prstGeom prst="rect">
            <a:avLst/>
          </a:prstGeom>
        </p:spPr>
        <p:txBody>
          <a:bodyPr wrap="square">
            <a:spAutoFit/>
          </a:bodyPr>
          <a:lstStyle/>
          <a:p>
            <a:r>
              <a:rPr lang="tr-TR" dirty="0"/>
              <a:t>Türkiye Selçukluları Dönemi’nde </a:t>
            </a:r>
            <a:r>
              <a:rPr lang="tr-TR" b="1" dirty="0">
                <a:solidFill>
                  <a:srgbClr val="FF0000"/>
                </a:solidFill>
              </a:rPr>
              <a:t>camiler genellikle çok sütunlu ve ahşap destekli olarak yapılmıştır.</a:t>
            </a:r>
            <a:r>
              <a:rPr lang="tr-TR" dirty="0"/>
              <a:t> Ulu Cami tipinde yapılan bu camilerin en eskisi </a:t>
            </a:r>
            <a:r>
              <a:rPr lang="tr-TR" b="1" dirty="0" err="1">
                <a:solidFill>
                  <a:srgbClr val="FF0000"/>
                </a:solidFill>
              </a:rPr>
              <a:t>Alaaddin</a:t>
            </a:r>
            <a:r>
              <a:rPr lang="tr-TR" b="1" dirty="0">
                <a:solidFill>
                  <a:srgbClr val="FF0000"/>
                </a:solidFill>
              </a:rPr>
              <a:t> Camisi’dir</a:t>
            </a:r>
            <a:r>
              <a:rPr lang="tr-TR" dirty="0"/>
              <a:t>. Bu camiden günümüze abanoz ağacından yapılmış birbirine geçmeli muhteşem bir minber kalmıştır.</a:t>
            </a:r>
          </a:p>
        </p:txBody>
      </p:sp>
      <p:pic>
        <p:nvPicPr>
          <p:cNvPr id="9220" name="Picture 4" descr="Alaaddin Camii ile ilgili gÃ¶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28674" y="2084403"/>
            <a:ext cx="4244162" cy="2071523"/>
          </a:xfrm>
          <a:prstGeom prst="rect">
            <a:avLst/>
          </a:prstGeom>
          <a:noFill/>
          <a:extLst>
            <a:ext uri="{909E8E84-426E-40DD-AFC4-6F175D3DCCD1}">
              <a14:hiddenFill xmlns:a14="http://schemas.microsoft.com/office/drawing/2010/main" xmlns="">
                <a:solidFill>
                  <a:srgbClr val="FFFFFF"/>
                </a:solidFill>
              </a14:hiddenFill>
            </a:ext>
          </a:extLst>
        </p:spPr>
      </p:pic>
      <p:pic>
        <p:nvPicPr>
          <p:cNvPr id="9222" name="Picture 6" descr="Alaaddin Camii iÃ§i ile ilgili gÃ¶rsel sonucu"/>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454757" y="3723878"/>
            <a:ext cx="2689243" cy="144813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6197199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23478"/>
            <a:ext cx="4572000" cy="1477328"/>
          </a:xfrm>
          <a:prstGeom prst="rect">
            <a:avLst/>
          </a:prstGeom>
        </p:spPr>
        <p:txBody>
          <a:bodyPr>
            <a:spAutoFit/>
          </a:bodyPr>
          <a:lstStyle/>
          <a:p>
            <a:r>
              <a:rPr lang="tr-TR" dirty="0"/>
              <a:t>Türkiye </a:t>
            </a:r>
            <a:r>
              <a:rPr lang="tr-TR" dirty="0" err="1"/>
              <a:t>Selçukluları’nda</a:t>
            </a:r>
            <a:r>
              <a:rPr lang="tr-TR" dirty="0"/>
              <a:t> ahşap </a:t>
            </a:r>
            <a:r>
              <a:rPr lang="tr-TR" b="1" dirty="0">
                <a:solidFill>
                  <a:srgbClr val="FF0000"/>
                </a:solidFill>
              </a:rPr>
              <a:t>direkli ve sütunlu camiler </a:t>
            </a:r>
            <a:r>
              <a:rPr lang="tr-TR" dirty="0"/>
              <a:t>ilgi çekici yapılardır. </a:t>
            </a:r>
            <a:r>
              <a:rPr lang="tr-TR" b="1" dirty="0" err="1"/>
              <a:t>Gazne</a:t>
            </a:r>
            <a:r>
              <a:rPr lang="tr-TR" b="1" dirty="0"/>
              <a:t> ve Karahan camilerinin devamı</a:t>
            </a:r>
            <a:r>
              <a:rPr lang="tr-TR" dirty="0"/>
              <a:t> niteliğinde olan bu camilerin en önemlileri, </a:t>
            </a:r>
            <a:r>
              <a:rPr lang="tr-TR" b="1" dirty="0" smtClean="0">
                <a:solidFill>
                  <a:srgbClr val="FF0000"/>
                </a:solidFill>
              </a:rPr>
              <a:t>Ankara </a:t>
            </a:r>
            <a:r>
              <a:rPr lang="tr-TR" b="1" dirty="0" err="1" smtClean="0">
                <a:solidFill>
                  <a:srgbClr val="FF0000"/>
                </a:solidFill>
              </a:rPr>
              <a:t>Arslanhane</a:t>
            </a:r>
            <a:r>
              <a:rPr lang="tr-TR" b="1" dirty="0" smtClean="0">
                <a:solidFill>
                  <a:srgbClr val="FF0000"/>
                </a:solidFill>
              </a:rPr>
              <a:t> Camisi ve Afyon Ulu Cami’dir</a:t>
            </a:r>
            <a:endParaRPr lang="tr-TR" b="1" dirty="0">
              <a:solidFill>
                <a:srgbClr val="FF0000"/>
              </a:solidFill>
            </a:endParaRPr>
          </a:p>
        </p:txBody>
      </p:sp>
      <p:pic>
        <p:nvPicPr>
          <p:cNvPr id="10242" name="Picture 2" descr="Ankara Arslanhane Camii ve Afyon Ulu Camiâdir ile ilgili gÃ¶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96205" y="41628"/>
            <a:ext cx="2700000" cy="2674138"/>
          </a:xfrm>
          <a:prstGeom prst="rect">
            <a:avLst/>
          </a:prstGeom>
          <a:noFill/>
          <a:extLst>
            <a:ext uri="{909E8E84-426E-40DD-AFC4-6F175D3DCCD1}">
              <a14:hiddenFill xmlns:a14="http://schemas.microsoft.com/office/drawing/2010/main" xmlns="">
                <a:solidFill>
                  <a:srgbClr val="FFFFFF"/>
                </a:solidFill>
              </a14:hiddenFill>
            </a:ext>
          </a:extLst>
        </p:spPr>
      </p:pic>
      <p:sp>
        <p:nvSpPr>
          <p:cNvPr id="3" name="Dikdörtgen 2"/>
          <p:cNvSpPr/>
          <p:nvPr/>
        </p:nvSpPr>
        <p:spPr>
          <a:xfrm>
            <a:off x="6413757" y="2346434"/>
            <a:ext cx="2682448" cy="369332"/>
          </a:xfrm>
          <a:prstGeom prst="rect">
            <a:avLst/>
          </a:prstGeom>
        </p:spPr>
        <p:txBody>
          <a:bodyPr wrap="square">
            <a:spAutoFit/>
          </a:bodyPr>
          <a:lstStyle/>
          <a:p>
            <a:r>
              <a:rPr lang="tr-TR" dirty="0" smtClean="0"/>
              <a:t>Beyşehir Eşrefoğlu </a:t>
            </a:r>
            <a:r>
              <a:rPr lang="tr-TR" dirty="0"/>
              <a:t>Camii</a:t>
            </a:r>
          </a:p>
        </p:txBody>
      </p:sp>
      <p:pic>
        <p:nvPicPr>
          <p:cNvPr id="10246" name="Picture 6" descr="Ankara Arslanhane Camii ile ilgili gÃ¶rsel sonucu">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9144" y="1598028"/>
            <a:ext cx="6286500" cy="3429001"/>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0" y="4657697"/>
            <a:ext cx="2724336" cy="369332"/>
          </a:xfrm>
          <a:prstGeom prst="rect">
            <a:avLst/>
          </a:prstGeom>
        </p:spPr>
        <p:txBody>
          <a:bodyPr wrap="none">
            <a:spAutoFit/>
          </a:bodyPr>
          <a:lstStyle/>
          <a:p>
            <a:r>
              <a:rPr lang="tr-TR" b="1" dirty="0">
                <a:solidFill>
                  <a:srgbClr val="FF0000"/>
                </a:solidFill>
              </a:rPr>
              <a:t>Ankara </a:t>
            </a:r>
            <a:r>
              <a:rPr lang="tr-TR" b="1" dirty="0" err="1">
                <a:solidFill>
                  <a:srgbClr val="FF0000"/>
                </a:solidFill>
              </a:rPr>
              <a:t>Arslanhane</a:t>
            </a:r>
            <a:r>
              <a:rPr lang="tr-TR" b="1" dirty="0">
                <a:solidFill>
                  <a:srgbClr val="FF0000"/>
                </a:solidFill>
              </a:rPr>
              <a:t> Camisi </a:t>
            </a:r>
            <a:endParaRPr lang="tr-TR" dirty="0"/>
          </a:p>
        </p:txBody>
      </p:sp>
      <p:pic>
        <p:nvPicPr>
          <p:cNvPr id="10248" name="Picture 8" descr="iplikÃ§i Camii Ä°Ã§i ile ilgili gÃ¶rsel sonucu"/>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413758" y="2859781"/>
            <a:ext cx="2651472" cy="2167247"/>
          </a:xfrm>
          <a:prstGeom prst="rect">
            <a:avLst/>
          </a:prstGeom>
          <a:noFill/>
          <a:extLst>
            <a:ext uri="{909E8E84-426E-40DD-AFC4-6F175D3DCCD1}">
              <a14:hiddenFill xmlns:a14="http://schemas.microsoft.com/office/drawing/2010/main" xmlns="">
                <a:solidFill>
                  <a:srgbClr val="FFFFFF"/>
                </a:solidFill>
              </a14:hiddenFill>
            </a:ext>
          </a:extLst>
        </p:spPr>
      </p:pic>
      <p:sp>
        <p:nvSpPr>
          <p:cNvPr id="5" name="Dikdörtgen 4"/>
          <p:cNvSpPr/>
          <p:nvPr/>
        </p:nvSpPr>
        <p:spPr>
          <a:xfrm>
            <a:off x="6804248" y="4657180"/>
            <a:ext cx="1572290" cy="369332"/>
          </a:xfrm>
          <a:prstGeom prst="rect">
            <a:avLst/>
          </a:prstGeom>
        </p:spPr>
        <p:txBody>
          <a:bodyPr wrap="none">
            <a:spAutoFit/>
          </a:bodyPr>
          <a:lstStyle/>
          <a:p>
            <a:r>
              <a:rPr lang="tr-TR" u="sng" dirty="0" smtClean="0">
                <a:hlinkClick r:id="rId6"/>
              </a:rPr>
              <a:t>İplikçi</a:t>
            </a:r>
            <a:r>
              <a:rPr lang="tr-TR" u="sng" dirty="0">
                <a:hlinkClick r:id="rId6"/>
              </a:rPr>
              <a:t> </a:t>
            </a:r>
            <a:r>
              <a:rPr lang="tr-TR" b="1" i="1" u="sng" dirty="0">
                <a:hlinkClick r:id="rId6"/>
              </a:rPr>
              <a:t>Camii İçi</a:t>
            </a:r>
            <a:endParaRPr lang="tr-TR" dirty="0"/>
          </a:p>
        </p:txBody>
      </p:sp>
    </p:spTree>
    <p:extLst>
      <p:ext uri="{BB962C8B-B14F-4D97-AF65-F5344CB8AC3E}">
        <p14:creationId xmlns:p14="http://schemas.microsoft.com/office/powerpoint/2010/main" xmlns="" val="3627464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23478"/>
            <a:ext cx="4572000" cy="2031325"/>
          </a:xfrm>
          <a:prstGeom prst="rect">
            <a:avLst/>
          </a:prstGeom>
        </p:spPr>
        <p:txBody>
          <a:bodyPr>
            <a:spAutoFit/>
          </a:bodyPr>
          <a:lstStyle/>
          <a:p>
            <a:r>
              <a:rPr lang="tr-TR" dirty="0"/>
              <a:t>Türkiye Selçukluları yapı türleri arasında yer alan </a:t>
            </a:r>
            <a:r>
              <a:rPr lang="tr-TR" b="1" dirty="0">
                <a:solidFill>
                  <a:srgbClr val="FF0000"/>
                </a:solidFill>
              </a:rPr>
              <a:t>Medreseler, </a:t>
            </a:r>
            <a:r>
              <a:rPr lang="tr-TR" b="1" dirty="0"/>
              <a:t>Osmanlı medreselerine ilham kaynağı olmuştur. </a:t>
            </a:r>
            <a:r>
              <a:rPr lang="tr-TR" dirty="0"/>
              <a:t>Bu medreselerin en önemlileri, </a:t>
            </a:r>
            <a:r>
              <a:rPr lang="tr-TR" b="1" dirty="0">
                <a:solidFill>
                  <a:srgbClr val="FF0000"/>
                </a:solidFill>
              </a:rPr>
              <a:t>Konya Karatay Medresesi, İnce Minareli Medrese, Kırşehir </a:t>
            </a:r>
            <a:r>
              <a:rPr lang="tr-TR" b="1" dirty="0" err="1">
                <a:solidFill>
                  <a:srgbClr val="FF0000"/>
                </a:solidFill>
              </a:rPr>
              <a:t>Caca</a:t>
            </a:r>
            <a:r>
              <a:rPr lang="tr-TR" b="1" dirty="0">
                <a:solidFill>
                  <a:srgbClr val="FF0000"/>
                </a:solidFill>
              </a:rPr>
              <a:t> Bey Medresesi, Sivas Gök Medrese ve Erzurum Çifte Minareli </a:t>
            </a:r>
            <a:r>
              <a:rPr lang="tr-TR" b="1" dirty="0" err="1">
                <a:solidFill>
                  <a:srgbClr val="FF0000"/>
                </a:solidFill>
              </a:rPr>
              <a:t>Medrese’dir</a:t>
            </a:r>
            <a:r>
              <a:rPr lang="tr-TR" b="1" dirty="0">
                <a:solidFill>
                  <a:srgbClr val="FF0000"/>
                </a:solidFill>
              </a:rPr>
              <a:t>. </a:t>
            </a:r>
          </a:p>
        </p:txBody>
      </p:sp>
      <p:pic>
        <p:nvPicPr>
          <p:cNvPr id="11266" name="Picture 2" descr="Konya Karatay Medresesi ile ilgili gÃ¶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7504" y="2142361"/>
            <a:ext cx="3157565" cy="1351078"/>
          </a:xfrm>
          <a:prstGeom prst="rect">
            <a:avLst/>
          </a:prstGeom>
          <a:noFill/>
          <a:extLst>
            <a:ext uri="{909E8E84-426E-40DD-AFC4-6F175D3DCCD1}">
              <a14:hiddenFill xmlns:a14="http://schemas.microsoft.com/office/drawing/2010/main" xmlns="">
                <a:solidFill>
                  <a:srgbClr val="FFFFFF"/>
                </a:solidFill>
              </a14:hiddenFill>
            </a:ext>
          </a:extLst>
        </p:spPr>
      </p:pic>
      <p:pic>
        <p:nvPicPr>
          <p:cNvPr id="11268" name="Picture 4" descr="Ä°nce Minareli Medrese, ile ilgili gÃ¶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808" y="3495675"/>
            <a:ext cx="3243262" cy="1647825"/>
          </a:xfrm>
          <a:prstGeom prst="rect">
            <a:avLst/>
          </a:prstGeom>
          <a:noFill/>
          <a:extLst>
            <a:ext uri="{909E8E84-426E-40DD-AFC4-6F175D3DCCD1}">
              <a14:hiddenFill xmlns:a14="http://schemas.microsoft.com/office/drawing/2010/main" xmlns="">
                <a:solidFill>
                  <a:srgbClr val="FFFFFF"/>
                </a:solidFill>
              </a14:hiddenFill>
            </a:ext>
          </a:extLst>
        </p:spPr>
      </p:pic>
      <p:pic>
        <p:nvPicPr>
          <p:cNvPr id="11270" name="Picture 6" descr="kÄ±rÅehir caca bey medresesi ile ilgili gÃ¶rsel sonucu"/>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572000" y="0"/>
            <a:ext cx="4571216" cy="2571750"/>
          </a:xfrm>
          <a:prstGeom prst="rect">
            <a:avLst/>
          </a:prstGeom>
          <a:noFill/>
          <a:extLst>
            <a:ext uri="{909E8E84-426E-40DD-AFC4-6F175D3DCCD1}">
              <a14:hiddenFill xmlns:a14="http://schemas.microsoft.com/office/drawing/2010/main" xmlns="">
                <a:solidFill>
                  <a:srgbClr val="FFFFFF"/>
                </a:solidFill>
              </a14:hiddenFill>
            </a:ext>
          </a:extLst>
        </p:spPr>
      </p:pic>
      <p:pic>
        <p:nvPicPr>
          <p:cNvPr id="11272" name="Picture 8" descr="Sivas GÃ¶k Medrese ve Erzurum Ãifte Minareli Medreseâdir. ile ilgili gÃ¶rsel sonucu"/>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572000" y="2427734"/>
            <a:ext cx="4577720" cy="270410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099851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74824"/>
            <a:ext cx="4572000" cy="1754326"/>
          </a:xfrm>
          <a:prstGeom prst="rect">
            <a:avLst/>
          </a:prstGeom>
          <a:solidFill>
            <a:schemeClr val="accent1">
              <a:lumMod val="40000"/>
              <a:lumOff val="60000"/>
            </a:schemeClr>
          </a:solidFill>
        </p:spPr>
        <p:txBody>
          <a:bodyPr>
            <a:spAutoFit/>
          </a:bodyPr>
          <a:lstStyle/>
          <a:p>
            <a:r>
              <a:rPr lang="tr-TR" dirty="0"/>
              <a:t>Türk devletlerinin ticari hayatında önemli bir yere sahip olan </a:t>
            </a:r>
            <a:r>
              <a:rPr lang="tr-TR" b="1" dirty="0">
                <a:solidFill>
                  <a:srgbClr val="FF0000"/>
                </a:solidFill>
              </a:rPr>
              <a:t>kervansaraylar,</a:t>
            </a:r>
            <a:r>
              <a:rPr lang="tr-TR" dirty="0"/>
              <a:t> </a:t>
            </a:r>
            <a:r>
              <a:rPr lang="tr-TR" b="1" dirty="0"/>
              <a:t>Türkiye Selçukluları mimarisinin anıtsal yapılarıdır. Tamamı </a:t>
            </a:r>
            <a:r>
              <a:rPr lang="tr-TR" b="1" dirty="0">
                <a:solidFill>
                  <a:srgbClr val="FF0000"/>
                </a:solidFill>
              </a:rPr>
              <a:t>kesme taştan </a:t>
            </a:r>
            <a:r>
              <a:rPr lang="tr-TR" b="1" dirty="0"/>
              <a:t>yapılan kervansarayların planları ve süslemeleri dikkat çekicidir. </a:t>
            </a:r>
            <a:endParaRPr lang="tr-TR" dirty="0"/>
          </a:p>
        </p:txBody>
      </p:sp>
      <p:sp>
        <p:nvSpPr>
          <p:cNvPr id="3" name="Dikdörtgen 2"/>
          <p:cNvSpPr/>
          <p:nvPr/>
        </p:nvSpPr>
        <p:spPr>
          <a:xfrm>
            <a:off x="107504" y="2067694"/>
            <a:ext cx="4572000" cy="1200329"/>
          </a:xfrm>
          <a:prstGeom prst="rect">
            <a:avLst/>
          </a:prstGeom>
          <a:solidFill>
            <a:srgbClr val="FCF056"/>
          </a:solidFill>
        </p:spPr>
        <p:txBody>
          <a:bodyPr>
            <a:spAutoFit/>
          </a:bodyPr>
          <a:lstStyle/>
          <a:p>
            <a:r>
              <a:rPr lang="tr-TR" dirty="0"/>
              <a:t>Mezar yapıtları ise İslam dünyasında Türklerin geliştirdiği bir yapı türüdür. İslam sanatında en çok türbe </a:t>
            </a:r>
            <a:r>
              <a:rPr lang="tr-TR" dirty="0" smtClean="0"/>
              <a:t>örneklerine </a:t>
            </a:r>
            <a:r>
              <a:rPr lang="tr-TR" dirty="0"/>
              <a:t>Türkiye </a:t>
            </a:r>
            <a:r>
              <a:rPr lang="tr-TR" dirty="0" err="1"/>
              <a:t>Selçukluları’nda</a:t>
            </a:r>
            <a:r>
              <a:rPr lang="tr-TR" dirty="0"/>
              <a:t> rastlanır.</a:t>
            </a:r>
          </a:p>
        </p:txBody>
      </p:sp>
      <p:sp>
        <p:nvSpPr>
          <p:cNvPr id="4" name="Dikdörtgen 3"/>
          <p:cNvSpPr/>
          <p:nvPr/>
        </p:nvSpPr>
        <p:spPr>
          <a:xfrm>
            <a:off x="107504" y="3435846"/>
            <a:ext cx="4572000" cy="1477328"/>
          </a:xfrm>
          <a:prstGeom prst="rect">
            <a:avLst/>
          </a:prstGeom>
          <a:solidFill>
            <a:schemeClr val="accent6">
              <a:lumMod val="40000"/>
              <a:lumOff val="60000"/>
            </a:schemeClr>
          </a:solidFill>
        </p:spPr>
        <p:txBody>
          <a:bodyPr>
            <a:spAutoFit/>
          </a:bodyPr>
          <a:lstStyle/>
          <a:p>
            <a:r>
              <a:rPr lang="tr-TR" dirty="0"/>
              <a:t>Türkiye Selçuklu sultanları küçük bir medrese planına benzeyen </a:t>
            </a:r>
            <a:r>
              <a:rPr lang="tr-TR" b="1" dirty="0">
                <a:solidFill>
                  <a:srgbClr val="FF0000"/>
                </a:solidFill>
              </a:rPr>
              <a:t>saraylar</a:t>
            </a:r>
            <a:r>
              <a:rPr lang="tr-TR" dirty="0"/>
              <a:t> yaptırmışlardır. Bu sarayların en meşhuru </a:t>
            </a:r>
            <a:r>
              <a:rPr lang="tr-TR" b="1" dirty="0" err="1"/>
              <a:t>Alaaddin</a:t>
            </a:r>
            <a:r>
              <a:rPr lang="tr-TR" b="1" dirty="0"/>
              <a:t> Keykubat</a:t>
            </a:r>
            <a:r>
              <a:rPr lang="tr-TR" dirty="0"/>
              <a:t>’ın Beyşehir Gölü kıyısında yaptırdığı </a:t>
            </a:r>
            <a:r>
              <a:rPr lang="tr-TR" b="1" dirty="0">
                <a:solidFill>
                  <a:srgbClr val="FF0000"/>
                </a:solidFill>
              </a:rPr>
              <a:t>Kubadabad Sarayı’dır.</a:t>
            </a:r>
          </a:p>
        </p:txBody>
      </p:sp>
      <p:pic>
        <p:nvPicPr>
          <p:cNvPr id="12290" name="Picture 2" descr="Kubadabad SarayÄ±âdÄ±r. ile ilgili gÃ¶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72000" y="2834124"/>
            <a:ext cx="4572000" cy="2482767"/>
          </a:xfrm>
          <a:prstGeom prst="rect">
            <a:avLst/>
          </a:prstGeom>
          <a:noFill/>
          <a:extLst>
            <a:ext uri="{909E8E84-426E-40DD-AFC4-6F175D3DCCD1}">
              <a14:hiddenFill xmlns:a14="http://schemas.microsoft.com/office/drawing/2010/main" xmlns="">
                <a:solidFill>
                  <a:srgbClr val="FFFFFF"/>
                </a:solidFill>
              </a14:hiddenFill>
            </a:ext>
          </a:extLst>
        </p:spPr>
      </p:pic>
      <p:pic>
        <p:nvPicPr>
          <p:cNvPr id="12292" name="Picture 4" descr="Halifet Gazi TÃ¼rbesi ile ilgili gÃ¶rsel sonucu">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679504" y="-6340"/>
            <a:ext cx="4464496" cy="285978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123304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47625"/>
            <a:ext cx="9036495" cy="50482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41102126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544" y="0"/>
            <a:ext cx="4572000" cy="2308324"/>
          </a:xfrm>
          <a:prstGeom prst="rect">
            <a:avLst/>
          </a:prstGeom>
          <a:solidFill>
            <a:schemeClr val="tx2">
              <a:lumMod val="20000"/>
              <a:lumOff val="80000"/>
            </a:schemeClr>
          </a:solidFill>
        </p:spPr>
        <p:txBody>
          <a:bodyPr>
            <a:spAutoFit/>
          </a:bodyPr>
          <a:lstStyle/>
          <a:p>
            <a:r>
              <a:rPr lang="tr-TR" b="1" dirty="0">
                <a:solidFill>
                  <a:srgbClr val="FF0000"/>
                </a:solidFill>
              </a:rPr>
              <a:t>Çini Sanatı </a:t>
            </a:r>
            <a:r>
              <a:rPr lang="tr-TR" dirty="0"/>
              <a:t>Çini, pişirilmiş toprak zemin üzerine değişik boyalarla çizilen geleneksel motiflerin sırlanması ile yapılan bir el sanatıdır. Uygurlardan beri kullanılan çini sanatı, Türkiye Selçukluları ile zirveye ulaşmıştır. </a:t>
            </a:r>
            <a:r>
              <a:rPr lang="tr-TR" b="1" dirty="0"/>
              <a:t>Türkiye Selçukluları Dönemi’nde çini; cami, türbe, medrese ve saray gibi yapıların süslenmesinde kullanılmıştır.</a:t>
            </a:r>
          </a:p>
        </p:txBody>
      </p:sp>
      <p:sp>
        <p:nvSpPr>
          <p:cNvPr id="3" name="Dikdörtgen 2"/>
          <p:cNvSpPr/>
          <p:nvPr/>
        </p:nvSpPr>
        <p:spPr>
          <a:xfrm>
            <a:off x="107504" y="2556778"/>
            <a:ext cx="4572000" cy="2585323"/>
          </a:xfrm>
          <a:prstGeom prst="rect">
            <a:avLst/>
          </a:prstGeom>
          <a:solidFill>
            <a:srgbClr val="FCF056"/>
          </a:solidFill>
        </p:spPr>
        <p:txBody>
          <a:bodyPr>
            <a:spAutoFit/>
          </a:bodyPr>
          <a:lstStyle/>
          <a:p>
            <a:r>
              <a:rPr lang="tr-TR" b="1" dirty="0">
                <a:solidFill>
                  <a:srgbClr val="FF0000"/>
                </a:solidFill>
              </a:rPr>
              <a:t>Minyatür sanatı </a:t>
            </a:r>
            <a:r>
              <a:rPr lang="tr-TR" dirty="0"/>
              <a:t>Minyatür, genellikle </a:t>
            </a:r>
            <a:r>
              <a:rPr lang="tr-TR" b="1" dirty="0"/>
              <a:t>el yazması kitaplarda metnin anlatımını kolaylaştırmak ve kitapları süslemek amacıyla yapılan renkli küçük boyutlu resimlerdir.</a:t>
            </a:r>
            <a:r>
              <a:rPr lang="tr-TR" dirty="0"/>
              <a:t> İslam devletlerinde resim sanatına sıcak bakılmamasına rağmen kendine has özellikleriyle bu yasağın dışında kalmış olan minyatür sanatı, Türkiye Selçuklularında önemli gelişmeler göstermiştir.</a:t>
            </a:r>
          </a:p>
        </p:txBody>
      </p:sp>
      <p:sp>
        <p:nvSpPr>
          <p:cNvPr id="4" name="Dikdörtgen 3"/>
          <p:cNvSpPr/>
          <p:nvPr/>
        </p:nvSpPr>
        <p:spPr>
          <a:xfrm>
            <a:off x="4582448" y="32926"/>
            <a:ext cx="4572000" cy="1754326"/>
          </a:xfrm>
          <a:prstGeom prst="rect">
            <a:avLst/>
          </a:prstGeom>
          <a:solidFill>
            <a:srgbClr val="65F951"/>
          </a:solidFill>
        </p:spPr>
        <p:txBody>
          <a:bodyPr>
            <a:spAutoFit/>
          </a:bodyPr>
          <a:lstStyle/>
          <a:p>
            <a:r>
              <a:rPr lang="tr-TR" b="1" dirty="0">
                <a:solidFill>
                  <a:srgbClr val="FF0000"/>
                </a:solidFill>
              </a:rPr>
              <a:t>Ahşap</a:t>
            </a:r>
            <a:r>
              <a:rPr lang="tr-TR" dirty="0"/>
              <a:t> Türkiye Selçukluları Dönemi’nde </a:t>
            </a:r>
            <a:r>
              <a:rPr lang="tr-TR" b="1" dirty="0"/>
              <a:t>ahşap sanatı; mihrap, rahle, sanduka </a:t>
            </a:r>
            <a:r>
              <a:rPr lang="tr-TR" dirty="0"/>
              <a:t>vb. alanlarda ustalıkla kullanılmıştır. Minberlerin yan taraflarına yapılan ahşap süsleme işinde, ahşapların birbirine geçmesiyle yapılan </a:t>
            </a:r>
            <a:r>
              <a:rPr lang="tr-TR" b="1" dirty="0" err="1">
                <a:solidFill>
                  <a:srgbClr val="FF0000"/>
                </a:solidFill>
              </a:rPr>
              <a:t>Kündekâri</a:t>
            </a:r>
            <a:r>
              <a:rPr lang="tr-TR" b="1" dirty="0">
                <a:solidFill>
                  <a:srgbClr val="FF0000"/>
                </a:solidFill>
              </a:rPr>
              <a:t> tekniği </a:t>
            </a:r>
            <a:r>
              <a:rPr lang="tr-TR" dirty="0" smtClean="0"/>
              <a:t>kullanılmıştır</a:t>
            </a:r>
            <a:endParaRPr lang="tr-TR" dirty="0"/>
          </a:p>
        </p:txBody>
      </p:sp>
      <p:pic>
        <p:nvPicPr>
          <p:cNvPr id="14338" name="Picture 2" descr="Alaaddin Camii minberinden detay (Konya) ile ilgili gÃ¶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69160" y="1949662"/>
            <a:ext cx="4443392" cy="319383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920622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23478"/>
            <a:ext cx="8856984" cy="1477328"/>
          </a:xfrm>
          <a:prstGeom prst="rect">
            <a:avLst/>
          </a:prstGeom>
        </p:spPr>
        <p:txBody>
          <a:bodyPr wrap="square">
            <a:spAutoFit/>
          </a:bodyPr>
          <a:lstStyle/>
          <a:p>
            <a:r>
              <a:rPr lang="tr-TR" b="1" dirty="0">
                <a:solidFill>
                  <a:srgbClr val="FF0000"/>
                </a:solidFill>
              </a:rPr>
              <a:t>Halı Sanatı </a:t>
            </a:r>
            <a:r>
              <a:rPr lang="tr-TR" dirty="0"/>
              <a:t>İlk Türk devletlerinde oldukça gelişmiş olan halı sanatı, Türk İslam devletlerinde bu gelişimini sürdürmüştür. </a:t>
            </a:r>
            <a:r>
              <a:rPr lang="tr-TR" b="1" dirty="0" err="1"/>
              <a:t>Pazırık</a:t>
            </a:r>
            <a:r>
              <a:rPr lang="tr-TR" b="1" dirty="0"/>
              <a:t> </a:t>
            </a:r>
            <a:r>
              <a:rPr lang="tr-TR" b="1" dirty="0" err="1"/>
              <a:t>Kurganı’nda</a:t>
            </a:r>
            <a:r>
              <a:rPr lang="tr-TR" b="1" dirty="0"/>
              <a:t> </a:t>
            </a:r>
            <a:r>
              <a:rPr lang="tr-TR" dirty="0"/>
              <a:t>bulunan ve en eski Türk halısı olarak bilinen </a:t>
            </a:r>
            <a:r>
              <a:rPr lang="tr-TR" dirty="0" err="1"/>
              <a:t>Pazırık</a:t>
            </a:r>
            <a:r>
              <a:rPr lang="tr-TR" dirty="0"/>
              <a:t> halısı ile ortaya çıkan bu sanat dalı, Türkiye Selçukluları Dönemi’nde oldukça ilerlemiş, bu halılardan çok az bir kısmı günümüze kadar gelebilmiştir. Renk ve desen bakımından oldukça zengin olan bu halılar, </a:t>
            </a:r>
            <a:r>
              <a:rPr lang="tr-TR" b="1" dirty="0"/>
              <a:t>Gördes Düğümü </a:t>
            </a:r>
            <a:r>
              <a:rPr lang="tr-TR" dirty="0"/>
              <a:t>ile yapılmıştır.</a:t>
            </a:r>
          </a:p>
        </p:txBody>
      </p:sp>
      <p:pic>
        <p:nvPicPr>
          <p:cNvPr id="15362" name="Picture 2">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5978" y="1600806"/>
            <a:ext cx="8838509" cy="3275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7710531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07504" y="123478"/>
            <a:ext cx="4572000" cy="2585323"/>
          </a:xfrm>
          <a:prstGeom prst="rect">
            <a:avLst/>
          </a:prstGeom>
          <a:solidFill>
            <a:srgbClr val="65F951"/>
          </a:solidFill>
        </p:spPr>
        <p:txBody>
          <a:bodyPr>
            <a:spAutoFit/>
          </a:bodyPr>
          <a:lstStyle/>
          <a:p>
            <a:r>
              <a:rPr lang="tr-TR" b="1" dirty="0">
                <a:solidFill>
                  <a:srgbClr val="FF0000"/>
                </a:solidFill>
              </a:rPr>
              <a:t>Hat Sanatı </a:t>
            </a:r>
            <a:r>
              <a:rPr lang="tr-TR" dirty="0"/>
              <a:t>İslam dininin Türk el sanatları üzerinde en fazla etkisinin bulunduğu sanat dallarından birisi de hat </a:t>
            </a:r>
            <a:r>
              <a:rPr lang="tr-TR" dirty="0" smtClean="0"/>
              <a:t>sanatıdır. </a:t>
            </a:r>
            <a:r>
              <a:rPr lang="tr-TR" b="1" dirty="0" smtClean="0"/>
              <a:t>Arap </a:t>
            </a:r>
            <a:r>
              <a:rPr lang="tr-TR" b="1" dirty="0"/>
              <a:t>harfleriyle yazılarak, uyum ve güzelliğin ön planda tutulduğu bu güzel yazı yazma sanatına </a:t>
            </a:r>
            <a:r>
              <a:rPr lang="tr-TR" b="1" dirty="0">
                <a:solidFill>
                  <a:srgbClr val="FF0000"/>
                </a:solidFill>
              </a:rPr>
              <a:t>hat; </a:t>
            </a:r>
            <a:r>
              <a:rPr lang="tr-TR" b="1" dirty="0"/>
              <a:t>bu sanatı icra eden sanatçılara da </a:t>
            </a:r>
            <a:r>
              <a:rPr lang="tr-TR" b="1" dirty="0">
                <a:solidFill>
                  <a:srgbClr val="FF0000"/>
                </a:solidFill>
              </a:rPr>
              <a:t>hattat</a:t>
            </a:r>
            <a:r>
              <a:rPr lang="tr-TR" b="1" dirty="0"/>
              <a:t> denilmektedir</a:t>
            </a:r>
            <a:r>
              <a:rPr lang="tr-TR" dirty="0"/>
              <a:t>. Bu sanat dalında </a:t>
            </a:r>
            <a:r>
              <a:rPr lang="tr-TR" b="1" dirty="0">
                <a:solidFill>
                  <a:srgbClr val="FF0000"/>
                </a:solidFill>
              </a:rPr>
              <a:t>Amasyalı Yakut</a:t>
            </a:r>
            <a:r>
              <a:rPr lang="tr-TR" dirty="0"/>
              <a:t>, </a:t>
            </a:r>
            <a:r>
              <a:rPr lang="tr-TR" b="1" dirty="0"/>
              <a:t>ilk Türk hattatı </a:t>
            </a:r>
            <a:r>
              <a:rPr lang="tr-TR" dirty="0"/>
              <a:t>olarak kabul edilir.</a:t>
            </a:r>
          </a:p>
        </p:txBody>
      </p:sp>
      <p:sp>
        <p:nvSpPr>
          <p:cNvPr id="4" name="Dikdörtgen 3"/>
          <p:cNvSpPr/>
          <p:nvPr/>
        </p:nvSpPr>
        <p:spPr>
          <a:xfrm>
            <a:off x="107504" y="2859782"/>
            <a:ext cx="4572000" cy="1200329"/>
          </a:xfrm>
          <a:prstGeom prst="rect">
            <a:avLst/>
          </a:prstGeom>
          <a:solidFill>
            <a:srgbClr val="FCF056"/>
          </a:solidFill>
        </p:spPr>
        <p:txBody>
          <a:bodyPr>
            <a:spAutoFit/>
          </a:bodyPr>
          <a:lstStyle/>
          <a:p>
            <a:r>
              <a:rPr lang="tr-TR" b="1" dirty="0">
                <a:solidFill>
                  <a:srgbClr val="FF0000"/>
                </a:solidFill>
              </a:rPr>
              <a:t>Tezhip Sanatı </a:t>
            </a:r>
            <a:r>
              <a:rPr lang="tr-TR" b="1" dirty="0"/>
              <a:t>Kur’an-ı Kerim ve değerli el yazması kitapları, levhaları ve tuğraları süsleme sanatıdır. </a:t>
            </a:r>
            <a:r>
              <a:rPr lang="tr-TR" dirty="0"/>
              <a:t>Tezhip sanatı ile uğraşanlara </a:t>
            </a:r>
            <a:r>
              <a:rPr lang="tr-TR" b="1" dirty="0" err="1">
                <a:solidFill>
                  <a:srgbClr val="FF0000"/>
                </a:solidFill>
              </a:rPr>
              <a:t>müzehhib</a:t>
            </a:r>
            <a:r>
              <a:rPr lang="tr-TR" dirty="0"/>
              <a:t> denilmektedir.</a:t>
            </a:r>
          </a:p>
        </p:txBody>
      </p:sp>
      <p:sp>
        <p:nvSpPr>
          <p:cNvPr id="5" name="Dikdörtgen 4"/>
          <p:cNvSpPr/>
          <p:nvPr/>
        </p:nvSpPr>
        <p:spPr>
          <a:xfrm>
            <a:off x="4679504" y="0"/>
            <a:ext cx="4436784" cy="3139321"/>
          </a:xfrm>
          <a:prstGeom prst="rect">
            <a:avLst/>
          </a:prstGeom>
          <a:solidFill>
            <a:schemeClr val="tx2">
              <a:lumMod val="20000"/>
              <a:lumOff val="80000"/>
            </a:schemeClr>
          </a:solidFill>
        </p:spPr>
        <p:txBody>
          <a:bodyPr wrap="square">
            <a:spAutoFit/>
          </a:bodyPr>
          <a:lstStyle/>
          <a:p>
            <a:r>
              <a:rPr lang="tr-TR" b="1" dirty="0">
                <a:solidFill>
                  <a:srgbClr val="FF0000"/>
                </a:solidFill>
              </a:rPr>
              <a:t>Maden Sanatı </a:t>
            </a:r>
            <a:r>
              <a:rPr lang="tr-TR" dirty="0"/>
              <a:t>Türkler, tarihin çok eski dönemlerinden itibaren madencilik alanında; özellikle de demir işçiliği dalındaki ustalıklarıyla tanınmışlardır. Türkiye Selçukluları Dönemi’nden günümüze maden ürünlerinin çok fazla örneği kalmasa da bulunan madenî eserler, Türkiye Selçukluları Dönemi’nde gelişmiş bir maden sanatı olduğunu göstermektedir. Madenlerin geri dönüştürülebilir özelliği, birçok madenî eserin günümüze kadar ulaşmasını engellemiştir.</a:t>
            </a:r>
          </a:p>
        </p:txBody>
      </p:sp>
      <p:sp>
        <p:nvSpPr>
          <p:cNvPr id="6" name="Dikdörtgen 5"/>
          <p:cNvSpPr/>
          <p:nvPr/>
        </p:nvSpPr>
        <p:spPr>
          <a:xfrm>
            <a:off x="5364088" y="4685238"/>
            <a:ext cx="3637034" cy="369332"/>
          </a:xfrm>
          <a:prstGeom prst="rect">
            <a:avLst/>
          </a:prstGeom>
          <a:gradFill>
            <a:gsLst>
              <a:gs pos="0">
                <a:srgbClr val="5E9EFF"/>
              </a:gs>
              <a:gs pos="39999">
                <a:srgbClr val="85C2FF"/>
              </a:gs>
              <a:gs pos="70000">
                <a:srgbClr val="C4D6EB"/>
              </a:gs>
              <a:gs pos="100000">
                <a:srgbClr val="FFEBFA"/>
              </a:gs>
            </a:gsLst>
            <a:lin ang="5400000" scaled="0"/>
          </a:gradFill>
        </p:spPr>
        <p:txBody>
          <a:bodyPr wrap="square">
            <a:spAutoFit/>
          </a:bodyPr>
          <a:lstStyle/>
          <a:p>
            <a:r>
              <a:rPr lang="tr-TR" dirty="0" smtClean="0"/>
              <a:t>EMİN ÖZÜMAĞI TARİH ÖĞRETMENİ </a:t>
            </a:r>
            <a:endParaRPr lang="tr-TR" dirty="0"/>
          </a:p>
        </p:txBody>
      </p:sp>
    </p:spTree>
    <p:extLst>
      <p:ext uri="{BB962C8B-B14F-4D97-AF65-F5344CB8AC3E}">
        <p14:creationId xmlns:p14="http://schemas.microsoft.com/office/powerpoint/2010/main" xmlns="" val="15484890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38636" y="38637"/>
            <a:ext cx="9105364" cy="1323439"/>
          </a:xfrm>
          <a:prstGeom prst="rect">
            <a:avLst/>
          </a:prstGeom>
          <a:solidFill>
            <a:schemeClr val="accent5">
              <a:lumMod val="20000"/>
              <a:lumOff val="80000"/>
            </a:schemeClr>
          </a:solidFill>
        </p:spPr>
        <p:txBody>
          <a:bodyPr wrap="square">
            <a:spAutoFit/>
          </a:bodyPr>
          <a:lstStyle/>
          <a:p>
            <a:pPr>
              <a:buFont typeface="Arial" pitchFamily="34" charset="0"/>
              <a:buChar char="•"/>
            </a:pPr>
            <a:r>
              <a:rPr lang="tr-TR" sz="2000" dirty="0" smtClean="0"/>
              <a:t>      İslam </a:t>
            </a:r>
            <a:r>
              <a:rPr lang="tr-TR" sz="2000" dirty="0"/>
              <a:t>dininde </a:t>
            </a:r>
            <a:r>
              <a:rPr lang="tr-TR" sz="2000" b="1" dirty="0">
                <a:solidFill>
                  <a:srgbClr val="00B050"/>
                </a:solidFill>
              </a:rPr>
              <a:t>yeşil renk </a:t>
            </a:r>
            <a:r>
              <a:rPr lang="tr-TR" sz="2000" dirty="0"/>
              <a:t>her </a:t>
            </a:r>
            <a:r>
              <a:rPr lang="tr-TR" sz="2000" dirty="0" smtClean="0"/>
              <a:t>zaman </a:t>
            </a:r>
            <a:r>
              <a:rPr lang="tr-TR" sz="2000" b="1" dirty="0" smtClean="0">
                <a:solidFill>
                  <a:srgbClr val="FF0000"/>
                </a:solidFill>
              </a:rPr>
              <a:t>cennetle</a:t>
            </a:r>
            <a:r>
              <a:rPr lang="tr-TR" sz="2000" dirty="0" smtClean="0"/>
              <a:t> </a:t>
            </a:r>
            <a:r>
              <a:rPr lang="tr-TR" sz="2000" dirty="0"/>
              <a:t>özdeşleştirilmiştir. </a:t>
            </a:r>
            <a:r>
              <a:rPr lang="tr-TR" sz="2000" b="1" dirty="0"/>
              <a:t>Yeşil giyenler;</a:t>
            </a:r>
          </a:p>
          <a:p>
            <a:r>
              <a:rPr lang="tr-TR" sz="2000" b="1" dirty="0"/>
              <a:t>melekler, veliler ve şehitlerdir. </a:t>
            </a:r>
            <a:r>
              <a:rPr lang="tr-TR" sz="2000" b="1" dirty="0" smtClean="0">
                <a:solidFill>
                  <a:srgbClr val="FF0000"/>
                </a:solidFill>
              </a:rPr>
              <a:t>Kırmızı renk</a:t>
            </a:r>
            <a:r>
              <a:rPr lang="tr-TR" sz="2000" dirty="0"/>
              <a:t>; </a:t>
            </a:r>
            <a:r>
              <a:rPr lang="tr-TR" sz="2000" b="1" dirty="0"/>
              <a:t>hayat, sağlık ve kanla bağlantılıdır</a:t>
            </a:r>
          </a:p>
          <a:p>
            <a:r>
              <a:rPr lang="tr-TR" sz="2000" dirty="0"/>
              <a:t>ve kötülüğe karşı koruyucu bir renktir</a:t>
            </a:r>
            <a:r>
              <a:rPr lang="tr-TR" sz="2000" dirty="0" smtClean="0"/>
              <a:t>. Ateş </a:t>
            </a:r>
            <a:r>
              <a:rPr lang="tr-TR" sz="2000" dirty="0"/>
              <a:t>ve kırmızı gül, ilahi büyüklüğü </a:t>
            </a:r>
            <a:r>
              <a:rPr lang="tr-TR" sz="2000" dirty="0" smtClean="0"/>
              <a:t>temsil </a:t>
            </a:r>
            <a:r>
              <a:rPr lang="tr-TR" sz="2000" dirty="0"/>
              <a:t>etmiştir.</a:t>
            </a:r>
          </a:p>
        </p:txBody>
      </p:sp>
      <p:pic>
        <p:nvPicPr>
          <p:cNvPr id="18434" name="Picture 2"/>
          <p:cNvPicPr>
            <a:picLocks noChangeAspect="1" noChangeArrowheads="1"/>
          </p:cNvPicPr>
          <p:nvPr/>
        </p:nvPicPr>
        <p:blipFill>
          <a:blip r:embed="rId2" cstate="print"/>
          <a:srcRect/>
          <a:stretch>
            <a:fillRect/>
          </a:stretch>
        </p:blipFill>
        <p:spPr bwMode="auto">
          <a:xfrm>
            <a:off x="28625" y="1347614"/>
            <a:ext cx="9115375" cy="3795886"/>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a:hlinkClick r:id="rId2"/>
          </p:cNvPr>
          <p:cNvPicPr>
            <a:picLocks noChangeAspect="1" noChangeArrowheads="1"/>
          </p:cNvPicPr>
          <p:nvPr/>
        </p:nvPicPr>
        <p:blipFill>
          <a:blip r:embed="rId3" cstate="print"/>
          <a:srcRect/>
          <a:stretch>
            <a:fillRect/>
          </a:stretch>
        </p:blipFill>
        <p:spPr bwMode="auto">
          <a:xfrm>
            <a:off x="0" y="0"/>
            <a:ext cx="9144000" cy="51435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64394" y="135667"/>
            <a:ext cx="5083670" cy="4884355"/>
          </a:xfrm>
          <a:prstGeom prst="rect">
            <a:avLst/>
          </a:prstGeom>
          <a:solidFill>
            <a:schemeClr val="tx2">
              <a:lumMod val="40000"/>
              <a:lumOff val="60000"/>
            </a:schemeClr>
          </a:solidFill>
        </p:spPr>
        <p:txBody>
          <a:bodyPr wrap="square">
            <a:spAutoFit/>
          </a:bodyPr>
          <a:lstStyle/>
          <a:p>
            <a:pPr>
              <a:buFont typeface="Arial" pitchFamily="34" charset="0"/>
              <a:buChar char="•"/>
            </a:pPr>
            <a:r>
              <a:rPr lang="tr-TR" b="1" dirty="0" smtClean="0">
                <a:solidFill>
                  <a:srgbClr val="FF0000"/>
                </a:solidFill>
              </a:rPr>
              <a:t>   </a:t>
            </a:r>
            <a:r>
              <a:rPr lang="tr-TR" sz="2000" b="1" dirty="0" smtClean="0">
                <a:solidFill>
                  <a:srgbClr val="FF0000"/>
                </a:solidFill>
              </a:rPr>
              <a:t>İslamiyet </a:t>
            </a:r>
            <a:r>
              <a:rPr lang="tr-TR" sz="2000" b="1" dirty="0">
                <a:solidFill>
                  <a:srgbClr val="FF0000"/>
                </a:solidFill>
              </a:rPr>
              <a:t>kabul edilince </a:t>
            </a:r>
            <a:r>
              <a:rPr lang="tr-TR" sz="2000" dirty="0"/>
              <a:t>Türk devletlerinde </a:t>
            </a:r>
            <a:r>
              <a:rPr lang="tr-TR" sz="2000" b="1" dirty="0"/>
              <a:t>resim ve heykel </a:t>
            </a:r>
            <a:r>
              <a:rPr lang="tr-TR" sz="2000" b="1" dirty="0" smtClean="0"/>
              <a:t>sanatları rağbet </a:t>
            </a:r>
            <a:r>
              <a:rPr lang="tr-TR" sz="2000" b="1" dirty="0"/>
              <a:t>görmemiştir. </a:t>
            </a:r>
            <a:r>
              <a:rPr lang="tr-TR" sz="2000" dirty="0" smtClean="0"/>
              <a:t>Bu</a:t>
            </a:r>
            <a:r>
              <a:rPr lang="nn-NO" sz="2000" dirty="0" smtClean="0"/>
              <a:t> </a:t>
            </a:r>
            <a:r>
              <a:rPr lang="nn-NO" sz="2000" dirty="0"/>
              <a:t>boşluk ise </a:t>
            </a:r>
            <a:r>
              <a:rPr lang="nn-NO" sz="2000" b="1" dirty="0"/>
              <a:t>geometrik şekillerin ve </a:t>
            </a:r>
            <a:r>
              <a:rPr lang="nn-NO" sz="2000" b="1" dirty="0" smtClean="0"/>
              <a:t>bitkisel</a:t>
            </a:r>
            <a:r>
              <a:rPr lang="tr-TR" sz="2000" b="1" dirty="0" smtClean="0"/>
              <a:t> motiflerin </a:t>
            </a:r>
            <a:r>
              <a:rPr lang="tr-TR" sz="2000" b="1" dirty="0"/>
              <a:t>kullanıldığı </a:t>
            </a:r>
            <a:r>
              <a:rPr lang="tr-TR" sz="2000" b="1" dirty="0">
                <a:solidFill>
                  <a:srgbClr val="FF0000"/>
                </a:solidFill>
              </a:rPr>
              <a:t>süsleme sanatı </a:t>
            </a:r>
            <a:r>
              <a:rPr lang="tr-TR" sz="2000" dirty="0"/>
              <a:t>ile doldurulmuştur. </a:t>
            </a:r>
            <a:endParaRPr lang="tr-TR" sz="2000" dirty="0" smtClean="0"/>
          </a:p>
          <a:p>
            <a:pPr>
              <a:buFont typeface="Arial" pitchFamily="34" charset="0"/>
              <a:buChar char="•"/>
            </a:pPr>
            <a:r>
              <a:rPr lang="tr-TR" sz="2000" b="1" dirty="0" smtClean="0"/>
              <a:t>     Güzel </a:t>
            </a:r>
            <a:r>
              <a:rPr lang="tr-TR" sz="2000" b="1" dirty="0"/>
              <a:t>yazı </a:t>
            </a:r>
            <a:r>
              <a:rPr lang="tr-TR" sz="2000" b="1" dirty="0" smtClean="0"/>
              <a:t>yazma sanatı </a:t>
            </a:r>
            <a:r>
              <a:rPr lang="tr-TR" sz="2000" b="1" dirty="0"/>
              <a:t>olan </a:t>
            </a:r>
            <a:r>
              <a:rPr lang="tr-TR" sz="2000" b="1" dirty="0">
                <a:solidFill>
                  <a:srgbClr val="FF0000"/>
                </a:solidFill>
              </a:rPr>
              <a:t>hat sanatı </a:t>
            </a:r>
            <a:r>
              <a:rPr lang="tr-TR" sz="2000" dirty="0"/>
              <a:t>da bu dönemde yaygınlaşmıştır.</a:t>
            </a:r>
          </a:p>
          <a:p>
            <a:pPr>
              <a:buFont typeface="Arial" pitchFamily="34" charset="0"/>
              <a:buChar char="•"/>
            </a:pPr>
            <a:r>
              <a:rPr lang="tr-TR" sz="2000" dirty="0" smtClean="0"/>
              <a:t>      İslamiyet’in </a:t>
            </a:r>
            <a:r>
              <a:rPr lang="tr-TR" sz="2000" dirty="0"/>
              <a:t>etkisiyle </a:t>
            </a:r>
            <a:r>
              <a:rPr lang="tr-TR" sz="2000" b="1" dirty="0"/>
              <a:t>Kâbe, mihrap ve cami </a:t>
            </a:r>
            <a:r>
              <a:rPr lang="tr-TR" sz="2000" dirty="0"/>
              <a:t>gibi kutsal unsurlar</a:t>
            </a:r>
            <a:r>
              <a:rPr lang="tr-TR" sz="2000" dirty="0" smtClean="0"/>
              <a:t>, </a:t>
            </a:r>
            <a:r>
              <a:rPr lang="tr-TR" sz="2000" b="1" dirty="0" smtClean="0"/>
              <a:t>kandil </a:t>
            </a:r>
            <a:r>
              <a:rPr lang="tr-TR" sz="2000" b="1" dirty="0"/>
              <a:t>ve ibrik </a:t>
            </a:r>
            <a:r>
              <a:rPr lang="tr-TR" sz="2000" dirty="0"/>
              <a:t>gibi dinsel anlamlı eşyalar, Türk sanatında yer almaya</a:t>
            </a:r>
          </a:p>
          <a:p>
            <a:r>
              <a:rPr lang="tr-TR" sz="2000" dirty="0"/>
              <a:t>başlamıştır. </a:t>
            </a:r>
            <a:r>
              <a:rPr lang="tr-TR" sz="2000" b="1" dirty="0">
                <a:solidFill>
                  <a:srgbClr val="FF0000"/>
                </a:solidFill>
              </a:rPr>
              <a:t>Hayat ağacı</a:t>
            </a:r>
            <a:r>
              <a:rPr lang="tr-TR" sz="2000" dirty="0"/>
              <a:t>, vazoda </a:t>
            </a:r>
            <a:r>
              <a:rPr lang="tr-TR" sz="2000" dirty="0" smtClean="0"/>
              <a:t>çiçekler</a:t>
            </a:r>
            <a:endParaRPr lang="tr-TR" sz="2000" b="1" dirty="0"/>
          </a:p>
          <a:p>
            <a:r>
              <a:rPr lang="tr-TR" sz="2000" dirty="0"/>
              <a:t>sayılan nar gibi bazı meyvelerden oluşan </a:t>
            </a:r>
            <a:r>
              <a:rPr lang="tr-TR" sz="2000" b="1" dirty="0"/>
              <a:t>bitkisel motifler ve </a:t>
            </a:r>
            <a:r>
              <a:rPr lang="tr-TR" sz="2000" b="1" dirty="0" smtClean="0"/>
              <a:t>kutsal sayılan </a:t>
            </a:r>
            <a:r>
              <a:rPr lang="tr-TR" sz="2000" b="1" dirty="0"/>
              <a:t>bazı hayvan motifleri </a:t>
            </a:r>
            <a:r>
              <a:rPr lang="tr-TR" sz="2000" dirty="0"/>
              <a:t>de yine İslamiyet’in etkisiyle Türk </a:t>
            </a:r>
            <a:r>
              <a:rPr lang="tr-TR" sz="2000" dirty="0" smtClean="0"/>
              <a:t>sanatının her </a:t>
            </a:r>
            <a:r>
              <a:rPr lang="tr-TR" sz="2000" dirty="0"/>
              <a:t>alanında yerini almıştır.</a:t>
            </a:r>
          </a:p>
        </p:txBody>
      </p:sp>
      <p:pic>
        <p:nvPicPr>
          <p:cNvPr id="20482" name="Picture 2"/>
          <p:cNvPicPr>
            <a:picLocks noChangeAspect="1" noChangeArrowheads="1"/>
          </p:cNvPicPr>
          <p:nvPr/>
        </p:nvPicPr>
        <p:blipFill>
          <a:blip r:embed="rId3" cstate="print"/>
          <a:srcRect/>
          <a:stretch>
            <a:fillRect/>
          </a:stretch>
        </p:blipFill>
        <p:spPr bwMode="auto">
          <a:xfrm>
            <a:off x="5220072" y="0"/>
            <a:ext cx="3923928" cy="514350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267494"/>
            <a:ext cx="4572000" cy="4708981"/>
          </a:xfrm>
          <a:prstGeom prst="rect">
            <a:avLst/>
          </a:prstGeom>
          <a:solidFill>
            <a:schemeClr val="accent2">
              <a:lumMod val="40000"/>
              <a:lumOff val="60000"/>
            </a:schemeClr>
          </a:solidFill>
        </p:spPr>
        <p:txBody>
          <a:bodyPr>
            <a:spAutoFit/>
          </a:bodyPr>
          <a:lstStyle/>
          <a:p>
            <a:pPr>
              <a:buFont typeface="Arial" pitchFamily="34" charset="0"/>
              <a:buChar char="•"/>
            </a:pPr>
            <a:r>
              <a:rPr lang="tr-TR" dirty="0" smtClean="0"/>
              <a:t>    </a:t>
            </a:r>
            <a:r>
              <a:rPr lang="tr-TR" sz="2000" dirty="0" smtClean="0"/>
              <a:t>Türk </a:t>
            </a:r>
            <a:r>
              <a:rPr lang="tr-TR" sz="2000" dirty="0"/>
              <a:t>sanatına İslamiyet’in etkisiyle giren </a:t>
            </a:r>
            <a:r>
              <a:rPr lang="tr-TR" sz="2000" b="1" dirty="0" smtClean="0"/>
              <a:t>tavana asılı bir </a:t>
            </a:r>
            <a:r>
              <a:rPr lang="tr-TR" sz="2000" b="1" dirty="0" smtClean="0">
                <a:solidFill>
                  <a:srgbClr val="FF0000"/>
                </a:solidFill>
              </a:rPr>
              <a:t>kandil</a:t>
            </a:r>
            <a:r>
              <a:rPr lang="tr-TR" sz="2000" b="1" dirty="0" smtClean="0"/>
              <a:t>, </a:t>
            </a:r>
            <a:r>
              <a:rPr lang="tr-TR" sz="2000" dirty="0" smtClean="0"/>
              <a:t>İslam </a:t>
            </a:r>
            <a:r>
              <a:rPr lang="tr-TR" sz="2000" dirty="0"/>
              <a:t>cami dekorasyonunda önemli bir </a:t>
            </a:r>
            <a:r>
              <a:rPr lang="tr-TR" sz="2000" dirty="0" smtClean="0"/>
              <a:t>unsur </a:t>
            </a:r>
            <a:r>
              <a:rPr lang="tr-TR" sz="2000" dirty="0"/>
              <a:t>olmuştur. Dinî </a:t>
            </a:r>
            <a:r>
              <a:rPr lang="tr-TR" sz="2000" dirty="0" smtClean="0"/>
              <a:t>açıdan önemli </a:t>
            </a:r>
            <a:r>
              <a:rPr lang="tr-TR" sz="2000" dirty="0"/>
              <a:t>bir sembol olan ve abdest almada kullanılan </a:t>
            </a:r>
            <a:r>
              <a:rPr lang="tr-TR" sz="2000" b="1" dirty="0">
                <a:solidFill>
                  <a:srgbClr val="FF0000"/>
                </a:solidFill>
              </a:rPr>
              <a:t>ibrik </a:t>
            </a:r>
            <a:r>
              <a:rPr lang="tr-TR" sz="2000" b="1" dirty="0" smtClean="0"/>
              <a:t>İslamiyet’in etkisiyle </a:t>
            </a:r>
            <a:r>
              <a:rPr lang="tr-TR" sz="2000" dirty="0" smtClean="0"/>
              <a:t>Türk </a:t>
            </a:r>
            <a:r>
              <a:rPr lang="tr-TR" sz="2000" dirty="0"/>
              <a:t>sanatında görülmeye başlamış ve Türk İslam devletlerinde temizliğin sembolü olarak kullanılmıştır</a:t>
            </a:r>
            <a:r>
              <a:rPr lang="tr-TR" sz="2000" dirty="0" smtClean="0"/>
              <a:t>.</a:t>
            </a:r>
          </a:p>
          <a:p>
            <a:pPr>
              <a:buFont typeface="Arial" pitchFamily="34" charset="0"/>
              <a:buChar char="•"/>
            </a:pPr>
            <a:r>
              <a:rPr lang="tr-TR" sz="2000" dirty="0" smtClean="0"/>
              <a:t>    İslamiyet </a:t>
            </a:r>
            <a:r>
              <a:rPr lang="tr-TR" sz="2000" dirty="0"/>
              <a:t>öncesi dönemde gelişmiş olan </a:t>
            </a:r>
            <a:r>
              <a:rPr lang="tr-TR" sz="2000" b="1" dirty="0"/>
              <a:t>Türk halı sanatı</a:t>
            </a:r>
            <a:r>
              <a:rPr lang="tr-TR" sz="2000" dirty="0"/>
              <a:t>, İslamiyet’in etkisiyle</a:t>
            </a:r>
          </a:p>
          <a:p>
            <a:r>
              <a:rPr lang="tr-TR" sz="2000" dirty="0"/>
              <a:t>desen biçimlerinde değişikliğe uğramıştır. Türk halılarındaki </a:t>
            </a:r>
            <a:r>
              <a:rPr lang="tr-TR" sz="2000" b="1" dirty="0"/>
              <a:t>keskin çizgili motiflerin</a:t>
            </a:r>
          </a:p>
          <a:p>
            <a:r>
              <a:rPr lang="tr-TR" sz="2000" b="1" dirty="0"/>
              <a:t>yerini, yumuşayan dalgalı çizgiler ve </a:t>
            </a:r>
            <a:r>
              <a:rPr lang="tr-TR" sz="2000" dirty="0"/>
              <a:t>biçimler almıştır.</a:t>
            </a:r>
          </a:p>
        </p:txBody>
      </p:sp>
      <p:pic>
        <p:nvPicPr>
          <p:cNvPr id="21506" name="Picture 2"/>
          <p:cNvPicPr>
            <a:picLocks noChangeAspect="1" noChangeArrowheads="1"/>
          </p:cNvPicPr>
          <p:nvPr/>
        </p:nvPicPr>
        <p:blipFill>
          <a:blip r:embed="rId3" cstate="print"/>
          <a:srcRect/>
          <a:stretch>
            <a:fillRect/>
          </a:stretch>
        </p:blipFill>
        <p:spPr bwMode="auto">
          <a:xfrm>
            <a:off x="7452321" y="1"/>
            <a:ext cx="1691680" cy="1851670"/>
          </a:xfrm>
          <a:prstGeom prst="rect">
            <a:avLst/>
          </a:prstGeom>
          <a:noFill/>
          <a:ln w="9525">
            <a:noFill/>
            <a:miter lim="800000"/>
            <a:headEnd/>
            <a:tailEnd/>
          </a:ln>
        </p:spPr>
      </p:pic>
      <p:pic>
        <p:nvPicPr>
          <p:cNvPr id="21508" name="Picture 4" descr="kandil yakmak ile ilgili gÃ¶rsel sonucu">
            <a:hlinkClick r:id="rId4"/>
          </p:cNvPr>
          <p:cNvPicPr>
            <a:picLocks noChangeAspect="1" noChangeArrowheads="1"/>
          </p:cNvPicPr>
          <p:nvPr/>
        </p:nvPicPr>
        <p:blipFill>
          <a:blip r:embed="rId5" cstate="print"/>
          <a:srcRect/>
          <a:stretch>
            <a:fillRect/>
          </a:stretch>
        </p:blipFill>
        <p:spPr bwMode="auto">
          <a:xfrm>
            <a:off x="5076056" y="1"/>
            <a:ext cx="2136775" cy="1995686"/>
          </a:xfrm>
          <a:prstGeom prst="rect">
            <a:avLst/>
          </a:prstGeom>
          <a:noFill/>
        </p:spPr>
      </p:pic>
      <p:pic>
        <p:nvPicPr>
          <p:cNvPr id="21509" name="Picture 5"/>
          <p:cNvPicPr>
            <a:picLocks noChangeAspect="1" noChangeArrowheads="1"/>
          </p:cNvPicPr>
          <p:nvPr/>
        </p:nvPicPr>
        <p:blipFill>
          <a:blip r:embed="rId6" cstate="print"/>
          <a:srcRect/>
          <a:stretch>
            <a:fillRect/>
          </a:stretch>
        </p:blipFill>
        <p:spPr bwMode="auto">
          <a:xfrm>
            <a:off x="6156176" y="1707654"/>
            <a:ext cx="2187575" cy="1614487"/>
          </a:xfrm>
          <a:prstGeom prst="rect">
            <a:avLst/>
          </a:prstGeom>
          <a:noFill/>
          <a:ln w="9525">
            <a:noFill/>
            <a:miter lim="800000"/>
            <a:headEnd/>
            <a:tailEnd/>
          </a:ln>
        </p:spPr>
      </p:pic>
      <p:sp>
        <p:nvSpPr>
          <p:cNvPr id="6" name="5 Dikdörtgen"/>
          <p:cNvSpPr/>
          <p:nvPr/>
        </p:nvSpPr>
        <p:spPr>
          <a:xfrm>
            <a:off x="4716016" y="3389174"/>
            <a:ext cx="4427984" cy="1754326"/>
          </a:xfrm>
          <a:prstGeom prst="rect">
            <a:avLst/>
          </a:prstGeom>
          <a:solidFill>
            <a:schemeClr val="accent5">
              <a:lumMod val="40000"/>
              <a:lumOff val="60000"/>
            </a:schemeClr>
          </a:solidFill>
        </p:spPr>
        <p:txBody>
          <a:bodyPr wrap="square">
            <a:spAutoFit/>
          </a:bodyPr>
          <a:lstStyle/>
          <a:p>
            <a:r>
              <a:rPr lang="tr-TR" b="1" dirty="0"/>
              <a:t>Maden işleme </a:t>
            </a:r>
            <a:r>
              <a:rPr lang="tr-TR" dirty="0"/>
              <a:t>sanatında ilerlemiş olan Türkler, İslamiyet’in etkisiyle </a:t>
            </a:r>
            <a:r>
              <a:rPr lang="tr-TR" dirty="0" smtClean="0"/>
              <a:t>bu tekniği </a:t>
            </a:r>
            <a:r>
              <a:rPr lang="tr-TR" dirty="0"/>
              <a:t>daha da geliştirmiş ve madenî birçok alanda </a:t>
            </a:r>
            <a:r>
              <a:rPr lang="tr-TR" dirty="0" smtClean="0"/>
              <a:t>kullanmıştır</a:t>
            </a:r>
            <a:r>
              <a:rPr lang="tr-TR" dirty="0"/>
              <a:t>. </a:t>
            </a:r>
            <a:r>
              <a:rPr lang="tr-TR" dirty="0" smtClean="0"/>
              <a:t>Selçuklular İran’da</a:t>
            </a:r>
            <a:r>
              <a:rPr lang="tr-TR" dirty="0"/>
              <a:t>; </a:t>
            </a:r>
            <a:r>
              <a:rPr lang="tr-TR" b="1" dirty="0"/>
              <a:t>gümüşten tas, tepsi, şamdan, kemer tokası ve muska </a:t>
            </a:r>
            <a:r>
              <a:rPr lang="tr-TR" b="1" dirty="0" smtClean="0"/>
              <a:t>kutusu </a:t>
            </a:r>
            <a:r>
              <a:rPr lang="tr-TR" dirty="0" smtClean="0"/>
              <a:t>gibi </a:t>
            </a:r>
            <a:r>
              <a:rPr lang="tr-TR" dirty="0"/>
              <a:t>önemli eserler yapmıştır.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8636" y="64395"/>
            <a:ext cx="4677379" cy="3785652"/>
          </a:xfrm>
          <a:prstGeom prst="rect">
            <a:avLst/>
          </a:prstGeom>
          <a:solidFill>
            <a:schemeClr val="tx2">
              <a:lumMod val="40000"/>
              <a:lumOff val="60000"/>
            </a:schemeClr>
          </a:solidFill>
        </p:spPr>
        <p:txBody>
          <a:bodyPr wrap="square">
            <a:spAutoFit/>
          </a:bodyPr>
          <a:lstStyle/>
          <a:p>
            <a:pPr>
              <a:buFont typeface="Arial" pitchFamily="34" charset="0"/>
              <a:buChar char="•"/>
            </a:pPr>
            <a:r>
              <a:rPr lang="tr-TR" sz="2000" dirty="0" smtClean="0"/>
              <a:t>   IX</a:t>
            </a:r>
            <a:r>
              <a:rPr lang="tr-TR" sz="2000" dirty="0"/>
              <a:t>. yüzyıldan itibaren şehirlerde toplumsal hayatın merkezini </a:t>
            </a:r>
            <a:r>
              <a:rPr lang="tr-TR" sz="2000" dirty="0" smtClean="0"/>
              <a:t>oluşturan </a:t>
            </a:r>
            <a:r>
              <a:rPr lang="tr-TR" sz="2000" b="1" dirty="0" smtClean="0">
                <a:solidFill>
                  <a:srgbClr val="FF0000"/>
                </a:solidFill>
              </a:rPr>
              <a:t>cuma </a:t>
            </a:r>
            <a:r>
              <a:rPr lang="tr-TR" sz="2000" b="1" dirty="0">
                <a:solidFill>
                  <a:srgbClr val="FF0000"/>
                </a:solidFill>
              </a:rPr>
              <a:t>camileri </a:t>
            </a:r>
            <a:r>
              <a:rPr lang="tr-TR" sz="2000" dirty="0"/>
              <a:t>görülmeye başlamıştır. </a:t>
            </a:r>
            <a:r>
              <a:rPr lang="tr-TR" sz="2000" dirty="0" smtClean="0"/>
              <a:t> </a:t>
            </a:r>
          </a:p>
          <a:p>
            <a:pPr>
              <a:buFont typeface="Arial" pitchFamily="34" charset="0"/>
              <a:buChar char="•"/>
            </a:pPr>
            <a:r>
              <a:rPr lang="tr-TR" sz="2000" dirty="0" smtClean="0"/>
              <a:t>     </a:t>
            </a:r>
            <a:r>
              <a:rPr lang="tr-TR" sz="2000" b="1" dirty="0" smtClean="0"/>
              <a:t>Camilerin </a:t>
            </a:r>
            <a:r>
              <a:rPr lang="tr-TR" sz="2000" b="1" dirty="0"/>
              <a:t>yanında </a:t>
            </a:r>
            <a:r>
              <a:rPr lang="tr-TR" sz="2000" b="1" dirty="0">
                <a:solidFill>
                  <a:srgbClr val="FF0000"/>
                </a:solidFill>
              </a:rPr>
              <a:t>medrese</a:t>
            </a:r>
            <a:r>
              <a:rPr lang="tr-TR" sz="2000" dirty="0" smtClean="0"/>
              <a:t>, </a:t>
            </a:r>
            <a:r>
              <a:rPr lang="tr-TR" sz="2000" b="1" dirty="0" smtClean="0">
                <a:solidFill>
                  <a:srgbClr val="FF0000"/>
                </a:solidFill>
              </a:rPr>
              <a:t>tekke </a:t>
            </a:r>
            <a:r>
              <a:rPr lang="tr-TR" sz="2000" b="1" dirty="0">
                <a:solidFill>
                  <a:srgbClr val="FF0000"/>
                </a:solidFill>
              </a:rPr>
              <a:t>ve zaviyeler ile </a:t>
            </a:r>
            <a:r>
              <a:rPr lang="tr-TR" sz="2000" b="1" dirty="0" err="1">
                <a:solidFill>
                  <a:srgbClr val="FF0000"/>
                </a:solidFill>
              </a:rPr>
              <a:t>ribat</a:t>
            </a:r>
            <a:r>
              <a:rPr lang="tr-TR" sz="2000" b="1" dirty="0">
                <a:solidFill>
                  <a:srgbClr val="FF0000"/>
                </a:solidFill>
              </a:rPr>
              <a:t> ve kervansaraylar </a:t>
            </a:r>
            <a:r>
              <a:rPr lang="tr-TR" sz="2000" dirty="0"/>
              <a:t>da İslam düşünce </a:t>
            </a:r>
            <a:r>
              <a:rPr lang="tr-TR" sz="2000" dirty="0" smtClean="0"/>
              <a:t>ve yaşam </a:t>
            </a:r>
            <a:r>
              <a:rPr lang="tr-TR" sz="2000" dirty="0"/>
              <a:t>tarzının sonucunda ortaya çıkmıştır. </a:t>
            </a:r>
            <a:endParaRPr lang="tr-TR" sz="2000" dirty="0" smtClean="0"/>
          </a:p>
          <a:p>
            <a:pPr>
              <a:buFont typeface="Arial" pitchFamily="34" charset="0"/>
              <a:buChar char="•"/>
            </a:pPr>
            <a:r>
              <a:rPr lang="tr-TR" sz="2000" dirty="0"/>
              <a:t> </a:t>
            </a:r>
            <a:r>
              <a:rPr lang="tr-TR" sz="2000" dirty="0" smtClean="0"/>
              <a:t>    İslamiyet’in </a:t>
            </a:r>
            <a:r>
              <a:rPr lang="tr-TR" sz="2000" dirty="0"/>
              <a:t>etkisiyle oluşan </a:t>
            </a:r>
            <a:r>
              <a:rPr lang="tr-TR" sz="2000" b="1" dirty="0"/>
              <a:t>saraylar, çarşılar, kaleler</a:t>
            </a:r>
            <a:r>
              <a:rPr lang="tr-TR" sz="2000" b="1" dirty="0" smtClean="0"/>
              <a:t>, hamamlar</a:t>
            </a:r>
            <a:r>
              <a:rPr lang="tr-TR" sz="2000" b="1" dirty="0"/>
              <a:t>, </a:t>
            </a:r>
            <a:r>
              <a:rPr lang="tr-TR" sz="2000" b="1" dirty="0" smtClean="0"/>
              <a:t> imarethaneler</a:t>
            </a:r>
            <a:r>
              <a:rPr lang="tr-TR" sz="2000" b="1" dirty="0"/>
              <a:t>, köprüler ve evler</a:t>
            </a:r>
            <a:r>
              <a:rPr lang="tr-TR" sz="2000" dirty="0"/>
              <a:t> ise </a:t>
            </a:r>
            <a:r>
              <a:rPr lang="tr-TR" sz="2000" b="1" dirty="0">
                <a:solidFill>
                  <a:srgbClr val="FF0000"/>
                </a:solidFill>
              </a:rPr>
              <a:t>Türk İslam şehirlerini oluşturan</a:t>
            </a:r>
            <a:r>
              <a:rPr lang="tr-TR" sz="2000" dirty="0"/>
              <a:t> diğer </a:t>
            </a:r>
            <a:r>
              <a:rPr lang="tr-TR" sz="2000" dirty="0" smtClean="0"/>
              <a:t>önemli </a:t>
            </a:r>
            <a:r>
              <a:rPr lang="tr-TR" sz="2000" dirty="0" err="1" smtClean="0"/>
              <a:t>ögeler</a:t>
            </a:r>
            <a:r>
              <a:rPr lang="tr-TR" sz="2000" dirty="0" smtClean="0"/>
              <a:t> </a:t>
            </a:r>
            <a:r>
              <a:rPr lang="tr-TR" sz="2000" dirty="0"/>
              <a:t>arasında yer almıştır.</a:t>
            </a:r>
          </a:p>
        </p:txBody>
      </p:sp>
      <p:sp>
        <p:nvSpPr>
          <p:cNvPr id="3" name="2 Dikdörtgen"/>
          <p:cNvSpPr/>
          <p:nvPr/>
        </p:nvSpPr>
        <p:spPr>
          <a:xfrm>
            <a:off x="4716016" y="0"/>
            <a:ext cx="4427984" cy="3970318"/>
          </a:xfrm>
          <a:prstGeom prst="rect">
            <a:avLst/>
          </a:prstGeom>
          <a:solidFill>
            <a:schemeClr val="accent3">
              <a:lumMod val="60000"/>
              <a:lumOff val="40000"/>
            </a:schemeClr>
          </a:solidFill>
        </p:spPr>
        <p:txBody>
          <a:bodyPr wrap="square">
            <a:spAutoFit/>
          </a:bodyPr>
          <a:lstStyle/>
          <a:p>
            <a:pPr>
              <a:buFont typeface="Arial" pitchFamily="34" charset="0"/>
              <a:buChar char="•"/>
            </a:pPr>
            <a:r>
              <a:rPr lang="tr-TR" dirty="0" smtClean="0"/>
              <a:t>  Bu </a:t>
            </a:r>
            <a:r>
              <a:rPr lang="tr-TR" dirty="0"/>
              <a:t>dönemde İslamiyet’in etkisiyle Orta Asya şehir yapılarında önemli gelişmeler yaşanmış</a:t>
            </a:r>
            <a:r>
              <a:rPr lang="tr-TR" dirty="0" smtClean="0"/>
              <a:t>, </a:t>
            </a:r>
            <a:r>
              <a:rPr lang="tr-TR" b="1" dirty="0" smtClean="0">
                <a:solidFill>
                  <a:srgbClr val="FF0000"/>
                </a:solidFill>
              </a:rPr>
              <a:t>Kale</a:t>
            </a:r>
            <a:r>
              <a:rPr lang="tr-TR" b="1" dirty="0">
                <a:solidFill>
                  <a:srgbClr val="FF0000"/>
                </a:solidFill>
              </a:rPr>
              <a:t>, </a:t>
            </a:r>
            <a:r>
              <a:rPr lang="tr-TR" b="1" dirty="0" err="1">
                <a:solidFill>
                  <a:srgbClr val="FF0000"/>
                </a:solidFill>
              </a:rPr>
              <a:t>şehristan</a:t>
            </a:r>
            <a:r>
              <a:rPr lang="tr-TR" b="1" dirty="0">
                <a:solidFill>
                  <a:srgbClr val="FF0000"/>
                </a:solidFill>
              </a:rPr>
              <a:t> ve </a:t>
            </a:r>
            <a:r>
              <a:rPr lang="tr-TR" b="1" dirty="0" err="1">
                <a:solidFill>
                  <a:srgbClr val="FF0000"/>
                </a:solidFill>
              </a:rPr>
              <a:t>rabaz’dan</a:t>
            </a:r>
            <a:r>
              <a:rPr lang="tr-TR" b="1" dirty="0">
                <a:solidFill>
                  <a:srgbClr val="FF0000"/>
                </a:solidFill>
              </a:rPr>
              <a:t> </a:t>
            </a:r>
            <a:r>
              <a:rPr lang="tr-TR" b="1" dirty="0"/>
              <a:t>oluşan üçlü bir yapı ortaya çıkmıştır. </a:t>
            </a:r>
            <a:r>
              <a:rPr lang="tr-TR" dirty="0"/>
              <a:t>Şehrin savunması için </a:t>
            </a:r>
            <a:r>
              <a:rPr lang="tr-TR" dirty="0" smtClean="0"/>
              <a:t>yapılan </a:t>
            </a:r>
            <a:r>
              <a:rPr lang="tr-TR" b="1" dirty="0" smtClean="0"/>
              <a:t>kalelerin </a:t>
            </a:r>
            <a:r>
              <a:rPr lang="tr-TR" b="1" dirty="0"/>
              <a:t>etrafı surlarla çevrilmiş, </a:t>
            </a:r>
            <a:r>
              <a:rPr lang="tr-TR" dirty="0"/>
              <a:t>hükümdar ile emir bu kalelerde oturmuştur</a:t>
            </a:r>
            <a:r>
              <a:rPr lang="tr-TR" b="1" dirty="0"/>
              <a:t>.</a:t>
            </a:r>
          </a:p>
          <a:p>
            <a:pPr>
              <a:buFont typeface="Arial" pitchFamily="34" charset="0"/>
              <a:buChar char="•"/>
            </a:pPr>
            <a:r>
              <a:rPr lang="tr-TR" b="1" dirty="0" smtClean="0">
                <a:solidFill>
                  <a:srgbClr val="FF0000"/>
                </a:solidFill>
              </a:rPr>
              <a:t>     </a:t>
            </a:r>
            <a:r>
              <a:rPr lang="tr-TR" b="1" dirty="0" err="1" smtClean="0">
                <a:solidFill>
                  <a:srgbClr val="FF0000"/>
                </a:solidFill>
              </a:rPr>
              <a:t>Şehristan</a:t>
            </a:r>
            <a:r>
              <a:rPr lang="tr-TR" b="1" dirty="0" smtClean="0">
                <a:solidFill>
                  <a:srgbClr val="FF0000"/>
                </a:solidFill>
              </a:rPr>
              <a:t> </a:t>
            </a:r>
            <a:r>
              <a:rPr lang="tr-TR" dirty="0"/>
              <a:t>denilen kentlerde genellikle zanaatla uğraşanlar ile halk kesimi oturmuş</a:t>
            </a:r>
            <a:r>
              <a:rPr lang="tr-TR" b="1" dirty="0"/>
              <a:t>, </a:t>
            </a:r>
            <a:r>
              <a:rPr lang="tr-TR" b="1" dirty="0" smtClean="0"/>
              <a:t>şehrin dış </a:t>
            </a:r>
            <a:r>
              <a:rPr lang="tr-TR" b="1" dirty="0"/>
              <a:t>mahalleleri olarak adlandırılan</a:t>
            </a:r>
            <a:r>
              <a:rPr lang="tr-TR" dirty="0"/>
              <a:t> </a:t>
            </a:r>
            <a:r>
              <a:rPr lang="tr-TR" b="1" dirty="0" err="1">
                <a:solidFill>
                  <a:srgbClr val="FF0000"/>
                </a:solidFill>
              </a:rPr>
              <a:t>rabazlarda</a:t>
            </a:r>
            <a:r>
              <a:rPr lang="tr-TR" dirty="0"/>
              <a:t> ticari faaliyetler yapılmıştır</a:t>
            </a:r>
            <a:r>
              <a:rPr lang="tr-TR" dirty="0" smtClean="0"/>
              <a:t>. </a:t>
            </a:r>
            <a:r>
              <a:rPr lang="tr-TR" b="1" dirty="0" smtClean="0">
                <a:solidFill>
                  <a:srgbClr val="FF0000"/>
                </a:solidFill>
              </a:rPr>
              <a:t>Çarşılar</a:t>
            </a:r>
            <a:r>
              <a:rPr lang="tr-TR" dirty="0" smtClean="0"/>
              <a:t> </a:t>
            </a:r>
            <a:r>
              <a:rPr lang="tr-TR" dirty="0"/>
              <a:t>ilk dönemlerde </a:t>
            </a:r>
            <a:r>
              <a:rPr lang="tr-TR" dirty="0" err="1"/>
              <a:t>rabazlarda</a:t>
            </a:r>
            <a:r>
              <a:rPr lang="tr-TR" dirty="0"/>
              <a:t> yer alırken, İslami dönemde </a:t>
            </a:r>
            <a:r>
              <a:rPr lang="tr-TR" b="1" dirty="0" smtClean="0"/>
              <a:t>Cuma </a:t>
            </a:r>
            <a:r>
              <a:rPr lang="tr-TR" b="1" dirty="0"/>
              <a:t>camisi</a:t>
            </a:r>
            <a:r>
              <a:rPr lang="tr-TR" b="1" dirty="0" smtClean="0"/>
              <a:t> </a:t>
            </a:r>
            <a:r>
              <a:rPr lang="tr-TR" dirty="0"/>
              <a:t>etrafına taşınmıştır.</a:t>
            </a:r>
          </a:p>
        </p:txBody>
      </p:sp>
      <p:sp>
        <p:nvSpPr>
          <p:cNvPr id="4" name="3 Dikdörtgen"/>
          <p:cNvSpPr/>
          <p:nvPr/>
        </p:nvSpPr>
        <p:spPr>
          <a:xfrm>
            <a:off x="0" y="4011910"/>
            <a:ext cx="9144000" cy="707886"/>
          </a:xfrm>
          <a:prstGeom prst="rect">
            <a:avLst/>
          </a:prstGeom>
        </p:spPr>
        <p:txBody>
          <a:bodyPr wrap="square">
            <a:spAutoFit/>
          </a:bodyPr>
          <a:lstStyle/>
          <a:p>
            <a:pPr>
              <a:buFont typeface="Arial" pitchFamily="34" charset="0"/>
              <a:buChar char="•"/>
            </a:pPr>
            <a:r>
              <a:rPr lang="tr-TR" sz="2000" dirty="0" smtClean="0"/>
              <a:t>   </a:t>
            </a:r>
            <a:r>
              <a:rPr lang="tr-TR" sz="2000" b="1" dirty="0" err="1" smtClean="0"/>
              <a:t>Şehristan</a:t>
            </a:r>
            <a:r>
              <a:rPr lang="tr-TR" sz="2000" b="1" dirty="0" smtClean="0"/>
              <a:t> </a:t>
            </a:r>
            <a:r>
              <a:rPr lang="tr-TR" sz="2000" b="1" dirty="0"/>
              <a:t>denilen kentlerde </a:t>
            </a:r>
            <a:r>
              <a:rPr lang="tr-TR" sz="2000" dirty="0"/>
              <a:t>genellikle </a:t>
            </a:r>
            <a:r>
              <a:rPr lang="tr-TR" sz="2000" b="1" dirty="0"/>
              <a:t>zanaatla uğraşanlar ile halk kesimi oturmuş, </a:t>
            </a:r>
            <a:r>
              <a:rPr lang="tr-TR" sz="2000" dirty="0" smtClean="0"/>
              <a:t>şehrin dış </a:t>
            </a:r>
            <a:r>
              <a:rPr lang="tr-TR" sz="2000" dirty="0"/>
              <a:t>mahalleleri olarak adlandırılan </a:t>
            </a:r>
            <a:r>
              <a:rPr lang="tr-TR" sz="2000" b="1" dirty="0" err="1"/>
              <a:t>rabazlarda</a:t>
            </a:r>
            <a:r>
              <a:rPr lang="tr-TR" sz="2000" b="1" dirty="0"/>
              <a:t> ticari faaliyetler </a:t>
            </a:r>
            <a:r>
              <a:rPr lang="tr-TR" sz="2000" dirty="0"/>
              <a:t>yapılmıştır.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95486"/>
            <a:ext cx="4680520" cy="4401205"/>
          </a:xfrm>
          <a:prstGeom prst="rect">
            <a:avLst/>
          </a:prstGeom>
        </p:spPr>
        <p:txBody>
          <a:bodyPr wrap="square">
            <a:spAutoFit/>
          </a:bodyPr>
          <a:lstStyle/>
          <a:p>
            <a:pPr>
              <a:buFont typeface="Arial" pitchFamily="34" charset="0"/>
              <a:buChar char="•"/>
            </a:pPr>
            <a:r>
              <a:rPr lang="tr-TR" sz="2000" dirty="0" smtClean="0"/>
              <a:t>       Türk </a:t>
            </a:r>
            <a:r>
              <a:rPr lang="tr-TR" sz="2000" dirty="0"/>
              <a:t>İslam mimarisinin önemli yapılarından birisi de </a:t>
            </a:r>
            <a:r>
              <a:rPr lang="tr-TR" sz="2000" b="1" dirty="0">
                <a:solidFill>
                  <a:srgbClr val="FF0000"/>
                </a:solidFill>
              </a:rPr>
              <a:t>minarelerdi. </a:t>
            </a:r>
            <a:r>
              <a:rPr lang="tr-TR" sz="2000" dirty="0" err="1"/>
              <a:t>Karahanlılardan</a:t>
            </a:r>
            <a:r>
              <a:rPr lang="tr-TR" sz="2000" dirty="0"/>
              <a:t> </a:t>
            </a:r>
            <a:r>
              <a:rPr lang="tr-TR" sz="2000" dirty="0" smtClean="0"/>
              <a:t>itibaren yaygınlaşmaya </a:t>
            </a:r>
            <a:r>
              <a:rPr lang="tr-TR" sz="2000" dirty="0"/>
              <a:t>başlayan minareler; </a:t>
            </a:r>
            <a:r>
              <a:rPr lang="tr-TR" sz="2000" b="1" dirty="0"/>
              <a:t>silindirik gövdeli, kuşaklar hâlinde süslenen ve </a:t>
            </a:r>
            <a:r>
              <a:rPr lang="tr-TR" sz="2000" b="1" dirty="0" smtClean="0"/>
              <a:t>yukarıya doğru </a:t>
            </a:r>
            <a:r>
              <a:rPr lang="tr-TR" sz="2000" b="1" dirty="0"/>
              <a:t>daralan şerefelerden oluşan </a:t>
            </a:r>
            <a:r>
              <a:rPr lang="tr-TR" sz="2000" dirty="0"/>
              <a:t>yapılardı.</a:t>
            </a:r>
          </a:p>
          <a:p>
            <a:pPr>
              <a:buFont typeface="Arial" pitchFamily="34" charset="0"/>
              <a:buChar char="•"/>
            </a:pPr>
            <a:r>
              <a:rPr lang="tr-TR" sz="2000" dirty="0" smtClean="0"/>
              <a:t>     İlk </a:t>
            </a:r>
            <a:r>
              <a:rPr lang="tr-TR" sz="2000" dirty="0"/>
              <a:t>Türk devletlerindeki </a:t>
            </a:r>
            <a:r>
              <a:rPr lang="tr-TR" sz="2000" b="1" dirty="0">
                <a:solidFill>
                  <a:srgbClr val="FF0000"/>
                </a:solidFill>
              </a:rPr>
              <a:t>anıtmezar </a:t>
            </a:r>
            <a:r>
              <a:rPr lang="tr-TR" sz="2000" dirty="0"/>
              <a:t>geleneği, İslami dönemde </a:t>
            </a:r>
            <a:r>
              <a:rPr lang="tr-TR" sz="2000" b="1" dirty="0"/>
              <a:t>türbe ve kümbet </a:t>
            </a:r>
            <a:r>
              <a:rPr lang="tr-TR" sz="2000" dirty="0" smtClean="0"/>
              <a:t>yapımıyla devam </a:t>
            </a:r>
            <a:r>
              <a:rPr lang="tr-TR" sz="2000" dirty="0"/>
              <a:t>etmiştir. </a:t>
            </a:r>
            <a:r>
              <a:rPr lang="tr-TR" sz="2000" b="1" dirty="0"/>
              <a:t>Bu yapıların dört duvar üzerine kubbe ile örtülü olanlarına </a:t>
            </a:r>
            <a:r>
              <a:rPr lang="tr-TR" sz="2000" b="1" dirty="0">
                <a:solidFill>
                  <a:srgbClr val="FF0000"/>
                </a:solidFill>
              </a:rPr>
              <a:t>türbe, </a:t>
            </a:r>
            <a:r>
              <a:rPr lang="tr-TR" sz="2000" b="1" dirty="0"/>
              <a:t>silindirik </a:t>
            </a:r>
            <a:r>
              <a:rPr lang="tr-TR" sz="2000" b="1" dirty="0" smtClean="0"/>
              <a:t>veya çokgen </a:t>
            </a:r>
            <a:r>
              <a:rPr lang="tr-TR" sz="2000" b="1" dirty="0"/>
              <a:t>gövdenin konik bir çatı ile kaplı olanına da </a:t>
            </a:r>
            <a:r>
              <a:rPr lang="tr-TR" sz="2000" b="1" dirty="0">
                <a:solidFill>
                  <a:srgbClr val="FF0000"/>
                </a:solidFill>
              </a:rPr>
              <a:t>kümbet </a:t>
            </a:r>
            <a:r>
              <a:rPr lang="tr-TR" sz="2000" b="1" dirty="0"/>
              <a:t>adı verilmiştir.</a:t>
            </a:r>
          </a:p>
        </p:txBody>
      </p:sp>
      <p:pic>
        <p:nvPicPr>
          <p:cNvPr id="22532" name="Picture 4" descr="Ä°lgili resim">
            <a:hlinkClick r:id="rId3"/>
          </p:cNvPr>
          <p:cNvPicPr>
            <a:picLocks noChangeAspect="1" noChangeArrowheads="1"/>
          </p:cNvPicPr>
          <p:nvPr/>
        </p:nvPicPr>
        <p:blipFill>
          <a:blip r:embed="rId4" cstate="print"/>
          <a:srcRect/>
          <a:stretch>
            <a:fillRect/>
          </a:stretch>
        </p:blipFill>
        <p:spPr bwMode="auto">
          <a:xfrm>
            <a:off x="4985537" y="0"/>
            <a:ext cx="4158463" cy="2147789"/>
          </a:xfrm>
          <a:prstGeom prst="rect">
            <a:avLst/>
          </a:prstGeom>
          <a:noFill/>
        </p:spPr>
      </p:pic>
      <p:pic>
        <p:nvPicPr>
          <p:cNvPr id="22534" name="Picture 6" descr="tÃ¼rbe ile ilgili gÃ¶rsel sonucu"/>
          <p:cNvPicPr>
            <a:picLocks noChangeAspect="1" noChangeArrowheads="1"/>
          </p:cNvPicPr>
          <p:nvPr/>
        </p:nvPicPr>
        <p:blipFill>
          <a:blip r:embed="rId5" cstate="print"/>
          <a:srcRect/>
          <a:stretch>
            <a:fillRect/>
          </a:stretch>
        </p:blipFill>
        <p:spPr bwMode="auto">
          <a:xfrm>
            <a:off x="6656536" y="2283718"/>
            <a:ext cx="2487464" cy="2859782"/>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192881"/>
            <a:ext cx="9163050" cy="4757738"/>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TotalTime>
  <Words>2116</Words>
  <PresentationFormat>Ekran Gösterisi (16:9)</PresentationFormat>
  <Paragraphs>98</Paragraphs>
  <Slides>28</Slides>
  <Notes>7</Notes>
  <HiddenSlides>0</HiddenSlides>
  <MMClips>0</MMClips>
  <ScaleCrop>false</ScaleCrop>
  <HeadingPairs>
    <vt:vector size="4" baseType="variant">
      <vt:variant>
        <vt:lpstr>Tema</vt:lpstr>
      </vt:variant>
      <vt:variant>
        <vt:i4>1</vt:i4>
      </vt:variant>
      <vt:variant>
        <vt:lpstr>Slayt Başlıkları</vt:lpstr>
      </vt:variant>
      <vt:variant>
        <vt:i4>28</vt:i4>
      </vt:variant>
    </vt:vector>
  </HeadingPairs>
  <TitlesOfParts>
    <vt:vector size="29" baseType="lpstr">
      <vt:lpstr>Ofis Teması</vt:lpstr>
      <vt:lpstr>B. TÜRK-ISLAM DEVLETLERINDE SANAT</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2019-05-02T05:39:09Z</dcterms:created>
  <dcterms:modified xsi:type="dcterms:W3CDTF">2019-05-05T06:48:25Z</dcterms:modified>
  <cp:category>https://www.sorubak.com</cp:category>
</cp:coreProperties>
</file>