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4"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6" r:id="rId29"/>
    <p:sldId id="283" r:id="rId30"/>
    <p:sldId id="284" r:id="rId31"/>
    <p:sldId id="285" r:id="rId32"/>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52" autoAdjust="0"/>
  </p:normalViewPr>
  <p:slideViewPr>
    <p:cSldViewPr>
      <p:cViewPr varScale="1">
        <p:scale>
          <a:sx n="141" d="100"/>
          <a:sy n="141" d="100"/>
        </p:scale>
        <p:origin x="-774"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E9BCB1-709D-4F47-B9FB-6533ACEABAD5}" type="datetimeFigureOut">
              <a:rPr lang="tr-TR" smtClean="0"/>
              <a:pPr/>
              <a:t>24/03/2019</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752D0F-384F-4B36-962C-9DD5D559C1B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fld id="{3A752D0F-384F-4B36-962C-9DD5D559C1B0}"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A752D0F-384F-4B36-962C-9DD5D559C1B0}"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A752D0F-384F-4B36-962C-9DD5D559C1B0}" type="slidenum">
              <a:rPr lang="tr-TR" smtClean="0"/>
              <a:pPr/>
              <a:t>22</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3A752D0F-384F-4B36-962C-9DD5D559C1B0}" type="slidenum">
              <a:rPr lang="tr-TR" smtClean="0"/>
              <a:pPr/>
              <a:t>31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597819"/>
            <a:ext cx="7772400" cy="1102519"/>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154781"/>
            <a:ext cx="2057400" cy="3290888"/>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154781"/>
            <a:ext cx="6019800" cy="329088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05979"/>
            <a:ext cx="8229600" cy="85725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1" y="204787"/>
            <a:ext cx="3008313" cy="871538"/>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3600450"/>
            <a:ext cx="5486400" cy="425054"/>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DFA7685-8B45-48FF-990A-5DFF56C7957C}" type="datetimeFigureOut">
              <a:rPr lang="tr-TR" smtClean="0"/>
              <a:pPr/>
              <a:t>24/03/2019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ADF22B8-0BA5-402C-8BC7-1DDC4BFB395F}"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DFA7685-8B45-48FF-990A-5DFF56C7957C}" type="datetimeFigureOut">
              <a:rPr lang="tr-TR" smtClean="0"/>
              <a:pPr/>
              <a:t>24/03/2019</a:t>
            </a:fld>
            <a:endParaRPr lang="tr-TR"/>
          </a:p>
        </p:txBody>
      </p:sp>
      <p:sp>
        <p:nvSpPr>
          <p:cNvPr id="5" name="4 Altbilgi Yer Tutucusu"/>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ADF22B8-0BA5-402C-8BC7-1DDC4BFB395F}"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9552" y="87475"/>
            <a:ext cx="7772400" cy="325859"/>
          </a:xfrm>
          <a:gradFill>
            <a:gsLst>
              <a:gs pos="0">
                <a:srgbClr val="5E9EFF"/>
              </a:gs>
              <a:gs pos="39999">
                <a:srgbClr val="85C2FF"/>
              </a:gs>
              <a:gs pos="70000">
                <a:srgbClr val="C4D6EB"/>
              </a:gs>
              <a:gs pos="100000">
                <a:srgbClr val="FFEBFA"/>
              </a:gs>
            </a:gsLst>
            <a:lin ang="5400000" scaled="0"/>
          </a:gradFill>
        </p:spPr>
        <p:txBody>
          <a:bodyPr>
            <a:normAutofit fontScale="90000"/>
          </a:bodyPr>
          <a:lstStyle/>
          <a:p>
            <a:r>
              <a:rPr lang="tr-TR" sz="2000" b="1" dirty="0" smtClean="0"/>
              <a:t>TARİH 11 4.4</a:t>
            </a:r>
            <a:r>
              <a:rPr lang="tr-TR" sz="2000" b="1" dirty="0"/>
              <a:t>. OSMANLI DEVLETİ’NDE DEMOKRATİKLEŞME SÜRECİ</a:t>
            </a:r>
            <a:endParaRPr lang="tr-TR" sz="2000" dirty="0"/>
          </a:p>
        </p:txBody>
      </p:sp>
      <p:sp>
        <p:nvSpPr>
          <p:cNvPr id="3" name="2 Alt Başlık"/>
          <p:cNvSpPr>
            <a:spLocks noGrp="1"/>
          </p:cNvSpPr>
          <p:nvPr>
            <p:ph type="subTitle" idx="1"/>
          </p:nvPr>
        </p:nvSpPr>
        <p:spPr>
          <a:xfrm>
            <a:off x="0" y="483518"/>
            <a:ext cx="8028384" cy="4659982"/>
          </a:xfrm>
        </p:spPr>
        <p:txBody>
          <a:bodyPr>
            <a:normAutofit/>
          </a:bodyPr>
          <a:lstStyle/>
          <a:p>
            <a:pPr algn="l"/>
            <a:endParaRPr lang="tr-TR" sz="2000" dirty="0" smtClean="0">
              <a:solidFill>
                <a:schemeClr val="tx1"/>
              </a:solidFill>
            </a:endParaRPr>
          </a:p>
          <a:p>
            <a:pPr algn="l">
              <a:buFont typeface="Arial" pitchFamily="34" charset="0"/>
              <a:buChar char="•"/>
            </a:pPr>
            <a:r>
              <a:rPr lang="tr-TR" sz="1800" dirty="0" smtClean="0">
                <a:solidFill>
                  <a:schemeClr val="tx1"/>
                </a:solidFill>
              </a:rPr>
              <a:t>    Osmanlı </a:t>
            </a:r>
            <a:r>
              <a:rPr lang="tr-TR" sz="1800" dirty="0">
                <a:solidFill>
                  <a:schemeClr val="tx1"/>
                </a:solidFill>
              </a:rPr>
              <a:t>Devleti’nin kısa bir sürede </a:t>
            </a:r>
            <a:r>
              <a:rPr lang="tr-TR" sz="1800" b="1" dirty="0">
                <a:solidFill>
                  <a:schemeClr val="tx1"/>
                </a:solidFill>
              </a:rPr>
              <a:t>hızla genişlemeye ve </a:t>
            </a:r>
            <a:r>
              <a:rPr lang="tr-TR" sz="1800" b="1" dirty="0" smtClean="0">
                <a:solidFill>
                  <a:schemeClr val="tx1"/>
                </a:solidFill>
              </a:rPr>
              <a:t>büyümeye başlaması</a:t>
            </a:r>
            <a:r>
              <a:rPr lang="tr-TR" sz="1800" dirty="0" smtClean="0">
                <a:solidFill>
                  <a:schemeClr val="tx1"/>
                </a:solidFill>
              </a:rPr>
              <a:t> Devletin </a:t>
            </a:r>
            <a:r>
              <a:rPr lang="tr-TR" sz="1800" b="1" dirty="0">
                <a:solidFill>
                  <a:srgbClr val="FF0000"/>
                </a:solidFill>
              </a:rPr>
              <a:t>sıkı bir merkeziyetçilik ile </a:t>
            </a:r>
            <a:r>
              <a:rPr lang="tr-TR" sz="1800" b="1" dirty="0" smtClean="0">
                <a:solidFill>
                  <a:srgbClr val="FF0000"/>
                </a:solidFill>
              </a:rPr>
              <a:t>yönetilmesini </a:t>
            </a:r>
            <a:r>
              <a:rPr lang="tr-TR" sz="1800" dirty="0" smtClean="0">
                <a:solidFill>
                  <a:schemeClr val="tx1"/>
                </a:solidFill>
              </a:rPr>
              <a:t>gerekli </a:t>
            </a:r>
            <a:r>
              <a:rPr lang="tr-TR" sz="1800" dirty="0">
                <a:solidFill>
                  <a:schemeClr val="tx1"/>
                </a:solidFill>
              </a:rPr>
              <a:t>kıldı</a:t>
            </a:r>
            <a:r>
              <a:rPr lang="tr-TR" sz="1800" dirty="0" smtClean="0">
                <a:solidFill>
                  <a:schemeClr val="tx1"/>
                </a:solidFill>
              </a:rPr>
              <a:t>.</a:t>
            </a:r>
          </a:p>
          <a:p>
            <a:pPr algn="l">
              <a:buFont typeface="Arial" pitchFamily="34" charset="0"/>
              <a:buChar char="•"/>
            </a:pPr>
            <a:r>
              <a:rPr lang="tr-TR" sz="1800" dirty="0" smtClean="0">
                <a:solidFill>
                  <a:schemeClr val="tx1"/>
                </a:solidFill>
              </a:rPr>
              <a:t> Merkeziyetçi yapı </a:t>
            </a:r>
            <a:r>
              <a:rPr lang="tr-TR" sz="1800" dirty="0">
                <a:solidFill>
                  <a:schemeClr val="tx1"/>
                </a:solidFill>
              </a:rPr>
              <a:t>devletin </a:t>
            </a:r>
            <a:r>
              <a:rPr lang="tr-TR" sz="1800" b="1" dirty="0">
                <a:solidFill>
                  <a:schemeClr val="tx1"/>
                </a:solidFill>
              </a:rPr>
              <a:t>son dönemlerinde </a:t>
            </a:r>
            <a:r>
              <a:rPr lang="tr-TR" sz="1800" b="1" dirty="0">
                <a:solidFill>
                  <a:srgbClr val="FF0000"/>
                </a:solidFill>
              </a:rPr>
              <a:t>zayıfladı</a:t>
            </a:r>
            <a:r>
              <a:rPr lang="tr-TR" sz="1800" b="1" dirty="0" smtClean="0">
                <a:solidFill>
                  <a:srgbClr val="FF0000"/>
                </a:solidFill>
              </a:rPr>
              <a:t>.</a:t>
            </a:r>
          </a:p>
          <a:p>
            <a:pPr algn="l">
              <a:buFont typeface="Arial" pitchFamily="34" charset="0"/>
              <a:buChar char="•"/>
            </a:pPr>
            <a:r>
              <a:rPr lang="tr-TR" sz="1800" b="1" dirty="0">
                <a:solidFill>
                  <a:schemeClr val="tx1"/>
                </a:solidFill>
              </a:rPr>
              <a:t> </a:t>
            </a:r>
            <a:r>
              <a:rPr lang="tr-TR" sz="1800" dirty="0">
                <a:solidFill>
                  <a:schemeClr val="tx1"/>
                </a:solidFill>
              </a:rPr>
              <a:t>XVII</a:t>
            </a:r>
            <a:r>
              <a:rPr lang="tr-TR" sz="1800" dirty="0" smtClean="0">
                <a:solidFill>
                  <a:schemeClr val="tx1"/>
                </a:solidFill>
              </a:rPr>
              <a:t>. yüzyılın </a:t>
            </a:r>
            <a:r>
              <a:rPr lang="tr-TR" sz="1800" dirty="0">
                <a:solidFill>
                  <a:schemeClr val="tx1"/>
                </a:solidFill>
              </a:rPr>
              <a:t>ikinci yarısından itibaren </a:t>
            </a:r>
            <a:r>
              <a:rPr lang="tr-TR" sz="1800" b="1" dirty="0">
                <a:solidFill>
                  <a:schemeClr val="tx1"/>
                </a:solidFill>
              </a:rPr>
              <a:t>Osmanlı </a:t>
            </a:r>
            <a:r>
              <a:rPr lang="tr-TR" sz="1800" b="1" dirty="0" smtClean="0">
                <a:solidFill>
                  <a:schemeClr val="tx1"/>
                </a:solidFill>
              </a:rPr>
              <a:t>eyaletlerinde mali</a:t>
            </a:r>
            <a:r>
              <a:rPr lang="tr-TR" sz="1800" b="1" dirty="0">
                <a:solidFill>
                  <a:schemeClr val="tx1"/>
                </a:solidFill>
              </a:rPr>
              <a:t>, idari ve askerî kanunların oluşturduğu zeminin </a:t>
            </a:r>
            <a:r>
              <a:rPr lang="tr-TR" sz="1800" b="1" dirty="0" smtClean="0">
                <a:solidFill>
                  <a:schemeClr val="tx1"/>
                </a:solidFill>
              </a:rPr>
              <a:t>etkisiyle</a:t>
            </a:r>
            <a:r>
              <a:rPr lang="tr-TR" sz="1800" dirty="0" smtClean="0">
                <a:solidFill>
                  <a:schemeClr val="tx1"/>
                </a:solidFill>
              </a:rPr>
              <a:t> </a:t>
            </a:r>
            <a:r>
              <a:rPr lang="tr-TR" sz="1800" b="1" dirty="0" smtClean="0">
                <a:solidFill>
                  <a:srgbClr val="FF0000"/>
                </a:solidFill>
              </a:rPr>
              <a:t>âyan</a:t>
            </a:r>
            <a:r>
              <a:rPr lang="tr-TR" sz="1800" dirty="0" smtClean="0">
                <a:solidFill>
                  <a:schemeClr val="tx1"/>
                </a:solidFill>
              </a:rPr>
              <a:t> </a:t>
            </a:r>
            <a:r>
              <a:rPr lang="tr-TR" sz="1800" dirty="0">
                <a:solidFill>
                  <a:schemeClr val="tx1"/>
                </a:solidFill>
              </a:rPr>
              <a:t>adı verilen </a:t>
            </a:r>
            <a:r>
              <a:rPr lang="tr-TR" sz="1800" b="1" dirty="0">
                <a:solidFill>
                  <a:schemeClr val="tx1"/>
                </a:solidFill>
              </a:rPr>
              <a:t>zengin bir zümre,</a:t>
            </a:r>
            <a:r>
              <a:rPr lang="tr-TR" sz="1800" dirty="0">
                <a:solidFill>
                  <a:schemeClr val="tx1"/>
                </a:solidFill>
              </a:rPr>
              <a:t> gücünü artırdı</a:t>
            </a:r>
            <a:r>
              <a:rPr lang="tr-TR" sz="1800" dirty="0" smtClean="0">
                <a:solidFill>
                  <a:schemeClr val="tx1"/>
                </a:solidFill>
              </a:rPr>
              <a:t>.</a:t>
            </a:r>
          </a:p>
          <a:p>
            <a:pPr algn="l">
              <a:buFont typeface="Arial" pitchFamily="34" charset="0"/>
              <a:buChar char="•"/>
            </a:pPr>
            <a:r>
              <a:rPr lang="tr-TR" sz="1800" b="1" dirty="0">
                <a:solidFill>
                  <a:schemeClr val="tx1"/>
                </a:solidFill>
              </a:rPr>
              <a:t> </a:t>
            </a:r>
            <a:r>
              <a:rPr lang="tr-TR" sz="1800" b="1" dirty="0" smtClean="0">
                <a:solidFill>
                  <a:schemeClr val="tx1"/>
                </a:solidFill>
              </a:rPr>
              <a:t> </a:t>
            </a:r>
            <a:r>
              <a:rPr lang="tr-TR" sz="1800" b="1" dirty="0">
                <a:solidFill>
                  <a:schemeClr val="tx1"/>
                </a:solidFill>
              </a:rPr>
              <a:t>II</a:t>
            </a:r>
            <a:r>
              <a:rPr lang="tr-TR" sz="1800" b="1" dirty="0" smtClean="0">
                <a:solidFill>
                  <a:schemeClr val="tx1"/>
                </a:solidFill>
              </a:rPr>
              <a:t>. Mahmut’un </a:t>
            </a:r>
            <a:r>
              <a:rPr lang="tr-TR" sz="1800" dirty="0" smtClean="0">
                <a:solidFill>
                  <a:schemeClr val="tx1"/>
                </a:solidFill>
              </a:rPr>
              <a:t>tahta </a:t>
            </a:r>
            <a:r>
              <a:rPr lang="tr-TR" sz="1800" dirty="0">
                <a:solidFill>
                  <a:schemeClr val="tx1"/>
                </a:solidFill>
              </a:rPr>
              <a:t>çıktığı zaman </a:t>
            </a:r>
            <a:r>
              <a:rPr lang="tr-TR" sz="1800" b="1" dirty="0">
                <a:solidFill>
                  <a:schemeClr val="tx1"/>
                </a:solidFill>
              </a:rPr>
              <a:t>devlet </a:t>
            </a:r>
            <a:r>
              <a:rPr lang="tr-TR" sz="1800" b="1" dirty="0" smtClean="0">
                <a:solidFill>
                  <a:schemeClr val="tx1"/>
                </a:solidFill>
              </a:rPr>
              <a:t>otoritesi </a:t>
            </a:r>
            <a:r>
              <a:rPr lang="tr-TR" sz="1800" dirty="0" smtClean="0">
                <a:solidFill>
                  <a:schemeClr val="tx1"/>
                </a:solidFill>
              </a:rPr>
              <a:t>sadece </a:t>
            </a:r>
            <a:r>
              <a:rPr lang="tr-TR" sz="1800" b="1" dirty="0">
                <a:solidFill>
                  <a:schemeClr val="tx1"/>
                </a:solidFill>
              </a:rPr>
              <a:t>başkent İstanbul ve çevresiyle sınırlı bir hâldeydi</a:t>
            </a:r>
            <a:r>
              <a:rPr lang="tr-TR" sz="1800" dirty="0">
                <a:solidFill>
                  <a:schemeClr val="tx1"/>
                </a:solidFill>
              </a:rPr>
              <a:t>. II</a:t>
            </a:r>
            <a:r>
              <a:rPr lang="tr-TR" sz="1800" dirty="0" smtClean="0">
                <a:solidFill>
                  <a:schemeClr val="tx1"/>
                </a:solidFill>
              </a:rPr>
              <a:t>. Mahmut</a:t>
            </a:r>
            <a:r>
              <a:rPr lang="tr-TR" sz="1800" dirty="0">
                <a:solidFill>
                  <a:schemeClr val="tx1"/>
                </a:solidFill>
              </a:rPr>
              <a:t>, merkezde siyasi gücü artan </a:t>
            </a:r>
            <a:r>
              <a:rPr lang="tr-TR" sz="1800" b="1" dirty="0">
                <a:solidFill>
                  <a:schemeClr val="tx1"/>
                </a:solidFill>
              </a:rPr>
              <a:t>Alemdar Mustafa </a:t>
            </a:r>
            <a:r>
              <a:rPr lang="tr-TR" sz="1800" b="1" dirty="0" smtClean="0">
                <a:solidFill>
                  <a:schemeClr val="tx1"/>
                </a:solidFill>
              </a:rPr>
              <a:t>Paşa’yı </a:t>
            </a:r>
            <a:r>
              <a:rPr lang="tr-TR" sz="1800" b="1" dirty="0" smtClean="0">
                <a:solidFill>
                  <a:srgbClr val="FF0000"/>
                </a:solidFill>
              </a:rPr>
              <a:t>sadrazamlığa </a:t>
            </a:r>
            <a:r>
              <a:rPr lang="tr-TR" sz="1800" dirty="0">
                <a:solidFill>
                  <a:schemeClr val="tx1"/>
                </a:solidFill>
              </a:rPr>
              <a:t>getirdi</a:t>
            </a:r>
            <a:r>
              <a:rPr lang="tr-TR" sz="1800" dirty="0" smtClean="0">
                <a:solidFill>
                  <a:schemeClr val="tx1"/>
                </a:solidFill>
              </a:rPr>
              <a:t>.</a:t>
            </a:r>
          </a:p>
          <a:p>
            <a:pPr algn="l">
              <a:buFont typeface="Arial" pitchFamily="34" charset="0"/>
              <a:buChar char="•"/>
            </a:pPr>
            <a:r>
              <a:rPr lang="tr-TR" sz="1800" dirty="0" smtClean="0"/>
              <a:t>   </a:t>
            </a:r>
            <a:r>
              <a:rPr lang="tr-TR" sz="1800" b="1" dirty="0" smtClean="0">
                <a:solidFill>
                  <a:srgbClr val="FF0000"/>
                </a:solidFill>
              </a:rPr>
              <a:t>Alemdar </a:t>
            </a:r>
            <a:r>
              <a:rPr lang="tr-TR" sz="1800" b="1" dirty="0">
                <a:solidFill>
                  <a:srgbClr val="FF0000"/>
                </a:solidFill>
              </a:rPr>
              <a:t>Mustafa </a:t>
            </a:r>
            <a:r>
              <a:rPr lang="tr-TR" sz="1800" b="1" dirty="0" smtClean="0">
                <a:solidFill>
                  <a:srgbClr val="FF0000"/>
                </a:solidFill>
              </a:rPr>
              <a:t>Paşa </a:t>
            </a:r>
            <a:r>
              <a:rPr lang="tr-TR" sz="1800" b="1" dirty="0" smtClean="0">
                <a:solidFill>
                  <a:schemeClr val="tx1"/>
                </a:solidFill>
              </a:rPr>
              <a:t>devlet </a:t>
            </a:r>
            <a:r>
              <a:rPr lang="tr-TR" sz="1800" b="1" dirty="0">
                <a:solidFill>
                  <a:schemeClr val="tx1"/>
                </a:solidFill>
              </a:rPr>
              <a:t>otoritesinin yeniden tesisi için </a:t>
            </a:r>
            <a:r>
              <a:rPr lang="tr-TR" sz="1800" dirty="0">
                <a:solidFill>
                  <a:schemeClr val="tx1"/>
                </a:solidFill>
              </a:rPr>
              <a:t>her şeyden önce </a:t>
            </a:r>
            <a:r>
              <a:rPr lang="tr-TR" sz="1800" b="1" dirty="0" smtClean="0">
                <a:solidFill>
                  <a:schemeClr val="tx1"/>
                </a:solidFill>
              </a:rPr>
              <a:t>asayişin sağlanmasını </a:t>
            </a:r>
            <a:r>
              <a:rPr lang="tr-TR" sz="1800" dirty="0">
                <a:solidFill>
                  <a:schemeClr val="tx1"/>
                </a:solidFill>
              </a:rPr>
              <a:t>gerekli gördü ve işe </a:t>
            </a:r>
            <a:r>
              <a:rPr lang="tr-TR" sz="1800" b="1" dirty="0">
                <a:solidFill>
                  <a:srgbClr val="FF0000"/>
                </a:solidFill>
              </a:rPr>
              <a:t>İstanbul’dan</a:t>
            </a:r>
            <a:r>
              <a:rPr lang="tr-TR" sz="1800" dirty="0">
                <a:solidFill>
                  <a:schemeClr val="tx1"/>
                </a:solidFill>
              </a:rPr>
              <a:t> başladı</a:t>
            </a:r>
            <a:r>
              <a:rPr lang="tr-TR" sz="1800" dirty="0" smtClean="0">
                <a:solidFill>
                  <a:schemeClr val="tx1"/>
                </a:solidFill>
              </a:rPr>
              <a:t>.</a:t>
            </a:r>
          </a:p>
          <a:p>
            <a:pPr algn="l">
              <a:buFont typeface="Arial" pitchFamily="34" charset="0"/>
              <a:buChar char="•"/>
            </a:pPr>
            <a:r>
              <a:rPr lang="tr-TR" sz="1800" b="1" dirty="0">
                <a:solidFill>
                  <a:schemeClr val="tx1"/>
                </a:solidFill>
              </a:rPr>
              <a:t> Boğaz Yamakları Ocağı</a:t>
            </a:r>
            <a:r>
              <a:rPr lang="tr-TR" sz="1800" dirty="0">
                <a:solidFill>
                  <a:schemeClr val="tx1"/>
                </a:solidFill>
              </a:rPr>
              <a:t> </a:t>
            </a:r>
            <a:r>
              <a:rPr lang="tr-TR" sz="1800" b="1" dirty="0">
                <a:solidFill>
                  <a:srgbClr val="FF0000"/>
                </a:solidFill>
              </a:rPr>
              <a:t>kaldırıldı</a:t>
            </a:r>
            <a:r>
              <a:rPr lang="tr-TR" sz="1800" dirty="0">
                <a:solidFill>
                  <a:schemeClr val="tx1"/>
                </a:solidFill>
              </a:rPr>
              <a:t>, ardından da </a:t>
            </a:r>
            <a:r>
              <a:rPr lang="tr-TR" sz="1800" dirty="0" smtClean="0">
                <a:solidFill>
                  <a:schemeClr val="tx1"/>
                </a:solidFill>
              </a:rPr>
              <a:t>Yeniçeri Ocağının </a:t>
            </a:r>
            <a:r>
              <a:rPr lang="tr-TR" sz="1800" dirty="0">
                <a:solidFill>
                  <a:schemeClr val="tx1"/>
                </a:solidFill>
              </a:rPr>
              <a:t>muhasebesini teftiş vesilesiyle </a:t>
            </a:r>
            <a:r>
              <a:rPr lang="tr-TR" sz="1800" b="1" dirty="0">
                <a:solidFill>
                  <a:schemeClr val="tx1"/>
                </a:solidFill>
              </a:rPr>
              <a:t>yeniçeri zorbaları </a:t>
            </a:r>
            <a:r>
              <a:rPr lang="tr-TR" sz="1800" b="1" dirty="0" smtClean="0">
                <a:solidFill>
                  <a:srgbClr val="FF0000"/>
                </a:solidFill>
              </a:rPr>
              <a:t>öldürüldü</a:t>
            </a:r>
            <a:r>
              <a:rPr lang="tr-TR" sz="1800" b="1" dirty="0" smtClean="0">
                <a:solidFill>
                  <a:schemeClr val="tx1"/>
                </a:solidFill>
              </a:rPr>
              <a:t> veya </a:t>
            </a:r>
            <a:r>
              <a:rPr lang="tr-TR" sz="1800" b="1" dirty="0">
                <a:solidFill>
                  <a:srgbClr val="FF0000"/>
                </a:solidFill>
              </a:rPr>
              <a:t>sürgüne</a:t>
            </a:r>
            <a:r>
              <a:rPr lang="tr-TR" sz="1800" b="1" dirty="0">
                <a:solidFill>
                  <a:schemeClr val="tx1"/>
                </a:solidFill>
              </a:rPr>
              <a:t> gönderildi</a:t>
            </a:r>
            <a:r>
              <a:rPr lang="tr-TR" sz="1800" b="1" dirty="0" smtClean="0">
                <a:solidFill>
                  <a:schemeClr val="tx1"/>
                </a:solidFill>
              </a:rPr>
              <a:t>.</a:t>
            </a:r>
          </a:p>
          <a:p>
            <a:pPr algn="l">
              <a:buFont typeface="Arial" pitchFamily="34" charset="0"/>
              <a:buChar char="•"/>
            </a:pPr>
            <a:r>
              <a:rPr lang="tr-TR" sz="1800" b="1" dirty="0">
                <a:solidFill>
                  <a:schemeClr val="tx1"/>
                </a:solidFill>
              </a:rPr>
              <a:t> </a:t>
            </a:r>
            <a:r>
              <a:rPr lang="tr-TR" sz="1800" dirty="0">
                <a:solidFill>
                  <a:schemeClr val="tx1"/>
                </a:solidFill>
              </a:rPr>
              <a:t>Böylece </a:t>
            </a:r>
            <a:r>
              <a:rPr lang="tr-TR" sz="1800" b="1" dirty="0">
                <a:solidFill>
                  <a:schemeClr val="tx1"/>
                </a:solidFill>
              </a:rPr>
              <a:t>İstanbul’un </a:t>
            </a:r>
            <a:r>
              <a:rPr lang="tr-TR" sz="1800" b="1" dirty="0" smtClean="0">
                <a:solidFill>
                  <a:schemeClr val="tx1"/>
                </a:solidFill>
              </a:rPr>
              <a:t>asayişi sağlandı</a:t>
            </a:r>
            <a:r>
              <a:rPr lang="tr-TR" sz="1800" b="1" dirty="0">
                <a:solidFill>
                  <a:schemeClr val="tx1"/>
                </a:solidFill>
              </a:rPr>
              <a:t>.</a:t>
            </a:r>
          </a:p>
        </p:txBody>
      </p:sp>
      <p:sp>
        <p:nvSpPr>
          <p:cNvPr id="4" name="3 Dikdörtgen"/>
          <p:cNvSpPr/>
          <p:nvPr/>
        </p:nvSpPr>
        <p:spPr>
          <a:xfrm>
            <a:off x="0" y="411510"/>
            <a:ext cx="2185214" cy="369332"/>
          </a:xfrm>
          <a:prstGeom prst="rect">
            <a:avLst/>
          </a:prstGeom>
          <a:solidFill>
            <a:schemeClr val="accent1">
              <a:lumMod val="40000"/>
              <a:lumOff val="60000"/>
            </a:schemeClr>
          </a:solidFill>
        </p:spPr>
        <p:txBody>
          <a:bodyPr wrap="square">
            <a:spAutoFit/>
          </a:bodyPr>
          <a:lstStyle/>
          <a:p>
            <a:r>
              <a:rPr lang="tr-TR" b="1" dirty="0" err="1" smtClean="0">
                <a:solidFill>
                  <a:srgbClr val="FF0000"/>
                </a:solidFill>
              </a:rPr>
              <a:t>Sened</a:t>
            </a:r>
            <a:r>
              <a:rPr lang="tr-TR" b="1" dirty="0" smtClean="0">
                <a:solidFill>
                  <a:srgbClr val="FF0000"/>
                </a:solidFill>
              </a:rPr>
              <a:t>-i İttifak (1808)</a:t>
            </a:r>
            <a:endParaRPr lang="tr-TR" dirty="0">
              <a:solidFill>
                <a:srgbClr val="FF0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7956376" y="483518"/>
            <a:ext cx="1187624" cy="1203334"/>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956376" y="1707654"/>
            <a:ext cx="1187624" cy="1122238"/>
          </a:xfrm>
          <a:prstGeom prst="rect">
            <a:avLst/>
          </a:prstGeom>
          <a:noFill/>
          <a:ln w="9525">
            <a:noFill/>
            <a:miter lim="800000"/>
            <a:headEnd/>
            <a:tailEnd/>
          </a:ln>
        </p:spPr>
      </p:pic>
      <p:pic>
        <p:nvPicPr>
          <p:cNvPr id="1029" name="Picture 5" descr="Sened-i Ä°ttifak ile ilgili gÃ¶rsel sonucu"/>
          <p:cNvPicPr>
            <a:picLocks noChangeAspect="1" noChangeArrowheads="1"/>
          </p:cNvPicPr>
          <p:nvPr/>
        </p:nvPicPr>
        <p:blipFill>
          <a:blip r:embed="rId5" cstate="print"/>
          <a:srcRect/>
          <a:stretch>
            <a:fillRect/>
          </a:stretch>
        </p:blipFill>
        <p:spPr bwMode="auto">
          <a:xfrm>
            <a:off x="7885467" y="2859782"/>
            <a:ext cx="1258533" cy="2088232"/>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892480" cy="5143500"/>
          </a:xfrm>
        </p:spPr>
        <p:txBody>
          <a:bodyPr>
            <a:normAutofit fontScale="92500" lnSpcReduction="10000"/>
          </a:bodyPr>
          <a:lstStyle/>
          <a:p>
            <a:pPr>
              <a:buNone/>
            </a:pPr>
            <a:r>
              <a:rPr lang="tr-TR" sz="1800" b="1" dirty="0" smtClean="0"/>
              <a:t>	</a:t>
            </a:r>
            <a:r>
              <a:rPr lang="tr-TR" sz="1800" b="1" dirty="0" smtClean="0">
                <a:solidFill>
                  <a:srgbClr val="FF0000"/>
                </a:solidFill>
              </a:rPr>
              <a:t>Islahat Fermanı ile Getirilen İlkeler</a:t>
            </a:r>
          </a:p>
          <a:p>
            <a:pPr>
              <a:buNone/>
            </a:pPr>
            <a:r>
              <a:rPr lang="tr-TR" sz="1800" dirty="0" smtClean="0"/>
              <a:t>• 	Bütün uyruklar için </a:t>
            </a:r>
            <a:r>
              <a:rPr lang="tr-TR" sz="1800" b="1" dirty="0" smtClean="0"/>
              <a:t>dinî ibadet ve törenlerin yapılması serbesttir.</a:t>
            </a:r>
          </a:p>
          <a:p>
            <a:pPr>
              <a:buNone/>
            </a:pPr>
            <a:r>
              <a:rPr lang="tr-TR" sz="1800" dirty="0" smtClean="0"/>
              <a:t>• 	</a:t>
            </a:r>
            <a:r>
              <a:rPr lang="tr-TR" sz="1800" dirty="0" err="1" smtClean="0"/>
              <a:t>Hristiyanların</a:t>
            </a:r>
            <a:r>
              <a:rPr lang="tr-TR" sz="1800" dirty="0" smtClean="0"/>
              <a:t> da Müslümanlar kadar </a:t>
            </a:r>
            <a:r>
              <a:rPr lang="tr-TR" sz="1800" b="1" dirty="0" smtClean="0"/>
              <a:t>güvenli yaşama hakkı </a:t>
            </a:r>
            <a:r>
              <a:rPr lang="tr-TR" sz="1800" dirty="0" smtClean="0"/>
              <a:t>vardır.</a:t>
            </a:r>
          </a:p>
          <a:p>
            <a:pPr>
              <a:buNone/>
            </a:pPr>
            <a:r>
              <a:rPr lang="tr-TR" sz="1800" dirty="0" smtClean="0"/>
              <a:t>• 	</a:t>
            </a:r>
            <a:r>
              <a:rPr lang="tr-TR" sz="1800" dirty="0" err="1" smtClean="0"/>
              <a:t>Hristiyanların</a:t>
            </a:r>
            <a:r>
              <a:rPr lang="tr-TR" sz="1800" dirty="0" smtClean="0"/>
              <a:t> </a:t>
            </a:r>
            <a:r>
              <a:rPr lang="tr-TR" sz="1800" b="1" dirty="0" smtClean="0"/>
              <a:t>dinî nitelikteki bütün hak ve ayrıcalıkları aynen korunacaktır.</a:t>
            </a:r>
          </a:p>
          <a:p>
            <a:pPr>
              <a:buNone/>
            </a:pPr>
            <a:r>
              <a:rPr lang="tr-TR" sz="1800" dirty="0" smtClean="0"/>
              <a:t>• 	Şehir ve kasabalarda bulunan </a:t>
            </a:r>
            <a:r>
              <a:rPr lang="tr-TR" sz="1800" b="1" dirty="0" smtClean="0"/>
              <a:t>kilise, manastır, mezarlık, okul ve hastane </a:t>
            </a:r>
            <a:r>
              <a:rPr lang="tr-TR" sz="1800" dirty="0" smtClean="0"/>
              <a:t>gibi yerlerin </a:t>
            </a:r>
            <a:r>
              <a:rPr lang="tr-TR" sz="1800" b="1" dirty="0" smtClean="0"/>
              <a:t>tamiri </a:t>
            </a:r>
          </a:p>
          <a:p>
            <a:pPr>
              <a:buNone/>
            </a:pPr>
            <a:r>
              <a:rPr lang="tr-TR" sz="1800" b="1" dirty="0" smtClean="0"/>
              <a:t>ve yeniden yapılanmasına </a:t>
            </a:r>
            <a:r>
              <a:rPr lang="tr-TR" sz="1800" b="1" dirty="0" smtClean="0">
                <a:solidFill>
                  <a:srgbClr val="FF0000"/>
                </a:solidFill>
              </a:rPr>
              <a:t>izin</a:t>
            </a:r>
            <a:r>
              <a:rPr lang="tr-TR" sz="1800" b="1" dirty="0" smtClean="0"/>
              <a:t> </a:t>
            </a:r>
            <a:r>
              <a:rPr lang="tr-TR" sz="1800" dirty="0" smtClean="0"/>
              <a:t>verilecektir.</a:t>
            </a:r>
          </a:p>
          <a:p>
            <a:r>
              <a:rPr lang="tr-TR" sz="1800" dirty="0" smtClean="0"/>
              <a:t>Gerek kamuda gerek özelde </a:t>
            </a:r>
            <a:r>
              <a:rPr lang="tr-TR" sz="1800" b="1" dirty="0" err="1" smtClean="0"/>
              <a:t>Hristiyanları</a:t>
            </a:r>
            <a:r>
              <a:rPr lang="tr-TR" sz="1800" b="1" dirty="0" smtClean="0"/>
              <a:t> küçültücü</a:t>
            </a:r>
            <a:r>
              <a:rPr lang="tr-TR" sz="1800" dirty="0" smtClean="0"/>
              <a:t>, Müslümanlara oranla fark gözetici,</a:t>
            </a:r>
          </a:p>
          <a:p>
            <a:pPr>
              <a:buNone/>
            </a:pPr>
            <a:r>
              <a:rPr lang="tr-TR" sz="1800" b="1" dirty="0" smtClean="0"/>
              <a:t>hakaretamiz muamelede bulunulmayacak ve söz söylenilmeyecektir.</a:t>
            </a:r>
          </a:p>
          <a:p>
            <a:pPr>
              <a:buNone/>
            </a:pPr>
            <a:r>
              <a:rPr lang="tr-TR" sz="1800" dirty="0" smtClean="0"/>
              <a:t>• 	Bütün </a:t>
            </a:r>
            <a:r>
              <a:rPr lang="tr-TR" sz="1800" b="1" dirty="0" smtClean="0"/>
              <a:t>memurluklar ve okullar herkese açık </a:t>
            </a:r>
            <a:r>
              <a:rPr lang="tr-TR" sz="1800" dirty="0" smtClean="0"/>
              <a:t>olacaktır.</a:t>
            </a:r>
          </a:p>
          <a:p>
            <a:pPr>
              <a:buNone/>
            </a:pPr>
            <a:r>
              <a:rPr lang="tr-TR" sz="1800" dirty="0" smtClean="0"/>
              <a:t>• 	</a:t>
            </a:r>
            <a:r>
              <a:rPr lang="tr-TR" sz="1800" b="1" dirty="0" smtClean="0"/>
              <a:t>Bütün uyruklar eşit ve serbest bir şekilde ticari ve ekonomik faaliyette </a:t>
            </a:r>
            <a:r>
              <a:rPr lang="tr-TR" sz="1800" dirty="0" smtClean="0"/>
              <a:t>bulunabilecektir.</a:t>
            </a:r>
          </a:p>
          <a:p>
            <a:pPr>
              <a:buNone/>
            </a:pPr>
            <a:r>
              <a:rPr lang="tr-TR" sz="1800" dirty="0" smtClean="0"/>
              <a:t>• 	</a:t>
            </a:r>
            <a:r>
              <a:rPr lang="tr-TR" sz="1800" b="1" dirty="0" smtClean="0"/>
              <a:t>Müslümanlarla </a:t>
            </a:r>
            <a:r>
              <a:rPr lang="tr-TR" sz="1800" b="1" dirty="0" err="1" smtClean="0"/>
              <a:t>Hristiyanlar</a:t>
            </a:r>
            <a:r>
              <a:rPr lang="tr-TR" sz="1800" b="1" dirty="0" smtClean="0"/>
              <a:t> arasındaki </a:t>
            </a:r>
            <a:r>
              <a:rPr lang="tr-TR" sz="1800" dirty="0" smtClean="0"/>
              <a:t>ticaret ve cinayet davalarına </a:t>
            </a:r>
            <a:r>
              <a:rPr lang="tr-TR" sz="1800" b="1" dirty="0" smtClean="0">
                <a:solidFill>
                  <a:srgbClr val="FF0000"/>
                </a:solidFill>
              </a:rPr>
              <a:t>karma mahkemeler</a:t>
            </a:r>
          </a:p>
          <a:p>
            <a:pPr>
              <a:buNone/>
            </a:pPr>
            <a:r>
              <a:rPr lang="tr-TR" sz="1800" b="1" dirty="0" smtClean="0">
                <a:solidFill>
                  <a:srgbClr val="FF0000"/>
                </a:solidFill>
              </a:rPr>
              <a:t> bakacak </a:t>
            </a:r>
            <a:r>
              <a:rPr lang="tr-TR" sz="1800" dirty="0" smtClean="0"/>
              <a:t>ve herkes </a:t>
            </a:r>
            <a:r>
              <a:rPr lang="tr-TR" sz="1800" b="1" dirty="0" smtClean="0"/>
              <a:t>kendi dinine göre yemin edecek</a:t>
            </a:r>
            <a:r>
              <a:rPr lang="tr-TR" sz="1800" dirty="0" smtClean="0"/>
              <a:t>, mahkemelerde </a:t>
            </a:r>
            <a:r>
              <a:rPr lang="tr-TR" sz="1800" b="1" dirty="0" smtClean="0"/>
              <a:t>şahitlik konusunda eşitlik </a:t>
            </a:r>
          </a:p>
          <a:p>
            <a:pPr>
              <a:buNone/>
            </a:pPr>
            <a:r>
              <a:rPr lang="tr-TR" sz="1800" dirty="0" smtClean="0"/>
              <a:t> sağlanacaktır.</a:t>
            </a:r>
          </a:p>
          <a:p>
            <a:r>
              <a:rPr lang="tr-TR" sz="1800" dirty="0" smtClean="0"/>
              <a:t>• </a:t>
            </a:r>
            <a:r>
              <a:rPr lang="tr-TR" sz="1800" b="1" dirty="0" smtClean="0"/>
              <a:t>Müslüman olmayanlar </a:t>
            </a:r>
            <a:r>
              <a:rPr lang="tr-TR" sz="1800" dirty="0" smtClean="0"/>
              <a:t>da </a:t>
            </a:r>
            <a:r>
              <a:rPr lang="tr-TR" sz="1800" b="1" dirty="0" smtClean="0">
                <a:solidFill>
                  <a:srgbClr val="FF0000"/>
                </a:solidFill>
              </a:rPr>
              <a:t>askere alınacaktır.</a:t>
            </a:r>
          </a:p>
          <a:p>
            <a:r>
              <a:rPr lang="tr-TR" sz="1800" dirty="0" smtClean="0"/>
              <a:t>• Müslüman olmayanlar da </a:t>
            </a:r>
            <a:r>
              <a:rPr lang="tr-TR" sz="1800" b="1" dirty="0" smtClean="0">
                <a:solidFill>
                  <a:srgbClr val="FF0000"/>
                </a:solidFill>
              </a:rPr>
              <a:t>yerel meclislerde temsil edilecektir.</a:t>
            </a:r>
          </a:p>
          <a:p>
            <a:r>
              <a:rPr lang="tr-TR" sz="1800" dirty="0" smtClean="0"/>
              <a:t>• Bütün uyruklar için </a:t>
            </a:r>
            <a:r>
              <a:rPr lang="tr-TR" sz="1800" b="1" dirty="0" smtClean="0">
                <a:solidFill>
                  <a:srgbClr val="FF0000"/>
                </a:solidFill>
              </a:rPr>
              <a:t>vergi eşitliği </a:t>
            </a:r>
            <a:r>
              <a:rPr lang="tr-TR" sz="1800" dirty="0" smtClean="0"/>
              <a:t>sağlanacaktır.</a:t>
            </a:r>
          </a:p>
          <a:p>
            <a:r>
              <a:rPr lang="tr-TR" sz="1800" dirty="0" smtClean="0"/>
              <a:t>• </a:t>
            </a:r>
            <a:r>
              <a:rPr lang="tr-TR" sz="1800" b="1" dirty="0" smtClean="0"/>
              <a:t>İltizam sistemi kaldırılarak </a:t>
            </a:r>
            <a:r>
              <a:rPr lang="tr-TR" sz="1800" dirty="0" smtClean="0"/>
              <a:t>vergiler doğrudan alınacaktır.</a:t>
            </a:r>
            <a:endParaRPr lang="tr-TR" sz="1800" dirty="0"/>
          </a:p>
        </p:txBody>
      </p:sp>
      <p:pic>
        <p:nvPicPr>
          <p:cNvPr id="4" name="Picture 4" descr="Ä°lgili resim"/>
          <p:cNvPicPr>
            <a:picLocks noChangeAspect="1" noChangeArrowheads="1"/>
          </p:cNvPicPr>
          <p:nvPr/>
        </p:nvPicPr>
        <p:blipFill>
          <a:blip r:embed="rId2" cstate="print"/>
          <a:srcRect/>
          <a:stretch>
            <a:fillRect/>
          </a:stretch>
        </p:blipFill>
        <p:spPr bwMode="auto">
          <a:xfrm>
            <a:off x="6084168" y="3435846"/>
            <a:ext cx="2952328" cy="1707654"/>
          </a:xfrm>
          <a:prstGeom prst="rect">
            <a:avLst/>
          </a:prstGeom>
          <a:noFill/>
        </p:spPr>
      </p:pic>
      <p:pic>
        <p:nvPicPr>
          <p:cNvPr id="5" name="Picture 2" descr="https://www.tarihiolaylar.com/img/tarihiolaylar/tarihi_olaylar_islahat-fermani-jpg_668585407_1430564413.jpg"/>
          <p:cNvPicPr>
            <a:picLocks noChangeAspect="1" noChangeArrowheads="1"/>
          </p:cNvPicPr>
          <p:nvPr/>
        </p:nvPicPr>
        <p:blipFill>
          <a:blip r:embed="rId3" cstate="print"/>
          <a:srcRect/>
          <a:stretch>
            <a:fillRect/>
          </a:stretch>
        </p:blipFill>
        <p:spPr bwMode="auto">
          <a:xfrm>
            <a:off x="7020272" y="0"/>
            <a:ext cx="2123728" cy="113159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123478"/>
            <a:ext cx="8856984" cy="4896544"/>
          </a:xfrm>
        </p:spPr>
        <p:txBody>
          <a:bodyPr>
            <a:noAutofit/>
          </a:bodyPr>
          <a:lstStyle/>
          <a:p>
            <a:pPr>
              <a:lnSpc>
                <a:spcPct val="150000"/>
              </a:lnSpc>
            </a:pPr>
            <a:r>
              <a:rPr lang="tr-TR" sz="1800" dirty="0" smtClean="0">
                <a:solidFill>
                  <a:srgbClr val="FF0000"/>
                </a:solidFill>
              </a:rPr>
              <a:t>Fermanın amacı </a:t>
            </a:r>
            <a:r>
              <a:rPr lang="tr-TR" sz="1800" dirty="0" smtClean="0"/>
              <a:t>bütün </a:t>
            </a:r>
            <a:r>
              <a:rPr lang="tr-TR" sz="1800" b="1" dirty="0" smtClean="0"/>
              <a:t>toplulukları dil, din, ırk ayrımı gözetilmeden kaynaştırmak </a:t>
            </a:r>
            <a:r>
              <a:rPr lang="tr-TR" sz="1800" dirty="0" smtClean="0"/>
              <a:t>ve bir Osmanlı toplumu meydana getirmekti ancak Islahat Fermanı, konu olarak sadece Müslüman olmayan ulusların ayrıcalıklarını genişletmiş, Müslüman halk için yeni bir hak getirmemiştir.</a:t>
            </a:r>
          </a:p>
          <a:p>
            <a:pPr>
              <a:lnSpc>
                <a:spcPct val="150000"/>
              </a:lnSpc>
            </a:pPr>
            <a:r>
              <a:rPr lang="tr-TR" sz="1800" dirty="0" smtClean="0"/>
              <a:t>Bu nedenle </a:t>
            </a:r>
            <a:r>
              <a:rPr lang="tr-TR" sz="1800" b="1" dirty="0" smtClean="0">
                <a:solidFill>
                  <a:srgbClr val="FF0000"/>
                </a:solidFill>
              </a:rPr>
              <a:t>Islahat Fermanı</a:t>
            </a:r>
            <a:r>
              <a:rPr lang="tr-TR" sz="1800" dirty="0" smtClean="0"/>
              <a:t>, </a:t>
            </a:r>
            <a:r>
              <a:rPr lang="tr-TR" sz="1800" b="1" dirty="0" smtClean="0"/>
              <a:t>Müslümanlar tarafından olumlu karşılanmadı. </a:t>
            </a:r>
          </a:p>
          <a:p>
            <a:pPr>
              <a:lnSpc>
                <a:spcPct val="150000"/>
              </a:lnSpc>
            </a:pPr>
            <a:r>
              <a:rPr lang="tr-TR" sz="1800" b="1" dirty="0" err="1" smtClean="0"/>
              <a:t>Hristiyanlar</a:t>
            </a:r>
            <a:r>
              <a:rPr lang="tr-TR" sz="1800" dirty="0" smtClean="0"/>
              <a:t> ise Islahat Fermanı’nı kendilerine </a:t>
            </a:r>
            <a:r>
              <a:rPr lang="tr-TR" sz="1800" b="1" dirty="0" smtClean="0">
                <a:solidFill>
                  <a:srgbClr val="FF0000"/>
                </a:solidFill>
              </a:rPr>
              <a:t>askerlik yükümlülüğü </a:t>
            </a:r>
            <a:r>
              <a:rPr lang="tr-TR" sz="1800" dirty="0" smtClean="0"/>
              <a:t>getirdiği için olumlu karşılamadılar. Zira yurttaşlık duyguları olmadığından askerliği iş ve güçlerine engel olacak bir yük olarak görmekteydiler.</a:t>
            </a:r>
          </a:p>
          <a:p>
            <a:pPr>
              <a:lnSpc>
                <a:spcPct val="150000"/>
              </a:lnSpc>
            </a:pPr>
            <a:r>
              <a:rPr lang="tr-TR" sz="1800" dirty="0" smtClean="0"/>
              <a:t>Devlet içinde bu tepkilerle karşılanan Islahat Fermanı, uygulamada da birçok güçlüklerle karşılaştı. Bu nedenle de </a:t>
            </a:r>
            <a:r>
              <a:rPr lang="tr-TR" sz="1800" b="1" dirty="0" smtClean="0"/>
              <a:t>bazı hükümleri kâğıt üzerinde kaldı.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5143500"/>
          </a:xfrm>
        </p:spPr>
        <p:txBody>
          <a:bodyPr>
            <a:normAutofit fontScale="55000" lnSpcReduction="20000"/>
          </a:bodyPr>
          <a:lstStyle/>
          <a:p>
            <a:pPr>
              <a:lnSpc>
                <a:spcPct val="170000"/>
              </a:lnSpc>
            </a:pPr>
            <a:r>
              <a:rPr lang="tr-TR" b="1" dirty="0" smtClean="0">
                <a:solidFill>
                  <a:srgbClr val="FF0000"/>
                </a:solidFill>
              </a:rPr>
              <a:t>Gerçekte Islahat Fermanı</a:t>
            </a:r>
            <a:r>
              <a:rPr lang="tr-TR" dirty="0" smtClean="0"/>
              <a:t>, </a:t>
            </a:r>
            <a:r>
              <a:rPr lang="tr-TR" b="1" dirty="0" smtClean="0"/>
              <a:t>Tanzimat Fermanı’nın </a:t>
            </a:r>
            <a:r>
              <a:rPr lang="tr-TR" b="1" dirty="0" smtClean="0">
                <a:solidFill>
                  <a:srgbClr val="FF0000"/>
                </a:solidFill>
              </a:rPr>
              <a:t>genişletilmiş bir şekliydi </a:t>
            </a:r>
            <a:r>
              <a:rPr lang="tr-TR" dirty="0" smtClean="0"/>
              <a:t>ancak </a:t>
            </a:r>
          </a:p>
          <a:p>
            <a:pPr>
              <a:lnSpc>
                <a:spcPct val="170000"/>
              </a:lnSpc>
            </a:pPr>
            <a:r>
              <a:rPr lang="tr-TR" b="1" dirty="0" smtClean="0"/>
              <a:t>Tanzimat</a:t>
            </a:r>
            <a:r>
              <a:rPr lang="tr-TR" dirty="0" smtClean="0"/>
              <a:t>, ülkenin içine düştüğü kötü durumdan kurtarılması için </a:t>
            </a:r>
            <a:r>
              <a:rPr lang="tr-TR" b="1" dirty="0" smtClean="0"/>
              <a:t>Osmanlı devlet adamları tarafından </a:t>
            </a:r>
            <a:r>
              <a:rPr lang="tr-TR" b="1" dirty="0" smtClean="0">
                <a:solidFill>
                  <a:srgbClr val="FF0000"/>
                </a:solidFill>
              </a:rPr>
              <a:t>dış etki olmadan hazırlanmıştı.</a:t>
            </a:r>
          </a:p>
          <a:p>
            <a:pPr>
              <a:lnSpc>
                <a:spcPct val="170000"/>
              </a:lnSpc>
            </a:pPr>
            <a:r>
              <a:rPr lang="tr-TR" b="1" dirty="0" smtClean="0">
                <a:solidFill>
                  <a:srgbClr val="FF0000"/>
                </a:solidFill>
              </a:rPr>
              <a:t> Islahat Fermanı </a:t>
            </a:r>
            <a:r>
              <a:rPr lang="tr-TR" dirty="0" smtClean="0"/>
              <a:t>ise </a:t>
            </a:r>
            <a:r>
              <a:rPr lang="tr-TR" b="1" dirty="0" smtClean="0"/>
              <a:t>yabancı devletlerin baskısı sonucunda düzenlenmiş </a:t>
            </a:r>
            <a:r>
              <a:rPr lang="tr-TR" dirty="0" smtClean="0"/>
              <a:t>ve ilan edilmişti. </a:t>
            </a:r>
          </a:p>
          <a:p>
            <a:pPr>
              <a:lnSpc>
                <a:spcPct val="170000"/>
              </a:lnSpc>
            </a:pPr>
            <a:r>
              <a:rPr lang="tr-TR" dirty="0" smtClean="0"/>
              <a:t>Osmanlı Devleti bu fermanı kendiliğinden ilan etmiş görünmekle sadece şekil yönünden hükümranlık onurunu kurtarmış bulunuyordu. </a:t>
            </a:r>
          </a:p>
          <a:p>
            <a:pPr>
              <a:lnSpc>
                <a:spcPct val="170000"/>
              </a:lnSpc>
            </a:pPr>
            <a:r>
              <a:rPr lang="tr-TR" b="1" dirty="0" smtClean="0"/>
              <a:t>Aslında </a:t>
            </a:r>
            <a:r>
              <a:rPr lang="tr-TR" dirty="0" smtClean="0"/>
              <a:t>ise </a:t>
            </a:r>
            <a:r>
              <a:rPr lang="tr-TR" b="1" dirty="0" err="1" smtClean="0"/>
              <a:t>Hristiyan</a:t>
            </a:r>
            <a:r>
              <a:rPr lang="tr-TR" b="1" dirty="0" smtClean="0"/>
              <a:t> toplulukların himayesi</a:t>
            </a:r>
            <a:r>
              <a:rPr lang="tr-TR" dirty="0" smtClean="0"/>
              <a:t>, Avrupa devletlerinin eline geçmiş oluyordu. Bu tarihten sonra, </a:t>
            </a:r>
            <a:r>
              <a:rPr lang="tr-TR" b="1" dirty="0" smtClean="0"/>
              <a:t>Paris Antlaşması’ndaki, “Osmanlı Devleti’nin iç işlerine karışılmayacak” </a:t>
            </a:r>
            <a:r>
              <a:rPr lang="tr-TR" dirty="0" smtClean="0"/>
              <a:t>maddesine rağmen 1856-1876 yılları arasında Islahat Fermanı’na dayanan yabancı devletler, </a:t>
            </a:r>
            <a:r>
              <a:rPr lang="tr-TR" b="1" dirty="0" smtClean="0">
                <a:solidFill>
                  <a:srgbClr val="FF0000"/>
                </a:solidFill>
              </a:rPr>
              <a:t>Osmanlı Devleti’nin iç işlerine daha çok karışmaya </a:t>
            </a:r>
            <a:r>
              <a:rPr lang="tr-TR" dirty="0" smtClean="0"/>
              <a:t>başladılar. Eflak ile </a:t>
            </a:r>
            <a:r>
              <a:rPr lang="tr-TR" dirty="0" err="1" smtClean="0"/>
              <a:t>Boğdan’ın</a:t>
            </a:r>
            <a:r>
              <a:rPr lang="tr-TR" dirty="0" smtClean="0"/>
              <a:t> birleşmesi ve Sırbistan’a verilen ayrıcalıkların artması bunun örnekleridir.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9800" y="111680"/>
            <a:ext cx="8966696" cy="4908342"/>
          </a:xfrm>
          <a:gradFill>
            <a:gsLst>
              <a:gs pos="0">
                <a:srgbClr val="5E9EFF"/>
              </a:gs>
              <a:gs pos="39999">
                <a:srgbClr val="85C2FF"/>
              </a:gs>
              <a:gs pos="70000">
                <a:srgbClr val="C4D6EB"/>
              </a:gs>
              <a:gs pos="100000">
                <a:srgbClr val="FFEBFA"/>
              </a:gs>
            </a:gsLst>
            <a:lin ang="5400000" scaled="0"/>
          </a:gradFill>
        </p:spPr>
        <p:txBody>
          <a:bodyPr>
            <a:normAutofit fontScale="77500" lnSpcReduction="20000"/>
          </a:bodyPr>
          <a:lstStyle/>
          <a:p>
            <a:r>
              <a:rPr lang="tr-TR" sz="2000" b="1" dirty="0" smtClean="0">
                <a:solidFill>
                  <a:srgbClr val="FF0000"/>
                </a:solidFill>
              </a:rPr>
              <a:t>DERS KİTABI SORU- CEVAPLARI</a:t>
            </a:r>
          </a:p>
          <a:p>
            <a:r>
              <a:rPr lang="tr-TR" sz="2000" b="1" dirty="0" err="1" smtClean="0"/>
              <a:t>Sened</a:t>
            </a:r>
            <a:r>
              <a:rPr lang="tr-TR" sz="2000" b="1" dirty="0" smtClean="0"/>
              <a:t>-i İttifak maddelerinden hangileri padişahın mutlak otoritesini sarsmıştır? 156</a:t>
            </a:r>
            <a:endParaRPr lang="tr-TR" sz="2000" dirty="0" smtClean="0"/>
          </a:p>
          <a:p>
            <a:r>
              <a:rPr lang="tr-TR" sz="2000" b="1" dirty="0" smtClean="0"/>
              <a:t>Cevap</a:t>
            </a:r>
            <a:r>
              <a:rPr lang="tr-TR" sz="2000" dirty="0" smtClean="0"/>
              <a:t>: Sadrazamın kanun ve ittifaka uygun olarak vereceği emirlere itaat edilecek, uygun olmayanlara birlikte karşı çıkılacaktı.</a:t>
            </a:r>
          </a:p>
          <a:p>
            <a:r>
              <a:rPr lang="tr-TR" sz="2000" b="1" dirty="0" smtClean="0"/>
              <a:t>Osmanlı Devleti’nde Tanzimat Fermanı’ndan önceki kişisel hak ve özgürlükler konusunda araştırma yaparak arkadaşlarınızla paylaşınız.157</a:t>
            </a:r>
            <a:endParaRPr lang="tr-TR" sz="2000" dirty="0" smtClean="0"/>
          </a:p>
          <a:p>
            <a:r>
              <a:rPr lang="tr-TR" sz="2000" b="1" dirty="0" smtClean="0"/>
              <a:t>Cevap</a:t>
            </a:r>
            <a:r>
              <a:rPr lang="tr-TR" sz="2000" dirty="0" smtClean="0"/>
              <a:t>: Tanzimat Fermanı’ndan önce kişisel hak ve özgürlükler kısıtlıydı. Örneğin, herkes kanun önünde eşit değildi, vergiler insanların gelirine göre toplanmıyordu, mahkemeler herkese açık değildi, müsadere sistemi vardı.</a:t>
            </a:r>
          </a:p>
          <a:p>
            <a:r>
              <a:rPr lang="tr-TR" sz="2000" b="1" dirty="0" smtClean="0"/>
              <a:t>Tanzimat Fermanı ile Islahat Fermanı arasındaki farkları araştırınız.158</a:t>
            </a:r>
            <a:endParaRPr lang="tr-TR" sz="2000" dirty="0" smtClean="0"/>
          </a:p>
          <a:p>
            <a:r>
              <a:rPr lang="tr-TR" sz="2000" b="1" dirty="0" smtClean="0"/>
              <a:t>Cevap</a:t>
            </a:r>
            <a:r>
              <a:rPr lang="tr-TR" sz="2000" dirty="0" smtClean="0"/>
              <a:t>: Osmanlı Devleti son dönemlerinde ülkenin gerilemesini durdurmak ve oluşan Batı akımı çerçevesinde yenilikçi önlemler almak adına iki adet önemli ferman yayımlanmıştır. Bunlar, Tanzimat Fermanı ve Islahat Fermanı’dır. Her iki ferman da düzenleme ve geliştirme amacı taşıdığından aralarında büyük farklar bulunmamaktadır.</a:t>
            </a:r>
          </a:p>
          <a:p>
            <a:r>
              <a:rPr lang="tr-TR" sz="2000" dirty="0" smtClean="0"/>
              <a:t>Tanzimat Fermanı bizzat Osmanlı yöneticisi olan </a:t>
            </a:r>
            <a:r>
              <a:rPr lang="tr-TR" sz="2000" b="1" dirty="0" smtClean="0"/>
              <a:t>Mustafa </a:t>
            </a:r>
            <a:r>
              <a:rPr lang="tr-TR" sz="2000" b="1" dirty="0" err="1" smtClean="0"/>
              <a:t>Reşid</a:t>
            </a:r>
            <a:r>
              <a:rPr lang="tr-TR" sz="2000" b="1" dirty="0" smtClean="0"/>
              <a:t> Paşa </a:t>
            </a:r>
            <a:r>
              <a:rPr lang="tr-TR" sz="2000" dirty="0" smtClean="0"/>
              <a:t>tarafından hazırlanmış ve onaya sunulmuştur. Islahat Fermanı ise Osmanlı yöneticisi </a:t>
            </a:r>
            <a:r>
              <a:rPr lang="tr-TR" sz="2000" b="1" dirty="0" smtClean="0"/>
              <a:t>Ali Paşa </a:t>
            </a:r>
            <a:r>
              <a:rPr lang="tr-TR" sz="2000" dirty="0" smtClean="0"/>
              <a:t>eşliğindeki </a:t>
            </a:r>
            <a:r>
              <a:rPr lang="tr-TR" sz="2000" b="1" dirty="0" smtClean="0"/>
              <a:t>İngiliz ve Fransız heyet</a:t>
            </a:r>
            <a:r>
              <a:rPr lang="tr-TR" sz="2000" dirty="0" smtClean="0"/>
              <a:t> tarafından hazırlanmıştır.</a:t>
            </a:r>
          </a:p>
          <a:p>
            <a:r>
              <a:rPr lang="tr-TR" sz="2000" b="1" dirty="0" smtClean="0">
                <a:solidFill>
                  <a:srgbClr val="FF0000"/>
                </a:solidFill>
              </a:rPr>
              <a:t>Tanzimat</a:t>
            </a:r>
            <a:r>
              <a:rPr lang="tr-TR" sz="2000" dirty="0" smtClean="0"/>
              <a:t> ile </a:t>
            </a:r>
            <a:r>
              <a:rPr lang="tr-TR" sz="2000" b="1" dirty="0" smtClean="0"/>
              <a:t>halkın güvenliği, adalet ve askeri konular ele alınırken</a:t>
            </a:r>
            <a:r>
              <a:rPr lang="tr-TR" sz="2000" dirty="0" smtClean="0"/>
              <a:t>, </a:t>
            </a:r>
          </a:p>
          <a:p>
            <a:r>
              <a:rPr lang="tr-TR" sz="2000" b="1" dirty="0" smtClean="0">
                <a:solidFill>
                  <a:srgbClr val="FF0000"/>
                </a:solidFill>
              </a:rPr>
              <a:t>Islahat Fermanı </a:t>
            </a:r>
            <a:r>
              <a:rPr lang="tr-TR" sz="2000" b="1" dirty="0" smtClean="0"/>
              <a:t>daha fazla azınlık haklarına </a:t>
            </a:r>
            <a:r>
              <a:rPr lang="tr-TR" sz="2000" dirty="0" smtClean="0"/>
              <a:t>değinmektedir.</a:t>
            </a:r>
          </a:p>
          <a:p>
            <a:r>
              <a:rPr lang="tr-TR" sz="2000" b="1" dirty="0" smtClean="0">
                <a:solidFill>
                  <a:srgbClr val="FF0000"/>
                </a:solidFill>
              </a:rPr>
              <a:t>Tanzimat Fermanı </a:t>
            </a:r>
            <a:r>
              <a:rPr lang="tr-TR" sz="2000" b="1" dirty="0" smtClean="0"/>
              <a:t>Müslüman çoğunluğu esas alarak ortaya koyulmuşken</a:t>
            </a:r>
            <a:r>
              <a:rPr lang="tr-TR" sz="2000" dirty="0" smtClean="0"/>
              <a:t>, </a:t>
            </a:r>
          </a:p>
          <a:p>
            <a:r>
              <a:rPr lang="tr-TR" sz="2000" b="1" dirty="0" smtClean="0">
                <a:solidFill>
                  <a:srgbClr val="FF0000"/>
                </a:solidFill>
              </a:rPr>
              <a:t>Islahat Fermanı </a:t>
            </a:r>
            <a:r>
              <a:rPr lang="tr-TR" sz="2000" dirty="0" smtClean="0"/>
              <a:t>azınlık temellidir.</a:t>
            </a:r>
          </a:p>
          <a:p>
            <a:endParaRPr lang="tr-TR" sz="2000" dirty="0" smtClean="0"/>
          </a:p>
          <a:p>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483518"/>
            <a:ext cx="6120680" cy="4659982"/>
          </a:xfrm>
        </p:spPr>
        <p:txBody>
          <a:bodyPr>
            <a:normAutofit/>
          </a:bodyPr>
          <a:lstStyle/>
          <a:p>
            <a:r>
              <a:rPr lang="tr-TR" sz="1800" b="1" dirty="0" smtClean="0">
                <a:solidFill>
                  <a:srgbClr val="FF0000"/>
                </a:solidFill>
              </a:rPr>
              <a:t>Tanzimat Dönemi</a:t>
            </a:r>
            <a:r>
              <a:rPr lang="tr-TR" sz="1800" dirty="0" smtClean="0"/>
              <a:t>, </a:t>
            </a:r>
            <a:r>
              <a:rPr lang="tr-TR" sz="1800" b="1" dirty="0" smtClean="0"/>
              <a:t>Meşrutiyet rejiminin kurulabilmesini </a:t>
            </a:r>
          </a:p>
          <a:p>
            <a:pPr>
              <a:buNone/>
            </a:pPr>
            <a:r>
              <a:rPr lang="tr-TR" sz="1800" b="1" dirty="0" smtClean="0"/>
              <a:t>sağlayan </a:t>
            </a:r>
            <a:r>
              <a:rPr lang="tr-TR" sz="1800" b="1" dirty="0" smtClean="0">
                <a:solidFill>
                  <a:srgbClr val="FF0000"/>
                </a:solidFill>
              </a:rPr>
              <a:t>şartları, zümreyi </a:t>
            </a:r>
            <a:r>
              <a:rPr lang="tr-TR" sz="1800" dirty="0" smtClean="0"/>
              <a:t>ve</a:t>
            </a:r>
            <a:r>
              <a:rPr lang="tr-TR" sz="1800" b="1" dirty="0" smtClean="0">
                <a:solidFill>
                  <a:srgbClr val="FF0000"/>
                </a:solidFill>
              </a:rPr>
              <a:t> havayı </a:t>
            </a:r>
            <a:r>
              <a:rPr lang="tr-TR" sz="1800" b="1" dirty="0" smtClean="0"/>
              <a:t>oluşturdu.</a:t>
            </a:r>
          </a:p>
          <a:p>
            <a:r>
              <a:rPr lang="tr-TR" sz="1800" dirty="0" smtClean="0"/>
              <a:t> </a:t>
            </a:r>
            <a:r>
              <a:rPr lang="tr-TR" sz="1800" b="1" dirty="0" smtClean="0"/>
              <a:t>Meşrutiyet’in ilanını isteyen </a:t>
            </a:r>
            <a:r>
              <a:rPr lang="tr-TR" sz="1800" dirty="0" smtClean="0"/>
              <a:t>ve kendilerine </a:t>
            </a:r>
          </a:p>
          <a:p>
            <a:pPr>
              <a:buNone/>
            </a:pPr>
            <a:r>
              <a:rPr lang="tr-TR" sz="1800" b="1" dirty="0" smtClean="0">
                <a:solidFill>
                  <a:srgbClr val="FF0000"/>
                </a:solidFill>
              </a:rPr>
              <a:t>“Genç Osmanlılar”</a:t>
            </a:r>
            <a:r>
              <a:rPr lang="tr-TR" sz="1800" dirty="0" smtClean="0"/>
              <a:t> diyen bir grup aydın </a:t>
            </a:r>
            <a:r>
              <a:rPr lang="tr-TR" sz="1800" b="1" dirty="0" smtClean="0">
                <a:solidFill>
                  <a:srgbClr val="FF0000"/>
                </a:solidFill>
              </a:rPr>
              <a:t>1865</a:t>
            </a:r>
            <a:r>
              <a:rPr lang="tr-TR" sz="1800" dirty="0" smtClean="0"/>
              <a:t> tarihinde </a:t>
            </a:r>
          </a:p>
          <a:p>
            <a:pPr>
              <a:buNone/>
            </a:pPr>
            <a:r>
              <a:rPr lang="tr-TR" sz="1800" dirty="0" smtClean="0"/>
              <a:t>İstanbul’da </a:t>
            </a:r>
            <a:r>
              <a:rPr lang="tr-TR" sz="1800" b="1" dirty="0" smtClean="0">
                <a:solidFill>
                  <a:srgbClr val="FF0000"/>
                </a:solidFill>
              </a:rPr>
              <a:t>“Genç Osmanlılar Cemiyeti”ni </a:t>
            </a:r>
            <a:r>
              <a:rPr lang="tr-TR" sz="1800" dirty="0" smtClean="0"/>
              <a:t>kurdular. </a:t>
            </a:r>
          </a:p>
          <a:p>
            <a:r>
              <a:rPr lang="tr-TR" sz="1800" b="1" dirty="0" smtClean="0"/>
              <a:t>Şinasi, Namık Kemal, Ali </a:t>
            </a:r>
            <a:r>
              <a:rPr lang="tr-TR" sz="1800" b="1" dirty="0" err="1" smtClean="0"/>
              <a:t>Suavi</a:t>
            </a:r>
            <a:r>
              <a:rPr lang="tr-TR" sz="1800" b="1" dirty="0" smtClean="0"/>
              <a:t>, Ziya Paşa, Agâh Efendi </a:t>
            </a:r>
          </a:p>
          <a:p>
            <a:pPr>
              <a:buNone/>
            </a:pPr>
            <a:r>
              <a:rPr lang="tr-TR" sz="1800" dirty="0" smtClean="0"/>
              <a:t>bu çatı altında, padişahın mutlak otoritesine karşı ilk </a:t>
            </a:r>
          </a:p>
          <a:p>
            <a:pPr>
              <a:buNone/>
            </a:pPr>
            <a:r>
              <a:rPr lang="tr-TR" sz="1800" dirty="0" smtClean="0"/>
              <a:t>muhalefeti oluşturdular. </a:t>
            </a:r>
          </a:p>
          <a:p>
            <a:r>
              <a:rPr lang="tr-TR" sz="1800" b="1" dirty="0" smtClean="0"/>
              <a:t>Genç Osmanlıların temel </a:t>
            </a:r>
            <a:r>
              <a:rPr lang="tr-TR" sz="1800" b="1" dirty="0" smtClean="0">
                <a:solidFill>
                  <a:srgbClr val="FF0000"/>
                </a:solidFill>
              </a:rPr>
              <a:t>amacı </a:t>
            </a:r>
            <a:r>
              <a:rPr lang="tr-TR" sz="1800" dirty="0" smtClean="0"/>
              <a:t>mutlak monarşi yerine</a:t>
            </a:r>
          </a:p>
          <a:p>
            <a:pPr>
              <a:buNone/>
            </a:pPr>
            <a:r>
              <a:rPr lang="tr-TR" sz="1800" dirty="0" smtClean="0"/>
              <a:t> </a:t>
            </a:r>
            <a:r>
              <a:rPr lang="tr-TR" sz="1800" b="1" dirty="0" smtClean="0"/>
              <a:t>anayasal bir monarşi kurmak</a:t>
            </a:r>
            <a:r>
              <a:rPr lang="tr-TR" sz="1800" dirty="0" smtClean="0"/>
              <a:t> yani </a:t>
            </a:r>
            <a:r>
              <a:rPr lang="tr-TR" sz="1800" b="1" dirty="0" smtClean="0">
                <a:solidFill>
                  <a:srgbClr val="FF0000"/>
                </a:solidFill>
              </a:rPr>
              <a:t>padişahın yetkilerini </a:t>
            </a:r>
          </a:p>
          <a:p>
            <a:pPr>
              <a:buNone/>
            </a:pPr>
            <a:r>
              <a:rPr lang="tr-TR" sz="1800" b="1" dirty="0" smtClean="0">
                <a:solidFill>
                  <a:srgbClr val="FF0000"/>
                </a:solidFill>
              </a:rPr>
              <a:t>halkın temsilcilerinden oluşan bir meclis ile sınırlandırmaktı.</a:t>
            </a:r>
          </a:p>
          <a:p>
            <a:pPr>
              <a:buNone/>
            </a:pPr>
            <a:endParaRPr lang="tr-TR" sz="1800" b="1" dirty="0">
              <a:solidFill>
                <a:srgbClr val="FF0000"/>
              </a:solidFill>
            </a:endParaRPr>
          </a:p>
        </p:txBody>
      </p:sp>
      <p:sp>
        <p:nvSpPr>
          <p:cNvPr id="5" name="4 Dikdörtgen"/>
          <p:cNvSpPr/>
          <p:nvPr/>
        </p:nvSpPr>
        <p:spPr>
          <a:xfrm>
            <a:off x="683568" y="0"/>
            <a:ext cx="5184576"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I. Meşrutiyet’in İlanı ve Kanun-i Esasi’nin Kabulü</a:t>
            </a:r>
            <a:endParaRPr lang="tr-TR" dirty="0">
              <a:solidFill>
                <a:srgbClr val="FF0000"/>
              </a:solidFill>
            </a:endParaRPr>
          </a:p>
        </p:txBody>
      </p:sp>
      <p:pic>
        <p:nvPicPr>
          <p:cNvPr id="8" name="7 Resim" descr="I. MeÅrutiyetâin Ä°lanÄ± ve Kanun-i Esasiânin KabulÃ¼, ile ilgili gÃ¶rsel sonucu"/>
          <p:cNvPicPr/>
          <p:nvPr/>
        </p:nvPicPr>
        <p:blipFill>
          <a:blip r:embed="rId2" cstate="print"/>
          <a:srcRect/>
          <a:stretch>
            <a:fillRect/>
          </a:stretch>
        </p:blipFill>
        <p:spPr bwMode="auto">
          <a:xfrm>
            <a:off x="6012160" y="0"/>
            <a:ext cx="3131840" cy="1995686"/>
          </a:xfrm>
          <a:prstGeom prst="rect">
            <a:avLst/>
          </a:prstGeom>
          <a:noFill/>
          <a:ln w="9525">
            <a:noFill/>
            <a:miter lim="800000"/>
            <a:headEnd/>
            <a:tailEnd/>
          </a:ln>
        </p:spPr>
      </p:pic>
      <p:pic>
        <p:nvPicPr>
          <p:cNvPr id="9" name="8 Resim" descr="Ä°lgili resim"/>
          <p:cNvPicPr/>
          <p:nvPr/>
        </p:nvPicPr>
        <p:blipFill>
          <a:blip r:embed="rId3" cstate="print"/>
          <a:srcRect/>
          <a:stretch>
            <a:fillRect/>
          </a:stretch>
        </p:blipFill>
        <p:spPr bwMode="auto">
          <a:xfrm>
            <a:off x="6012159" y="2067694"/>
            <a:ext cx="3131841" cy="1923678"/>
          </a:xfrm>
          <a:prstGeom prst="rect">
            <a:avLst/>
          </a:prstGeom>
          <a:noFill/>
          <a:ln w="9525">
            <a:noFill/>
            <a:miter lim="800000"/>
            <a:headEnd/>
            <a:tailEnd/>
          </a:ln>
        </p:spPr>
      </p:pic>
      <p:sp>
        <p:nvSpPr>
          <p:cNvPr id="10" name="9 Dikdörtgen"/>
          <p:cNvSpPr/>
          <p:nvPr/>
        </p:nvSpPr>
        <p:spPr>
          <a:xfrm>
            <a:off x="107504" y="4227934"/>
            <a:ext cx="8712968" cy="830997"/>
          </a:xfrm>
          <a:prstGeom prst="rect">
            <a:avLst/>
          </a:prstGeom>
        </p:spPr>
        <p:txBody>
          <a:bodyPr wrap="square">
            <a:spAutoFit/>
          </a:bodyPr>
          <a:lstStyle/>
          <a:p>
            <a:r>
              <a:rPr lang="tr-TR" sz="1600" dirty="0" smtClean="0"/>
              <a:t>              </a:t>
            </a:r>
            <a:r>
              <a:rPr lang="tr-TR" sz="1600" b="1" dirty="0" smtClean="0">
                <a:solidFill>
                  <a:srgbClr val="FF0000"/>
                </a:solidFill>
              </a:rPr>
              <a:t>Genç Osmanlılar, </a:t>
            </a:r>
            <a:r>
              <a:rPr lang="tr-TR" sz="1600" b="1" dirty="0" smtClean="0"/>
              <a:t>yönetimin </a:t>
            </a:r>
            <a:r>
              <a:rPr lang="tr-TR" sz="1600" b="1" dirty="0" err="1" smtClean="0"/>
              <a:t>mutlakiyetçi</a:t>
            </a:r>
            <a:r>
              <a:rPr lang="tr-TR" sz="1600" b="1" dirty="0" smtClean="0"/>
              <a:t> tutumu</a:t>
            </a:r>
            <a:r>
              <a:rPr lang="tr-TR" sz="1600" dirty="0" smtClean="0"/>
              <a:t>, </a:t>
            </a:r>
            <a:r>
              <a:rPr lang="tr-TR" sz="1600" b="1" dirty="0" smtClean="0">
                <a:solidFill>
                  <a:srgbClr val="FF0000"/>
                </a:solidFill>
              </a:rPr>
              <a:t>ekonomik çöküntü</a:t>
            </a:r>
            <a:r>
              <a:rPr lang="tr-TR" sz="1600" dirty="0" smtClean="0"/>
              <a:t>, </a:t>
            </a:r>
            <a:r>
              <a:rPr lang="tr-TR" sz="1600" b="1" dirty="0" smtClean="0"/>
              <a:t>yabancıların yönetime müdahalesinin artması</a:t>
            </a:r>
            <a:r>
              <a:rPr lang="tr-TR" sz="1600" dirty="0" smtClean="0"/>
              <a:t>, </a:t>
            </a:r>
            <a:r>
              <a:rPr lang="tr-TR" sz="1600" b="1" dirty="0" smtClean="0">
                <a:solidFill>
                  <a:srgbClr val="FF0000"/>
                </a:solidFill>
              </a:rPr>
              <a:t>yabancılara ekonomik haklar tanınması</a:t>
            </a:r>
            <a:r>
              <a:rPr lang="tr-TR" sz="1600" dirty="0" smtClean="0"/>
              <a:t>, </a:t>
            </a:r>
            <a:r>
              <a:rPr lang="tr-TR" sz="1600" b="1" dirty="0" smtClean="0"/>
              <a:t>eşitlik uygulamasının Müslümanlara </a:t>
            </a:r>
          </a:p>
          <a:p>
            <a:r>
              <a:rPr lang="tr-TR" sz="1600" b="1" dirty="0" smtClean="0"/>
              <a:t>zarar vermeye başlaması</a:t>
            </a:r>
            <a:r>
              <a:rPr lang="tr-TR" sz="1600" dirty="0" smtClean="0"/>
              <a:t> ve </a:t>
            </a:r>
            <a:r>
              <a:rPr lang="tr-TR" sz="1600" b="1" dirty="0" smtClean="0"/>
              <a:t>Avrupa taklitçiliğinin artması </a:t>
            </a:r>
            <a:r>
              <a:rPr lang="tr-TR" sz="1600" dirty="0" smtClean="0"/>
              <a:t>gibi hususlarda </a:t>
            </a:r>
            <a:r>
              <a:rPr lang="tr-TR" sz="1600" b="1" dirty="0" smtClean="0">
                <a:solidFill>
                  <a:srgbClr val="FF0000"/>
                </a:solidFill>
              </a:rPr>
              <a:t>eleştiriler ileri sürüyorlardı</a:t>
            </a:r>
            <a:r>
              <a:rPr lang="tr-TR" sz="1600" dirty="0" smtClean="0"/>
              <a:t>.</a:t>
            </a:r>
            <a:endParaRPr lang="tr-TR"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604448" cy="5143500"/>
          </a:xfrm>
        </p:spPr>
        <p:txBody>
          <a:bodyPr>
            <a:normAutofit fontScale="92500" lnSpcReduction="10000"/>
          </a:bodyPr>
          <a:lstStyle/>
          <a:p>
            <a:r>
              <a:rPr lang="tr-TR" sz="1800" b="1" dirty="0" smtClean="0"/>
              <a:t>Bu eleştirilere karşı şu çözümleri önermişlerdi:</a:t>
            </a:r>
          </a:p>
          <a:p>
            <a:pPr>
              <a:buNone/>
            </a:pPr>
            <a:r>
              <a:rPr lang="tr-TR" sz="1800" dirty="0" smtClean="0"/>
              <a:t>• </a:t>
            </a:r>
            <a:r>
              <a:rPr lang="tr-TR" sz="1800" b="1" dirty="0" smtClean="0">
                <a:solidFill>
                  <a:srgbClr val="FF0000"/>
                </a:solidFill>
              </a:rPr>
              <a:t>Özgürlüğün gerçekleştirilmesi</a:t>
            </a:r>
          </a:p>
          <a:p>
            <a:pPr>
              <a:buNone/>
            </a:pPr>
            <a:r>
              <a:rPr lang="tr-TR" sz="1800" b="1" dirty="0" smtClean="0"/>
              <a:t>• Vatan sevgisinin hanedana bağlılık ve din birliği</a:t>
            </a:r>
          </a:p>
          <a:p>
            <a:pPr>
              <a:buNone/>
            </a:pPr>
            <a:r>
              <a:rPr lang="tr-TR" sz="1800" b="1" dirty="0" smtClean="0"/>
              <a:t>duygusunun yanında yer alması</a:t>
            </a:r>
          </a:p>
          <a:p>
            <a:pPr>
              <a:buNone/>
            </a:pPr>
            <a:r>
              <a:rPr lang="tr-TR" sz="1800" b="1" dirty="0" smtClean="0"/>
              <a:t>• Anayasalı bir rejimin getirilmesi</a:t>
            </a:r>
          </a:p>
          <a:p>
            <a:pPr>
              <a:buNone/>
            </a:pPr>
            <a:r>
              <a:rPr lang="tr-TR" sz="1800" b="1" dirty="0" smtClean="0"/>
              <a:t>• Yürütmeyi denetleyecek bir meclisin kurulması</a:t>
            </a:r>
          </a:p>
          <a:p>
            <a:pPr>
              <a:buNone/>
            </a:pPr>
            <a:endParaRPr lang="tr-TR" sz="1800" b="1" dirty="0" smtClean="0"/>
          </a:p>
          <a:p>
            <a:r>
              <a:rPr lang="tr-TR" sz="1800" b="1" dirty="0" smtClean="0"/>
              <a:t>İslam ilkelerine dayandırılarak </a:t>
            </a:r>
            <a:r>
              <a:rPr lang="tr-TR" sz="1800" dirty="0" smtClean="0"/>
              <a:t>savunulan bu görüşler Genç Osmanlıların ortak</a:t>
            </a:r>
          </a:p>
          <a:p>
            <a:pPr>
              <a:buNone/>
            </a:pPr>
            <a:r>
              <a:rPr lang="tr-TR" sz="1800" dirty="0" smtClean="0"/>
              <a:t> programını oluşturmuştur. </a:t>
            </a:r>
          </a:p>
          <a:p>
            <a:r>
              <a:rPr lang="tr-TR" sz="1800" dirty="0" smtClean="0"/>
              <a:t>Bu oluşum </a:t>
            </a:r>
            <a:r>
              <a:rPr lang="tr-TR" sz="1800" b="1" dirty="0" smtClean="0"/>
              <a:t>Devlet Şûrası (Şûra-</a:t>
            </a:r>
            <a:r>
              <a:rPr lang="tr-TR" sz="1800" b="1" dirty="0" err="1" smtClean="0"/>
              <a:t>yı</a:t>
            </a:r>
            <a:r>
              <a:rPr lang="tr-TR" sz="1800" b="1" dirty="0" smtClean="0"/>
              <a:t> Devlet) </a:t>
            </a:r>
            <a:r>
              <a:rPr lang="tr-TR" sz="1800" dirty="0" smtClean="0"/>
              <a:t>Başkanı </a:t>
            </a:r>
            <a:r>
              <a:rPr lang="tr-TR" sz="1800" b="1" dirty="0" smtClean="0">
                <a:solidFill>
                  <a:srgbClr val="FF0000"/>
                </a:solidFill>
              </a:rPr>
              <a:t>Mithat Paşa’nın </a:t>
            </a:r>
            <a:r>
              <a:rPr lang="tr-TR" sz="1800" dirty="0" smtClean="0"/>
              <a:t>desteği ile gücünü arttırmıştır. </a:t>
            </a:r>
          </a:p>
          <a:p>
            <a:r>
              <a:rPr lang="tr-TR" sz="1800" b="1" dirty="0" smtClean="0"/>
              <a:t>Genç Osmanlılar II. Abdülhamit’i  destekleyerek tahta geçmesinde önemli rol oynadılar.</a:t>
            </a:r>
          </a:p>
          <a:p>
            <a:r>
              <a:rPr lang="tr-TR" sz="1800" b="1" dirty="0" smtClean="0"/>
              <a:t>II. Abdülhamit</a:t>
            </a:r>
            <a:r>
              <a:rPr lang="tr-TR" sz="1800" dirty="0" smtClean="0"/>
              <a:t>, devlet adamlarının, basının ve yabancı devletlerin istekleri doğrultusunda meşrutiyete geçmeye karar verdi. </a:t>
            </a:r>
          </a:p>
          <a:p>
            <a:r>
              <a:rPr lang="tr-TR" sz="1800" dirty="0" smtClean="0"/>
              <a:t>II. Abdülhamit </a:t>
            </a:r>
            <a:r>
              <a:rPr lang="tr-TR" sz="1800" b="1" dirty="0" smtClean="0">
                <a:solidFill>
                  <a:srgbClr val="FF0000"/>
                </a:solidFill>
              </a:rPr>
              <a:t>8 Ekim 1876 </a:t>
            </a:r>
            <a:r>
              <a:rPr lang="tr-TR" sz="1800" dirty="0" smtClean="0"/>
              <a:t>tarihinde sadarete gönderdiği tezkerede, </a:t>
            </a:r>
            <a:r>
              <a:rPr lang="tr-TR" sz="1800" b="1" dirty="0" smtClean="0"/>
              <a:t>Kanun-i Esasi</a:t>
            </a:r>
            <a:r>
              <a:rPr lang="tr-TR" sz="1800" dirty="0" smtClean="0"/>
              <a:t>’nin hazırlama işini Mithat </a:t>
            </a:r>
            <a:r>
              <a:rPr lang="nn-NO" sz="1800" dirty="0" smtClean="0"/>
              <a:t>Paşa’nın başkanlığında kurulan bir komisyona verdi. </a:t>
            </a:r>
            <a:endParaRPr lang="tr-TR" sz="1800" dirty="0" smtClean="0"/>
          </a:p>
          <a:p>
            <a:r>
              <a:rPr lang="nn-NO" sz="1800" dirty="0" smtClean="0"/>
              <a:t>Kurulan</a:t>
            </a:r>
            <a:r>
              <a:rPr lang="tr-TR" sz="1800" dirty="0" smtClean="0"/>
              <a:t> bu komisyon çalışmalarını hızlıca tamamlayarak Kanun-i Esasi’yi hazırlayıp padişahın onayına sundu.</a:t>
            </a:r>
            <a:endParaRPr lang="tr-TR" sz="1800" b="1" dirty="0"/>
          </a:p>
        </p:txBody>
      </p:sp>
      <p:pic>
        <p:nvPicPr>
          <p:cNvPr id="4" name="3 Resim" descr="Ä°lgili resim"/>
          <p:cNvPicPr/>
          <p:nvPr/>
        </p:nvPicPr>
        <p:blipFill>
          <a:blip r:embed="rId2" cstate="print"/>
          <a:srcRect/>
          <a:stretch>
            <a:fillRect/>
          </a:stretch>
        </p:blipFill>
        <p:spPr bwMode="auto">
          <a:xfrm>
            <a:off x="7956376" y="0"/>
            <a:ext cx="1187624" cy="1131590"/>
          </a:xfrm>
          <a:prstGeom prst="rect">
            <a:avLst/>
          </a:prstGeom>
          <a:noFill/>
          <a:ln w="9525">
            <a:noFill/>
            <a:miter lim="800000"/>
            <a:headEnd/>
            <a:tailEnd/>
          </a:ln>
        </p:spPr>
      </p:pic>
      <p:pic>
        <p:nvPicPr>
          <p:cNvPr id="5" name="4 Resim" descr="mithat paÅa ile ilgili gÃ¶rsel sonucu"/>
          <p:cNvPicPr/>
          <p:nvPr/>
        </p:nvPicPr>
        <p:blipFill>
          <a:blip r:embed="rId3" cstate="print"/>
          <a:srcRect/>
          <a:stretch>
            <a:fillRect/>
          </a:stretch>
        </p:blipFill>
        <p:spPr bwMode="auto">
          <a:xfrm>
            <a:off x="7934325" y="1203598"/>
            <a:ext cx="1209675" cy="1597786"/>
          </a:xfrm>
          <a:prstGeom prst="rect">
            <a:avLst/>
          </a:prstGeom>
          <a:noFill/>
          <a:ln w="9525">
            <a:noFill/>
            <a:miter lim="800000"/>
            <a:headEnd/>
            <a:tailEnd/>
          </a:ln>
        </p:spPr>
      </p:pic>
      <p:pic>
        <p:nvPicPr>
          <p:cNvPr id="6" name="5 Resim" descr="genÃ§ osmanlÄ±lar ile ilgili gÃ¶rsel sonucu"/>
          <p:cNvPicPr/>
          <p:nvPr/>
        </p:nvPicPr>
        <p:blipFill>
          <a:blip r:embed="rId4" cstate="print"/>
          <a:srcRect/>
          <a:stretch>
            <a:fillRect/>
          </a:stretch>
        </p:blipFill>
        <p:spPr bwMode="auto">
          <a:xfrm>
            <a:off x="4716016" y="0"/>
            <a:ext cx="3168352" cy="1923678"/>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748464" cy="5143500"/>
          </a:xfrm>
        </p:spPr>
        <p:txBody>
          <a:bodyPr>
            <a:normAutofit lnSpcReduction="10000"/>
          </a:bodyPr>
          <a:lstStyle/>
          <a:p>
            <a:r>
              <a:rPr lang="tr-TR" sz="1800" dirty="0" smtClean="0"/>
              <a:t>Birinci Meşrutiyet’in ilanı, XVIII. yüzyılın ilk yarısında başlayıp sürekli devam etmiş olan batılılaşma hareketinin bir sonucudur.</a:t>
            </a:r>
          </a:p>
          <a:p>
            <a:r>
              <a:rPr lang="tr-TR" sz="1800" dirty="0" smtClean="0"/>
              <a:t>Balkanlar’da yaşanan olumsuzluklara çare bulmak amacıyla İngiltere, </a:t>
            </a:r>
            <a:r>
              <a:rPr lang="tr-TR" sz="1800" b="1" dirty="0" smtClean="0"/>
              <a:t>Fransa, Rusya, Avusturya, Almanya, İtalya ve Osmanlı devletlerinin </a:t>
            </a:r>
            <a:r>
              <a:rPr lang="tr-TR" sz="1800" dirty="0" smtClean="0"/>
              <a:t>temsilcileri </a:t>
            </a:r>
            <a:r>
              <a:rPr lang="tr-TR" sz="1800" b="1" dirty="0" smtClean="0">
                <a:solidFill>
                  <a:srgbClr val="FF0000"/>
                </a:solidFill>
              </a:rPr>
              <a:t>İstanbul (Tersane) Konferansı’nda</a:t>
            </a:r>
            <a:r>
              <a:rPr lang="tr-TR" sz="1800" dirty="0" smtClean="0"/>
              <a:t> bir araya geldiler. </a:t>
            </a:r>
          </a:p>
          <a:p>
            <a:r>
              <a:rPr lang="tr-TR" sz="1800" dirty="0" smtClean="0"/>
              <a:t>Bu iç ve dış siyaset buhranını dağıtmak isteyen Osmanlı Devleti, İstanbul Konferansı’nın ilk oturumunun yapıldığı sırada </a:t>
            </a:r>
            <a:r>
              <a:rPr lang="tr-TR" sz="1800" b="1" dirty="0" smtClean="0">
                <a:solidFill>
                  <a:srgbClr val="FF0000"/>
                </a:solidFill>
              </a:rPr>
              <a:t>Kanun-i Esasi’yi </a:t>
            </a:r>
            <a:r>
              <a:rPr lang="tr-TR" sz="1800" dirty="0" err="1" smtClean="0"/>
              <a:t>Bâbıâli’de</a:t>
            </a:r>
            <a:r>
              <a:rPr lang="tr-TR" sz="1800" dirty="0" smtClean="0"/>
              <a:t> toplanan devlet adamları ve halk önünde törenle ilan etti (</a:t>
            </a:r>
            <a:r>
              <a:rPr lang="tr-TR" sz="1800" b="1" dirty="0" smtClean="0">
                <a:solidFill>
                  <a:srgbClr val="FF0000"/>
                </a:solidFill>
              </a:rPr>
              <a:t>23 Aralık 1876). </a:t>
            </a:r>
          </a:p>
          <a:p>
            <a:r>
              <a:rPr lang="tr-TR" sz="1800" dirty="0" smtClean="0"/>
              <a:t>Böylece </a:t>
            </a:r>
            <a:r>
              <a:rPr lang="tr-TR" sz="1800" b="1" dirty="0" smtClean="0"/>
              <a:t>Türk toplumunun </a:t>
            </a:r>
            <a:r>
              <a:rPr lang="tr-TR" sz="1800" b="1" dirty="0" smtClean="0">
                <a:solidFill>
                  <a:srgbClr val="FF0000"/>
                </a:solidFill>
              </a:rPr>
              <a:t>ilk yazılı anayasası </a:t>
            </a:r>
            <a:r>
              <a:rPr lang="tr-TR" sz="1800" b="1" dirty="0" smtClean="0"/>
              <a:t>kabul edildi.</a:t>
            </a:r>
          </a:p>
          <a:p>
            <a:r>
              <a:rPr lang="tr-TR" sz="1800" dirty="0" smtClean="0"/>
              <a:t>İlan edilen Kanun-i Esasi’ye göre </a:t>
            </a:r>
            <a:r>
              <a:rPr lang="tr-TR" sz="1800" b="1" dirty="0" smtClean="0"/>
              <a:t>yürütme gücünün başında </a:t>
            </a:r>
            <a:r>
              <a:rPr lang="tr-TR" sz="1800" b="1" dirty="0" smtClean="0">
                <a:solidFill>
                  <a:srgbClr val="FF0000"/>
                </a:solidFill>
              </a:rPr>
              <a:t>padişah </a:t>
            </a:r>
            <a:r>
              <a:rPr lang="tr-TR" sz="1800" b="1" dirty="0" smtClean="0"/>
              <a:t>bulunuyordu. </a:t>
            </a:r>
          </a:p>
          <a:p>
            <a:r>
              <a:rPr lang="tr-TR" sz="1800" b="1" dirty="0" smtClean="0"/>
              <a:t>Yargı yetkisi bağımsızdı. </a:t>
            </a:r>
          </a:p>
          <a:p>
            <a:r>
              <a:rPr lang="tr-TR" sz="1800" b="1" dirty="0" smtClean="0">
                <a:solidFill>
                  <a:srgbClr val="FF0000"/>
                </a:solidFill>
              </a:rPr>
              <a:t>Yasama yetkisi </a:t>
            </a:r>
            <a:r>
              <a:rPr lang="tr-TR" sz="1800" dirty="0" smtClean="0"/>
              <a:t>ise </a:t>
            </a:r>
            <a:r>
              <a:rPr lang="tr-TR" sz="1800" b="1" dirty="0" err="1" smtClean="0"/>
              <a:t>Mebusan</a:t>
            </a:r>
            <a:r>
              <a:rPr lang="tr-TR" sz="1800" b="1" dirty="0" smtClean="0"/>
              <a:t> Meclisi ve Âyan Meclisi’nden </a:t>
            </a:r>
            <a:r>
              <a:rPr lang="tr-TR" sz="1800" dirty="0" smtClean="0"/>
              <a:t>kurulu bir </a:t>
            </a:r>
            <a:r>
              <a:rPr lang="tr-TR" sz="1800" b="1" dirty="0" smtClean="0">
                <a:solidFill>
                  <a:srgbClr val="FF0000"/>
                </a:solidFill>
              </a:rPr>
              <a:t>Genel Meclis </a:t>
            </a:r>
            <a:r>
              <a:rPr lang="tr-TR" sz="1800" dirty="0" smtClean="0"/>
              <a:t>tarafından yürütülecek, </a:t>
            </a:r>
            <a:r>
              <a:rPr lang="tr-TR" sz="1800" b="1" dirty="0" smtClean="0"/>
              <a:t>yasama faaliyetleri padişahın onayına bağlı </a:t>
            </a:r>
            <a:r>
              <a:rPr lang="tr-TR" sz="1800" dirty="0" smtClean="0"/>
              <a:t>olacaktı. </a:t>
            </a:r>
          </a:p>
          <a:p>
            <a:r>
              <a:rPr lang="tr-TR" sz="1800" b="1" dirty="0" smtClean="0"/>
              <a:t>Âyan Meclisi üyelerini</a:t>
            </a:r>
            <a:r>
              <a:rPr lang="tr-TR" sz="1800" dirty="0" smtClean="0"/>
              <a:t> </a:t>
            </a:r>
            <a:r>
              <a:rPr lang="tr-TR" sz="1800" b="1" dirty="0" smtClean="0">
                <a:solidFill>
                  <a:srgbClr val="FF0000"/>
                </a:solidFill>
              </a:rPr>
              <a:t>padişah</a:t>
            </a:r>
            <a:r>
              <a:rPr lang="tr-TR" sz="1800" dirty="0" smtClean="0"/>
              <a:t>, </a:t>
            </a:r>
            <a:r>
              <a:rPr lang="tr-TR" sz="1800" b="1" dirty="0" err="1" smtClean="0"/>
              <a:t>Mebusan</a:t>
            </a:r>
            <a:r>
              <a:rPr lang="tr-TR" sz="1800" b="1" dirty="0" smtClean="0"/>
              <a:t> Meclisi üyelerini </a:t>
            </a:r>
            <a:r>
              <a:rPr lang="tr-TR" sz="1800" b="1" dirty="0" smtClean="0">
                <a:solidFill>
                  <a:srgbClr val="FF0000"/>
                </a:solidFill>
              </a:rPr>
              <a:t>halk</a:t>
            </a:r>
            <a:r>
              <a:rPr lang="tr-TR" sz="1800" b="1" dirty="0" smtClean="0"/>
              <a:t> seçecekti. </a:t>
            </a:r>
          </a:p>
          <a:p>
            <a:r>
              <a:rPr lang="tr-TR" sz="1800" b="1" dirty="0" smtClean="0"/>
              <a:t>Meclisi </a:t>
            </a:r>
            <a:r>
              <a:rPr lang="tr-TR" sz="1800" b="1" dirty="0" err="1" smtClean="0"/>
              <a:t>fesh</a:t>
            </a:r>
            <a:r>
              <a:rPr lang="tr-TR" sz="1800" b="1" dirty="0" smtClean="0"/>
              <a:t> etme yetkisi </a:t>
            </a:r>
            <a:r>
              <a:rPr lang="tr-TR" sz="1800" dirty="0" smtClean="0"/>
              <a:t>ise </a:t>
            </a:r>
            <a:r>
              <a:rPr lang="tr-TR" sz="1800" b="1" dirty="0" smtClean="0">
                <a:solidFill>
                  <a:srgbClr val="FF0000"/>
                </a:solidFill>
              </a:rPr>
              <a:t>padişaha</a:t>
            </a:r>
            <a:r>
              <a:rPr lang="tr-TR" sz="1800" dirty="0" smtClean="0"/>
              <a:t> aitti. Diğer yandan padişah, hükümete olan güveni zedelediği gerekçesiyle istediği kişiyi memleket dışına sürmek yetkisine sahipti. </a:t>
            </a:r>
          </a:p>
          <a:p>
            <a:r>
              <a:rPr lang="tr-TR" sz="1800" dirty="0" smtClean="0"/>
              <a:t>Devlet yönetimiyle ilgili yetkilerin tümü gerçekte yine hükümdarda toplanmış bulunmaktaydı.</a:t>
            </a:r>
            <a:endParaRPr lang="tr-TR" sz="18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036496" cy="5143500"/>
          </a:xfrm>
        </p:spPr>
        <p:txBody>
          <a:bodyPr>
            <a:normAutofit fontScale="62500" lnSpcReduction="20000"/>
          </a:bodyPr>
          <a:lstStyle/>
          <a:p>
            <a:r>
              <a:rPr lang="tr-TR" b="1" dirty="0" smtClean="0">
                <a:solidFill>
                  <a:srgbClr val="FF0000"/>
                </a:solidFill>
              </a:rPr>
              <a:t>Kanun-i Esasi’nin Bazı Maddeleri</a:t>
            </a:r>
          </a:p>
          <a:p>
            <a:pPr>
              <a:buNone/>
            </a:pPr>
            <a:endParaRPr lang="tr-TR" b="1" dirty="0" smtClean="0">
              <a:solidFill>
                <a:srgbClr val="FF0000"/>
              </a:solidFill>
            </a:endParaRPr>
          </a:p>
          <a:p>
            <a:pPr>
              <a:buNone/>
            </a:pPr>
            <a:r>
              <a:rPr lang="tr-TR" dirty="0" smtClean="0"/>
              <a:t>• </a:t>
            </a:r>
            <a:r>
              <a:rPr lang="tr-TR" b="1" dirty="0" smtClean="0"/>
              <a:t>Osmanlı Devleti bir bütündür, hiçbir sebeple ayrılık kabul etmez.</a:t>
            </a:r>
          </a:p>
          <a:p>
            <a:pPr>
              <a:buNone/>
            </a:pPr>
            <a:r>
              <a:rPr lang="tr-TR" dirty="0" smtClean="0"/>
              <a:t>• </a:t>
            </a:r>
            <a:r>
              <a:rPr lang="tr-TR" b="1" dirty="0" smtClean="0">
                <a:solidFill>
                  <a:srgbClr val="FF0000"/>
                </a:solidFill>
              </a:rPr>
              <a:t>Osmanlı saltanatı ve halifeliği hanedanın büyük oğluna aittir.</a:t>
            </a:r>
          </a:p>
          <a:p>
            <a:pPr>
              <a:buNone/>
            </a:pPr>
            <a:r>
              <a:rPr lang="tr-TR" b="1" dirty="0" smtClean="0"/>
              <a:t>• </a:t>
            </a:r>
            <a:r>
              <a:rPr lang="tr-TR" b="1" dirty="0" err="1" smtClean="0"/>
              <a:t>Mebusan</a:t>
            </a:r>
            <a:r>
              <a:rPr lang="tr-TR" b="1" dirty="0" smtClean="0"/>
              <a:t> Meclisi dört yılda bir seçilir.</a:t>
            </a:r>
          </a:p>
          <a:p>
            <a:pPr>
              <a:buNone/>
            </a:pPr>
            <a:r>
              <a:rPr lang="fi-FI" b="1" dirty="0" smtClean="0">
                <a:solidFill>
                  <a:srgbClr val="FF0000"/>
                </a:solidFill>
              </a:rPr>
              <a:t>• Meclisi açma ve kapama yetkisi padişaha aittir.</a:t>
            </a:r>
          </a:p>
          <a:p>
            <a:pPr>
              <a:buNone/>
            </a:pPr>
            <a:r>
              <a:rPr lang="tr-TR" b="1" dirty="0" smtClean="0"/>
              <a:t>• Savaş ve barışa padişah karar verir.</a:t>
            </a:r>
          </a:p>
          <a:p>
            <a:pPr>
              <a:buNone/>
            </a:pPr>
            <a:r>
              <a:rPr lang="tr-TR" b="1" dirty="0" smtClean="0"/>
              <a:t>• </a:t>
            </a:r>
            <a:r>
              <a:rPr lang="tr-TR" b="1" dirty="0" smtClean="0">
                <a:solidFill>
                  <a:srgbClr val="FF0000"/>
                </a:solidFill>
              </a:rPr>
              <a:t>Meclisin aldığı kararlarda son söz padişaha aittir.</a:t>
            </a:r>
          </a:p>
          <a:p>
            <a:pPr>
              <a:buNone/>
            </a:pPr>
            <a:r>
              <a:rPr lang="tr-TR" b="1" dirty="0" smtClean="0"/>
              <a:t>• </a:t>
            </a:r>
            <a:r>
              <a:rPr lang="tr-TR" sz="3000" b="1" dirty="0" smtClean="0"/>
              <a:t>Hiç kimse kanunun belirttiği sebepler dışında başka bir bahane </a:t>
            </a:r>
          </a:p>
          <a:p>
            <a:pPr>
              <a:buNone/>
            </a:pPr>
            <a:r>
              <a:rPr lang="tr-TR" sz="3000" b="1" dirty="0" smtClean="0"/>
              <a:t>ile cezalandırılamaz</a:t>
            </a:r>
            <a:r>
              <a:rPr lang="tr-TR" b="1" dirty="0" smtClean="0"/>
              <a:t>.</a:t>
            </a:r>
          </a:p>
          <a:p>
            <a:pPr>
              <a:buNone/>
            </a:pPr>
            <a:r>
              <a:rPr lang="tr-TR" b="1" dirty="0" smtClean="0"/>
              <a:t>• </a:t>
            </a:r>
            <a:r>
              <a:rPr lang="tr-TR" b="1" dirty="0" smtClean="0">
                <a:solidFill>
                  <a:srgbClr val="FF0000"/>
                </a:solidFill>
              </a:rPr>
              <a:t>Basın, kanunlar çerçevesinde hürdür.</a:t>
            </a:r>
          </a:p>
          <a:p>
            <a:pPr>
              <a:buNone/>
            </a:pPr>
            <a:r>
              <a:rPr lang="tr-TR" b="1" dirty="0" smtClean="0"/>
              <a:t>• Halkın mülkiyetine ve meskenine dokunulamaz.</a:t>
            </a:r>
          </a:p>
          <a:p>
            <a:pPr>
              <a:buNone/>
            </a:pPr>
            <a:r>
              <a:rPr lang="tr-TR" b="1" dirty="0" smtClean="0"/>
              <a:t>• </a:t>
            </a:r>
            <a:r>
              <a:rPr lang="tr-TR" b="1" dirty="0" smtClean="0">
                <a:solidFill>
                  <a:srgbClr val="FF0000"/>
                </a:solidFill>
              </a:rPr>
              <a:t>Müsadere ve angarya yasaktır.</a:t>
            </a:r>
            <a:endParaRPr lang="tr-TR" dirty="0" smtClean="0">
              <a:solidFill>
                <a:srgbClr val="FF0000"/>
              </a:solidFill>
            </a:endParaRPr>
          </a:p>
          <a:p>
            <a:pPr>
              <a:buNone/>
            </a:pPr>
            <a:r>
              <a:rPr lang="tr-TR" b="1" dirty="0" smtClean="0"/>
              <a:t>• Memuriyetlere tayin, usulüne göre ve ehliyet ile liyakat esasına göre yapılır.</a:t>
            </a:r>
          </a:p>
          <a:p>
            <a:pPr>
              <a:buNone/>
            </a:pPr>
            <a:r>
              <a:rPr lang="tr-TR" b="1" dirty="0" smtClean="0"/>
              <a:t>• </a:t>
            </a:r>
            <a:r>
              <a:rPr lang="tr-TR" b="1" dirty="0" smtClean="0">
                <a:solidFill>
                  <a:srgbClr val="FF0000"/>
                </a:solidFill>
              </a:rPr>
              <a:t>Her memur vazifesinden sorumludur. Memur, kanuna aykırı emirler verilmesi </a:t>
            </a:r>
          </a:p>
          <a:p>
            <a:pPr>
              <a:buNone/>
            </a:pPr>
            <a:r>
              <a:rPr lang="tr-TR" b="1" dirty="0" smtClean="0">
                <a:solidFill>
                  <a:srgbClr val="FF0000"/>
                </a:solidFill>
              </a:rPr>
              <a:t>hâlinde âmire itaat ederse sorumluluktan kurtulamaz.</a:t>
            </a:r>
            <a:endParaRPr lang="tr-TR" b="1" dirty="0">
              <a:solidFill>
                <a:srgbClr val="FF0000"/>
              </a:solidFill>
            </a:endParaRPr>
          </a:p>
        </p:txBody>
      </p:sp>
      <p:pic>
        <p:nvPicPr>
          <p:cNvPr id="4" name="3 Resim" descr="kanuni esasi ile ilgili gÃ¶rsel sonucu"/>
          <p:cNvPicPr/>
          <p:nvPr/>
        </p:nvPicPr>
        <p:blipFill>
          <a:blip r:embed="rId2" cstate="print"/>
          <a:srcRect/>
          <a:stretch>
            <a:fillRect/>
          </a:stretch>
        </p:blipFill>
        <p:spPr bwMode="auto">
          <a:xfrm>
            <a:off x="7122700" y="0"/>
            <a:ext cx="2021300" cy="1314450"/>
          </a:xfrm>
          <a:prstGeom prst="rect">
            <a:avLst/>
          </a:prstGeom>
          <a:noFill/>
          <a:ln w="9525">
            <a:noFill/>
            <a:miter lim="800000"/>
            <a:headEnd/>
            <a:tailEnd/>
          </a:ln>
        </p:spPr>
      </p:pic>
      <p:pic>
        <p:nvPicPr>
          <p:cNvPr id="5" name="4 Resim" descr="Ä°lgili resim"/>
          <p:cNvPicPr/>
          <p:nvPr/>
        </p:nvPicPr>
        <p:blipFill>
          <a:blip r:embed="rId3" cstate="print"/>
          <a:srcRect/>
          <a:stretch>
            <a:fillRect/>
          </a:stretch>
        </p:blipFill>
        <p:spPr bwMode="auto">
          <a:xfrm>
            <a:off x="7092281" y="1275606"/>
            <a:ext cx="2051720" cy="2664296"/>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748464" cy="5143500"/>
          </a:xfrm>
        </p:spPr>
        <p:txBody>
          <a:bodyPr>
            <a:noAutofit/>
          </a:bodyPr>
          <a:lstStyle/>
          <a:p>
            <a:r>
              <a:rPr lang="tr-TR" sz="2000" dirty="0" smtClean="0"/>
              <a:t>Kanun-i Esasi’ye göre </a:t>
            </a:r>
            <a:r>
              <a:rPr lang="tr-TR" sz="2000" b="1" dirty="0" smtClean="0"/>
              <a:t>haklar ve hürriyetler açısından </a:t>
            </a:r>
            <a:r>
              <a:rPr lang="tr-TR" sz="2000" dirty="0" smtClean="0"/>
              <a:t>bütün </a:t>
            </a:r>
            <a:r>
              <a:rPr lang="tr-TR" sz="2000" b="1" dirty="0" smtClean="0"/>
              <a:t>Osmanlı vatandaşları </a:t>
            </a:r>
            <a:r>
              <a:rPr lang="tr-TR" sz="2000" b="1" dirty="0" smtClean="0">
                <a:solidFill>
                  <a:srgbClr val="FF0000"/>
                </a:solidFill>
              </a:rPr>
              <a:t>kanun önünde eşittir. </a:t>
            </a:r>
          </a:p>
          <a:p>
            <a:r>
              <a:rPr lang="tr-TR" sz="2000" dirty="0" smtClean="0"/>
              <a:t>Burada </a:t>
            </a:r>
            <a:r>
              <a:rPr lang="tr-TR" sz="2000" b="1" dirty="0" smtClean="0"/>
              <a:t>din ve ibadet özgürlüğüne geniş yer verilirken </a:t>
            </a:r>
            <a:r>
              <a:rPr lang="tr-TR" sz="2000" u="sng" dirty="0" smtClean="0"/>
              <a:t>düşünce özgürlüğü ile ilgili herhangi bir düzenleme göze çarpmamaktadır.</a:t>
            </a:r>
          </a:p>
          <a:p>
            <a:r>
              <a:rPr lang="tr-TR" sz="2000" dirty="0" smtClean="0"/>
              <a:t>1877-1878 Osmanlı Rus Savaşı’nda </a:t>
            </a:r>
            <a:r>
              <a:rPr lang="tr-TR" sz="2000" b="1" dirty="0" smtClean="0"/>
              <a:t>(93 Harbi</a:t>
            </a:r>
            <a:r>
              <a:rPr lang="tr-TR" sz="2000" dirty="0" smtClean="0"/>
              <a:t>) Osmanlı Devleti’nin başarısızlıklar ile birlikte </a:t>
            </a:r>
            <a:r>
              <a:rPr lang="tr-TR" sz="2000" b="1" dirty="0" smtClean="0"/>
              <a:t>yiyecek sıkıntısı halkın huzurunu kaçırmıştı</a:t>
            </a:r>
            <a:r>
              <a:rPr lang="tr-TR" sz="2000" dirty="0" smtClean="0"/>
              <a:t>. Osmanlı yönetimi yoğun eleştirilerin odağı hâline geldi. </a:t>
            </a:r>
          </a:p>
          <a:p>
            <a:r>
              <a:rPr lang="tr-TR" sz="2000" dirty="0" smtClean="0"/>
              <a:t>II. Abdülhamit </a:t>
            </a:r>
            <a:r>
              <a:rPr lang="tr-TR" sz="2000" b="1" dirty="0" smtClean="0"/>
              <a:t>ayrılıkçı mebusların faaliyetlerini </a:t>
            </a:r>
            <a:r>
              <a:rPr lang="tr-TR" sz="2000" dirty="0" smtClean="0"/>
              <a:t>ve 93 Harbi’ni gerekçe göstererek Kanun’un kendisine verdiği yetkiyle Meclisi feshetti (13 Şubat 1878).</a:t>
            </a:r>
            <a:endParaRPr lang="tr-TR" sz="2000" dirty="0"/>
          </a:p>
        </p:txBody>
      </p:sp>
      <p:pic>
        <p:nvPicPr>
          <p:cNvPr id="4" name="3 Resim" descr="II. AbdÃ¼lhamit a 9 Meclisi feshetti (13 Åubat 1878). ile ilgili gÃ¶rsel sonucu"/>
          <p:cNvPicPr/>
          <p:nvPr/>
        </p:nvPicPr>
        <p:blipFill>
          <a:blip r:embed="rId2" cstate="print"/>
          <a:srcRect/>
          <a:stretch>
            <a:fillRect/>
          </a:stretch>
        </p:blipFill>
        <p:spPr bwMode="auto">
          <a:xfrm>
            <a:off x="7596336" y="3003798"/>
            <a:ext cx="1547664" cy="2139702"/>
          </a:xfrm>
          <a:prstGeom prst="rect">
            <a:avLst/>
          </a:prstGeom>
          <a:noFill/>
          <a:ln w="9525">
            <a:noFill/>
            <a:miter lim="800000"/>
            <a:headEnd/>
            <a:tailEnd/>
          </a:ln>
        </p:spPr>
      </p:pic>
      <p:pic>
        <p:nvPicPr>
          <p:cNvPr id="5" name="4 Resim" descr="Ä°lgili resim"/>
          <p:cNvPicPr/>
          <p:nvPr/>
        </p:nvPicPr>
        <p:blipFill>
          <a:blip r:embed="rId3" cstate="print"/>
          <a:srcRect/>
          <a:stretch>
            <a:fillRect/>
          </a:stretch>
        </p:blipFill>
        <p:spPr bwMode="auto">
          <a:xfrm>
            <a:off x="0" y="2931790"/>
            <a:ext cx="3707904" cy="2211710"/>
          </a:xfrm>
          <a:prstGeom prst="rect">
            <a:avLst/>
          </a:prstGeom>
          <a:noFill/>
          <a:ln w="9525">
            <a:noFill/>
            <a:miter lim="800000"/>
            <a:headEnd/>
            <a:tailEnd/>
          </a:ln>
        </p:spPr>
      </p:pic>
      <p:pic>
        <p:nvPicPr>
          <p:cNvPr id="6" name="5 Resim" descr="Ä°lgili resim"/>
          <p:cNvPicPr/>
          <p:nvPr/>
        </p:nvPicPr>
        <p:blipFill>
          <a:blip r:embed="rId4" cstate="print"/>
          <a:srcRect/>
          <a:stretch>
            <a:fillRect/>
          </a:stretch>
        </p:blipFill>
        <p:spPr bwMode="auto">
          <a:xfrm>
            <a:off x="3779912" y="3003798"/>
            <a:ext cx="3744416" cy="213970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411510"/>
            <a:ext cx="9036496" cy="4731990"/>
          </a:xfrm>
        </p:spPr>
        <p:txBody>
          <a:bodyPr>
            <a:normAutofit/>
          </a:bodyPr>
          <a:lstStyle/>
          <a:p>
            <a:r>
              <a:rPr lang="tr-TR" sz="1800" dirty="0" smtClean="0"/>
              <a:t>II. Meşrutiyet’in ilanından önceki süreçte iç ve dış birçok olumsuzluk yaşanmıştır. Bu </a:t>
            </a:r>
          </a:p>
          <a:p>
            <a:pPr>
              <a:buNone/>
            </a:pPr>
            <a:r>
              <a:rPr lang="tr-TR" sz="1800" dirty="0" smtClean="0"/>
              <a:t>Olumsuzlukların en büyüğü </a:t>
            </a:r>
            <a:r>
              <a:rPr lang="tr-TR" sz="1800" b="1" dirty="0" smtClean="0"/>
              <a:t>1878 Berlin Antlaşması’yla Sırbistan, Karadağ ve Romanya’nın </a:t>
            </a:r>
          </a:p>
          <a:p>
            <a:pPr>
              <a:buNone/>
            </a:pPr>
            <a:r>
              <a:rPr lang="tr-TR" sz="1800" b="1" dirty="0" smtClean="0"/>
              <a:t>Osmanlı Devleti’nden ayrılmasıdır. </a:t>
            </a:r>
            <a:r>
              <a:rPr lang="tr-TR" sz="1800" dirty="0" smtClean="0"/>
              <a:t>Bunun yanında </a:t>
            </a:r>
            <a:r>
              <a:rPr lang="tr-TR" sz="1800" b="1" dirty="0" smtClean="0"/>
              <a:t>Kars-Ardahan-</a:t>
            </a:r>
            <a:r>
              <a:rPr lang="tr-TR" sz="1800" b="1" dirty="0" err="1" smtClean="0"/>
              <a:t>Batum’un</a:t>
            </a:r>
            <a:r>
              <a:rPr lang="tr-TR" sz="1800" b="1" dirty="0" smtClean="0"/>
              <a:t> Rusya’ya </a:t>
            </a:r>
          </a:p>
          <a:p>
            <a:pPr>
              <a:buNone/>
            </a:pPr>
            <a:r>
              <a:rPr lang="tr-TR" sz="1800" b="1" dirty="0" smtClean="0"/>
              <a:t>verilmesi, Kıbrıs’ın </a:t>
            </a:r>
            <a:r>
              <a:rPr lang="tr-TR" sz="1800" dirty="0" smtClean="0"/>
              <a:t>ayrı bir antlaşmayla </a:t>
            </a:r>
            <a:r>
              <a:rPr lang="tr-TR" sz="1800" b="1" dirty="0" smtClean="0"/>
              <a:t>İngiltere’ye verilmesi </a:t>
            </a:r>
            <a:r>
              <a:rPr lang="tr-TR" sz="1800" dirty="0" smtClean="0"/>
              <a:t>Osmanlı topraklarının hızla </a:t>
            </a:r>
          </a:p>
          <a:p>
            <a:pPr>
              <a:buNone/>
            </a:pPr>
            <a:r>
              <a:rPr lang="tr-TR" sz="1800" dirty="0" smtClean="0"/>
              <a:t>Küçülmesine sebep olmuştur.</a:t>
            </a:r>
          </a:p>
          <a:p>
            <a:r>
              <a:rPr lang="tr-TR" sz="1800" b="1" dirty="0" smtClean="0"/>
              <a:t>Fransızların 1881’de Tunus’u</a:t>
            </a:r>
            <a:r>
              <a:rPr lang="tr-TR" sz="1800" dirty="0" smtClean="0"/>
              <a:t>, </a:t>
            </a:r>
            <a:r>
              <a:rPr lang="tr-TR" sz="1800" b="1" dirty="0" smtClean="0"/>
              <a:t>İngilizlerin 1882’de Mısır’ı işgal etmesi </a:t>
            </a:r>
            <a:r>
              <a:rPr lang="tr-TR" sz="1800" dirty="0" smtClean="0"/>
              <a:t>Osmanlı Devleti’nin Akdeniz’deki hâkimiyetine büyük darbe vurmuştur.</a:t>
            </a:r>
          </a:p>
          <a:p>
            <a:r>
              <a:rPr lang="tr-TR" sz="1800" dirty="0" smtClean="0"/>
              <a:t>Avrupalı devletlerin Osmanlı Devleti’nin kendilerine olan borçlarını almak için </a:t>
            </a:r>
            <a:r>
              <a:rPr lang="tr-TR" sz="1800" b="1" dirty="0" smtClean="0"/>
              <a:t>1881’</a:t>
            </a:r>
            <a:r>
              <a:rPr lang="tr-TR" sz="1800" dirty="0" smtClean="0"/>
              <a:t>de </a:t>
            </a:r>
            <a:r>
              <a:rPr lang="tr-TR" sz="1800" b="1" dirty="0" err="1" smtClean="0"/>
              <a:t>Düyûn</a:t>
            </a:r>
            <a:r>
              <a:rPr lang="tr-TR" sz="1800" b="1" dirty="0" smtClean="0"/>
              <a:t>-u </a:t>
            </a:r>
            <a:r>
              <a:rPr lang="tr-TR" sz="1800" b="1" dirty="0" err="1" smtClean="0"/>
              <a:t>Umumîye’yi</a:t>
            </a:r>
            <a:r>
              <a:rPr lang="tr-TR" sz="1800" b="1" dirty="0" smtClean="0"/>
              <a:t> (Genel Borçlar İdaresi) kurmaları </a:t>
            </a:r>
            <a:r>
              <a:rPr lang="tr-TR" sz="1800" dirty="0" smtClean="0"/>
              <a:t>devleti ekonomik olarak kötü etkilemiştir.</a:t>
            </a:r>
          </a:p>
          <a:p>
            <a:r>
              <a:rPr lang="tr-TR" sz="1800" dirty="0" smtClean="0"/>
              <a:t>Osmanlı Devleti’ni ayakta tutmak için </a:t>
            </a:r>
            <a:r>
              <a:rPr lang="tr-TR" sz="1800" b="1" dirty="0" smtClean="0"/>
              <a:t>otoriter bir rejim uygulayan II. Abdülhamit’e </a:t>
            </a:r>
            <a:r>
              <a:rPr lang="tr-TR" sz="1800" dirty="0" smtClean="0"/>
              <a:t>karşı olan muhalefet gün geçtikçe büyüdü.</a:t>
            </a:r>
          </a:p>
          <a:p>
            <a:r>
              <a:rPr lang="tr-TR" sz="1800" b="1" dirty="0" smtClean="0"/>
              <a:t>Osmanlı Devleti’nin içinde bulunduğu siyasi, sosyal ve ekonomik zorluklar </a:t>
            </a:r>
            <a:r>
              <a:rPr lang="tr-TR" sz="1800" dirty="0" smtClean="0"/>
              <a:t>bu devletlerin</a:t>
            </a:r>
          </a:p>
          <a:p>
            <a:pPr>
              <a:buNone/>
            </a:pPr>
            <a:r>
              <a:rPr lang="tr-TR" sz="1800" dirty="0" smtClean="0"/>
              <a:t>    işini kolaylaştırmıştı.</a:t>
            </a:r>
            <a:endParaRPr lang="tr-TR" sz="1800" dirty="0"/>
          </a:p>
        </p:txBody>
      </p:sp>
      <p:sp>
        <p:nvSpPr>
          <p:cNvPr id="4" name="3 Dikdörtgen"/>
          <p:cNvSpPr/>
          <p:nvPr/>
        </p:nvSpPr>
        <p:spPr>
          <a:xfrm>
            <a:off x="0" y="0"/>
            <a:ext cx="4032448"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II. Meşrutiyet’in İlanı (24 Temmuz 1908)</a:t>
            </a:r>
            <a:endParaRPr lang="tr-TR"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7884368" cy="5143500"/>
          </a:xfrm>
        </p:spPr>
        <p:txBody>
          <a:bodyPr>
            <a:normAutofit lnSpcReduction="10000"/>
          </a:bodyPr>
          <a:lstStyle/>
          <a:p>
            <a:r>
              <a:rPr lang="tr-TR" sz="1800" b="1" dirty="0"/>
              <a:t>Anadolu ve Rumeli’deki </a:t>
            </a:r>
            <a:r>
              <a:rPr lang="tr-TR" sz="1800" b="1" dirty="0">
                <a:solidFill>
                  <a:srgbClr val="FF0000"/>
                </a:solidFill>
              </a:rPr>
              <a:t>karışıklıklar, terör faaliyetleri</a:t>
            </a:r>
            <a:r>
              <a:rPr lang="tr-TR" sz="1800" dirty="0" smtClean="0"/>
              <a:t>, </a:t>
            </a:r>
            <a:r>
              <a:rPr lang="tr-TR" sz="1800" b="1" dirty="0" smtClean="0"/>
              <a:t>derebeyi </a:t>
            </a:r>
            <a:r>
              <a:rPr lang="tr-TR" sz="1800" b="1" dirty="0"/>
              <a:t>veya </a:t>
            </a:r>
            <a:endParaRPr lang="tr-TR" sz="1800" b="1" dirty="0" smtClean="0"/>
          </a:p>
          <a:p>
            <a:pPr>
              <a:buNone/>
            </a:pPr>
            <a:r>
              <a:rPr lang="tr-TR" sz="1800" b="1" dirty="0"/>
              <a:t> </a:t>
            </a:r>
            <a:r>
              <a:rPr lang="tr-TR" sz="1800" b="1" dirty="0" smtClean="0"/>
              <a:t>        âyanların </a:t>
            </a:r>
            <a:r>
              <a:rPr lang="tr-TR" sz="1800" b="1" dirty="0"/>
              <a:t>merkezî otoriteyi </a:t>
            </a:r>
            <a:r>
              <a:rPr lang="tr-TR" sz="1800" b="1" dirty="0">
                <a:solidFill>
                  <a:srgbClr val="FF0000"/>
                </a:solidFill>
              </a:rPr>
              <a:t>tanımama </a:t>
            </a:r>
            <a:r>
              <a:rPr lang="tr-TR" sz="1800" b="1" dirty="0" smtClean="0"/>
              <a:t>durumları </a:t>
            </a:r>
            <a:r>
              <a:rPr lang="tr-TR" sz="1800" dirty="0" smtClean="0"/>
              <a:t>ise </a:t>
            </a:r>
            <a:r>
              <a:rPr lang="tr-TR" sz="1800" dirty="0"/>
              <a:t>devam ediyordu. </a:t>
            </a:r>
            <a:endParaRPr lang="tr-TR" sz="1800" dirty="0" smtClean="0"/>
          </a:p>
          <a:p>
            <a:r>
              <a:rPr lang="tr-TR" sz="1800" dirty="0" smtClean="0"/>
              <a:t>Alemdar Mustafa </a:t>
            </a:r>
            <a:r>
              <a:rPr lang="tr-TR" sz="1800" dirty="0"/>
              <a:t>Paşa, </a:t>
            </a:r>
            <a:r>
              <a:rPr lang="tr-TR" sz="1800" b="1" dirty="0"/>
              <a:t>taşrada yok olan merkezî otoriteyi </a:t>
            </a:r>
            <a:r>
              <a:rPr lang="tr-TR" sz="1800" b="1" dirty="0" smtClean="0"/>
              <a:t>tekrar tesis </a:t>
            </a:r>
          </a:p>
          <a:p>
            <a:pPr>
              <a:buNone/>
            </a:pPr>
            <a:r>
              <a:rPr lang="tr-TR" sz="1800" b="1" dirty="0"/>
              <a:t> </a:t>
            </a:r>
            <a:r>
              <a:rPr lang="tr-TR" sz="1800" b="1" dirty="0" smtClean="0"/>
              <a:t>     etmek </a:t>
            </a:r>
            <a:r>
              <a:rPr lang="tr-TR" sz="1800" dirty="0"/>
              <a:t>amacıyla </a:t>
            </a:r>
            <a:r>
              <a:rPr lang="tr-TR" sz="1800" b="1" dirty="0">
                <a:solidFill>
                  <a:srgbClr val="FF0000"/>
                </a:solidFill>
              </a:rPr>
              <a:t>âyanlarla anlaşma yoluna </a:t>
            </a:r>
            <a:r>
              <a:rPr lang="tr-TR" sz="1800" b="1" dirty="0" smtClean="0">
                <a:solidFill>
                  <a:srgbClr val="FF0000"/>
                </a:solidFill>
              </a:rPr>
              <a:t>giderek </a:t>
            </a:r>
            <a:r>
              <a:rPr lang="tr-TR" sz="1800" dirty="0" smtClean="0"/>
              <a:t>âyanları İstanbul’a </a:t>
            </a:r>
            <a:r>
              <a:rPr lang="tr-TR" sz="1800" dirty="0"/>
              <a:t>çağırdı</a:t>
            </a:r>
            <a:r>
              <a:rPr lang="tr-TR" sz="1800" dirty="0" smtClean="0"/>
              <a:t>.</a:t>
            </a:r>
          </a:p>
          <a:p>
            <a:r>
              <a:rPr lang="tr-TR" sz="1800" b="1" dirty="0">
                <a:solidFill>
                  <a:srgbClr val="FF0000"/>
                </a:solidFill>
              </a:rPr>
              <a:t>Amacı </a:t>
            </a:r>
            <a:r>
              <a:rPr lang="tr-TR" sz="1800" b="1" dirty="0"/>
              <a:t>merkez ile taşra arasında bir </a:t>
            </a:r>
            <a:r>
              <a:rPr lang="tr-TR" sz="1800" b="1" dirty="0" smtClean="0">
                <a:solidFill>
                  <a:srgbClr val="FF0000"/>
                </a:solidFill>
              </a:rPr>
              <a:t>uzlaşma sağlamak</a:t>
            </a:r>
            <a:r>
              <a:rPr lang="tr-TR" sz="1800" dirty="0"/>
              <a:t>, </a:t>
            </a:r>
            <a:r>
              <a:rPr lang="tr-TR" sz="1800" b="1" dirty="0"/>
              <a:t>âyanlara hak ve görevler vererek</a:t>
            </a:r>
            <a:r>
              <a:rPr lang="tr-TR" sz="1800" dirty="0"/>
              <a:t> </a:t>
            </a:r>
            <a:r>
              <a:rPr lang="tr-TR" sz="1800" b="1" dirty="0" smtClean="0"/>
              <a:t>resmiyet kazandırmak</a:t>
            </a:r>
            <a:r>
              <a:rPr lang="tr-TR" sz="1800" dirty="0"/>
              <a:t>, böylece </a:t>
            </a:r>
            <a:r>
              <a:rPr lang="tr-TR" sz="1800" b="1" dirty="0">
                <a:solidFill>
                  <a:srgbClr val="FF0000"/>
                </a:solidFill>
              </a:rPr>
              <a:t>devletin dağılma tehlikesini önlemekti</a:t>
            </a:r>
            <a:r>
              <a:rPr lang="tr-TR" sz="1800" b="1" dirty="0" smtClean="0">
                <a:solidFill>
                  <a:srgbClr val="FF0000"/>
                </a:solidFill>
              </a:rPr>
              <a:t>.</a:t>
            </a:r>
          </a:p>
          <a:p>
            <a:endParaRPr lang="tr-TR" sz="1800" b="1" dirty="0">
              <a:solidFill>
                <a:srgbClr val="FF0000"/>
              </a:solidFill>
            </a:endParaRPr>
          </a:p>
          <a:p>
            <a:endParaRPr lang="tr-TR" sz="1800" b="1" dirty="0" smtClean="0">
              <a:solidFill>
                <a:srgbClr val="FF0000"/>
              </a:solidFill>
            </a:endParaRPr>
          </a:p>
          <a:p>
            <a:endParaRPr lang="tr-TR" sz="1800" b="1" dirty="0">
              <a:solidFill>
                <a:srgbClr val="FF0000"/>
              </a:solidFill>
            </a:endParaRPr>
          </a:p>
          <a:p>
            <a:endParaRPr lang="tr-TR" sz="1800" b="1" dirty="0" smtClean="0">
              <a:solidFill>
                <a:srgbClr val="FF0000"/>
              </a:solidFill>
            </a:endParaRPr>
          </a:p>
          <a:p>
            <a:r>
              <a:rPr lang="tr-TR" sz="1800" dirty="0"/>
              <a:t>Âyanlarla </a:t>
            </a:r>
            <a:r>
              <a:rPr lang="tr-TR" sz="1800" b="1" dirty="0"/>
              <a:t>anlaşma yolunun seçilmesinin sebeplerinden </a:t>
            </a:r>
            <a:r>
              <a:rPr lang="tr-TR" sz="1800" dirty="0"/>
              <a:t>biri de </a:t>
            </a:r>
            <a:r>
              <a:rPr lang="tr-TR" sz="1800" b="1" dirty="0">
                <a:solidFill>
                  <a:srgbClr val="FF0000"/>
                </a:solidFill>
              </a:rPr>
              <a:t>her birinin yeterli güce </a:t>
            </a:r>
            <a:r>
              <a:rPr lang="tr-TR" sz="1800" b="1" dirty="0" smtClean="0">
                <a:solidFill>
                  <a:srgbClr val="FF0000"/>
                </a:solidFill>
              </a:rPr>
              <a:t>sahip olmalarıydı. </a:t>
            </a:r>
          </a:p>
          <a:p>
            <a:r>
              <a:rPr lang="tr-TR" sz="1800" dirty="0" smtClean="0"/>
              <a:t>Âyanlar </a:t>
            </a:r>
            <a:r>
              <a:rPr lang="tr-TR" sz="1800" b="1" dirty="0" smtClean="0">
                <a:solidFill>
                  <a:srgbClr val="FF0000"/>
                </a:solidFill>
              </a:rPr>
              <a:t>İstanbul'a davet </a:t>
            </a:r>
            <a:r>
              <a:rPr lang="tr-TR" sz="1800" dirty="0" smtClean="0"/>
              <a:t>edilir. Âyanlar </a:t>
            </a:r>
            <a:r>
              <a:rPr lang="tr-TR" sz="1800" dirty="0"/>
              <a:t>güçlerini ispatlarcasına İstanbul’a </a:t>
            </a:r>
            <a:endParaRPr lang="tr-TR" sz="1800" dirty="0" smtClean="0"/>
          </a:p>
          <a:p>
            <a:pPr>
              <a:buNone/>
            </a:pPr>
            <a:r>
              <a:rPr lang="tr-TR" sz="1800" b="1" dirty="0" smtClean="0"/>
              <a:t>       kendi </a:t>
            </a:r>
            <a:r>
              <a:rPr lang="tr-TR" sz="1800" b="1" dirty="0"/>
              <a:t>askerleriyle birlikte gelip </a:t>
            </a:r>
            <a:r>
              <a:rPr lang="tr-TR" sz="1800" dirty="0" smtClean="0"/>
              <a:t>şehrin dışında </a:t>
            </a:r>
            <a:r>
              <a:rPr lang="tr-TR" sz="1800" dirty="0"/>
              <a:t>konakladılar</a:t>
            </a:r>
            <a:r>
              <a:rPr lang="tr-TR" sz="1800" dirty="0" smtClean="0"/>
              <a:t>.</a:t>
            </a:r>
          </a:p>
          <a:p>
            <a:r>
              <a:rPr lang="tr-TR" sz="1800" b="1" dirty="0"/>
              <a:t>Alemdar Mustafa Paşa </a:t>
            </a:r>
            <a:r>
              <a:rPr lang="tr-TR" sz="1800" dirty="0"/>
              <a:t>gibi birinin </a:t>
            </a:r>
            <a:r>
              <a:rPr lang="tr-TR" sz="1800" b="1" dirty="0"/>
              <a:t>Sadrazamlık </a:t>
            </a:r>
            <a:r>
              <a:rPr lang="tr-TR" sz="1800" b="1" dirty="0" smtClean="0"/>
              <a:t>makamında olması</a:t>
            </a:r>
            <a:r>
              <a:rPr lang="tr-TR" sz="1800" b="1" dirty="0"/>
              <a:t>, </a:t>
            </a:r>
            <a:r>
              <a:rPr lang="tr-TR" sz="1800" dirty="0"/>
              <a:t>birçok </a:t>
            </a:r>
            <a:endParaRPr lang="tr-TR" sz="1800" dirty="0" smtClean="0"/>
          </a:p>
          <a:p>
            <a:pPr>
              <a:buNone/>
            </a:pPr>
            <a:r>
              <a:rPr lang="tr-TR" sz="1800" dirty="0"/>
              <a:t> </a:t>
            </a:r>
            <a:r>
              <a:rPr lang="tr-TR" sz="1800" dirty="0" smtClean="0"/>
              <a:t>      </a:t>
            </a:r>
            <a:r>
              <a:rPr lang="tr-TR" sz="1800" b="1" dirty="0" smtClean="0"/>
              <a:t>âyan </a:t>
            </a:r>
            <a:r>
              <a:rPr lang="tr-TR" sz="1800" b="1" dirty="0"/>
              <a:t>ve ağanın davete itaat etmesinde etkili oldu</a:t>
            </a:r>
            <a:r>
              <a:rPr lang="tr-TR" sz="1800" dirty="0"/>
              <a:t>.</a:t>
            </a:r>
            <a:endParaRPr lang="tr-TR" sz="1800" b="1" dirty="0" smtClean="0">
              <a:solidFill>
                <a:srgbClr val="FF0000"/>
              </a:solidFill>
            </a:endParaRPr>
          </a:p>
          <a:p>
            <a:endParaRPr lang="tr-TR" sz="1800" b="1" dirty="0" smtClean="0">
              <a:solidFill>
                <a:srgbClr val="FF0000"/>
              </a:solidFill>
            </a:endParaRPr>
          </a:p>
          <a:p>
            <a:endParaRPr lang="tr-TR" sz="1800" b="1" dirty="0" smtClean="0">
              <a:solidFill>
                <a:srgbClr val="FF0000"/>
              </a:solidFill>
            </a:endParaRPr>
          </a:p>
          <a:p>
            <a:endParaRPr lang="tr-TR" sz="1800" dirty="0"/>
          </a:p>
        </p:txBody>
      </p:sp>
      <p:pic>
        <p:nvPicPr>
          <p:cNvPr id="2050" name="Picture 2" descr="Ä°lgili resim"/>
          <p:cNvPicPr>
            <a:picLocks noChangeAspect="1" noChangeArrowheads="1"/>
          </p:cNvPicPr>
          <p:nvPr/>
        </p:nvPicPr>
        <p:blipFill>
          <a:blip r:embed="rId2" cstate="print"/>
          <a:srcRect/>
          <a:stretch>
            <a:fillRect/>
          </a:stretch>
        </p:blipFill>
        <p:spPr bwMode="auto">
          <a:xfrm>
            <a:off x="7164288" y="0"/>
            <a:ext cx="1979712" cy="915566"/>
          </a:xfrm>
          <a:prstGeom prst="rect">
            <a:avLst/>
          </a:prstGeom>
          <a:noFill/>
        </p:spPr>
      </p:pic>
      <p:sp>
        <p:nvSpPr>
          <p:cNvPr id="5" name="4 Dikdörtgen"/>
          <p:cNvSpPr/>
          <p:nvPr/>
        </p:nvSpPr>
        <p:spPr>
          <a:xfrm>
            <a:off x="323528" y="1995687"/>
            <a:ext cx="7632848" cy="1246495"/>
          </a:xfrm>
          <a:prstGeom prst="rect">
            <a:avLst/>
          </a:prstGeom>
          <a:blipFill>
            <a:blip r:embed="rId3" cstate="print"/>
            <a:tile tx="0" ty="0" sx="100000" sy="100000" flip="none" algn="tl"/>
          </a:blipFill>
        </p:spPr>
        <p:txBody>
          <a:bodyPr wrap="square">
            <a:spAutoFit/>
          </a:bodyPr>
          <a:lstStyle/>
          <a:p>
            <a:r>
              <a:rPr lang="tr-TR" sz="1500" b="1" dirty="0" smtClean="0">
                <a:solidFill>
                  <a:srgbClr val="FF0000"/>
                </a:solidFill>
              </a:rPr>
              <a:t>Âyan </a:t>
            </a:r>
            <a:r>
              <a:rPr lang="tr-TR" sz="1500" dirty="0" smtClean="0"/>
              <a:t>Herhangi </a:t>
            </a:r>
            <a:r>
              <a:rPr lang="tr-TR" sz="1500" dirty="0"/>
              <a:t>bir vilayet ve kazada o yerin idaresi ile alakadar olarak halk ile </a:t>
            </a:r>
            <a:r>
              <a:rPr lang="tr-TR" sz="1500" dirty="0" err="1"/>
              <a:t>hükûmet</a:t>
            </a:r>
            <a:r>
              <a:rPr lang="tr-TR" sz="1500" dirty="0"/>
              <a:t> </a:t>
            </a:r>
            <a:r>
              <a:rPr lang="tr-TR" sz="1500" dirty="0" smtClean="0"/>
              <a:t>arasındaki işleri </a:t>
            </a:r>
            <a:r>
              <a:rPr lang="tr-TR" sz="1500" dirty="0"/>
              <a:t>idare eden ve </a:t>
            </a:r>
            <a:r>
              <a:rPr lang="tr-TR" sz="1500" b="1" dirty="0"/>
              <a:t>halk tarafından seçilen </a:t>
            </a:r>
            <a:r>
              <a:rPr lang="tr-TR" sz="1500" dirty="0"/>
              <a:t>bir vazife sahibidir. Âyanlar o </a:t>
            </a:r>
            <a:r>
              <a:rPr lang="tr-TR" sz="1500" dirty="0" smtClean="0"/>
              <a:t>memleketin </a:t>
            </a:r>
            <a:r>
              <a:rPr lang="tr-TR" sz="1500" b="1" dirty="0" smtClean="0"/>
              <a:t>nüfuzlu </a:t>
            </a:r>
            <a:r>
              <a:rPr lang="tr-TR" sz="1500" b="1" dirty="0"/>
              <a:t>aileleri </a:t>
            </a:r>
            <a:r>
              <a:rPr lang="tr-TR" sz="1500" dirty="0"/>
              <a:t>olan ve </a:t>
            </a:r>
            <a:r>
              <a:rPr lang="tr-TR" sz="1500" b="1" dirty="0"/>
              <a:t>“eşraf-ı belde” </a:t>
            </a:r>
            <a:r>
              <a:rPr lang="tr-TR" sz="1500" dirty="0"/>
              <a:t>denilen zümre arasından seçilirdi. </a:t>
            </a:r>
            <a:r>
              <a:rPr lang="tr-TR" sz="1500" dirty="0" err="1"/>
              <a:t>Hükûmet</a:t>
            </a:r>
            <a:r>
              <a:rPr lang="tr-TR" sz="1500" dirty="0"/>
              <a:t> </a:t>
            </a:r>
            <a:r>
              <a:rPr lang="tr-TR" sz="1500" dirty="0" smtClean="0"/>
              <a:t>âyanları seçmez </a:t>
            </a:r>
            <a:r>
              <a:rPr lang="tr-TR" sz="1500" dirty="0"/>
              <a:t>bu işi valiler takip ederdi. </a:t>
            </a:r>
            <a:r>
              <a:rPr lang="tr-TR" sz="1500" b="1" dirty="0">
                <a:solidFill>
                  <a:srgbClr val="FF0000"/>
                </a:solidFill>
              </a:rPr>
              <a:t>Âyanlar vergi ve asker toplamada devlete yardım ederlerdi</a:t>
            </a:r>
            <a:r>
              <a:rPr lang="tr-TR" sz="1500" b="1" dirty="0" smtClean="0">
                <a:solidFill>
                  <a:srgbClr val="FF0000"/>
                </a:solidFill>
              </a:rPr>
              <a:t>. </a:t>
            </a:r>
            <a:r>
              <a:rPr lang="tr-TR" sz="1500" dirty="0" smtClean="0"/>
              <a:t>Bu </a:t>
            </a:r>
            <a:r>
              <a:rPr lang="tr-TR" sz="1500" dirty="0"/>
              <a:t>yardımlara karşılık âyanlara </a:t>
            </a:r>
            <a:r>
              <a:rPr lang="tr-TR" sz="1500" b="1" dirty="0"/>
              <a:t>toplanan vergiden hisse </a:t>
            </a:r>
            <a:r>
              <a:rPr lang="tr-TR" sz="1500" dirty="0"/>
              <a:t>verilirdi.</a:t>
            </a:r>
          </a:p>
        </p:txBody>
      </p:sp>
      <p:pic>
        <p:nvPicPr>
          <p:cNvPr id="2052" name="Picture 4" descr="Ä°lgili resim"/>
          <p:cNvPicPr>
            <a:picLocks noChangeAspect="1" noChangeArrowheads="1"/>
          </p:cNvPicPr>
          <p:nvPr/>
        </p:nvPicPr>
        <p:blipFill>
          <a:blip r:embed="rId4" cstate="print"/>
          <a:srcRect/>
          <a:stretch>
            <a:fillRect/>
          </a:stretch>
        </p:blipFill>
        <p:spPr bwMode="auto">
          <a:xfrm flipH="1">
            <a:off x="7740352" y="1131590"/>
            <a:ext cx="1403648" cy="1080119"/>
          </a:xfrm>
          <a:prstGeom prst="rect">
            <a:avLst/>
          </a:prstGeom>
          <a:noFill/>
        </p:spPr>
      </p:pic>
      <p:pic>
        <p:nvPicPr>
          <p:cNvPr id="2054" name="Picture 6" descr="osmanlÄ±da ayanlar ile ilgili gÃ¶rsel sonucu"/>
          <p:cNvPicPr>
            <a:picLocks noChangeAspect="1" noChangeArrowheads="1"/>
          </p:cNvPicPr>
          <p:nvPr/>
        </p:nvPicPr>
        <p:blipFill>
          <a:blip r:embed="rId5" cstate="print"/>
          <a:srcRect/>
          <a:stretch>
            <a:fillRect/>
          </a:stretch>
        </p:blipFill>
        <p:spPr bwMode="auto">
          <a:xfrm>
            <a:off x="7740352" y="2211710"/>
            <a:ext cx="1403648" cy="1008112"/>
          </a:xfrm>
          <a:prstGeom prst="rect">
            <a:avLst/>
          </a:prstGeom>
          <a:noFill/>
        </p:spPr>
      </p:pic>
      <p:pic>
        <p:nvPicPr>
          <p:cNvPr id="2056" name="Picture 8" descr="Ä°lgili resim"/>
          <p:cNvPicPr>
            <a:picLocks noChangeAspect="1" noChangeArrowheads="1"/>
          </p:cNvPicPr>
          <p:nvPr/>
        </p:nvPicPr>
        <p:blipFill>
          <a:blip r:embed="rId6" cstate="print"/>
          <a:srcRect/>
          <a:stretch>
            <a:fillRect/>
          </a:stretch>
        </p:blipFill>
        <p:spPr bwMode="auto">
          <a:xfrm flipH="1">
            <a:off x="7308304" y="3507854"/>
            <a:ext cx="1835696" cy="1563638"/>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5143500"/>
          </a:xfrm>
        </p:spPr>
        <p:txBody>
          <a:bodyPr>
            <a:normAutofit lnSpcReduction="10000"/>
          </a:bodyPr>
          <a:lstStyle/>
          <a:p>
            <a:r>
              <a:rPr lang="tr-TR" sz="1800" dirty="0" smtClean="0"/>
              <a:t>İçte ve dışta huzursuzluk devam ederken İ</a:t>
            </a:r>
            <a:r>
              <a:rPr lang="tr-TR" sz="1800" b="1" dirty="0" smtClean="0"/>
              <a:t>ngiliz Kralı III. Edward (</a:t>
            </a:r>
            <a:r>
              <a:rPr lang="tr-TR" sz="1800" b="1" dirty="0" err="1" smtClean="0"/>
              <a:t>Edvırt</a:t>
            </a:r>
            <a:r>
              <a:rPr lang="tr-TR" sz="1800" b="1" dirty="0" smtClean="0"/>
              <a:t>) ile Rus Çarı </a:t>
            </a:r>
          </a:p>
          <a:p>
            <a:pPr>
              <a:buNone/>
            </a:pPr>
            <a:r>
              <a:rPr lang="tr-TR" sz="1800" b="1" dirty="0" smtClean="0"/>
              <a:t>II. </a:t>
            </a:r>
            <a:r>
              <a:rPr lang="tr-TR" sz="1800" b="1" dirty="0" err="1" smtClean="0"/>
              <a:t>Nikola’nın</a:t>
            </a:r>
            <a:r>
              <a:rPr lang="tr-TR" sz="1800" b="1" dirty="0" smtClean="0"/>
              <a:t> </a:t>
            </a:r>
            <a:r>
              <a:rPr lang="tr-TR" sz="1800" b="1" dirty="0" err="1" smtClean="0">
                <a:solidFill>
                  <a:srgbClr val="FF0000"/>
                </a:solidFill>
              </a:rPr>
              <a:t>Reval</a:t>
            </a:r>
            <a:r>
              <a:rPr lang="tr-TR" sz="1800" b="1" dirty="0" smtClean="0">
                <a:solidFill>
                  <a:srgbClr val="FF0000"/>
                </a:solidFill>
              </a:rPr>
              <a:t> Görüşmeleri </a:t>
            </a:r>
            <a:r>
              <a:rPr lang="tr-TR" sz="1800" dirty="0" smtClean="0"/>
              <a:t>gerçekleşti (9-10 Haziran 1908). </a:t>
            </a:r>
          </a:p>
          <a:p>
            <a:r>
              <a:rPr lang="tr-TR" sz="1800" b="1" dirty="0" err="1" smtClean="0"/>
              <a:t>Reval</a:t>
            </a:r>
            <a:r>
              <a:rPr lang="tr-TR" sz="1800" b="1" dirty="0" smtClean="0"/>
              <a:t> Görüşmeleri’nde Rusya ile İngiltere’nin </a:t>
            </a:r>
            <a:r>
              <a:rPr lang="tr-TR" sz="1800" b="1" dirty="0" smtClean="0">
                <a:solidFill>
                  <a:srgbClr val="FF0000"/>
                </a:solidFill>
              </a:rPr>
              <a:t>Osmanlı topraklarını paylaştıkları </a:t>
            </a:r>
            <a:r>
              <a:rPr lang="tr-TR" sz="1800" dirty="0" smtClean="0"/>
              <a:t>haberi kısa sürede duyuldu. </a:t>
            </a:r>
          </a:p>
          <a:p>
            <a:r>
              <a:rPr lang="tr-TR" sz="1800" dirty="0" smtClean="0"/>
              <a:t>Osmanlı Devleti’nin içinde bulunduğu tehlike ve çözümsüz durum İttihat ve Terakki</a:t>
            </a:r>
          </a:p>
          <a:p>
            <a:pPr>
              <a:buNone/>
            </a:pPr>
            <a:r>
              <a:rPr lang="tr-TR" sz="1800" dirty="0" smtClean="0"/>
              <a:t>yöneticilerini ve Türk subaylarını harekete geçirdi. </a:t>
            </a:r>
          </a:p>
          <a:p>
            <a:r>
              <a:rPr lang="tr-TR" sz="1800" b="1" dirty="0" smtClean="0"/>
              <a:t>İttihat ve Terakki’ye göre devleti kurtaracak tek yol </a:t>
            </a:r>
            <a:r>
              <a:rPr lang="tr-TR" sz="1800" b="1" dirty="0" smtClean="0">
                <a:solidFill>
                  <a:srgbClr val="FF0000"/>
                </a:solidFill>
              </a:rPr>
              <a:t>II. Abdülhamit’in tahttan </a:t>
            </a:r>
          </a:p>
          <a:p>
            <a:pPr>
              <a:buNone/>
            </a:pPr>
            <a:r>
              <a:rPr lang="tr-TR" sz="1800" b="1" dirty="0" smtClean="0">
                <a:solidFill>
                  <a:srgbClr val="FF0000"/>
                </a:solidFill>
              </a:rPr>
              <a:t>indirilmesi ve meşrutiyet rejimine geçilmesiydi.</a:t>
            </a:r>
          </a:p>
          <a:p>
            <a:r>
              <a:rPr lang="tr-TR" sz="1800" dirty="0" smtClean="0"/>
              <a:t>Osmanlı Devleti’nin sonunun geldiği iddiaları artınca </a:t>
            </a:r>
            <a:r>
              <a:rPr lang="tr-TR" sz="1800" b="1" dirty="0" smtClean="0">
                <a:solidFill>
                  <a:srgbClr val="FF0000"/>
                </a:solidFill>
              </a:rPr>
              <a:t>Kolağası Niyazi ve Enver Beyler Selanik ve Manastır’da ayaklanma çıkardılar. </a:t>
            </a:r>
            <a:r>
              <a:rPr lang="tr-TR" sz="1800" dirty="0" smtClean="0"/>
              <a:t>Bu olay Meşrutiyet’in ilanını sağlayan adımlardan biri oldu. </a:t>
            </a:r>
            <a:r>
              <a:rPr lang="tr-TR" sz="1800" b="1" dirty="0" smtClean="0"/>
              <a:t>Makedonya’daki olaylar </a:t>
            </a:r>
            <a:r>
              <a:rPr lang="tr-TR" sz="1800" dirty="0" smtClean="0"/>
              <a:t>gittikçe büyüyerek </a:t>
            </a:r>
            <a:r>
              <a:rPr lang="tr-TR" sz="1800" b="1" dirty="0" smtClean="0"/>
              <a:t>halkın ve III. Ordu’nun katıldığı genel bir isyan hâlini </a:t>
            </a:r>
            <a:r>
              <a:rPr lang="tr-TR" sz="1800" dirty="0" smtClean="0"/>
              <a:t>aldı. Bunun üzerine İttihat ve Terakki Cemiyeti Selanik’te harekete geçti.</a:t>
            </a:r>
          </a:p>
          <a:p>
            <a:r>
              <a:rPr lang="tr-TR" sz="1800" b="1" dirty="0" smtClean="0"/>
              <a:t>1908’de padişaha bir telgraf çekerek </a:t>
            </a:r>
            <a:r>
              <a:rPr lang="tr-TR" sz="1800" b="1" dirty="0" smtClean="0">
                <a:solidFill>
                  <a:srgbClr val="FF0000"/>
                </a:solidFill>
              </a:rPr>
              <a:t>Kanun-i Esasi’nin derhâl yürürlüğe konulmasını </a:t>
            </a:r>
            <a:r>
              <a:rPr lang="tr-TR" sz="1800" dirty="0" smtClean="0"/>
              <a:t>ve </a:t>
            </a:r>
            <a:r>
              <a:rPr lang="tr-TR" sz="1800" b="1" dirty="0" smtClean="0">
                <a:solidFill>
                  <a:srgbClr val="FF0000"/>
                </a:solidFill>
              </a:rPr>
              <a:t>meclisin açılmasını</a:t>
            </a:r>
            <a:r>
              <a:rPr lang="tr-TR" sz="1800" dirty="0" smtClean="0"/>
              <a:t>, bu yapılmadığı takdirde daha kötü olayların meydana gelebileceği bildirildi.</a:t>
            </a:r>
          </a:p>
          <a:p>
            <a:r>
              <a:rPr lang="tr-TR" sz="1800" b="1" dirty="0" smtClean="0"/>
              <a:t>II. Abdülhamit olayların büyümemesi ve devlet otoritesinin yeniden tesis edilmesi </a:t>
            </a:r>
            <a:r>
              <a:rPr lang="tr-TR" sz="1800" dirty="0" smtClean="0"/>
              <a:t>amacıyla</a:t>
            </a:r>
          </a:p>
          <a:p>
            <a:pPr>
              <a:buNone/>
            </a:pPr>
            <a:r>
              <a:rPr lang="tr-TR" sz="1800" b="1" dirty="0" smtClean="0">
                <a:solidFill>
                  <a:srgbClr val="FF0000"/>
                </a:solidFill>
              </a:rPr>
              <a:t>      </a:t>
            </a:r>
            <a:r>
              <a:rPr lang="fi-FI" sz="1800" b="1" dirty="0" smtClean="0">
                <a:solidFill>
                  <a:srgbClr val="FF0000"/>
                </a:solidFill>
              </a:rPr>
              <a:t>meşrutiyeti yeniden ilan etti (24 Temmuz 1908).</a:t>
            </a:r>
            <a:endParaRPr lang="tr-TR" sz="1800" b="1" dirty="0" smtClean="0">
              <a:solidFill>
                <a:srgbClr val="FF0000"/>
              </a:solidFill>
            </a:endParaRPr>
          </a:p>
          <a:p>
            <a:endParaRPr lang="tr-TR" sz="1800" b="1" dirty="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reval gÃ¶rÃ¼Åmeleri ile ilgili gÃ¶rsel sonucu"/>
          <p:cNvPicPr>
            <a:picLocks noChangeAspect="1" noChangeArrowheads="1"/>
          </p:cNvPicPr>
          <p:nvPr/>
        </p:nvPicPr>
        <p:blipFill>
          <a:blip r:embed="rId2" cstate="print"/>
          <a:srcRect/>
          <a:stretch>
            <a:fillRect/>
          </a:stretch>
        </p:blipFill>
        <p:spPr bwMode="auto">
          <a:xfrm>
            <a:off x="0" y="0"/>
            <a:ext cx="2902647" cy="1872208"/>
          </a:xfrm>
          <a:prstGeom prst="rect">
            <a:avLst/>
          </a:prstGeom>
          <a:noFill/>
        </p:spPr>
      </p:pic>
      <p:pic>
        <p:nvPicPr>
          <p:cNvPr id="25604" name="Picture 4" descr="reval gÃ¶rÃ¼Åmeleri 2. abdÃ¼lhamit ile ilgili gÃ¶rsel sonucu"/>
          <p:cNvPicPr>
            <a:picLocks noChangeAspect="1" noChangeArrowheads="1"/>
          </p:cNvPicPr>
          <p:nvPr/>
        </p:nvPicPr>
        <p:blipFill>
          <a:blip r:embed="rId3" cstate="print"/>
          <a:srcRect/>
          <a:stretch>
            <a:fillRect/>
          </a:stretch>
        </p:blipFill>
        <p:spPr bwMode="auto">
          <a:xfrm>
            <a:off x="0" y="1707654"/>
            <a:ext cx="2915816" cy="3435846"/>
          </a:xfrm>
          <a:prstGeom prst="rect">
            <a:avLst/>
          </a:prstGeom>
          <a:noFill/>
        </p:spPr>
      </p:pic>
      <p:pic>
        <p:nvPicPr>
          <p:cNvPr id="25606" name="Picture 6" descr="KolaÄasÄ± Niyazi ve Enver Beyler Selanik ve ManastÄ±râda ayaklanma Ã§Ä±kardÄ±lar. ile ilgili gÃ¶rsel sonucu"/>
          <p:cNvPicPr>
            <a:picLocks noChangeAspect="1" noChangeArrowheads="1"/>
          </p:cNvPicPr>
          <p:nvPr/>
        </p:nvPicPr>
        <p:blipFill>
          <a:blip r:embed="rId4" cstate="print"/>
          <a:srcRect/>
          <a:stretch>
            <a:fillRect/>
          </a:stretch>
        </p:blipFill>
        <p:spPr bwMode="auto">
          <a:xfrm>
            <a:off x="2915816" y="0"/>
            <a:ext cx="2908929" cy="2355726"/>
          </a:xfrm>
          <a:prstGeom prst="rect">
            <a:avLst/>
          </a:prstGeom>
          <a:noFill/>
        </p:spPr>
      </p:pic>
      <p:pic>
        <p:nvPicPr>
          <p:cNvPr id="7" name="6 Resim" descr="KolaÄasÄ± Niyazi ve Enver Beyler Selanik ve ManastÄ±râda ayaklanma Ã§Ä±kardÄ±lar. ile ilgili gÃ¶rsel sonucu"/>
          <p:cNvPicPr/>
          <p:nvPr/>
        </p:nvPicPr>
        <p:blipFill>
          <a:blip r:embed="rId5" cstate="print"/>
          <a:srcRect/>
          <a:stretch>
            <a:fillRect/>
          </a:stretch>
        </p:blipFill>
        <p:spPr bwMode="auto">
          <a:xfrm>
            <a:off x="5868144" y="0"/>
            <a:ext cx="3275856" cy="2355726"/>
          </a:xfrm>
          <a:prstGeom prst="rect">
            <a:avLst/>
          </a:prstGeom>
          <a:noFill/>
          <a:ln w="9525">
            <a:noFill/>
            <a:miter lim="800000"/>
            <a:headEnd/>
            <a:tailEnd/>
          </a:ln>
        </p:spPr>
      </p:pic>
      <p:sp>
        <p:nvSpPr>
          <p:cNvPr id="8" name="7 Dikdörtgen"/>
          <p:cNvSpPr/>
          <p:nvPr/>
        </p:nvSpPr>
        <p:spPr>
          <a:xfrm>
            <a:off x="5868144" y="1707654"/>
            <a:ext cx="3275856" cy="600164"/>
          </a:xfrm>
          <a:prstGeom prst="rect">
            <a:avLst/>
          </a:prstGeom>
        </p:spPr>
        <p:txBody>
          <a:bodyPr wrap="square">
            <a:spAutoFit/>
          </a:bodyPr>
          <a:lstStyle/>
          <a:p>
            <a:r>
              <a:rPr lang="tr-TR" sz="1100" dirty="0" smtClean="0">
                <a:solidFill>
                  <a:schemeClr val="bg1"/>
                </a:solidFill>
              </a:rPr>
              <a:t>Kartpostal: Solda Jön Türkler ve sağda Doğu halkları üzerlerinde “özgürlük”, “eşitlik”, “kardeşlik” yazan kadınları sultanın elinden kurtarıyor</a:t>
            </a:r>
            <a:r>
              <a:rPr lang="tr-TR" sz="1100" dirty="0" smtClean="0"/>
              <a:t>.</a:t>
            </a:r>
            <a:endParaRPr lang="tr-TR" sz="1100" dirty="0"/>
          </a:p>
        </p:txBody>
      </p:sp>
      <p:pic>
        <p:nvPicPr>
          <p:cNvPr id="25608" name="Picture 8" descr="KolaÄasÄ± Niyazi ve Enver Beyler Selanik ve ManastÄ±râda ayaklanma Ã§Ä±kardÄ±lar. ile ilgili gÃ¶rsel sonucu"/>
          <p:cNvPicPr>
            <a:picLocks noChangeAspect="1" noChangeArrowheads="1"/>
          </p:cNvPicPr>
          <p:nvPr/>
        </p:nvPicPr>
        <p:blipFill>
          <a:blip r:embed="rId6" cstate="print"/>
          <a:srcRect/>
          <a:stretch>
            <a:fillRect/>
          </a:stretch>
        </p:blipFill>
        <p:spPr bwMode="auto">
          <a:xfrm>
            <a:off x="2915816" y="2355726"/>
            <a:ext cx="3053258" cy="2664296"/>
          </a:xfrm>
          <a:prstGeom prst="rect">
            <a:avLst/>
          </a:prstGeom>
          <a:noFill/>
        </p:spPr>
      </p:pic>
      <p:pic>
        <p:nvPicPr>
          <p:cNvPr id="25610" name="Picture 10" descr="Ä°lgili resim"/>
          <p:cNvPicPr>
            <a:picLocks noChangeAspect="1" noChangeArrowheads="1"/>
          </p:cNvPicPr>
          <p:nvPr/>
        </p:nvPicPr>
        <p:blipFill>
          <a:blip r:embed="rId7" cstate="print"/>
          <a:srcRect/>
          <a:stretch>
            <a:fillRect/>
          </a:stretch>
        </p:blipFill>
        <p:spPr bwMode="auto">
          <a:xfrm>
            <a:off x="6012160" y="2283718"/>
            <a:ext cx="3131840" cy="2859782"/>
          </a:xfrm>
          <a:prstGeom prst="rect">
            <a:avLst/>
          </a:prstGeom>
          <a:noFill/>
        </p:spPr>
      </p:pic>
      <p:pic>
        <p:nvPicPr>
          <p:cNvPr id="25612" name="Picture 12" descr="2. meÅrutiyet ile ilgili gÃ¶rsel sonucu"/>
          <p:cNvPicPr>
            <a:picLocks noChangeAspect="1" noChangeArrowheads="1"/>
          </p:cNvPicPr>
          <p:nvPr/>
        </p:nvPicPr>
        <p:blipFill>
          <a:blip r:embed="rId8" cstate="print"/>
          <a:srcRect/>
          <a:stretch>
            <a:fillRect/>
          </a:stretch>
        </p:blipFill>
        <p:spPr bwMode="auto">
          <a:xfrm>
            <a:off x="5982908" y="3507854"/>
            <a:ext cx="3161091" cy="150468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964488" cy="5050954"/>
          </a:xfrm>
        </p:spPr>
        <p:txBody>
          <a:bodyPr>
            <a:normAutofit/>
          </a:bodyPr>
          <a:lstStyle/>
          <a:p>
            <a:r>
              <a:rPr lang="tr-TR" sz="1800" dirty="0" smtClean="0"/>
              <a:t>Meşrutiyet’in duyurulması üzerine mebus seçimi ile ilgili hazırlıklar başladı. </a:t>
            </a:r>
          </a:p>
          <a:p>
            <a:r>
              <a:rPr lang="tr-TR" sz="1800" b="1" dirty="0" smtClean="0">
                <a:solidFill>
                  <a:srgbClr val="FF0000"/>
                </a:solidFill>
              </a:rPr>
              <a:t>25 yaşını </a:t>
            </a:r>
            <a:r>
              <a:rPr lang="tr-TR" sz="1800" b="1" dirty="0" smtClean="0"/>
              <a:t>doldurmuş ve devlete </a:t>
            </a:r>
            <a:r>
              <a:rPr lang="tr-TR" sz="1800" b="1" dirty="0" smtClean="0">
                <a:solidFill>
                  <a:srgbClr val="FF0000"/>
                </a:solidFill>
              </a:rPr>
              <a:t>vergi veren erkekler </a:t>
            </a:r>
            <a:r>
              <a:rPr lang="tr-TR" sz="1800" b="1" dirty="0" smtClean="0"/>
              <a:t>seçimlerde oy kullanma hakkına sahipti. </a:t>
            </a:r>
          </a:p>
          <a:p>
            <a:r>
              <a:rPr lang="tr-TR" sz="1800" b="1" dirty="0" smtClean="0">
                <a:solidFill>
                  <a:srgbClr val="FF0000"/>
                </a:solidFill>
              </a:rPr>
              <a:t>50 bin erkek nüfus </a:t>
            </a:r>
            <a:r>
              <a:rPr lang="tr-TR" sz="1800" b="1" dirty="0" smtClean="0"/>
              <a:t>adına bir mebus seçilecekti. </a:t>
            </a:r>
          </a:p>
          <a:p>
            <a:r>
              <a:rPr lang="tr-TR" sz="1800" b="1" dirty="0" smtClean="0"/>
              <a:t>Mebus adayı </a:t>
            </a:r>
            <a:r>
              <a:rPr lang="tr-TR" sz="1800" dirty="0" smtClean="0"/>
              <a:t>olmak için de </a:t>
            </a:r>
            <a:r>
              <a:rPr lang="tr-TR" sz="1800" b="1" dirty="0" smtClean="0">
                <a:solidFill>
                  <a:srgbClr val="FF0000"/>
                </a:solidFill>
              </a:rPr>
              <a:t>30 yaşını doldurmuş olmak </a:t>
            </a:r>
            <a:r>
              <a:rPr lang="tr-TR" sz="1800" dirty="0" smtClean="0"/>
              <a:t>ve </a:t>
            </a:r>
            <a:r>
              <a:rPr lang="tr-TR" sz="1800" b="1" dirty="0" smtClean="0">
                <a:solidFill>
                  <a:srgbClr val="FF0000"/>
                </a:solidFill>
              </a:rPr>
              <a:t>Türkçe okuma yazma bilmek </a:t>
            </a:r>
            <a:r>
              <a:rPr lang="tr-TR" sz="1800" dirty="0" smtClean="0"/>
              <a:t>zorunluluğu getirilmişti. </a:t>
            </a:r>
          </a:p>
          <a:p>
            <a:r>
              <a:rPr lang="tr-TR" sz="1800" dirty="0" smtClean="0"/>
              <a:t>Birçok siyasi parti olmasına rağmen seçimler </a:t>
            </a:r>
            <a:r>
              <a:rPr lang="tr-TR" sz="1800" b="1" dirty="0" smtClean="0"/>
              <a:t>İttihat ve Terakki’nin </a:t>
            </a:r>
            <a:r>
              <a:rPr lang="tr-TR" sz="1800" dirty="0" smtClean="0"/>
              <a:t>denetimi altında yapıldı. Oy pusulalarının düzenlenmesinde, halka dağıtılmasında ve sandık gözlemcilerinin saptanmasında İttihatçılar büyük rol oynadılar.</a:t>
            </a:r>
          </a:p>
          <a:p>
            <a:r>
              <a:rPr lang="tr-TR" sz="1800" dirty="0" smtClean="0"/>
              <a:t>Oy verme işlemi bittikten sonra sandıkların mahallerinden alınarak önceden belirtilen</a:t>
            </a:r>
          </a:p>
          <a:p>
            <a:pPr>
              <a:buNone/>
            </a:pPr>
            <a:r>
              <a:rPr lang="tr-TR" sz="1800" dirty="0" smtClean="0"/>
              <a:t>      yerlere getirilmesi büyük törenlerle oldu.</a:t>
            </a:r>
            <a:endParaRPr lang="tr-TR" sz="1800" dirty="0"/>
          </a:p>
        </p:txBody>
      </p:sp>
      <p:pic>
        <p:nvPicPr>
          <p:cNvPr id="36867" name="Picture 3"/>
          <p:cNvPicPr>
            <a:picLocks noChangeAspect="1" noChangeArrowheads="1"/>
          </p:cNvPicPr>
          <p:nvPr/>
        </p:nvPicPr>
        <p:blipFill>
          <a:blip r:embed="rId3" cstate="print"/>
          <a:srcRect/>
          <a:stretch>
            <a:fillRect/>
          </a:stretch>
        </p:blipFill>
        <p:spPr bwMode="auto">
          <a:xfrm>
            <a:off x="107504" y="3363838"/>
            <a:ext cx="4104456" cy="1779662"/>
          </a:xfrm>
          <a:prstGeom prst="rect">
            <a:avLst/>
          </a:prstGeom>
          <a:noFill/>
          <a:ln w="9525">
            <a:noFill/>
            <a:miter lim="800000"/>
            <a:headEnd/>
            <a:tailEnd/>
          </a:ln>
        </p:spPr>
      </p:pic>
      <p:sp>
        <p:nvSpPr>
          <p:cNvPr id="6" name="5 Dikdörtgen"/>
          <p:cNvSpPr/>
          <p:nvPr/>
        </p:nvSpPr>
        <p:spPr>
          <a:xfrm>
            <a:off x="4240988" y="3192618"/>
            <a:ext cx="4824536" cy="1892826"/>
          </a:xfrm>
          <a:prstGeom prst="rect">
            <a:avLst/>
          </a:prstGeom>
          <a:solidFill>
            <a:schemeClr val="accent5">
              <a:lumMod val="20000"/>
              <a:lumOff val="80000"/>
            </a:schemeClr>
          </a:solidFill>
          <a:ln cmpd="tri">
            <a:solidFill>
              <a:srgbClr val="FF0000"/>
            </a:solidFill>
          </a:ln>
        </p:spPr>
        <p:txBody>
          <a:bodyPr wrap="square">
            <a:spAutoFit/>
          </a:bodyPr>
          <a:lstStyle/>
          <a:p>
            <a:r>
              <a:rPr lang="tr-TR" sz="1300" b="1" dirty="0" smtClean="0"/>
              <a:t>Kanun-i Esasi’de Yapılan Bazı Değişiklikler</a:t>
            </a:r>
          </a:p>
          <a:p>
            <a:r>
              <a:rPr lang="tr-TR" sz="1300" dirty="0" smtClean="0"/>
              <a:t>• </a:t>
            </a:r>
            <a:r>
              <a:rPr lang="tr-TR" sz="1300" dirty="0" err="1" smtClean="0"/>
              <a:t>Hükûmet</a:t>
            </a:r>
            <a:r>
              <a:rPr lang="tr-TR" sz="1300" dirty="0" smtClean="0"/>
              <a:t> </a:t>
            </a:r>
            <a:r>
              <a:rPr lang="tr-TR" sz="1300" b="1" dirty="0" smtClean="0"/>
              <a:t>meclise karşı sorumlu </a:t>
            </a:r>
            <a:r>
              <a:rPr lang="tr-TR" sz="1300" dirty="0" smtClean="0"/>
              <a:t>oldu.</a:t>
            </a:r>
          </a:p>
          <a:p>
            <a:r>
              <a:rPr lang="tr-TR" sz="1300" dirty="0" smtClean="0"/>
              <a:t>• Padişahın </a:t>
            </a:r>
            <a:r>
              <a:rPr lang="tr-TR" sz="1300" b="1" dirty="0" smtClean="0"/>
              <a:t>sürgün yetkisi kaldırıldı.</a:t>
            </a:r>
          </a:p>
          <a:p>
            <a:r>
              <a:rPr lang="tr-TR" sz="1300" dirty="0" smtClean="0"/>
              <a:t>• Padişahın </a:t>
            </a:r>
            <a:r>
              <a:rPr lang="tr-TR" sz="1300" b="1" dirty="0" smtClean="0"/>
              <a:t>mutlak veto yetkisi kaldırıldı.</a:t>
            </a:r>
          </a:p>
          <a:p>
            <a:r>
              <a:rPr lang="tr-TR" sz="1300" dirty="0" smtClean="0"/>
              <a:t>• Yasa teklifi için gerekli olan </a:t>
            </a:r>
            <a:r>
              <a:rPr lang="tr-TR" sz="1300" b="1" dirty="0" smtClean="0"/>
              <a:t>padişah izni kaldırıldı.</a:t>
            </a:r>
          </a:p>
          <a:p>
            <a:r>
              <a:rPr lang="tr-TR" sz="1300" dirty="0" smtClean="0"/>
              <a:t>• Padişahın meclisi </a:t>
            </a:r>
            <a:r>
              <a:rPr lang="tr-TR" sz="1300" b="1" dirty="0" smtClean="0"/>
              <a:t>açma-kapama yetkisi zorlaştırıldı.</a:t>
            </a:r>
          </a:p>
          <a:p>
            <a:r>
              <a:rPr lang="tr-TR" sz="1300" dirty="0" smtClean="0"/>
              <a:t>• </a:t>
            </a:r>
            <a:r>
              <a:rPr lang="tr-TR" sz="1300" b="1" dirty="0" smtClean="0"/>
              <a:t>Sansür yasağı kaldırıldı</a:t>
            </a:r>
            <a:r>
              <a:rPr lang="tr-TR" sz="1300" dirty="0" smtClean="0"/>
              <a:t>.</a:t>
            </a:r>
          </a:p>
          <a:p>
            <a:r>
              <a:rPr lang="tr-TR" sz="1300" dirty="0" smtClean="0"/>
              <a:t>• Siyasi parti kurma hakkı getirilerek çok partili hayata geçiş sağlandı.</a:t>
            </a:r>
          </a:p>
          <a:p>
            <a:r>
              <a:rPr lang="tr-TR" sz="1300" dirty="0" smtClean="0"/>
              <a:t>• Padişahın </a:t>
            </a:r>
            <a:r>
              <a:rPr lang="tr-TR" sz="1300" b="1" dirty="0" smtClean="0"/>
              <a:t>kanunları onaylama süresi </a:t>
            </a:r>
            <a:r>
              <a:rPr lang="tr-TR" sz="1300" dirty="0" smtClean="0"/>
              <a:t>sınırlandırıldı</a:t>
            </a:r>
            <a:r>
              <a:rPr lang="tr-TR" sz="1100" dirty="0" smtClean="0"/>
              <a:t>.</a:t>
            </a:r>
            <a:endParaRPr lang="tr-TR" sz="11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5143500"/>
          </a:xfrm>
        </p:spPr>
        <p:txBody>
          <a:bodyPr>
            <a:noAutofit/>
          </a:bodyPr>
          <a:lstStyle/>
          <a:p>
            <a:r>
              <a:rPr lang="tr-TR" sz="1800" dirty="0" smtClean="0"/>
              <a:t>Yapılan seçimler sonucunda </a:t>
            </a:r>
            <a:r>
              <a:rPr lang="tr-TR" sz="1800" b="1" dirty="0" smtClean="0">
                <a:solidFill>
                  <a:srgbClr val="FF0000"/>
                </a:solidFill>
              </a:rPr>
              <a:t>240 mebus </a:t>
            </a:r>
            <a:r>
              <a:rPr lang="tr-TR" sz="1800" dirty="0" smtClean="0"/>
              <a:t>halkı temsil edecekti. </a:t>
            </a:r>
          </a:p>
          <a:p>
            <a:r>
              <a:rPr lang="tr-TR" sz="1800" dirty="0" smtClean="0"/>
              <a:t>Seçilen mebuslar, </a:t>
            </a:r>
            <a:r>
              <a:rPr lang="tr-TR" sz="1800" b="1" dirty="0" smtClean="0"/>
              <a:t>meslek olarak </a:t>
            </a:r>
            <a:r>
              <a:rPr lang="tr-TR" sz="1800" dirty="0" smtClean="0"/>
              <a:t>daha çok </a:t>
            </a:r>
            <a:r>
              <a:rPr lang="tr-TR" sz="1800" b="1" dirty="0" smtClean="0">
                <a:solidFill>
                  <a:srgbClr val="FF0000"/>
                </a:solidFill>
              </a:rPr>
              <a:t>toprak ağaları ve beylerden </a:t>
            </a:r>
            <a:r>
              <a:rPr lang="tr-TR" sz="1800" dirty="0" smtClean="0"/>
              <a:t>oluşuyordu. </a:t>
            </a:r>
          </a:p>
          <a:p>
            <a:r>
              <a:rPr lang="tr-TR" sz="1800" dirty="0" smtClean="0"/>
              <a:t>Bunlar arasında din ve mezhep farkı gözetilmiyordu. </a:t>
            </a:r>
            <a:r>
              <a:rPr lang="tr-TR" sz="1800" b="1" dirty="0" smtClean="0"/>
              <a:t>Din adamlarının sayısı 40 idi</a:t>
            </a:r>
            <a:r>
              <a:rPr lang="tr-TR" sz="1800" dirty="0" smtClean="0"/>
              <a:t>. </a:t>
            </a:r>
          </a:p>
          <a:p>
            <a:r>
              <a:rPr lang="tr-TR" sz="1800" dirty="0" smtClean="0"/>
              <a:t>Onları </a:t>
            </a:r>
            <a:r>
              <a:rPr lang="tr-TR" sz="1800" b="1" dirty="0" smtClean="0"/>
              <a:t>serbest meslek adamları (doktor, avukat, tüccar)</a:t>
            </a:r>
            <a:r>
              <a:rPr lang="tr-TR" sz="1800" dirty="0" smtClean="0"/>
              <a:t> izliyordu. </a:t>
            </a:r>
          </a:p>
          <a:p>
            <a:r>
              <a:rPr lang="tr-TR" sz="1800" dirty="0" smtClean="0"/>
              <a:t>Memur ve askerlikten gelenlerin sayısı ise oldukça azdı. </a:t>
            </a:r>
          </a:p>
          <a:p>
            <a:r>
              <a:rPr lang="tr-TR" sz="1800" dirty="0" err="1" smtClean="0"/>
              <a:t>Mebusan</a:t>
            </a:r>
            <a:r>
              <a:rPr lang="tr-TR" sz="1800" dirty="0" smtClean="0"/>
              <a:t> Meclisi’nde </a:t>
            </a:r>
            <a:r>
              <a:rPr lang="tr-TR" sz="1800" b="1" dirty="0" smtClean="0"/>
              <a:t>150 Türk, Kürt, Arnavut, 50 Arap, 18 Rum, 12 Ermeni, 4 Bulgar, 2 Sırp, 3 Yahudi ve 1 Ulah (Romen) </a:t>
            </a:r>
            <a:r>
              <a:rPr lang="tr-TR" sz="1800" dirty="0" smtClean="0"/>
              <a:t>mebus milletleri temsil etmekteydi.</a:t>
            </a:r>
          </a:p>
          <a:p>
            <a:r>
              <a:rPr lang="es-ES" sz="1800" b="1" dirty="0" smtClean="0"/>
              <a:t>Partiler ve parlamento </a:t>
            </a:r>
            <a:r>
              <a:rPr lang="es-ES" sz="1800" dirty="0" smtClean="0"/>
              <a:t>siyasi hayatın</a:t>
            </a:r>
            <a:r>
              <a:rPr lang="tr-TR" sz="1800" dirty="0" smtClean="0"/>
              <a:t> yeni unsurlarıydı. Artık iktidarı sürekli takip eden bir </a:t>
            </a:r>
            <a:r>
              <a:rPr lang="tr-TR" sz="1800" b="1" dirty="0" smtClean="0">
                <a:solidFill>
                  <a:srgbClr val="FF0000"/>
                </a:solidFill>
              </a:rPr>
              <a:t>muhalefet olacaktı.</a:t>
            </a:r>
          </a:p>
          <a:p>
            <a:r>
              <a:rPr lang="tr-TR" sz="1800" dirty="0" smtClean="0"/>
              <a:t>Meclis’te her dinin, her milletin, her fikrin temsilcisi vardı. Bu hâliyle meclis kozmopolit bir yapıya sahipti. </a:t>
            </a:r>
            <a:r>
              <a:rPr lang="tr-TR" sz="1800" b="1" dirty="0" err="1" smtClean="0"/>
              <a:t>Hristiyan</a:t>
            </a:r>
            <a:r>
              <a:rPr lang="tr-TR" sz="1800" b="1" dirty="0" smtClean="0"/>
              <a:t> ve Türk olmayan mebusların çoğu meclise İttihat ve Terakki’nin listelerinden girerken </a:t>
            </a:r>
            <a:r>
              <a:rPr lang="tr-TR" sz="1800" dirty="0" smtClean="0"/>
              <a:t>bir kısmı da etnik gruplar ve </a:t>
            </a:r>
            <a:r>
              <a:rPr lang="tr-TR" sz="1800" b="1" dirty="0" smtClean="0"/>
              <a:t>kiliselerin desteği </a:t>
            </a:r>
            <a:r>
              <a:rPr lang="tr-TR" sz="1800" dirty="0" smtClean="0"/>
              <a:t>ile girmişlerdi.</a:t>
            </a:r>
          </a:p>
          <a:p>
            <a:r>
              <a:rPr lang="tr-TR" sz="1800" dirty="0" smtClean="0"/>
              <a:t>Osmanlı Devleti’nde artık </a:t>
            </a:r>
            <a:r>
              <a:rPr lang="tr-TR" sz="1800" b="1" dirty="0" smtClean="0">
                <a:solidFill>
                  <a:srgbClr val="FF0000"/>
                </a:solidFill>
              </a:rPr>
              <a:t>herkesin birleştiği ortak noktalar </a:t>
            </a:r>
            <a:r>
              <a:rPr lang="tr-TR" sz="1800" dirty="0" smtClean="0"/>
              <a:t>vardı. Bu ortak noktalar; </a:t>
            </a:r>
            <a:r>
              <a:rPr lang="tr-TR" sz="1800" b="1" dirty="0" smtClean="0"/>
              <a:t>Osmanlı</a:t>
            </a:r>
          </a:p>
          <a:p>
            <a:pPr>
              <a:buNone/>
            </a:pPr>
            <a:r>
              <a:rPr lang="tr-TR" sz="1800" b="1" dirty="0" smtClean="0"/>
              <a:t>      Devleti, Osmanlı Hanedanı, Osmanlı vatanı, Osmanlı şuuru, Osmanlı birliği, Osmanlı vatandaşlığı, Osmanlı menfaatidir.</a:t>
            </a:r>
            <a:endParaRPr lang="tr-TR" sz="18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411510"/>
            <a:ext cx="4176464" cy="4731990"/>
          </a:xfrm>
          <a:solidFill>
            <a:schemeClr val="accent1">
              <a:lumMod val="20000"/>
              <a:lumOff val="80000"/>
            </a:schemeClr>
          </a:solidFill>
          <a:ln>
            <a:solidFill>
              <a:srgbClr val="FF0000"/>
            </a:solidFill>
          </a:ln>
        </p:spPr>
        <p:txBody>
          <a:bodyPr>
            <a:normAutofit fontScale="92500" lnSpcReduction="10000"/>
          </a:bodyPr>
          <a:lstStyle/>
          <a:p>
            <a:r>
              <a:rPr lang="tr-TR" sz="2000" b="1" dirty="0" smtClean="0"/>
              <a:t>1840 Tarihli Ceza Kanunu</a:t>
            </a:r>
          </a:p>
          <a:p>
            <a:r>
              <a:rPr lang="tr-TR" sz="1800" dirty="0" smtClean="0"/>
              <a:t>Kişi haklarına değer veren yeni bir ceza kanunu yapıldı. Kanunnamenin hükümleri Fransız hukukundan etkilenmiş olmakla beraber esas itibariyle şeriatın ceza hukuku çerçevesinde kalıyordu.</a:t>
            </a:r>
          </a:p>
          <a:p>
            <a:r>
              <a:rPr lang="tr-TR" sz="1800" dirty="0" smtClean="0"/>
              <a:t>Bu kanunla herkesin kanun önünde eşit olacağı ve dil, din ve ırk ayrımı gözetilmeden kanunun uygulanacağı belirtildi. Bu kanuna göre suçlar: kanuna muhalefet, padişah ve devlete karşı işlenen suçlar, isyan, dövme, sövme, hakaret, rüşvet, silah çekme, yol kesme...</a:t>
            </a:r>
          </a:p>
          <a:p>
            <a:r>
              <a:rPr lang="tr-TR" sz="1800" dirty="0" smtClean="0"/>
              <a:t>Kanun, ölüm cezası gerektiren suçları sınırlandırıp padişahın onayına bağlamaktadır. Kanun’da memurların işleyebilecekleri suçlar, bunlara verilecek cezalar sayılmaktaydı.</a:t>
            </a:r>
            <a:endParaRPr lang="tr-TR" sz="1800" dirty="0"/>
          </a:p>
        </p:txBody>
      </p:sp>
      <p:sp>
        <p:nvSpPr>
          <p:cNvPr id="4" name="3 Dikdörtgen"/>
          <p:cNvSpPr/>
          <p:nvPr/>
        </p:nvSpPr>
        <p:spPr>
          <a:xfrm>
            <a:off x="611560" y="0"/>
            <a:ext cx="6336704" cy="369332"/>
          </a:xfrm>
          <a:prstGeom prst="rect">
            <a:avLst/>
          </a:prstGeom>
          <a:solidFill>
            <a:schemeClr val="accent1">
              <a:lumMod val="40000"/>
              <a:lumOff val="60000"/>
            </a:schemeClr>
          </a:solidFill>
        </p:spPr>
        <p:txBody>
          <a:bodyPr wrap="square">
            <a:spAutoFit/>
          </a:bodyPr>
          <a:lstStyle/>
          <a:p>
            <a:r>
              <a:rPr lang="tr-TR" b="1" dirty="0" smtClean="0">
                <a:solidFill>
                  <a:srgbClr val="FF0000"/>
                </a:solidFill>
              </a:rPr>
              <a:t>Tanzimat’ın İlan Edilmesinden Sonra Çıkarılan Belli Başlı Kanunlar</a:t>
            </a:r>
            <a:endParaRPr lang="tr-TR" dirty="0">
              <a:solidFill>
                <a:srgbClr val="FF0000"/>
              </a:solidFill>
            </a:endParaRPr>
          </a:p>
        </p:txBody>
      </p:sp>
      <p:sp>
        <p:nvSpPr>
          <p:cNvPr id="5" name="4 Dikdörtgen"/>
          <p:cNvSpPr/>
          <p:nvPr/>
        </p:nvSpPr>
        <p:spPr>
          <a:xfrm>
            <a:off x="4499992" y="339502"/>
            <a:ext cx="4572000" cy="1954381"/>
          </a:xfrm>
          <a:prstGeom prst="rect">
            <a:avLst/>
          </a:prstGeom>
          <a:solidFill>
            <a:schemeClr val="accent6">
              <a:lumMod val="20000"/>
              <a:lumOff val="80000"/>
            </a:schemeClr>
          </a:solidFill>
          <a:ln>
            <a:solidFill>
              <a:srgbClr val="FF0000"/>
            </a:solidFill>
          </a:ln>
        </p:spPr>
        <p:txBody>
          <a:bodyPr>
            <a:spAutoFit/>
          </a:bodyPr>
          <a:lstStyle/>
          <a:p>
            <a:r>
              <a:rPr lang="tr-TR" b="1" dirty="0" smtClean="0"/>
              <a:t>1851 Tarihli Ceza Kanunu (Kanun-ı Cedit)</a:t>
            </a:r>
          </a:p>
          <a:p>
            <a:pPr>
              <a:buFont typeface="Arial" pitchFamily="34" charset="0"/>
              <a:buChar char="•"/>
            </a:pPr>
            <a:r>
              <a:rPr lang="tr-TR" dirty="0" smtClean="0"/>
              <a:t>  </a:t>
            </a:r>
            <a:r>
              <a:rPr lang="tr-TR" sz="1700" dirty="0" smtClean="0"/>
              <a:t>Önceki ceza kanununun bazı maddeleri aynen alınarak geniş </a:t>
            </a:r>
            <a:r>
              <a:rPr lang="tr-TR" sz="1700" dirty="0" err="1" smtClean="0"/>
              <a:t>şerî</a:t>
            </a:r>
            <a:r>
              <a:rPr lang="tr-TR" sz="1700" dirty="0" smtClean="0"/>
              <a:t> hükümlere yer verildi.</a:t>
            </a:r>
          </a:p>
          <a:p>
            <a:endParaRPr lang="tr-TR" sz="1700" dirty="0" smtClean="0"/>
          </a:p>
          <a:p>
            <a:pPr>
              <a:buFont typeface="Arial" pitchFamily="34" charset="0"/>
              <a:buChar char="•"/>
            </a:pPr>
            <a:r>
              <a:rPr lang="tr-TR" sz="1700" dirty="0" smtClean="0"/>
              <a:t> Zabıtaya karşı gelmek, sarhoşluk, kumarbazlık, kız kaçırma, sahtekârlık, kalpazanlık gibi suçlar</a:t>
            </a:r>
          </a:p>
          <a:p>
            <a:r>
              <a:rPr lang="it-IT" sz="1700" dirty="0" smtClean="0"/>
              <a:t>da bu kanuna ilave edildi.</a:t>
            </a:r>
            <a:endParaRPr lang="tr-TR" sz="1700" dirty="0"/>
          </a:p>
        </p:txBody>
      </p:sp>
      <p:sp>
        <p:nvSpPr>
          <p:cNvPr id="6" name="5 Dikdörtgen"/>
          <p:cNvSpPr/>
          <p:nvPr/>
        </p:nvSpPr>
        <p:spPr>
          <a:xfrm>
            <a:off x="4427984" y="2715766"/>
            <a:ext cx="4572000" cy="1477328"/>
          </a:xfrm>
          <a:prstGeom prst="rect">
            <a:avLst/>
          </a:prstGeom>
          <a:solidFill>
            <a:schemeClr val="accent4">
              <a:lumMod val="20000"/>
              <a:lumOff val="80000"/>
            </a:schemeClr>
          </a:solidFill>
          <a:ln>
            <a:solidFill>
              <a:srgbClr val="FF0000"/>
            </a:solidFill>
          </a:ln>
        </p:spPr>
        <p:txBody>
          <a:bodyPr>
            <a:spAutoFit/>
          </a:bodyPr>
          <a:lstStyle/>
          <a:p>
            <a:r>
              <a:rPr lang="tr-TR" b="1" dirty="0" smtClean="0"/>
              <a:t>Arazi Kanunnamesi</a:t>
            </a:r>
          </a:p>
          <a:p>
            <a:r>
              <a:rPr lang="tr-TR" dirty="0" smtClean="0"/>
              <a:t>     Osmanlı toprak hukukundaki kanunlar Arazi Kanunnamesi ile esnetildi. </a:t>
            </a:r>
          </a:p>
          <a:p>
            <a:r>
              <a:rPr lang="tr-TR" dirty="0" smtClean="0"/>
              <a:t>    Mirî arazinin mülk hâline geçişi bu kanunla kolaylaştı.</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9512" y="123478"/>
            <a:ext cx="4536504" cy="3139321"/>
          </a:xfrm>
          <a:prstGeom prst="rect">
            <a:avLst/>
          </a:prstGeom>
          <a:solidFill>
            <a:schemeClr val="accent3">
              <a:lumMod val="20000"/>
              <a:lumOff val="80000"/>
            </a:schemeClr>
          </a:solidFill>
          <a:ln cmpd="dbl">
            <a:solidFill>
              <a:srgbClr val="FF0000"/>
            </a:solidFill>
          </a:ln>
          <a:effectLst>
            <a:outerShdw blurRad="50800" dist="50800" dir="5400000" algn="ctr" rotWithShape="0">
              <a:schemeClr val="accent1">
                <a:lumMod val="75000"/>
              </a:schemeClr>
            </a:outerShdw>
          </a:effectLst>
        </p:spPr>
        <p:txBody>
          <a:bodyPr wrap="square">
            <a:spAutoFit/>
          </a:bodyPr>
          <a:lstStyle/>
          <a:p>
            <a:r>
              <a:rPr lang="tr-TR" b="1" dirty="0" smtClean="0">
                <a:solidFill>
                  <a:srgbClr val="FF0000"/>
                </a:solidFill>
              </a:rPr>
              <a:t>        Mecelle-i Ahkâm-ı </a:t>
            </a:r>
            <a:r>
              <a:rPr lang="tr-TR" b="1" dirty="0" err="1" smtClean="0">
                <a:solidFill>
                  <a:srgbClr val="FF0000"/>
                </a:solidFill>
              </a:rPr>
              <a:t>Adliyye</a:t>
            </a:r>
            <a:endParaRPr lang="tr-TR" b="1" dirty="0" smtClean="0">
              <a:solidFill>
                <a:srgbClr val="FF0000"/>
              </a:solidFill>
            </a:endParaRPr>
          </a:p>
          <a:p>
            <a:r>
              <a:rPr lang="tr-TR" dirty="0" smtClean="0"/>
              <a:t>Tanzimat Dönemi’nde hazırlanan </a:t>
            </a:r>
          </a:p>
          <a:p>
            <a:r>
              <a:rPr lang="tr-TR" dirty="0" smtClean="0"/>
              <a:t>en önemli kanun </a:t>
            </a:r>
          </a:p>
          <a:p>
            <a:r>
              <a:rPr lang="tr-TR" dirty="0" smtClean="0"/>
              <a:t>Mecelle-i Ahkâm-ı </a:t>
            </a:r>
            <a:r>
              <a:rPr lang="tr-TR" dirty="0" err="1" smtClean="0"/>
              <a:t>Adliyye’dir</a:t>
            </a:r>
            <a:r>
              <a:rPr lang="tr-TR" dirty="0" smtClean="0"/>
              <a:t>. </a:t>
            </a:r>
          </a:p>
          <a:p>
            <a:r>
              <a:rPr lang="tr-TR" dirty="0" smtClean="0">
                <a:solidFill>
                  <a:srgbClr val="FF0000"/>
                </a:solidFill>
              </a:rPr>
              <a:t>Ahmet Cevdet Paşa</a:t>
            </a:r>
            <a:r>
              <a:rPr lang="tr-TR" dirty="0" smtClean="0"/>
              <a:t>’nın gayretleriyle </a:t>
            </a:r>
            <a:r>
              <a:rPr lang="tr-TR" b="1" dirty="0" smtClean="0"/>
              <a:t>millî bir medeni kanun</a:t>
            </a:r>
            <a:r>
              <a:rPr lang="tr-TR" dirty="0" smtClean="0"/>
              <a:t> hazırlanması fikri ağırlık kazandı ve onun başkanlığında kurulan </a:t>
            </a:r>
            <a:r>
              <a:rPr lang="tr-TR" b="1" dirty="0" smtClean="0"/>
              <a:t>Mecelle Cemiyeti millî bir kanun hazırladı. </a:t>
            </a:r>
            <a:r>
              <a:rPr lang="tr-TR" dirty="0" smtClean="0"/>
              <a:t>Mecelle ile </a:t>
            </a:r>
            <a:r>
              <a:rPr lang="tr-TR" b="1" dirty="0" err="1" smtClean="0">
                <a:solidFill>
                  <a:srgbClr val="FF0000"/>
                </a:solidFill>
              </a:rPr>
              <a:t>şerî</a:t>
            </a:r>
            <a:r>
              <a:rPr lang="tr-TR" b="1" dirty="0" smtClean="0">
                <a:solidFill>
                  <a:srgbClr val="FF0000"/>
                </a:solidFill>
              </a:rPr>
              <a:t> kanunlar batı standartlarında sistemli bir hâle getirildi. </a:t>
            </a:r>
            <a:r>
              <a:rPr lang="tr-TR" dirty="0" smtClean="0"/>
              <a:t>Mecelle bir bakıma </a:t>
            </a:r>
            <a:r>
              <a:rPr lang="tr-TR" b="1" dirty="0" smtClean="0"/>
              <a:t>modern</a:t>
            </a:r>
          </a:p>
          <a:p>
            <a:r>
              <a:rPr lang="tr-TR" b="1" dirty="0" smtClean="0"/>
              <a:t>hukukla </a:t>
            </a:r>
            <a:r>
              <a:rPr lang="tr-TR" b="1" dirty="0" err="1" smtClean="0"/>
              <a:t>şerî</a:t>
            </a:r>
            <a:r>
              <a:rPr lang="tr-TR" b="1" dirty="0" smtClean="0"/>
              <a:t> hukukun sentezlenmesiydi.</a:t>
            </a:r>
            <a:endParaRPr lang="tr-TR" b="1" dirty="0"/>
          </a:p>
        </p:txBody>
      </p:sp>
      <p:pic>
        <p:nvPicPr>
          <p:cNvPr id="37890" name="Picture 2" descr="ahmet cevdet paÅa ile ilgili gÃ¶rsel sonucu"/>
          <p:cNvPicPr>
            <a:picLocks noChangeAspect="1" noChangeArrowheads="1"/>
          </p:cNvPicPr>
          <p:nvPr/>
        </p:nvPicPr>
        <p:blipFill>
          <a:blip r:embed="rId2" cstate="print"/>
          <a:srcRect/>
          <a:stretch>
            <a:fillRect/>
          </a:stretch>
        </p:blipFill>
        <p:spPr bwMode="auto">
          <a:xfrm>
            <a:off x="3707904" y="195486"/>
            <a:ext cx="943372" cy="1041676"/>
          </a:xfrm>
          <a:prstGeom prst="rect">
            <a:avLst/>
          </a:prstGeom>
          <a:noFill/>
        </p:spPr>
      </p:pic>
      <p:sp>
        <p:nvSpPr>
          <p:cNvPr id="6" name="5 Dikdörtgen"/>
          <p:cNvSpPr/>
          <p:nvPr/>
        </p:nvSpPr>
        <p:spPr>
          <a:xfrm>
            <a:off x="179512" y="3507854"/>
            <a:ext cx="4572000" cy="1477328"/>
          </a:xfrm>
          <a:prstGeom prst="rect">
            <a:avLst/>
          </a:prstGeom>
          <a:solidFill>
            <a:schemeClr val="tx2">
              <a:lumMod val="40000"/>
              <a:lumOff val="60000"/>
            </a:schemeClr>
          </a:solidFill>
          <a:ln cmpd="dbl">
            <a:solidFill>
              <a:srgbClr val="FF0000"/>
            </a:solidFill>
          </a:ln>
          <a:effectLst>
            <a:innerShdw blurRad="63500" dist="50800">
              <a:prstClr val="black">
                <a:alpha val="50000"/>
              </a:prstClr>
            </a:innerShdw>
          </a:effectLst>
        </p:spPr>
        <p:txBody>
          <a:bodyPr wrap="square">
            <a:spAutoFit/>
          </a:bodyPr>
          <a:lstStyle/>
          <a:p>
            <a:pPr algn="ctr"/>
            <a:r>
              <a:rPr lang="tr-TR" sz="1500" b="1" dirty="0" smtClean="0">
                <a:solidFill>
                  <a:srgbClr val="FF0000"/>
                </a:solidFill>
              </a:rPr>
              <a:t>Hukuk-ı Aile Kararnamesi</a:t>
            </a:r>
          </a:p>
          <a:p>
            <a:r>
              <a:rPr lang="tr-TR" sz="1500" b="1" dirty="0" smtClean="0"/>
              <a:t>İslam hukukunun </a:t>
            </a:r>
            <a:r>
              <a:rPr lang="tr-TR" sz="1500" b="1" dirty="0" smtClean="0">
                <a:solidFill>
                  <a:srgbClr val="FF0000"/>
                </a:solidFill>
              </a:rPr>
              <a:t>aileye dair kısmının </a:t>
            </a:r>
            <a:r>
              <a:rPr lang="tr-TR" sz="1500" b="1" dirty="0" smtClean="0"/>
              <a:t>kanunlaştırılması mahiyetindedir</a:t>
            </a:r>
            <a:r>
              <a:rPr lang="tr-TR" sz="1500" dirty="0" smtClean="0"/>
              <a:t> (1917). Hukuk-ı Aile Kararnamesi’nde Hanefi mezhebinin dışındaki mezheplerin görüşü de dikkate alındı. </a:t>
            </a:r>
            <a:r>
              <a:rPr lang="tr-TR" sz="1500" b="1" dirty="0" smtClean="0"/>
              <a:t>Kararname ile gayrimüslim vatandaşların aile hukuku tanzim edildi.</a:t>
            </a:r>
            <a:endParaRPr lang="tr-TR" sz="1500" b="1" dirty="0"/>
          </a:p>
        </p:txBody>
      </p:sp>
      <p:sp>
        <p:nvSpPr>
          <p:cNvPr id="7" name="6 Dikdörtgen"/>
          <p:cNvSpPr/>
          <p:nvPr/>
        </p:nvSpPr>
        <p:spPr>
          <a:xfrm>
            <a:off x="4932040" y="123478"/>
            <a:ext cx="4104456" cy="2631490"/>
          </a:xfrm>
          <a:prstGeom prst="rect">
            <a:avLst/>
          </a:prstGeom>
          <a:solidFill>
            <a:schemeClr val="accent2">
              <a:lumMod val="20000"/>
              <a:lumOff val="80000"/>
            </a:schemeClr>
          </a:solidFill>
          <a:ln cmpd="thickThin">
            <a:solidFill>
              <a:srgbClr val="FF0000"/>
            </a:solidFill>
          </a:ln>
          <a:effectLst>
            <a:innerShdw blurRad="63500" dist="50800" dir="10800000">
              <a:prstClr val="black">
                <a:alpha val="50000"/>
              </a:prstClr>
            </a:innerShdw>
          </a:effectLst>
        </p:spPr>
        <p:txBody>
          <a:bodyPr wrap="square">
            <a:spAutoFit/>
          </a:bodyPr>
          <a:lstStyle/>
          <a:p>
            <a:pPr algn="ctr"/>
            <a:r>
              <a:rPr lang="tr-TR" sz="1500" b="1" dirty="0" smtClean="0">
                <a:solidFill>
                  <a:srgbClr val="FF0000"/>
                </a:solidFill>
              </a:rPr>
              <a:t>Usul-i Muhakeme-i </a:t>
            </a:r>
            <a:r>
              <a:rPr lang="tr-TR" sz="1500" b="1" dirty="0" err="1" smtClean="0">
                <a:solidFill>
                  <a:srgbClr val="FF0000"/>
                </a:solidFill>
              </a:rPr>
              <a:t>Şeriye</a:t>
            </a:r>
            <a:r>
              <a:rPr lang="tr-TR" sz="1500" b="1" dirty="0" smtClean="0">
                <a:solidFill>
                  <a:srgbClr val="FF0000"/>
                </a:solidFill>
              </a:rPr>
              <a:t> Nizamnamesi</a:t>
            </a:r>
          </a:p>
          <a:p>
            <a:r>
              <a:rPr lang="tr-TR" sz="1500" dirty="0" smtClean="0"/>
              <a:t>Tanzimat’tan sonra </a:t>
            </a:r>
            <a:r>
              <a:rPr lang="tr-TR" sz="1500" b="1" dirty="0" smtClean="0"/>
              <a:t>mahkemelerin ana hatlarıyla ikiye ayrıldığı</a:t>
            </a:r>
            <a:r>
              <a:rPr lang="tr-TR" sz="1500" dirty="0" smtClean="0"/>
              <a:t>, yargılama usullerinde de bazı farklılıklara gidildiği bilinmektedir. Osmanlı Devleti’nin </a:t>
            </a:r>
            <a:r>
              <a:rPr lang="tr-TR" sz="1500" b="1" dirty="0" smtClean="0"/>
              <a:t>klasik döneminde asli ve tek mahkeme olan </a:t>
            </a:r>
            <a:r>
              <a:rPr lang="tr-TR" sz="1500" b="1" dirty="0" err="1" smtClean="0"/>
              <a:t>şeriye</a:t>
            </a:r>
            <a:r>
              <a:rPr lang="tr-TR" sz="1500" b="1" dirty="0" smtClean="0"/>
              <a:t> mahkemelerinin yargılama usulü</a:t>
            </a:r>
            <a:r>
              <a:rPr lang="tr-TR" sz="1500" dirty="0" smtClean="0"/>
              <a:t>, Mecelle’de yer alan hükümlerle yeniden düzenlenmekteydi. Dağınık ve karmaşık bir yekûn oluşturan bu düzenlemeler, </a:t>
            </a:r>
            <a:r>
              <a:rPr lang="tr-TR" sz="1500" b="1" dirty="0" smtClean="0"/>
              <a:t>1917 </a:t>
            </a:r>
            <a:r>
              <a:rPr lang="tr-TR" sz="1500" dirty="0" smtClean="0"/>
              <a:t>yılında bir</a:t>
            </a:r>
          </a:p>
          <a:p>
            <a:r>
              <a:rPr lang="tr-TR" sz="1500" dirty="0" smtClean="0"/>
              <a:t>araya getirilip </a:t>
            </a:r>
            <a:r>
              <a:rPr lang="tr-TR" sz="1500" b="1" dirty="0" smtClean="0"/>
              <a:t>Usul-i Muhakeme-i </a:t>
            </a:r>
            <a:r>
              <a:rPr lang="tr-TR" sz="1500" b="1" dirty="0" err="1" smtClean="0"/>
              <a:t>Şeriye</a:t>
            </a:r>
            <a:r>
              <a:rPr lang="tr-TR" sz="1500" b="1" dirty="0" smtClean="0"/>
              <a:t> Nizamnamesi </a:t>
            </a:r>
            <a:r>
              <a:rPr lang="tr-TR" sz="1500" dirty="0" smtClean="0"/>
              <a:t>olarak çıkartıldı.</a:t>
            </a:r>
            <a:endParaRPr lang="tr-TR" sz="1500" dirty="0"/>
          </a:p>
        </p:txBody>
      </p:sp>
      <p:sp>
        <p:nvSpPr>
          <p:cNvPr id="8" name="7 Dikdörtgen"/>
          <p:cNvSpPr/>
          <p:nvPr/>
        </p:nvSpPr>
        <p:spPr>
          <a:xfrm>
            <a:off x="4932040" y="3435846"/>
            <a:ext cx="4104456" cy="1569660"/>
          </a:xfrm>
          <a:prstGeom prst="rect">
            <a:avLst/>
          </a:prstGeom>
          <a:solidFill>
            <a:schemeClr val="tx2">
              <a:lumMod val="20000"/>
              <a:lumOff val="80000"/>
            </a:schemeClr>
          </a:solidFill>
          <a:ln cmpd="dbl">
            <a:solidFill>
              <a:srgbClr val="FF0000"/>
            </a:solidFill>
          </a:ln>
          <a:effectLst>
            <a:innerShdw blurRad="63500" dist="50800" dir="18900000">
              <a:prstClr val="black">
                <a:alpha val="50000"/>
              </a:prstClr>
            </a:innerShdw>
          </a:effectLst>
        </p:spPr>
        <p:txBody>
          <a:bodyPr wrap="square">
            <a:spAutoFit/>
          </a:bodyPr>
          <a:lstStyle/>
          <a:p>
            <a:pPr algn="ctr"/>
            <a:r>
              <a:rPr lang="tr-TR" sz="1600" b="1" dirty="0" smtClean="0">
                <a:solidFill>
                  <a:srgbClr val="FF0000"/>
                </a:solidFill>
              </a:rPr>
              <a:t>Kanunname-i Ticaret</a:t>
            </a:r>
          </a:p>
          <a:p>
            <a:r>
              <a:rPr lang="tr-TR" sz="1600" dirty="0" smtClean="0"/>
              <a:t>İç ve dış baskıların artması sonucu Osmanlı Devleti, </a:t>
            </a:r>
            <a:r>
              <a:rPr lang="tr-TR" sz="1600" b="1" dirty="0" smtClean="0"/>
              <a:t>ticaret mahkemelerinde </a:t>
            </a:r>
            <a:r>
              <a:rPr lang="tr-TR" sz="1600" dirty="0" smtClean="0"/>
              <a:t>tatbik edilmek</a:t>
            </a:r>
          </a:p>
          <a:p>
            <a:r>
              <a:rPr lang="tr-TR" sz="1600" dirty="0" smtClean="0"/>
              <a:t>üzere </a:t>
            </a:r>
            <a:r>
              <a:rPr lang="tr-TR" sz="1600" b="1" dirty="0" smtClean="0"/>
              <a:t>1849 yılında Fransız Ticaret Kanunu’nu, </a:t>
            </a:r>
            <a:r>
              <a:rPr lang="tr-TR" sz="1600" b="1" dirty="0" smtClean="0">
                <a:solidFill>
                  <a:srgbClr val="FF0000"/>
                </a:solidFill>
              </a:rPr>
              <a:t>Kanunname-i Ticaret adıyla tercüme ettirerek</a:t>
            </a:r>
          </a:p>
          <a:p>
            <a:r>
              <a:rPr lang="tr-TR" sz="1600" b="1" dirty="0" smtClean="0">
                <a:solidFill>
                  <a:srgbClr val="FF0000"/>
                </a:solidFill>
              </a:rPr>
              <a:t>1850 yılında yürürlüğe koydu.</a:t>
            </a:r>
            <a:endParaRPr lang="tr-TR" sz="1600" b="1"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267494"/>
            <a:ext cx="4176464" cy="4801314"/>
          </a:xfrm>
          <a:prstGeom prst="rect">
            <a:avLst/>
          </a:prstGeom>
          <a:solidFill>
            <a:schemeClr val="tx2">
              <a:lumMod val="20000"/>
              <a:lumOff val="80000"/>
            </a:schemeClr>
          </a:solidFill>
          <a:ln cmpd="thickThin">
            <a:solidFill>
              <a:srgbClr val="FF0000"/>
            </a:solidFill>
          </a:ln>
          <a:effectLst>
            <a:innerShdw blurRad="63500" dist="50800" dir="8100000">
              <a:prstClr val="black">
                <a:alpha val="50000"/>
              </a:prstClr>
            </a:innerShdw>
          </a:effectLst>
        </p:spPr>
        <p:txBody>
          <a:bodyPr wrap="square">
            <a:spAutoFit/>
          </a:bodyPr>
          <a:lstStyle/>
          <a:p>
            <a:pPr algn="ctr"/>
            <a:r>
              <a:rPr lang="tr-TR" b="1" dirty="0" smtClean="0">
                <a:solidFill>
                  <a:srgbClr val="FF0000"/>
                </a:solidFill>
              </a:rPr>
              <a:t>Ticaret-i Bahriye Kanunnamesi</a:t>
            </a:r>
          </a:p>
          <a:p>
            <a:r>
              <a:rPr lang="tr-TR" dirty="0" smtClean="0"/>
              <a:t>Kanunname-i Ticaret hazırlandığı sırada </a:t>
            </a:r>
            <a:r>
              <a:rPr lang="tr-TR" b="1" dirty="0" smtClean="0"/>
              <a:t>Fransız Ticaret Kanunu’</a:t>
            </a:r>
            <a:r>
              <a:rPr lang="tr-TR" dirty="0" smtClean="0"/>
              <a:t>nda yer alan ve </a:t>
            </a:r>
            <a:r>
              <a:rPr lang="tr-TR" b="1" dirty="0" smtClean="0">
                <a:solidFill>
                  <a:srgbClr val="FF0000"/>
                </a:solidFill>
              </a:rPr>
              <a:t>deniz ticaretiyle ilgili olan ikinci kısım</a:t>
            </a:r>
            <a:r>
              <a:rPr lang="tr-TR" dirty="0" smtClean="0"/>
              <a:t>, düzenlenmek üzere ertelenmişti. </a:t>
            </a:r>
            <a:r>
              <a:rPr lang="tr-TR" b="1" dirty="0" smtClean="0">
                <a:solidFill>
                  <a:srgbClr val="FF0000"/>
                </a:solidFill>
              </a:rPr>
              <a:t>1863 tarihli Ticaret-i Bahriye Kanunnamesi’nin </a:t>
            </a:r>
            <a:r>
              <a:rPr lang="tr-TR" dirty="0" smtClean="0"/>
              <a:t>yürürlüğe girmesine karar verildi ve </a:t>
            </a:r>
            <a:r>
              <a:rPr lang="tr-TR" b="1" dirty="0" smtClean="0"/>
              <a:t>Kanunname-i Ticaret’in deniz ticareti</a:t>
            </a:r>
          </a:p>
          <a:p>
            <a:r>
              <a:rPr lang="tr-TR" b="1" dirty="0" smtClean="0"/>
              <a:t>ile ilgili eksikliği tamamlandı.</a:t>
            </a:r>
          </a:p>
          <a:p>
            <a:endParaRPr lang="tr-TR" b="1" dirty="0" smtClean="0"/>
          </a:p>
          <a:p>
            <a:endParaRPr lang="tr-TR" b="1" dirty="0" smtClean="0"/>
          </a:p>
          <a:p>
            <a:endParaRPr lang="tr-TR" b="1" dirty="0" smtClean="0"/>
          </a:p>
          <a:p>
            <a:endParaRPr lang="tr-TR" b="1" dirty="0" smtClean="0"/>
          </a:p>
          <a:p>
            <a:endParaRPr lang="tr-TR" b="1" dirty="0" smtClean="0"/>
          </a:p>
          <a:p>
            <a:endParaRPr lang="tr-TR" b="1" dirty="0" smtClean="0"/>
          </a:p>
          <a:p>
            <a:endParaRPr lang="tr-TR" b="1" dirty="0" smtClean="0"/>
          </a:p>
          <a:p>
            <a:endParaRPr lang="tr-TR" b="1" dirty="0"/>
          </a:p>
        </p:txBody>
      </p:sp>
      <p:sp>
        <p:nvSpPr>
          <p:cNvPr id="5" name="4 Dikdörtgen"/>
          <p:cNvSpPr/>
          <p:nvPr/>
        </p:nvSpPr>
        <p:spPr>
          <a:xfrm>
            <a:off x="4572000" y="267494"/>
            <a:ext cx="4392488" cy="4401205"/>
          </a:xfrm>
          <a:prstGeom prst="rect">
            <a:avLst/>
          </a:prstGeom>
          <a:solidFill>
            <a:schemeClr val="accent2">
              <a:lumMod val="20000"/>
              <a:lumOff val="80000"/>
            </a:schemeClr>
          </a:solidFill>
          <a:ln cmpd="dbl">
            <a:solidFill>
              <a:schemeClr val="accent1">
                <a:lumMod val="75000"/>
              </a:schemeClr>
            </a:solidFill>
          </a:ln>
          <a:effectLst>
            <a:innerShdw blurRad="63500" dist="50800" dir="8100000">
              <a:prstClr val="black">
                <a:alpha val="50000"/>
              </a:prstClr>
            </a:innerShdw>
          </a:effectLst>
        </p:spPr>
        <p:txBody>
          <a:bodyPr wrap="square">
            <a:spAutoFit/>
          </a:bodyPr>
          <a:lstStyle/>
          <a:p>
            <a:pPr algn="ctr"/>
            <a:r>
              <a:rPr lang="tr-TR" sz="1400" b="1" dirty="0" smtClean="0">
                <a:solidFill>
                  <a:srgbClr val="FF0000"/>
                </a:solidFill>
              </a:rPr>
              <a:t>Usul-i Muhakeme-i Ticaret Nizamnamesi</a:t>
            </a:r>
          </a:p>
          <a:p>
            <a:r>
              <a:rPr lang="tr-TR" sz="1400" dirty="0" smtClean="0"/>
              <a:t>    </a:t>
            </a:r>
            <a:r>
              <a:rPr lang="tr-TR" sz="1400" b="1" dirty="0" smtClean="0"/>
              <a:t>Dava açılması, dilekçe verilmesi, tarafların mahkemeye celbi, ticari yargılamanın aleniliği, davanın görülmesi, karar, gıyabî yargılama, karara itiraz, üçüncü şahısların hükme itirazı, istinaf ve yargılamanın iadesi ile ilgili hükümler</a:t>
            </a:r>
            <a:r>
              <a:rPr lang="tr-TR" sz="1400" dirty="0" smtClean="0"/>
              <a:t> </a:t>
            </a:r>
            <a:r>
              <a:rPr lang="tr-TR" sz="1400" b="1" dirty="0" smtClean="0">
                <a:solidFill>
                  <a:srgbClr val="FF0000"/>
                </a:solidFill>
              </a:rPr>
              <a:t>Usul-i Muhakeme-i Ticaret Nizamnamesi’</a:t>
            </a:r>
            <a:r>
              <a:rPr lang="tr-TR" sz="1400" dirty="0" smtClean="0"/>
              <a:t>nde yer almaktaydı.</a:t>
            </a:r>
          </a:p>
          <a:p>
            <a:r>
              <a:rPr lang="tr-TR" sz="1400" dirty="0" smtClean="0"/>
              <a:t>	</a:t>
            </a:r>
            <a:r>
              <a:rPr lang="tr-TR" sz="1400" b="1" dirty="0" smtClean="0">
                <a:solidFill>
                  <a:srgbClr val="FF0000"/>
                </a:solidFill>
              </a:rPr>
              <a:t>Memur suçlarına </a:t>
            </a:r>
            <a:r>
              <a:rPr lang="tr-TR" sz="1400" dirty="0" smtClean="0"/>
              <a:t>ait yeni bir </a:t>
            </a:r>
            <a:r>
              <a:rPr lang="tr-TR" sz="1400" b="1" dirty="0" smtClean="0"/>
              <a:t>idare kanunu</a:t>
            </a:r>
            <a:r>
              <a:rPr lang="tr-TR" sz="1400" dirty="0" smtClean="0"/>
              <a:t> hazırlandı. </a:t>
            </a:r>
            <a:r>
              <a:rPr lang="tr-TR" sz="1400" b="1" dirty="0" smtClean="0"/>
              <a:t>Rüşvet çok ağır bir suç olarak tanımlandı. </a:t>
            </a:r>
            <a:r>
              <a:rPr lang="tr-TR" sz="1400" dirty="0" smtClean="0"/>
              <a:t>Birçok devlet memuru ve paşa rüşvet suçundan ceza aldı. </a:t>
            </a:r>
            <a:r>
              <a:rPr lang="tr-TR" sz="1400" b="1" dirty="0" smtClean="0"/>
              <a:t>Askerlik yaşı yirmi olarak </a:t>
            </a:r>
            <a:r>
              <a:rPr lang="tr-TR" sz="1400" dirty="0" smtClean="0"/>
              <a:t>kabul edildi. </a:t>
            </a:r>
            <a:r>
              <a:rPr lang="tr-TR" sz="1400" b="1" dirty="0" smtClean="0"/>
              <a:t>Her aileden yalnızca </a:t>
            </a:r>
            <a:r>
              <a:rPr lang="tr-TR" sz="1400" b="1" dirty="0" smtClean="0">
                <a:solidFill>
                  <a:srgbClr val="FF0000"/>
                </a:solidFill>
              </a:rPr>
              <a:t>bir kişinin </a:t>
            </a:r>
            <a:r>
              <a:rPr lang="tr-TR" sz="1400" dirty="0" smtClean="0"/>
              <a:t>askere alınacağı ve tek çocuklu aileden asker alınmayacağı ilkesi kanun hâline getirildi. 	</a:t>
            </a:r>
            <a:r>
              <a:rPr lang="tr-TR" sz="1400" b="1" dirty="0" err="1" smtClean="0">
                <a:solidFill>
                  <a:srgbClr val="FF0000"/>
                </a:solidFill>
              </a:rPr>
              <a:t>Hristiyanların</a:t>
            </a:r>
            <a:r>
              <a:rPr lang="tr-TR" sz="1400" b="1" dirty="0" smtClean="0">
                <a:solidFill>
                  <a:srgbClr val="FF0000"/>
                </a:solidFill>
              </a:rPr>
              <a:t> </a:t>
            </a:r>
            <a:r>
              <a:rPr lang="tr-TR" sz="1400" b="1" dirty="0" smtClean="0"/>
              <a:t>askere alınmaması </a:t>
            </a:r>
            <a:r>
              <a:rPr lang="tr-TR" sz="1400" dirty="0" smtClean="0"/>
              <a:t>hükmü kısa sürede kaldırıldı ve </a:t>
            </a:r>
            <a:r>
              <a:rPr lang="tr-TR" sz="1400" b="1" dirty="0" smtClean="0"/>
              <a:t>alınacağı hükmü kabul edildi</a:t>
            </a:r>
            <a:r>
              <a:rPr lang="tr-TR" sz="1400" dirty="0" smtClean="0"/>
              <a:t>. İdari alanda da yenilik yapılarak </a:t>
            </a:r>
            <a:r>
              <a:rPr lang="tr-TR" sz="1400" b="1" dirty="0" smtClean="0"/>
              <a:t>devlet eyaletlere, eyaletler sancaklara, sancaklar kazalara, kazalar ise köyleri de içine alan nahiyelere bölündü.</a:t>
            </a:r>
            <a:r>
              <a:rPr lang="tr-TR" sz="1400" dirty="0" smtClean="0"/>
              <a:t> Bazı eyalet ve sancaklarda </a:t>
            </a:r>
            <a:r>
              <a:rPr lang="tr-TR" sz="1400" b="1" dirty="0" smtClean="0">
                <a:solidFill>
                  <a:srgbClr val="FF0000"/>
                </a:solidFill>
              </a:rPr>
              <a:t>yerel meclisler kuruldu</a:t>
            </a:r>
            <a:r>
              <a:rPr lang="tr-TR" sz="1400" dirty="0" smtClean="0"/>
              <a:t>. Bu meclislerde Müslüman ve </a:t>
            </a:r>
            <a:r>
              <a:rPr lang="tr-TR" sz="1400" dirty="0" err="1" smtClean="0"/>
              <a:t>Hristiyan</a:t>
            </a:r>
            <a:r>
              <a:rPr lang="tr-TR" sz="1400" dirty="0" smtClean="0"/>
              <a:t> halk, nüfusları oranında temsil edildi.</a:t>
            </a:r>
            <a:endParaRPr lang="tr-TR" sz="1400" dirty="0"/>
          </a:p>
        </p:txBody>
      </p:sp>
      <p:pic>
        <p:nvPicPr>
          <p:cNvPr id="41986" name="Picture 2" descr="Ticaret-i Bahriye Kanunnamesi ile ilgili gÃ¶rsel sonucu"/>
          <p:cNvPicPr>
            <a:picLocks noChangeAspect="1" noChangeArrowheads="1"/>
          </p:cNvPicPr>
          <p:nvPr/>
        </p:nvPicPr>
        <p:blipFill>
          <a:blip r:embed="rId2" cstate="print"/>
          <a:srcRect/>
          <a:stretch>
            <a:fillRect/>
          </a:stretch>
        </p:blipFill>
        <p:spPr bwMode="auto">
          <a:xfrm>
            <a:off x="251520" y="2787774"/>
            <a:ext cx="3600400" cy="2206053"/>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411510"/>
            <a:ext cx="8928992" cy="4608512"/>
          </a:xfrm>
        </p:spPr>
        <p:txBody>
          <a:bodyPr>
            <a:noAutofit/>
          </a:bodyPr>
          <a:lstStyle/>
          <a:p>
            <a:r>
              <a:rPr lang="tr-TR" sz="1800" b="1" dirty="0" err="1" smtClean="0"/>
              <a:t>Karlofça</a:t>
            </a:r>
            <a:r>
              <a:rPr lang="tr-TR" sz="1800" b="1" dirty="0" smtClean="0"/>
              <a:t> Antlaşması (1699), </a:t>
            </a:r>
            <a:r>
              <a:rPr lang="tr-TR" sz="1800" dirty="0" smtClean="0"/>
              <a:t>Osmanlı Devleti’nin Avrupa’da geri çekilmesine neden olan en önemli siyasi etkenlerden biriydi. Bu anlaşmadan sonra </a:t>
            </a:r>
            <a:r>
              <a:rPr lang="tr-TR" sz="1800" b="1" dirty="0" smtClean="0"/>
              <a:t>Batı’nın askeri üstünlüğü kabul edilmiş </a:t>
            </a:r>
            <a:r>
              <a:rPr lang="tr-TR" sz="1800" dirty="0" smtClean="0"/>
              <a:t>ve Batı’daki gelişmelerin izlenmesi gerektiği sonucuna varılmıştı. </a:t>
            </a:r>
          </a:p>
          <a:p>
            <a:r>
              <a:rPr lang="tr-TR" sz="1800" dirty="0" smtClean="0"/>
              <a:t>İlk olarak </a:t>
            </a:r>
            <a:r>
              <a:rPr lang="tr-TR" sz="1800" b="1" dirty="0" smtClean="0">
                <a:solidFill>
                  <a:srgbClr val="FF0000"/>
                </a:solidFill>
              </a:rPr>
              <a:t>askerî alanda </a:t>
            </a:r>
            <a:r>
              <a:rPr lang="tr-TR" sz="1800" dirty="0" smtClean="0"/>
              <a:t>uygulanmaya başlanan </a:t>
            </a:r>
            <a:r>
              <a:rPr lang="tr-TR" sz="1800" b="1" dirty="0" smtClean="0"/>
              <a:t>Devletin kurtarılması </a:t>
            </a:r>
            <a:r>
              <a:rPr lang="tr-TR" sz="1800" dirty="0" smtClean="0"/>
              <a:t>meselesi öncelikli konular arasına girmiş,</a:t>
            </a:r>
          </a:p>
          <a:p>
            <a:r>
              <a:rPr lang="tr-TR" sz="1800" dirty="0" smtClean="0"/>
              <a:t>Osmanlı Devleti’nin kurtuluşu için </a:t>
            </a:r>
            <a:r>
              <a:rPr lang="tr-TR" sz="1800" b="1" dirty="0" smtClean="0">
                <a:solidFill>
                  <a:srgbClr val="FF0000"/>
                </a:solidFill>
              </a:rPr>
              <a:t>Batı’dan istifade </a:t>
            </a:r>
            <a:r>
              <a:rPr lang="tr-TR" sz="1800" dirty="0" smtClean="0"/>
              <a:t>suretiyle güçlenme ve ilerleme istekleri, belli başlı üç siyasi düşünce ile takip edildi. </a:t>
            </a:r>
          </a:p>
          <a:p>
            <a:r>
              <a:rPr lang="tr-TR" sz="1800" dirty="0" smtClean="0"/>
              <a:t>Birincisi Osmanlı Devleti’ne tabi bütün milletleri temsil etmek ve birleştirerek bir Osmanlı milleti oluşturmak, </a:t>
            </a:r>
            <a:r>
              <a:rPr lang="tr-TR" sz="1800" b="1" dirty="0" smtClean="0">
                <a:solidFill>
                  <a:srgbClr val="FF0000"/>
                </a:solidFill>
              </a:rPr>
              <a:t>Osmanlıcılık</a:t>
            </a:r>
            <a:endParaRPr lang="tr-TR" sz="1800" dirty="0" smtClean="0">
              <a:solidFill>
                <a:srgbClr val="FF0000"/>
              </a:solidFill>
            </a:endParaRPr>
          </a:p>
          <a:p>
            <a:r>
              <a:rPr lang="tr-TR" sz="1800" dirty="0" smtClean="0"/>
              <a:t>İkincisi hilafetten istifade ederek bütün Müslümanları siyasi olarak birleştirmek, </a:t>
            </a:r>
            <a:r>
              <a:rPr lang="tr-TR" sz="1800" b="1" dirty="0" smtClean="0">
                <a:solidFill>
                  <a:srgbClr val="FF0000"/>
                </a:solidFill>
              </a:rPr>
              <a:t>İslamcılık</a:t>
            </a:r>
            <a:endParaRPr lang="tr-TR" sz="1800" dirty="0" smtClean="0">
              <a:solidFill>
                <a:srgbClr val="FF0000"/>
              </a:solidFill>
            </a:endParaRPr>
          </a:p>
          <a:p>
            <a:r>
              <a:rPr lang="tr-TR" sz="1800" dirty="0" smtClean="0"/>
              <a:t>Üçüncüsü ise Türk siyasi birliğini oluşturmaktı.</a:t>
            </a:r>
            <a:r>
              <a:rPr lang="tr-TR" sz="1800" b="1" dirty="0" smtClean="0"/>
              <a:t> </a:t>
            </a:r>
            <a:r>
              <a:rPr lang="tr-TR" sz="1800" b="1" dirty="0" smtClean="0">
                <a:solidFill>
                  <a:srgbClr val="FF0000"/>
                </a:solidFill>
              </a:rPr>
              <a:t>Türkçülük (Milliyetçilik)</a:t>
            </a:r>
          </a:p>
          <a:p>
            <a:r>
              <a:rPr lang="tr-TR" sz="1800" b="1" dirty="0" smtClean="0">
                <a:solidFill>
                  <a:srgbClr val="FF0000"/>
                </a:solidFill>
              </a:rPr>
              <a:t>Osmanlıcılık</a:t>
            </a:r>
          </a:p>
          <a:p>
            <a:r>
              <a:rPr lang="tr-TR" sz="1800" b="1" dirty="0" smtClean="0">
                <a:solidFill>
                  <a:srgbClr val="FF0000"/>
                </a:solidFill>
              </a:rPr>
              <a:t>İslamcılık</a:t>
            </a:r>
          </a:p>
          <a:p>
            <a:r>
              <a:rPr lang="tr-TR" sz="1800" b="1" dirty="0" smtClean="0">
                <a:solidFill>
                  <a:srgbClr val="FF0000"/>
                </a:solidFill>
              </a:rPr>
              <a:t>Türkçülük (Milliyetçilik)</a:t>
            </a:r>
            <a:endParaRPr lang="tr-TR" sz="1800" dirty="0">
              <a:solidFill>
                <a:srgbClr val="FF0000"/>
              </a:solidFill>
            </a:endParaRPr>
          </a:p>
        </p:txBody>
      </p:sp>
      <p:sp>
        <p:nvSpPr>
          <p:cNvPr id="4" name="3 Dikdörtgen"/>
          <p:cNvSpPr/>
          <p:nvPr/>
        </p:nvSpPr>
        <p:spPr>
          <a:xfrm>
            <a:off x="2771800" y="0"/>
            <a:ext cx="3024336"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Dağılmayı Önleme Çabaları</a:t>
            </a:r>
            <a:endParaRPr lang="tr-TR" dirty="0">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411510"/>
            <a:ext cx="9036496" cy="4731990"/>
          </a:xfrm>
        </p:spPr>
        <p:txBody>
          <a:bodyPr>
            <a:normAutofit lnSpcReduction="10000"/>
          </a:bodyPr>
          <a:lstStyle/>
          <a:p>
            <a:r>
              <a:rPr lang="tr-TR" sz="1800" b="1" dirty="0" smtClean="0"/>
              <a:t>Osmanlı Devleti sınırlarında yaşayan </a:t>
            </a:r>
            <a:r>
              <a:rPr lang="tr-TR" sz="1800" dirty="0" smtClean="0">
                <a:solidFill>
                  <a:srgbClr val="FF0000"/>
                </a:solidFill>
              </a:rPr>
              <a:t>Müslim, gayrimüslim </a:t>
            </a:r>
            <a:r>
              <a:rPr lang="tr-TR" sz="1800" dirty="0" smtClean="0"/>
              <a:t>halka </a:t>
            </a:r>
            <a:r>
              <a:rPr lang="tr-TR" sz="1800" b="1" dirty="0" smtClean="0"/>
              <a:t>yeni haklar </a:t>
            </a:r>
          </a:p>
          <a:p>
            <a:pPr>
              <a:buNone/>
            </a:pPr>
            <a:r>
              <a:rPr lang="tr-TR" sz="1800" b="1" dirty="0" smtClean="0"/>
              <a:t>vererek aralarında eşitlik sağlamak amacıyla </a:t>
            </a:r>
            <a:r>
              <a:rPr lang="tr-TR" sz="1800" b="1" dirty="0" smtClean="0">
                <a:solidFill>
                  <a:srgbClr val="FF0000"/>
                </a:solidFill>
              </a:rPr>
              <a:t>Osmanlıcılık</a:t>
            </a:r>
            <a:r>
              <a:rPr lang="tr-TR" sz="1800" dirty="0" smtClean="0"/>
              <a:t> fikri benimsenmişti. </a:t>
            </a:r>
          </a:p>
          <a:p>
            <a:pPr>
              <a:buNone/>
            </a:pPr>
            <a:r>
              <a:rPr lang="tr-TR" sz="1800" dirty="0" smtClean="0">
                <a:solidFill>
                  <a:srgbClr val="FF0000"/>
                </a:solidFill>
              </a:rPr>
              <a:t>Din, dil, ırk ayrımı yapmadan</a:t>
            </a:r>
            <a:r>
              <a:rPr lang="tr-TR" sz="1800" dirty="0" smtClean="0"/>
              <a:t> büyük bir </a:t>
            </a:r>
            <a:r>
              <a:rPr lang="tr-TR" sz="1800" b="1" dirty="0" smtClean="0"/>
              <a:t>Osmanlı milleti oluşturmak </a:t>
            </a:r>
            <a:r>
              <a:rPr lang="tr-TR" sz="1800" dirty="0" smtClean="0"/>
              <a:t>temel amaçtı.</a:t>
            </a:r>
          </a:p>
          <a:p>
            <a:r>
              <a:rPr lang="tr-TR" sz="1800" b="1" dirty="0" smtClean="0">
                <a:solidFill>
                  <a:srgbClr val="FF0000"/>
                </a:solidFill>
              </a:rPr>
              <a:t>Fransız </a:t>
            </a:r>
            <a:r>
              <a:rPr lang="tr-TR" sz="1800" b="1" dirty="0" err="1" smtClean="0">
                <a:solidFill>
                  <a:srgbClr val="FF0000"/>
                </a:solidFill>
              </a:rPr>
              <a:t>İhtilali’nin</a:t>
            </a:r>
            <a:r>
              <a:rPr lang="tr-TR" sz="1800" b="1" dirty="0" smtClean="0">
                <a:solidFill>
                  <a:srgbClr val="FF0000"/>
                </a:solidFill>
              </a:rPr>
              <a:t> </a:t>
            </a:r>
            <a:r>
              <a:rPr lang="tr-TR" sz="1800" dirty="0" smtClean="0"/>
              <a:t>etkisiyle </a:t>
            </a:r>
            <a:r>
              <a:rPr lang="tr-TR" sz="1800" b="1" dirty="0" smtClean="0"/>
              <a:t>milliyetçilik fikrinin </a:t>
            </a:r>
            <a:r>
              <a:rPr lang="tr-TR" sz="1800" dirty="0" smtClean="0"/>
              <a:t>yayılmaya başlaması, Osmanlı topraklarında yaşayan </a:t>
            </a:r>
            <a:r>
              <a:rPr lang="tr-TR" sz="1800" b="1" dirty="0" smtClean="0"/>
              <a:t>gayrimüslimlerin</a:t>
            </a:r>
            <a:r>
              <a:rPr lang="tr-TR" sz="1800" dirty="0" smtClean="0"/>
              <a:t> kendi devletlerini kurmak istemelerine sebep oldu.</a:t>
            </a:r>
          </a:p>
          <a:p>
            <a:r>
              <a:rPr lang="tr-TR" sz="1800" dirty="0" smtClean="0"/>
              <a:t>II. Mahmut Dönemi’nde Osmanlı Devleti, Osmanlıcılık düşüncesi ile ilgili ilk ciddi adımı attı.</a:t>
            </a:r>
          </a:p>
          <a:p>
            <a:r>
              <a:rPr lang="tr-TR" sz="1800" dirty="0" smtClean="0"/>
              <a:t>Bu dönemde </a:t>
            </a:r>
            <a:r>
              <a:rPr lang="tr-TR" sz="1800" b="1" dirty="0" smtClean="0"/>
              <a:t>Batı tarzı birçok ıslahat yapıldı</a:t>
            </a:r>
            <a:r>
              <a:rPr lang="tr-TR" sz="1800" dirty="0" smtClean="0"/>
              <a:t>. Osmanlı Devleti’nde yapılan yenilikler sonucunda </a:t>
            </a:r>
            <a:r>
              <a:rPr lang="tr-TR" sz="1800" b="1" dirty="0" smtClean="0"/>
              <a:t>Batıyı yakından tanıyan, yabancı dil bilen bir genç nesil yetişti</a:t>
            </a:r>
            <a:r>
              <a:rPr lang="tr-TR" sz="1800" dirty="0" smtClean="0"/>
              <a:t>. </a:t>
            </a:r>
          </a:p>
          <a:p>
            <a:r>
              <a:rPr lang="tr-TR" sz="1800" dirty="0" smtClean="0"/>
              <a:t>Osmanlıcılık  fikrinin en önemli savunucuları </a:t>
            </a:r>
            <a:r>
              <a:rPr lang="tr-TR" sz="1800" b="1" dirty="0" smtClean="0"/>
              <a:t>Ali Paşa, Fuat Paşa Mithat Paşa ve </a:t>
            </a:r>
          </a:p>
          <a:p>
            <a:r>
              <a:rPr lang="tr-TR" sz="1800" b="1" dirty="0" smtClean="0"/>
              <a:t>Genç Osmanlılardı.</a:t>
            </a:r>
          </a:p>
          <a:p>
            <a:r>
              <a:rPr lang="tr-TR" sz="1800" dirty="0" smtClean="0"/>
              <a:t>Osmanlı Devleti’nin kurtuluşu </a:t>
            </a:r>
            <a:r>
              <a:rPr lang="tr-TR" sz="1800" b="1" dirty="0" smtClean="0"/>
              <a:t>Osmanlı sınırları içerisinde yaşayan tüm topluluklar </a:t>
            </a:r>
          </a:p>
          <a:p>
            <a:pPr>
              <a:buNone/>
            </a:pPr>
            <a:r>
              <a:rPr lang="tr-TR" sz="1800" b="1" dirty="0" smtClean="0"/>
              <a:t>       arasında </a:t>
            </a:r>
            <a:r>
              <a:rPr lang="tr-TR" sz="1800" b="1" dirty="0" smtClean="0">
                <a:solidFill>
                  <a:srgbClr val="FF0000"/>
                </a:solidFill>
              </a:rPr>
              <a:t>dil, din, ırk ve mezhep farkı gözetmeksizin </a:t>
            </a:r>
            <a:r>
              <a:rPr lang="tr-TR" sz="1800" b="1" dirty="0" smtClean="0"/>
              <a:t>herkesin Osmanlı vatandaşı </a:t>
            </a:r>
          </a:p>
          <a:p>
            <a:pPr>
              <a:buNone/>
            </a:pPr>
            <a:r>
              <a:rPr lang="tr-TR" sz="1800" b="1" dirty="0" smtClean="0"/>
              <a:t>       olduğunu kabul etmekle sağlanabilecekti.</a:t>
            </a:r>
          </a:p>
          <a:p>
            <a:r>
              <a:rPr lang="tr-TR" sz="1800" b="1" dirty="0" smtClean="0"/>
              <a:t>Berlin Antlaşması ile Sırbistan, Karadağ ve Romanya’nın bağımsız olması Osmanlıcılık fikrine büyük bir darbe vurdu.</a:t>
            </a:r>
            <a:endParaRPr lang="tr-TR" sz="1800" b="1" dirty="0"/>
          </a:p>
        </p:txBody>
      </p:sp>
      <p:sp>
        <p:nvSpPr>
          <p:cNvPr id="4" name="3 Dikdörtgen"/>
          <p:cNvSpPr/>
          <p:nvPr/>
        </p:nvSpPr>
        <p:spPr>
          <a:xfrm>
            <a:off x="3491880" y="51470"/>
            <a:ext cx="1368152"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Osmanlıcılık</a:t>
            </a:r>
            <a:endParaRPr lang="tr-TR" dirty="0">
              <a:solidFill>
                <a:srgbClr val="FF0000"/>
              </a:solidFill>
            </a:endParaRPr>
          </a:p>
        </p:txBody>
      </p:sp>
      <p:pic>
        <p:nvPicPr>
          <p:cNvPr id="46083" name="Picture 3"/>
          <p:cNvPicPr>
            <a:picLocks noChangeAspect="1" noChangeArrowheads="1"/>
          </p:cNvPicPr>
          <p:nvPr/>
        </p:nvPicPr>
        <p:blipFill>
          <a:blip r:embed="rId2" cstate="print"/>
          <a:srcRect/>
          <a:stretch>
            <a:fillRect/>
          </a:stretch>
        </p:blipFill>
        <p:spPr bwMode="auto">
          <a:xfrm>
            <a:off x="8012410" y="0"/>
            <a:ext cx="1131590" cy="1131590"/>
          </a:xfrm>
          <a:prstGeom prst="rect">
            <a:avLst/>
          </a:prstGeom>
          <a:noFill/>
          <a:ln w="9525">
            <a:noFill/>
            <a:miter lim="800000"/>
            <a:headEnd/>
            <a:tailEnd/>
          </a:ln>
        </p:spPr>
      </p:pic>
      <p:sp>
        <p:nvSpPr>
          <p:cNvPr id="9" name="8 Dikdörtgen"/>
          <p:cNvSpPr/>
          <p:nvPr/>
        </p:nvSpPr>
        <p:spPr>
          <a:xfrm>
            <a:off x="8244408" y="843558"/>
            <a:ext cx="790986" cy="276999"/>
          </a:xfrm>
          <a:prstGeom prst="rect">
            <a:avLst/>
          </a:prstGeom>
        </p:spPr>
        <p:txBody>
          <a:bodyPr wrap="none">
            <a:spAutoFit/>
          </a:bodyPr>
          <a:lstStyle/>
          <a:p>
            <a:r>
              <a:rPr lang="tr-TR" sz="1200" b="1" dirty="0" smtClean="0">
                <a:solidFill>
                  <a:schemeClr val="bg1"/>
                </a:solidFill>
              </a:rPr>
              <a:t>Fuat Paşa</a:t>
            </a:r>
            <a:endParaRPr lang="tr-TR" sz="1200" b="1" dirty="0">
              <a:solidFill>
                <a:schemeClr val="bg1"/>
              </a:solidFill>
            </a:endParaRPr>
          </a:p>
        </p:txBody>
      </p:sp>
      <p:pic>
        <p:nvPicPr>
          <p:cNvPr id="10" name="9 Resim" descr="Ali PaÅa, ile ilgili gÃ¶rsel sonucu"/>
          <p:cNvPicPr/>
          <p:nvPr/>
        </p:nvPicPr>
        <p:blipFill>
          <a:blip r:embed="rId3" cstate="print"/>
          <a:srcRect/>
          <a:stretch>
            <a:fillRect/>
          </a:stretch>
        </p:blipFill>
        <p:spPr bwMode="auto">
          <a:xfrm>
            <a:off x="8388424" y="3291830"/>
            <a:ext cx="755576" cy="864096"/>
          </a:xfrm>
          <a:prstGeom prst="rect">
            <a:avLst/>
          </a:prstGeom>
          <a:noFill/>
          <a:ln w="9525">
            <a:noFill/>
            <a:miter lim="800000"/>
            <a:headEnd/>
            <a:tailEnd/>
          </a:ln>
        </p:spPr>
      </p:pic>
      <p:pic>
        <p:nvPicPr>
          <p:cNvPr id="11" name="10 Resim" descr="Mithat PaÅa ile ilgili gÃ¶rsel sonucu"/>
          <p:cNvPicPr/>
          <p:nvPr/>
        </p:nvPicPr>
        <p:blipFill>
          <a:blip r:embed="rId4" cstate="print"/>
          <a:srcRect/>
          <a:stretch>
            <a:fillRect/>
          </a:stretch>
        </p:blipFill>
        <p:spPr bwMode="auto">
          <a:xfrm>
            <a:off x="8388424" y="2283719"/>
            <a:ext cx="755576" cy="936104"/>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504" y="483518"/>
            <a:ext cx="8856984" cy="4659982"/>
          </a:xfrm>
        </p:spPr>
        <p:txBody>
          <a:bodyPr>
            <a:normAutofit fontScale="92500" lnSpcReduction="10000"/>
          </a:bodyPr>
          <a:lstStyle/>
          <a:p>
            <a:r>
              <a:rPr lang="tr-TR" sz="1800" b="1" dirty="0" smtClean="0">
                <a:solidFill>
                  <a:srgbClr val="FF0000"/>
                </a:solidFill>
              </a:rPr>
              <a:t>İslamcılık fikrinin </a:t>
            </a:r>
            <a:r>
              <a:rPr lang="tr-TR" sz="1800" dirty="0" smtClean="0"/>
              <a:t>bir ideoloji hâline gelmesi XIX. Yüzyılın sonlarında olmuştur. </a:t>
            </a:r>
            <a:r>
              <a:rPr lang="tr-TR" sz="1800" b="1" dirty="0" smtClean="0"/>
              <a:t>Tanzimat Fermanı’yla resmen başlayan Batılılaşma hareketine </a:t>
            </a:r>
            <a:r>
              <a:rPr lang="tr-TR" sz="1800" dirty="0" smtClean="0"/>
              <a:t>ve </a:t>
            </a:r>
          </a:p>
          <a:p>
            <a:r>
              <a:rPr lang="tr-TR" sz="1800" b="1" dirty="0" smtClean="0"/>
              <a:t>Osmanlıcılık fikri önemini kaybedince </a:t>
            </a:r>
            <a:r>
              <a:rPr lang="tr-TR" sz="1800" b="1" dirty="0" smtClean="0">
                <a:solidFill>
                  <a:srgbClr val="FF0000"/>
                </a:solidFill>
              </a:rPr>
              <a:t>İslamcılık fikri önem kazanmaya başladı. </a:t>
            </a:r>
          </a:p>
          <a:p>
            <a:r>
              <a:rPr lang="tr-TR" sz="1800" dirty="0" smtClean="0"/>
              <a:t>Osmanlı Devleti’nin sınırlarında ve </a:t>
            </a:r>
            <a:r>
              <a:rPr lang="tr-TR" sz="1800" b="1" dirty="0" smtClean="0"/>
              <a:t>dünyanın değişik coğrafyalarında yaşayan </a:t>
            </a:r>
            <a:r>
              <a:rPr lang="tr-TR" sz="1800" b="1" dirty="0" smtClean="0">
                <a:solidFill>
                  <a:srgbClr val="FF0000"/>
                </a:solidFill>
              </a:rPr>
              <a:t>bütün Müslümanları </a:t>
            </a:r>
            <a:r>
              <a:rPr lang="tr-TR" sz="1800" b="1" dirty="0" smtClean="0"/>
              <a:t>Osmanlı çatısı altında toplama düşüncesi etkinlik kazandı. </a:t>
            </a:r>
            <a:r>
              <a:rPr lang="tr-TR" sz="1800" b="1" dirty="0" smtClean="0">
                <a:solidFill>
                  <a:srgbClr val="0070C0"/>
                </a:solidFill>
              </a:rPr>
              <a:t>“Din ve millet birdir.” </a:t>
            </a:r>
            <a:r>
              <a:rPr lang="tr-TR" sz="1800" dirty="0" smtClean="0"/>
              <a:t>kaidesi ile tek millet olma yolunda ilerlediler. </a:t>
            </a:r>
          </a:p>
          <a:p>
            <a:r>
              <a:rPr lang="tr-TR" sz="1800" b="1" dirty="0" smtClean="0">
                <a:solidFill>
                  <a:srgbClr val="FF0000"/>
                </a:solidFill>
              </a:rPr>
              <a:t>İslamcılık, </a:t>
            </a:r>
            <a:r>
              <a:rPr lang="tr-TR" sz="1800" b="1" dirty="0" smtClean="0"/>
              <a:t>II. Abdülhamit Dönemi’nde devlet politikası hâline geldi. </a:t>
            </a:r>
          </a:p>
          <a:p>
            <a:r>
              <a:rPr lang="tr-TR" sz="1800" dirty="0" smtClean="0"/>
              <a:t>II. Abdülhamit, İslam birliği siyasetini gerçekleştirmek için sahip olduğu </a:t>
            </a:r>
            <a:r>
              <a:rPr lang="tr-TR" sz="1800" b="1" dirty="0" smtClean="0">
                <a:solidFill>
                  <a:srgbClr val="FF0000"/>
                </a:solidFill>
              </a:rPr>
              <a:t>“halife” </a:t>
            </a:r>
            <a:r>
              <a:rPr lang="tr-TR" sz="1800" dirty="0" smtClean="0"/>
              <a:t>sıfatını etkin bir şekilde kullanmıştı. İslamcılık siyaseti sayesinde Hindistan gibi ülkelerdeki </a:t>
            </a:r>
            <a:r>
              <a:rPr lang="tr-TR" sz="1800" b="1" dirty="0" smtClean="0"/>
              <a:t>Müslüman halkın Balkan Savaşı ve I. Dünya Savaşı sırasında Osmanlı Devleti’ne maddi ve manevi yardımları olmuştu.</a:t>
            </a:r>
          </a:p>
          <a:p>
            <a:r>
              <a:rPr lang="tr-TR" sz="1800" dirty="0" smtClean="0"/>
              <a:t>İslamcılık fikrini savunanların büyük bir kısmı </a:t>
            </a:r>
            <a:r>
              <a:rPr lang="tr-TR" sz="1800" b="1" dirty="0" smtClean="0"/>
              <a:t>dinî, ahlaki ve sosyal değerlerin korunması şartıyla Batı’nın örnek alınabileceğini savunmuştur.</a:t>
            </a:r>
            <a:r>
              <a:rPr lang="tr-TR" sz="1800" dirty="0" smtClean="0"/>
              <a:t> İslam dünyasının hurafelerden kurtarılması gerektiği üzerinde durmuşlardır. </a:t>
            </a:r>
          </a:p>
          <a:p>
            <a:r>
              <a:rPr lang="tr-TR" sz="1800" dirty="0" smtClean="0"/>
              <a:t>İslamcıların </a:t>
            </a:r>
            <a:r>
              <a:rPr lang="tr-TR" sz="1800" b="1" dirty="0" smtClean="0"/>
              <a:t>Batıcı yazarlara karşı en önemli  eleştirileri</a:t>
            </a:r>
            <a:r>
              <a:rPr lang="tr-TR" sz="1800" dirty="0" smtClean="0"/>
              <a:t>, Batıcıların </a:t>
            </a:r>
            <a:r>
              <a:rPr lang="tr-TR" sz="1800" b="1" dirty="0" smtClean="0"/>
              <a:t>toplumun millî, ahlaki, fikrî varlığını meydana getiren kıymetleri bilmemeleridir. </a:t>
            </a:r>
            <a:r>
              <a:rPr lang="tr-TR" sz="1800" dirty="0" smtClean="0"/>
              <a:t>Dolayısıyla </a:t>
            </a:r>
            <a:r>
              <a:rPr lang="tr-TR" sz="1800" b="1" dirty="0" smtClean="0"/>
              <a:t>İslamcı hareketin en önemli yönünün,</a:t>
            </a:r>
            <a:r>
              <a:rPr lang="tr-TR" sz="1800" dirty="0" smtClean="0"/>
              <a:t> </a:t>
            </a:r>
            <a:r>
              <a:rPr lang="tr-TR" sz="1800" b="1" dirty="0" smtClean="0">
                <a:solidFill>
                  <a:srgbClr val="FF0000"/>
                </a:solidFill>
              </a:rPr>
              <a:t>toplumdaki manevi ve ahlaki değerleri korumak olduğu </a:t>
            </a:r>
            <a:r>
              <a:rPr lang="tr-TR" sz="1800" dirty="0" smtClean="0"/>
              <a:t>söylenebilir.</a:t>
            </a:r>
            <a:endParaRPr lang="tr-TR" sz="1800" b="1" dirty="0"/>
          </a:p>
        </p:txBody>
      </p:sp>
      <p:sp>
        <p:nvSpPr>
          <p:cNvPr id="5" name="4 Dikdörtgen"/>
          <p:cNvSpPr/>
          <p:nvPr/>
        </p:nvSpPr>
        <p:spPr>
          <a:xfrm>
            <a:off x="3491880" y="51470"/>
            <a:ext cx="1224136"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İslamcılık</a:t>
            </a:r>
            <a:endParaRPr lang="tr-TR" dirty="0">
              <a:solidFill>
                <a:srgbClr val="FF0000"/>
              </a:solidFill>
            </a:endParaRPr>
          </a:p>
        </p:txBody>
      </p:sp>
      <p:pic>
        <p:nvPicPr>
          <p:cNvPr id="43010" name="Picture 2" descr="abdÃ¼lhamit han ile ilgili gÃ¶rsel sonucu"/>
          <p:cNvPicPr>
            <a:picLocks noChangeAspect="1" noChangeArrowheads="1"/>
          </p:cNvPicPr>
          <p:nvPr/>
        </p:nvPicPr>
        <p:blipFill>
          <a:blip r:embed="rId2" cstate="print"/>
          <a:srcRect/>
          <a:stretch>
            <a:fillRect/>
          </a:stretch>
        </p:blipFill>
        <p:spPr bwMode="auto">
          <a:xfrm>
            <a:off x="8157716" y="1"/>
            <a:ext cx="986283" cy="1203597"/>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ened-i Ä°ttifak ile ilgili gÃ¶rsel sonucu"/>
          <p:cNvPicPr>
            <a:picLocks noChangeAspect="1" noChangeArrowheads="1"/>
          </p:cNvPicPr>
          <p:nvPr/>
        </p:nvPicPr>
        <p:blipFill>
          <a:blip r:embed="rId2" cstate="print"/>
          <a:srcRect/>
          <a:stretch>
            <a:fillRect/>
          </a:stretch>
        </p:blipFill>
        <p:spPr bwMode="auto">
          <a:xfrm>
            <a:off x="7524329" y="1635646"/>
            <a:ext cx="1619672" cy="2139702"/>
          </a:xfrm>
          <a:prstGeom prst="rect">
            <a:avLst/>
          </a:prstGeom>
          <a:noFill/>
        </p:spPr>
      </p:pic>
      <p:pic>
        <p:nvPicPr>
          <p:cNvPr id="5" name="Picture 3"/>
          <p:cNvPicPr>
            <a:picLocks noChangeAspect="1" noChangeArrowheads="1"/>
          </p:cNvPicPr>
          <p:nvPr/>
        </p:nvPicPr>
        <p:blipFill>
          <a:blip r:embed="rId3" cstate="print"/>
          <a:srcRect/>
          <a:stretch>
            <a:fillRect/>
          </a:stretch>
        </p:blipFill>
        <p:spPr bwMode="auto">
          <a:xfrm>
            <a:off x="7884368" y="0"/>
            <a:ext cx="1259632" cy="987574"/>
          </a:xfrm>
          <a:prstGeom prst="rect">
            <a:avLst/>
          </a:prstGeom>
          <a:noFill/>
          <a:ln w="9525">
            <a:noFill/>
            <a:miter lim="800000"/>
            <a:headEnd/>
            <a:tailEnd/>
          </a:ln>
        </p:spPr>
      </p:pic>
      <p:pic>
        <p:nvPicPr>
          <p:cNvPr id="15362" name="Picture 2" descr="Ä°lgili resim"/>
          <p:cNvPicPr>
            <a:picLocks noChangeAspect="1" noChangeArrowheads="1"/>
          </p:cNvPicPr>
          <p:nvPr/>
        </p:nvPicPr>
        <p:blipFill>
          <a:blip r:embed="rId4" cstate="print"/>
          <a:srcRect/>
          <a:stretch>
            <a:fillRect/>
          </a:stretch>
        </p:blipFill>
        <p:spPr bwMode="auto">
          <a:xfrm>
            <a:off x="6911752" y="3795886"/>
            <a:ext cx="2232248" cy="1347614"/>
          </a:xfrm>
          <a:prstGeom prst="rect">
            <a:avLst/>
          </a:prstGeom>
          <a:noFill/>
        </p:spPr>
      </p:pic>
      <p:sp>
        <p:nvSpPr>
          <p:cNvPr id="3" name="2 İçerik Yer Tutucusu"/>
          <p:cNvSpPr>
            <a:spLocks noGrp="1"/>
          </p:cNvSpPr>
          <p:nvPr>
            <p:ph idx="1"/>
          </p:nvPr>
        </p:nvSpPr>
        <p:spPr>
          <a:xfrm>
            <a:off x="0" y="0"/>
            <a:ext cx="8244408" cy="5143500"/>
          </a:xfrm>
        </p:spPr>
        <p:txBody>
          <a:bodyPr>
            <a:normAutofit fontScale="85000" lnSpcReduction="10000"/>
          </a:bodyPr>
          <a:lstStyle/>
          <a:p>
            <a:r>
              <a:rPr lang="tr-TR" sz="1800" b="1" dirty="0"/>
              <a:t>Bulgar âyanları </a:t>
            </a:r>
            <a:r>
              <a:rPr lang="tr-TR" sz="1800" dirty="0"/>
              <a:t>ve </a:t>
            </a:r>
            <a:r>
              <a:rPr lang="tr-TR" sz="1800" b="1" dirty="0" smtClean="0"/>
              <a:t>Mısır Valisi </a:t>
            </a:r>
            <a:r>
              <a:rPr lang="tr-TR" sz="1800" b="1" dirty="0" err="1"/>
              <a:t>Kavalalı</a:t>
            </a:r>
            <a:r>
              <a:rPr lang="tr-TR" sz="1800" b="1" dirty="0"/>
              <a:t> Mehmet Ali Paşa</a:t>
            </a:r>
            <a:r>
              <a:rPr lang="tr-TR" sz="1800" dirty="0"/>
              <a:t>, Alemdar’ı rakip gördükleri için </a:t>
            </a:r>
            <a:r>
              <a:rPr lang="tr-TR" sz="1800" b="1" dirty="0">
                <a:solidFill>
                  <a:srgbClr val="FF0000"/>
                </a:solidFill>
              </a:rPr>
              <a:t>davete katılmadılar</a:t>
            </a:r>
            <a:r>
              <a:rPr lang="tr-TR" sz="1800" b="1" dirty="0" smtClean="0">
                <a:solidFill>
                  <a:srgbClr val="FF0000"/>
                </a:solidFill>
              </a:rPr>
              <a:t>.</a:t>
            </a:r>
          </a:p>
          <a:p>
            <a:r>
              <a:rPr lang="tr-TR" sz="1800" dirty="0"/>
              <a:t>Sadrazam </a:t>
            </a:r>
            <a:r>
              <a:rPr lang="tr-TR" sz="1800" dirty="0" smtClean="0"/>
              <a:t>Alemdar Mustafa Paşa yaptığı </a:t>
            </a:r>
            <a:r>
              <a:rPr lang="tr-TR" sz="1800" dirty="0"/>
              <a:t>konuşmada</a:t>
            </a:r>
            <a:r>
              <a:rPr lang="tr-TR" sz="1800" dirty="0" smtClean="0"/>
              <a:t>, </a:t>
            </a:r>
            <a:r>
              <a:rPr lang="tr-TR" sz="1800" b="1" dirty="0" smtClean="0">
                <a:solidFill>
                  <a:srgbClr val="FF0000"/>
                </a:solidFill>
              </a:rPr>
              <a:t>Yeniçeri </a:t>
            </a:r>
            <a:r>
              <a:rPr lang="tr-TR" sz="1800" b="1" dirty="0">
                <a:solidFill>
                  <a:srgbClr val="FF0000"/>
                </a:solidFill>
              </a:rPr>
              <a:t>Ocağının </a:t>
            </a:r>
            <a:r>
              <a:rPr lang="tr-TR" sz="1800" b="1" dirty="0"/>
              <a:t>yeniden düzenlenmesi gerekliliği üzerinde durdu </a:t>
            </a:r>
            <a:r>
              <a:rPr lang="tr-TR" sz="1800" dirty="0"/>
              <a:t>ve siyasi birlik </a:t>
            </a:r>
            <a:r>
              <a:rPr lang="tr-TR" sz="1800" dirty="0" smtClean="0"/>
              <a:t>mesajı </a:t>
            </a:r>
            <a:r>
              <a:rPr lang="tr-TR" sz="1800" dirty="0"/>
              <a:t>verdi</a:t>
            </a:r>
            <a:r>
              <a:rPr lang="tr-TR" sz="1800" dirty="0" smtClean="0"/>
              <a:t>.</a:t>
            </a:r>
          </a:p>
          <a:p>
            <a:r>
              <a:rPr lang="tr-TR" sz="1800" dirty="0"/>
              <a:t>Öneriler oturuma katılanlar arasında tartışıldı ve </a:t>
            </a:r>
            <a:r>
              <a:rPr lang="tr-TR" sz="1800" b="1" dirty="0"/>
              <a:t>alınan kararlar </a:t>
            </a:r>
            <a:r>
              <a:rPr lang="tr-TR" sz="1800" b="1" dirty="0">
                <a:solidFill>
                  <a:srgbClr val="FF0000"/>
                </a:solidFill>
              </a:rPr>
              <a:t>“</a:t>
            </a:r>
            <a:r>
              <a:rPr lang="tr-TR" sz="1800" b="1" dirty="0" err="1">
                <a:solidFill>
                  <a:srgbClr val="FF0000"/>
                </a:solidFill>
              </a:rPr>
              <a:t>Sened</a:t>
            </a:r>
            <a:r>
              <a:rPr lang="tr-TR" sz="1800" b="1" dirty="0">
                <a:solidFill>
                  <a:srgbClr val="FF0000"/>
                </a:solidFill>
              </a:rPr>
              <a:t>-i İttifak” </a:t>
            </a:r>
            <a:r>
              <a:rPr lang="tr-TR" sz="1800" dirty="0" smtClean="0"/>
              <a:t>adı </a:t>
            </a:r>
            <a:r>
              <a:rPr lang="nb-NO" sz="1800" dirty="0" smtClean="0"/>
              <a:t>verilen </a:t>
            </a:r>
            <a:r>
              <a:rPr lang="nb-NO" sz="1800" dirty="0"/>
              <a:t>belgeye yazılarak imzalanıp mühürlendi.</a:t>
            </a:r>
            <a:endParaRPr lang="tr-TR" sz="1800" b="1" dirty="0" smtClean="0">
              <a:solidFill>
                <a:srgbClr val="FF0000"/>
              </a:solidFill>
            </a:endParaRPr>
          </a:p>
          <a:p>
            <a:r>
              <a:rPr lang="tr-TR" sz="1800" dirty="0"/>
              <a:t>Toplantıya katılan âyanlardan </a:t>
            </a:r>
            <a:r>
              <a:rPr lang="tr-TR" sz="1800" b="1" dirty="0">
                <a:solidFill>
                  <a:srgbClr val="FF0000"/>
                </a:solidFill>
              </a:rPr>
              <a:t>sadece </a:t>
            </a:r>
            <a:r>
              <a:rPr lang="tr-TR" sz="1800" b="1" dirty="0" smtClean="0">
                <a:solidFill>
                  <a:srgbClr val="FF0000"/>
                </a:solidFill>
              </a:rPr>
              <a:t>dördü bu </a:t>
            </a:r>
            <a:r>
              <a:rPr lang="tr-TR" sz="1800" b="1" dirty="0">
                <a:solidFill>
                  <a:srgbClr val="FF0000"/>
                </a:solidFill>
              </a:rPr>
              <a:t>belgeyi imzaladı</a:t>
            </a:r>
            <a:r>
              <a:rPr lang="tr-TR" sz="1800" dirty="0"/>
              <a:t>. Diğerleri </a:t>
            </a:r>
            <a:r>
              <a:rPr lang="tr-TR" sz="1800" b="1" dirty="0"/>
              <a:t>çıkarlarının zedeleneceği korkusu ile belgeyi </a:t>
            </a:r>
            <a:r>
              <a:rPr lang="tr-TR" sz="1800" b="1" dirty="0">
                <a:solidFill>
                  <a:srgbClr val="FF0000"/>
                </a:solidFill>
              </a:rPr>
              <a:t>imzalamadı</a:t>
            </a:r>
            <a:r>
              <a:rPr lang="tr-TR" sz="1800" dirty="0"/>
              <a:t>. </a:t>
            </a:r>
            <a:r>
              <a:rPr lang="tr-TR" sz="1800" dirty="0" smtClean="0"/>
              <a:t>Sultan II</a:t>
            </a:r>
            <a:r>
              <a:rPr lang="tr-TR" sz="1800" dirty="0"/>
              <a:t>. Mahmut bu senedi mevcut durumun kötü olmasından dolayı istemeyerek de olsa imzaladı</a:t>
            </a:r>
            <a:r>
              <a:rPr lang="tr-TR" sz="1800" dirty="0" smtClean="0"/>
              <a:t>.</a:t>
            </a:r>
          </a:p>
          <a:p>
            <a:pPr>
              <a:buNone/>
            </a:pPr>
            <a:r>
              <a:rPr lang="tr-TR" sz="1800" b="1" dirty="0" err="1">
                <a:solidFill>
                  <a:srgbClr val="FF0000"/>
                </a:solidFill>
              </a:rPr>
              <a:t>Sened</a:t>
            </a:r>
            <a:r>
              <a:rPr lang="tr-TR" sz="1800" b="1" dirty="0">
                <a:solidFill>
                  <a:srgbClr val="FF0000"/>
                </a:solidFill>
              </a:rPr>
              <a:t>-i İttifak’ın Bazı Maddeleri</a:t>
            </a:r>
          </a:p>
          <a:p>
            <a:pPr>
              <a:buNone/>
            </a:pPr>
            <a:r>
              <a:rPr lang="tr-TR" sz="1800" dirty="0"/>
              <a:t>• Âyanlar </a:t>
            </a:r>
            <a:r>
              <a:rPr lang="tr-TR" sz="1800" dirty="0">
                <a:solidFill>
                  <a:srgbClr val="FF0000"/>
                </a:solidFill>
              </a:rPr>
              <a:t>padişahın emirlerini yerine getirerek </a:t>
            </a:r>
            <a:r>
              <a:rPr lang="tr-TR" sz="1800" b="1" dirty="0"/>
              <a:t>ona sadık kalacaklardı.</a:t>
            </a:r>
          </a:p>
          <a:p>
            <a:pPr marL="90488" indent="-90488">
              <a:buNone/>
            </a:pPr>
            <a:r>
              <a:rPr lang="tr-TR" sz="1800" dirty="0"/>
              <a:t>• Âyanlar, </a:t>
            </a:r>
            <a:r>
              <a:rPr lang="tr-TR" sz="1800" b="1" dirty="0"/>
              <a:t>eyaletlerden devletin asker almasına karşı gelmeyeceklerdi</a:t>
            </a:r>
            <a:r>
              <a:rPr lang="tr-TR" sz="1800" dirty="0"/>
              <a:t>. </a:t>
            </a:r>
          </a:p>
          <a:p>
            <a:pPr>
              <a:buNone/>
            </a:pPr>
            <a:r>
              <a:rPr lang="tr-TR" sz="1800" dirty="0"/>
              <a:t>• </a:t>
            </a:r>
            <a:r>
              <a:rPr lang="tr-TR" sz="1800" b="1" dirty="0"/>
              <a:t>Hazine gelirlerinin toplanması devletin koymuş olduğu kanun ve hükümlere göre yapılacak</a:t>
            </a:r>
            <a:r>
              <a:rPr lang="tr-TR" sz="1800" dirty="0"/>
              <a:t>tı.</a:t>
            </a:r>
          </a:p>
          <a:p>
            <a:pPr>
              <a:buNone/>
            </a:pPr>
            <a:r>
              <a:rPr lang="tr-TR" sz="1800" dirty="0"/>
              <a:t>• Sadrazamın </a:t>
            </a:r>
            <a:r>
              <a:rPr lang="tr-TR" sz="1800" b="1" dirty="0"/>
              <a:t>kanun ve ittifaka uygun olarak vereceği emirlere itaat edilecek</a:t>
            </a:r>
            <a:r>
              <a:rPr lang="tr-TR" sz="1800" dirty="0"/>
              <a:t>, uygun olmayanlara</a:t>
            </a:r>
          </a:p>
          <a:p>
            <a:pPr>
              <a:buNone/>
            </a:pPr>
            <a:r>
              <a:rPr lang="tr-TR" sz="1800" b="1" dirty="0">
                <a:solidFill>
                  <a:srgbClr val="FF0000"/>
                </a:solidFill>
              </a:rPr>
              <a:t>birlikte karşı çıkılacaktı.</a:t>
            </a:r>
          </a:p>
          <a:p>
            <a:pPr>
              <a:buNone/>
            </a:pPr>
            <a:r>
              <a:rPr lang="tr-TR" sz="1800" dirty="0"/>
              <a:t>• </a:t>
            </a:r>
            <a:r>
              <a:rPr lang="tr-TR" sz="1800" b="1" dirty="0"/>
              <a:t>Âyanlar da devlet adamları gibi anlaşmaya uyacaklardı</a:t>
            </a:r>
            <a:r>
              <a:rPr lang="tr-TR" sz="1800" dirty="0"/>
              <a:t>. Karşı koyan olursa bütün âyanlar</a:t>
            </a:r>
          </a:p>
          <a:p>
            <a:pPr>
              <a:buNone/>
            </a:pPr>
            <a:r>
              <a:rPr lang="tr-TR" sz="1800" dirty="0"/>
              <a:t>hep birlikte onu engelleyeceklerdi.</a:t>
            </a:r>
          </a:p>
          <a:p>
            <a:pPr>
              <a:buNone/>
            </a:pPr>
            <a:r>
              <a:rPr lang="tr-TR" sz="1800" dirty="0"/>
              <a:t>• İstanbul’da </a:t>
            </a:r>
            <a:r>
              <a:rPr lang="tr-TR" sz="1800" b="1" dirty="0">
                <a:solidFill>
                  <a:srgbClr val="FF0000"/>
                </a:solidFill>
              </a:rPr>
              <a:t>Yeniçeri Ocağı ve diğer ocaklarda isyan çıkarsa </a:t>
            </a:r>
            <a:r>
              <a:rPr lang="tr-TR" sz="1800" dirty="0"/>
              <a:t>âyanlar emir beklemeksizin</a:t>
            </a:r>
          </a:p>
          <a:p>
            <a:pPr>
              <a:buNone/>
            </a:pPr>
            <a:r>
              <a:rPr lang="tr-TR" sz="1800" b="1" dirty="0"/>
              <a:t>gelip isyanı bastırmaya çalışacaklardı</a:t>
            </a:r>
            <a:r>
              <a:rPr lang="tr-TR" sz="1800" b="1" dirty="0" smtClean="0"/>
              <a:t>.</a:t>
            </a:r>
          </a:p>
          <a:p>
            <a:pPr>
              <a:buNone/>
            </a:pPr>
            <a:r>
              <a:rPr lang="tr-TR" sz="1800" dirty="0" smtClean="0"/>
              <a:t>• </a:t>
            </a:r>
            <a:r>
              <a:rPr lang="tr-TR" sz="1800" dirty="0"/>
              <a:t>Padişah </a:t>
            </a:r>
            <a:r>
              <a:rPr lang="tr-TR" sz="1800" b="1" dirty="0">
                <a:solidFill>
                  <a:srgbClr val="FF0000"/>
                </a:solidFill>
              </a:rPr>
              <a:t>âdil ve eşit vergi </a:t>
            </a:r>
            <a:r>
              <a:rPr lang="tr-TR" sz="1800" b="1" dirty="0"/>
              <a:t>alacak, aşırı vergi konmayacaktı.</a:t>
            </a:r>
            <a:endParaRPr lang="tr-TR" sz="1800" b="1"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5313" y="411510"/>
            <a:ext cx="8251103" cy="4608512"/>
          </a:xfrm>
        </p:spPr>
        <p:txBody>
          <a:bodyPr>
            <a:normAutofit fontScale="92500" lnSpcReduction="10000"/>
          </a:bodyPr>
          <a:lstStyle/>
          <a:p>
            <a:r>
              <a:rPr lang="tr-TR" sz="1700" b="1" dirty="0" smtClean="0">
                <a:solidFill>
                  <a:srgbClr val="FF0000"/>
                </a:solidFill>
              </a:rPr>
              <a:t>Türkçülük, </a:t>
            </a:r>
            <a:r>
              <a:rPr lang="tr-TR" sz="1700" b="1" dirty="0" smtClean="0"/>
              <a:t>millet, milliyet ve milliyetçilik </a:t>
            </a:r>
            <a:r>
              <a:rPr lang="tr-TR" sz="1700" dirty="0" smtClean="0"/>
              <a:t>kavramlarına dayanır.  </a:t>
            </a:r>
            <a:r>
              <a:rPr lang="tr-TR" sz="1700" b="1" dirty="0" smtClean="0">
                <a:solidFill>
                  <a:srgbClr val="FF0000"/>
                </a:solidFill>
              </a:rPr>
              <a:t>Ziya </a:t>
            </a:r>
            <a:r>
              <a:rPr lang="tr-TR" sz="1700" b="1" dirty="0" err="1" smtClean="0">
                <a:solidFill>
                  <a:srgbClr val="FF0000"/>
                </a:solidFill>
              </a:rPr>
              <a:t>Gökalp’e</a:t>
            </a:r>
            <a:r>
              <a:rPr lang="tr-TR" sz="1700" b="1" dirty="0" smtClean="0">
                <a:solidFill>
                  <a:srgbClr val="FF0000"/>
                </a:solidFill>
              </a:rPr>
              <a:t> </a:t>
            </a:r>
            <a:r>
              <a:rPr lang="tr-TR" sz="1700" dirty="0" smtClean="0"/>
              <a:t>göre millet </a:t>
            </a:r>
            <a:r>
              <a:rPr lang="tr-TR" sz="1700" b="1" dirty="0" smtClean="0"/>
              <a:t>“Dilce, dince, ahlakça ve güzellik duygusu  bakımından müşterek olan  yani aynı terbiyeyi almış fertlerden oluşan bir topluluktur.” </a:t>
            </a:r>
          </a:p>
          <a:p>
            <a:r>
              <a:rPr lang="tr-TR" sz="1700" b="1" dirty="0" smtClean="0">
                <a:solidFill>
                  <a:srgbClr val="FF0000"/>
                </a:solidFill>
              </a:rPr>
              <a:t>Milliyetçilik</a:t>
            </a:r>
            <a:r>
              <a:rPr lang="tr-TR" sz="1700" dirty="0" smtClean="0"/>
              <a:t> ise </a:t>
            </a:r>
            <a:r>
              <a:rPr lang="tr-TR" sz="1700" b="1" dirty="0" smtClean="0"/>
              <a:t>“İnsanların soy, kültür ve coğrafi özelliklerinden  hareket ederek bir birlik oluşturan kavramın adıdır.”</a:t>
            </a:r>
          </a:p>
          <a:p>
            <a:r>
              <a:rPr lang="tr-TR" sz="1700" dirty="0" smtClean="0"/>
              <a:t>Milliyetçilik düşüncesi 1789 Fransız </a:t>
            </a:r>
            <a:r>
              <a:rPr lang="tr-TR" sz="1700" dirty="0" err="1" smtClean="0"/>
              <a:t>İhtilali’yle</a:t>
            </a:r>
            <a:r>
              <a:rPr lang="tr-TR" sz="1700" dirty="0" smtClean="0"/>
              <a:t> birlikte ortaya çıkmıştır.</a:t>
            </a:r>
          </a:p>
          <a:p>
            <a:r>
              <a:rPr lang="tr-TR" sz="1700" dirty="0" smtClean="0"/>
              <a:t>Napolyon Savaşlarının bütün Avrupa’ya, </a:t>
            </a:r>
            <a:r>
              <a:rPr lang="tr-TR" sz="1700" b="1" dirty="0" smtClean="0">
                <a:solidFill>
                  <a:srgbClr val="FF0000"/>
                </a:solidFill>
              </a:rPr>
              <a:t>“kendi kaderini tayin hakkı” </a:t>
            </a:r>
            <a:r>
              <a:rPr lang="tr-TR" sz="1700" dirty="0" smtClean="0"/>
              <a:t>ilkesini benimsettiği görülür.</a:t>
            </a:r>
          </a:p>
          <a:p>
            <a:r>
              <a:rPr lang="tr-TR" sz="1700" dirty="0" smtClean="0"/>
              <a:t>Bu fikir </a:t>
            </a:r>
            <a:r>
              <a:rPr lang="tr-TR" sz="1700" b="1" dirty="0" smtClean="0">
                <a:solidFill>
                  <a:srgbClr val="FF0000"/>
                </a:solidFill>
              </a:rPr>
              <a:t>İttihat ve Terakki Cemiyeti </a:t>
            </a:r>
            <a:r>
              <a:rPr lang="tr-TR" sz="1700" dirty="0" smtClean="0"/>
              <a:t>ile yönetimde uygulanmaya başlandı. </a:t>
            </a:r>
            <a:r>
              <a:rPr lang="tr-TR" sz="1700" b="1" dirty="0" smtClean="0"/>
              <a:t>Asıl hedef Osmanlı Devleti’nin dağılmasını önlemekti.</a:t>
            </a:r>
          </a:p>
          <a:p>
            <a:r>
              <a:rPr lang="tr-TR" sz="1700" dirty="0" smtClean="0"/>
              <a:t>Esasen Türk olmadığı hâlde </a:t>
            </a:r>
            <a:r>
              <a:rPr lang="tr-TR" sz="1700" b="1" dirty="0" smtClean="0"/>
              <a:t>Türkleşmiş Müslüman topluluklar </a:t>
            </a:r>
            <a:r>
              <a:rPr lang="tr-TR" sz="1700" dirty="0" smtClean="0"/>
              <a:t>ve milliyet duygusu olmayan bazı topluluklar </a:t>
            </a:r>
            <a:r>
              <a:rPr lang="tr-TR" sz="1700" b="1" dirty="0" smtClean="0"/>
              <a:t>Türklük fikri etrafında birleştirilmek istenmişti.</a:t>
            </a:r>
          </a:p>
          <a:p>
            <a:r>
              <a:rPr lang="tr-TR" sz="1700" b="1" dirty="0" smtClean="0">
                <a:solidFill>
                  <a:srgbClr val="FF0000"/>
                </a:solidFill>
              </a:rPr>
              <a:t>Asıl hedef </a:t>
            </a:r>
            <a:r>
              <a:rPr lang="tr-TR" sz="1700" b="1" dirty="0" smtClean="0"/>
              <a:t>dili, ırkı, adetleri </a:t>
            </a:r>
            <a:r>
              <a:rPr lang="tr-TR" sz="1700" dirty="0" smtClean="0"/>
              <a:t>ve hatta çoğunun </a:t>
            </a:r>
            <a:r>
              <a:rPr lang="tr-TR" sz="1700" b="1" dirty="0" smtClean="0"/>
              <a:t>dinleri aynı </a:t>
            </a:r>
            <a:r>
              <a:rPr lang="tr-TR" sz="1700" dirty="0" smtClean="0"/>
              <a:t>olan Asya’nın büyük kısmı ile Avrupa’nın doğusunda bulunan </a:t>
            </a:r>
            <a:r>
              <a:rPr lang="tr-TR" sz="1700" b="1" dirty="0" smtClean="0">
                <a:solidFill>
                  <a:srgbClr val="FF0000"/>
                </a:solidFill>
              </a:rPr>
              <a:t>Türkleri</a:t>
            </a:r>
            <a:r>
              <a:rPr lang="tr-TR" sz="1700" dirty="0" smtClean="0"/>
              <a:t> </a:t>
            </a:r>
            <a:r>
              <a:rPr lang="tr-TR" sz="1700" b="1" dirty="0" smtClean="0"/>
              <a:t>Osmanlı bayrağı altında birleştirmekti.</a:t>
            </a:r>
          </a:p>
          <a:p>
            <a:r>
              <a:rPr lang="tr-TR" sz="1800" b="1" dirty="0" smtClean="0"/>
              <a:t>Türkçülük fikrini savunan aydınlar: Ziya Gökalp, Yusuf </a:t>
            </a:r>
            <a:r>
              <a:rPr lang="tr-TR" sz="1800" b="1" dirty="0" err="1" smtClean="0"/>
              <a:t>Akçura</a:t>
            </a:r>
            <a:r>
              <a:rPr lang="tr-TR" sz="1800" b="1" dirty="0" smtClean="0"/>
              <a:t>, Ahmet Ağaoğlu, </a:t>
            </a:r>
          </a:p>
          <a:p>
            <a:r>
              <a:rPr lang="tr-TR" sz="1800" b="1" dirty="0" smtClean="0"/>
              <a:t>Tekin Alp, Ömer Seyfettin, Fuat Köprülü, Hamdullah Suphi, Kazım Duru </a:t>
            </a:r>
            <a:r>
              <a:rPr lang="tr-TR" sz="1800" dirty="0" smtClean="0"/>
              <a:t>ve </a:t>
            </a:r>
          </a:p>
          <a:p>
            <a:r>
              <a:rPr lang="tr-TR" sz="1800" b="1" dirty="0" smtClean="0"/>
              <a:t>İsmail Hakkı </a:t>
            </a:r>
            <a:r>
              <a:rPr lang="tr-TR" sz="1800" b="1" dirty="0" err="1" smtClean="0"/>
              <a:t>Baltacıoğlu’dur</a:t>
            </a:r>
            <a:r>
              <a:rPr lang="tr-TR" sz="1800" dirty="0" smtClean="0"/>
              <a:t>.</a:t>
            </a:r>
            <a:endParaRPr lang="tr-TR" sz="1800" b="1" dirty="0"/>
          </a:p>
        </p:txBody>
      </p:sp>
      <p:sp>
        <p:nvSpPr>
          <p:cNvPr id="4" name="3 Dikdörtgen"/>
          <p:cNvSpPr/>
          <p:nvPr/>
        </p:nvSpPr>
        <p:spPr>
          <a:xfrm>
            <a:off x="3491880" y="51470"/>
            <a:ext cx="2448272" cy="369332"/>
          </a:xfrm>
          <a:prstGeom prst="rect">
            <a:avLst/>
          </a:prstGeom>
          <a:solidFill>
            <a:schemeClr val="accent1">
              <a:lumMod val="40000"/>
              <a:lumOff val="60000"/>
            </a:schemeClr>
          </a:solidFill>
        </p:spPr>
        <p:txBody>
          <a:bodyPr wrap="square">
            <a:spAutoFit/>
          </a:bodyPr>
          <a:lstStyle/>
          <a:p>
            <a:pPr algn="ctr"/>
            <a:r>
              <a:rPr lang="tr-TR" b="1" dirty="0" smtClean="0">
                <a:solidFill>
                  <a:srgbClr val="FF0000"/>
                </a:solidFill>
              </a:rPr>
              <a:t>Türkçülük(Milliyetçilik)</a:t>
            </a:r>
            <a:endParaRPr lang="tr-TR" dirty="0">
              <a:solidFill>
                <a:srgbClr val="FF0000"/>
              </a:solidFill>
            </a:endParaRPr>
          </a:p>
        </p:txBody>
      </p:sp>
      <p:pic>
        <p:nvPicPr>
          <p:cNvPr id="45058" name="Picture 2"/>
          <p:cNvPicPr>
            <a:picLocks noChangeAspect="1" noChangeArrowheads="1"/>
          </p:cNvPicPr>
          <p:nvPr/>
        </p:nvPicPr>
        <p:blipFill>
          <a:blip r:embed="rId2" cstate="print"/>
          <a:srcRect/>
          <a:stretch>
            <a:fillRect/>
          </a:stretch>
        </p:blipFill>
        <p:spPr bwMode="auto">
          <a:xfrm>
            <a:off x="8316416" y="1"/>
            <a:ext cx="827584" cy="1059582"/>
          </a:xfrm>
          <a:prstGeom prst="rect">
            <a:avLst/>
          </a:prstGeom>
          <a:noFill/>
          <a:ln w="9525">
            <a:noFill/>
            <a:miter lim="800000"/>
            <a:headEnd/>
            <a:tailEnd/>
          </a:ln>
        </p:spPr>
      </p:pic>
      <p:pic>
        <p:nvPicPr>
          <p:cNvPr id="6" name="5 Resim" descr="tÃ¼rkÃ§Ã¼lÃ¼k ile ilgili gÃ¶rsel sonucu"/>
          <p:cNvPicPr/>
          <p:nvPr/>
        </p:nvPicPr>
        <p:blipFill>
          <a:blip r:embed="rId3" cstate="print"/>
          <a:srcRect/>
          <a:stretch>
            <a:fillRect/>
          </a:stretch>
        </p:blipFill>
        <p:spPr bwMode="auto">
          <a:xfrm>
            <a:off x="6660232" y="4371950"/>
            <a:ext cx="1187624" cy="771550"/>
          </a:xfrm>
          <a:prstGeom prst="rect">
            <a:avLst/>
          </a:prstGeom>
          <a:noFill/>
          <a:ln w="9525">
            <a:noFill/>
            <a:miter lim="800000"/>
            <a:headEnd/>
            <a:tailEnd/>
          </a:ln>
        </p:spPr>
      </p:pic>
      <p:pic>
        <p:nvPicPr>
          <p:cNvPr id="7" name="6 Resim" descr="tÃ¼rkÃ§Ã¼lÃ¼k ile ilgili gÃ¶rsel sonucu"/>
          <p:cNvPicPr/>
          <p:nvPr/>
        </p:nvPicPr>
        <p:blipFill>
          <a:blip r:embed="rId4" cstate="print"/>
          <a:srcRect/>
          <a:stretch>
            <a:fillRect/>
          </a:stretch>
        </p:blipFill>
        <p:spPr bwMode="auto">
          <a:xfrm>
            <a:off x="7884368" y="4227934"/>
            <a:ext cx="1259632" cy="915566"/>
          </a:xfrm>
          <a:prstGeom prst="rect">
            <a:avLst/>
          </a:prstGeom>
          <a:noFill/>
          <a:ln w="9525">
            <a:noFill/>
            <a:miter lim="800000"/>
            <a:headEnd/>
            <a:tailEnd/>
          </a:ln>
        </p:spPr>
      </p:pic>
      <p:pic>
        <p:nvPicPr>
          <p:cNvPr id="8" name="7 Resim" descr="Yusuf AkÃ§ura ile ilgili gÃ¶rsel sonucu"/>
          <p:cNvPicPr/>
          <p:nvPr/>
        </p:nvPicPr>
        <p:blipFill>
          <a:blip r:embed="rId5" cstate="print"/>
          <a:srcRect/>
          <a:stretch>
            <a:fillRect/>
          </a:stretch>
        </p:blipFill>
        <p:spPr bwMode="auto">
          <a:xfrm>
            <a:off x="8308361" y="1059582"/>
            <a:ext cx="835639" cy="1104900"/>
          </a:xfrm>
          <a:prstGeom prst="rect">
            <a:avLst/>
          </a:prstGeom>
          <a:noFill/>
          <a:ln w="9525">
            <a:noFill/>
            <a:miter lim="800000"/>
            <a:headEnd/>
            <a:tailEnd/>
          </a:ln>
        </p:spPr>
      </p:pic>
      <p:pic>
        <p:nvPicPr>
          <p:cNvPr id="9" name="8 Resim" descr="Ahmet AÄaoÄlu tÃ¼rkÃ§Ã¼ ile ilgili gÃ¶rsel sonucu"/>
          <p:cNvPicPr/>
          <p:nvPr/>
        </p:nvPicPr>
        <p:blipFill>
          <a:blip r:embed="rId6" cstate="print"/>
          <a:srcRect/>
          <a:stretch>
            <a:fillRect/>
          </a:stretch>
        </p:blipFill>
        <p:spPr bwMode="auto">
          <a:xfrm>
            <a:off x="8316416" y="2211711"/>
            <a:ext cx="827584" cy="1080119"/>
          </a:xfrm>
          <a:prstGeom prst="rect">
            <a:avLst/>
          </a:prstGeom>
          <a:noFill/>
          <a:ln w="9525">
            <a:noFill/>
            <a:miter lim="800000"/>
            <a:headEnd/>
            <a:tailEnd/>
          </a:ln>
        </p:spPr>
      </p:pic>
      <p:pic>
        <p:nvPicPr>
          <p:cNvPr id="10" name="9 Resim" descr="Fuat KÃ¶pr ile ilgili gÃ¶rsel sonucu"/>
          <p:cNvPicPr/>
          <p:nvPr/>
        </p:nvPicPr>
        <p:blipFill>
          <a:blip r:embed="rId7" cstate="print"/>
          <a:srcRect/>
          <a:stretch>
            <a:fillRect/>
          </a:stretch>
        </p:blipFill>
        <p:spPr bwMode="auto">
          <a:xfrm>
            <a:off x="8388424" y="3291830"/>
            <a:ext cx="755576" cy="936104"/>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5143500"/>
          </a:xfrm>
          <a:gradFill>
            <a:gsLst>
              <a:gs pos="0">
                <a:srgbClr val="5E9EFF"/>
              </a:gs>
              <a:gs pos="39999">
                <a:srgbClr val="85C2FF"/>
              </a:gs>
              <a:gs pos="70000">
                <a:srgbClr val="C4D6EB"/>
              </a:gs>
              <a:gs pos="100000">
                <a:srgbClr val="FFEBFA"/>
              </a:gs>
            </a:gsLst>
            <a:lin ang="5400000" scaled="0"/>
          </a:gradFill>
        </p:spPr>
        <p:txBody>
          <a:bodyPr>
            <a:normAutofit fontScale="92500" lnSpcReduction="10000"/>
          </a:bodyPr>
          <a:lstStyle/>
          <a:p>
            <a:pPr fontAlgn="base"/>
            <a:r>
              <a:rPr lang="tr-TR" sz="1600" b="1" dirty="0" smtClean="0">
                <a:solidFill>
                  <a:srgbClr val="FF0000"/>
                </a:solidFill>
              </a:rPr>
              <a:t>DERS KİTABI SORU- CEVAPLARI</a:t>
            </a:r>
            <a:endParaRPr lang="tr-TR" sz="1600" b="1" dirty="0" smtClean="0"/>
          </a:p>
          <a:p>
            <a:pPr fontAlgn="base"/>
            <a:r>
              <a:rPr lang="tr-TR" sz="1600" b="1" dirty="0" smtClean="0"/>
              <a:t>1. Sınıf Tarih Ders Kitabı MEB Yayınları Sayfa 163 Cevabı</a:t>
            </a:r>
            <a:br>
              <a:rPr lang="tr-TR" sz="1600" b="1" dirty="0" smtClean="0"/>
            </a:br>
            <a:r>
              <a:rPr lang="tr-TR" sz="1600" b="1" dirty="0" smtClean="0"/>
              <a:t>SORU:</a:t>
            </a:r>
            <a:r>
              <a:rPr lang="tr-TR" sz="1600" dirty="0" smtClean="0"/>
              <a:t> Tanzimat Dönemi’nde çıkarılan kanunların amaçları nelerdir?</a:t>
            </a:r>
            <a:br>
              <a:rPr lang="tr-TR" sz="1600" dirty="0" smtClean="0"/>
            </a:br>
            <a:r>
              <a:rPr lang="tr-TR" sz="1600" b="1" dirty="0" smtClean="0"/>
              <a:t>CEVAP:</a:t>
            </a:r>
            <a:r>
              <a:rPr lang="tr-TR" sz="1600" dirty="0" smtClean="0"/>
              <a:t>Çok partili hayata geçiş ile birlikte temsil yeteneği gelişmiştir.</a:t>
            </a:r>
          </a:p>
          <a:p>
            <a:pPr fontAlgn="base"/>
            <a:r>
              <a:rPr lang="tr-TR" sz="1600" b="1" dirty="0" smtClean="0"/>
              <a:t>11. Sınıf Tarih Ders Kitabı MEB Yayınları Sayfa 164 Cevabı</a:t>
            </a:r>
            <a:br>
              <a:rPr lang="tr-TR" sz="1600" b="1" dirty="0" smtClean="0"/>
            </a:br>
            <a:r>
              <a:rPr lang="tr-TR" sz="1600" b="1" dirty="0" smtClean="0"/>
              <a:t>SORU:</a:t>
            </a:r>
            <a:r>
              <a:rPr lang="tr-TR" sz="1600" dirty="0" smtClean="0"/>
              <a:t> Osmanlıcılık fikrinin ortaya çıkmasının sebepleri nelerdir?</a:t>
            </a:r>
            <a:br>
              <a:rPr lang="tr-TR" sz="1600" dirty="0" smtClean="0"/>
            </a:br>
            <a:r>
              <a:rPr lang="tr-TR" sz="1600" b="1" dirty="0" smtClean="0"/>
              <a:t>CEVAP:Osmanlıcılık</a:t>
            </a:r>
            <a:r>
              <a:rPr lang="tr-TR" sz="1600" dirty="0" smtClean="0"/>
              <a:t>, 19. yüzyılda Osmanlı İmparatorluğu içindeki bütün ulusları ve unsurları Osmanlılık ruhu içinde birleştirmeyi amaçlamış bir ideolojiydi. Tanzimat (Osmanlıca: </a:t>
            </a:r>
            <a:r>
              <a:rPr lang="ar-AE" sz="1600" dirty="0" smtClean="0"/>
              <a:t>تنظيمات), </a:t>
            </a:r>
            <a:r>
              <a:rPr lang="tr-TR" sz="1600" dirty="0" smtClean="0"/>
              <a:t>Osmanlı İmparatorluğu’nda 1839 yılında Gülhane </a:t>
            </a:r>
            <a:r>
              <a:rPr lang="tr-TR" sz="1600" dirty="0" err="1" smtClean="0"/>
              <a:t>Hatt</a:t>
            </a:r>
            <a:r>
              <a:rPr lang="tr-TR" sz="1600" dirty="0" smtClean="0"/>
              <a:t>-ı Şerifi’nin okunmasıyla başlayan modernleşme ve yenileşme döneminin adıdır. Osmanlı devletinin yıkılmasını önlemek amacıyla bu fikir ortaya çıkmıştır.</a:t>
            </a:r>
            <a:br>
              <a:rPr lang="tr-TR" sz="1600" dirty="0" smtClean="0"/>
            </a:br>
            <a:r>
              <a:rPr lang="tr-TR" sz="1600" b="1" dirty="0" smtClean="0"/>
              <a:t>SORU:</a:t>
            </a:r>
            <a:r>
              <a:rPr lang="tr-TR" sz="1600" dirty="0" smtClean="0"/>
              <a:t> II. Abdülhamit’in İslamcılık fikri doğrultusunda yaptığı çalışmalar nelerdir?</a:t>
            </a:r>
            <a:br>
              <a:rPr lang="tr-TR" sz="1600" dirty="0" smtClean="0"/>
            </a:br>
            <a:r>
              <a:rPr lang="tr-TR" sz="1600" b="1" dirty="0" smtClean="0"/>
              <a:t>CEVAP:</a:t>
            </a:r>
            <a:r>
              <a:rPr lang="tr-TR" sz="1600" dirty="0" smtClean="0"/>
              <a:t>İslamcılık Osmanlı Devleti’nin sınırlarında ve dünyanın değişik coğrafyalarında yaşayan bütün Müslümanları Osmanlı çatısı altında toplama düşüncesidir. İslamcılık, II. Abdülhamit Dönemi’nde devlet politikası hâline geldi. </a:t>
            </a:r>
            <a:r>
              <a:rPr lang="tr-TR" sz="1600" b="1" dirty="0" smtClean="0"/>
              <a:t>II. Abdülhamit’in</a:t>
            </a:r>
            <a:r>
              <a:rPr lang="tr-TR" sz="1600" dirty="0" smtClean="0"/>
              <a:t> İslamcılık siyaseti sayesinde Hindistan gibi ülkelerdeki Müslüman halkın Balkan Savaşı ve I. Dünya Savaşı sırasında Osmanlı Devleti’ne</a:t>
            </a:r>
            <a:br>
              <a:rPr lang="tr-TR" sz="1600" dirty="0" smtClean="0"/>
            </a:br>
            <a:r>
              <a:rPr lang="tr-TR" sz="1600" dirty="0" smtClean="0"/>
              <a:t>maddi ve manevi yardımları olmuştu.</a:t>
            </a:r>
          </a:p>
          <a:p>
            <a:r>
              <a:rPr lang="tr-TR" sz="1600" b="1" dirty="0" smtClean="0"/>
              <a:t>11. Sınıf Tarih Ders Kitabı MEB Yayınları Sayfa 165 Cevabı</a:t>
            </a:r>
            <a:br>
              <a:rPr lang="tr-TR" sz="1600" b="1" dirty="0" smtClean="0"/>
            </a:br>
            <a:r>
              <a:rPr lang="tr-TR" sz="1600" b="1" dirty="0" smtClean="0"/>
              <a:t>SORU:</a:t>
            </a:r>
            <a:r>
              <a:rPr lang="tr-TR" sz="1600" dirty="0" smtClean="0"/>
              <a:t> Sizce Osmanlı Devleti’nin dağılmasını engellemek için hangi fikir akımı desteklenmeliydi?</a:t>
            </a:r>
            <a:br>
              <a:rPr lang="tr-TR" sz="1600" dirty="0" smtClean="0"/>
            </a:br>
            <a:r>
              <a:rPr lang="tr-TR" sz="1600" b="1" dirty="0" smtClean="0"/>
              <a:t>CEVAP: </a:t>
            </a:r>
            <a:r>
              <a:rPr lang="tr-TR" sz="1600" dirty="0" smtClean="0"/>
              <a:t>Osmanlı Devleti’nin dönemin koşulları düşünüldüğü zaman dağılmasını önlemek imkansızdı. Ama bence  Osmanlı Devleti dağılmasını engellemek için Türkçülük fikir akımını desteklemeliydi. Yani Türk olmadığı hâlde Türkleşmiş Müslüman topluluklar ve milliyet duygusu olmayan bazı topluluklar Türklük fikri etrafında birleştirilmesi fikri Osmanlı Devleti’ni belki de yıkılmaktan kurtarabilirdi.</a:t>
            </a:r>
            <a:endParaRPr lang="tr-TR" sz="1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5143500"/>
          </a:xfrm>
        </p:spPr>
        <p:txBody>
          <a:bodyPr>
            <a:noAutofit/>
          </a:bodyPr>
          <a:lstStyle/>
          <a:p>
            <a:r>
              <a:rPr lang="tr-TR" sz="2000" dirty="0"/>
              <a:t>Ek maddeye göre de her yeni </a:t>
            </a:r>
            <a:r>
              <a:rPr lang="tr-TR" sz="2000" b="1" dirty="0"/>
              <a:t>sadrazam ile şeyhülislam bu senedi imza etmekle yükümlü </a:t>
            </a:r>
            <a:r>
              <a:rPr lang="tr-TR" sz="2000" dirty="0"/>
              <a:t>olacaktı</a:t>
            </a:r>
            <a:r>
              <a:rPr lang="tr-TR" sz="2000" dirty="0" smtClean="0"/>
              <a:t>. </a:t>
            </a:r>
          </a:p>
          <a:p>
            <a:r>
              <a:rPr lang="tr-TR" sz="2000" dirty="0" smtClean="0"/>
              <a:t>Bununla </a:t>
            </a:r>
            <a:r>
              <a:rPr lang="tr-TR" sz="2000" dirty="0"/>
              <a:t>birlikte Senedi İttifak’ın meşru olduğuna dair </a:t>
            </a:r>
            <a:r>
              <a:rPr lang="tr-TR" sz="2000" b="1" dirty="0">
                <a:solidFill>
                  <a:srgbClr val="FF0000"/>
                </a:solidFill>
              </a:rPr>
              <a:t>şeyhülislam bir fetva </a:t>
            </a:r>
            <a:r>
              <a:rPr lang="tr-TR" sz="2000" dirty="0"/>
              <a:t>verdi. </a:t>
            </a:r>
            <a:endParaRPr lang="tr-TR" sz="2000" dirty="0" smtClean="0"/>
          </a:p>
          <a:p>
            <a:r>
              <a:rPr lang="tr-TR" sz="2000" b="1" dirty="0" smtClean="0">
                <a:solidFill>
                  <a:srgbClr val="FF0000"/>
                </a:solidFill>
              </a:rPr>
              <a:t>Devlet </a:t>
            </a:r>
            <a:r>
              <a:rPr lang="tr-TR" sz="2000" b="1" dirty="0">
                <a:solidFill>
                  <a:srgbClr val="FF0000"/>
                </a:solidFill>
              </a:rPr>
              <a:t>ile tebaa arasında </a:t>
            </a:r>
            <a:r>
              <a:rPr lang="tr-TR" sz="2000" dirty="0"/>
              <a:t>yapılan ve </a:t>
            </a:r>
            <a:r>
              <a:rPr lang="tr-TR" sz="2000" b="1" dirty="0"/>
              <a:t>bir </a:t>
            </a:r>
            <a:r>
              <a:rPr lang="tr-TR" sz="2000" b="1" dirty="0" smtClean="0"/>
              <a:t>çeşit anlaşmaya </a:t>
            </a:r>
            <a:r>
              <a:rPr lang="tr-TR" sz="2000" dirty="0"/>
              <a:t>benzeyen </a:t>
            </a:r>
            <a:r>
              <a:rPr lang="tr-TR" sz="2000" b="1" dirty="0">
                <a:solidFill>
                  <a:srgbClr val="FF0000"/>
                </a:solidFill>
              </a:rPr>
              <a:t>“</a:t>
            </a:r>
            <a:r>
              <a:rPr lang="tr-TR" sz="2000" b="1" dirty="0" err="1">
                <a:solidFill>
                  <a:srgbClr val="FF0000"/>
                </a:solidFill>
              </a:rPr>
              <a:t>Sened</a:t>
            </a:r>
            <a:r>
              <a:rPr lang="tr-TR" sz="2000" b="1" dirty="0">
                <a:solidFill>
                  <a:srgbClr val="FF0000"/>
                </a:solidFill>
              </a:rPr>
              <a:t>-i İttifak</a:t>
            </a:r>
            <a:r>
              <a:rPr lang="tr-TR" sz="2000" dirty="0"/>
              <a:t>”, Osmanlı tarihinde örneği olmayan bir belgedir. </a:t>
            </a:r>
            <a:endParaRPr lang="tr-TR" sz="2000" dirty="0" smtClean="0"/>
          </a:p>
          <a:p>
            <a:r>
              <a:rPr lang="tr-TR" sz="2000" b="1" dirty="0" smtClean="0"/>
              <a:t>Devlet</a:t>
            </a:r>
            <a:r>
              <a:rPr lang="tr-TR" sz="2000" dirty="0" smtClean="0"/>
              <a:t>, Anadolu’da </a:t>
            </a:r>
            <a:r>
              <a:rPr lang="tr-TR" sz="2000" dirty="0"/>
              <a:t>ve Rumeli’de </a:t>
            </a:r>
            <a:r>
              <a:rPr lang="tr-TR" sz="2000" b="1" dirty="0"/>
              <a:t>kendi kendine güçlenmiş ve bir bakıma özerkliğini ilan etmiş </a:t>
            </a:r>
            <a:r>
              <a:rPr lang="tr-TR" sz="2000" b="1" dirty="0" smtClean="0"/>
              <a:t>olan âyanların </a:t>
            </a:r>
            <a:r>
              <a:rPr lang="tr-TR" sz="2000" b="1" dirty="0"/>
              <a:t>varlıklarını</a:t>
            </a:r>
            <a:r>
              <a:rPr lang="tr-TR" sz="2000" dirty="0"/>
              <a:t>, bu senetle </a:t>
            </a:r>
            <a:r>
              <a:rPr lang="tr-TR" sz="2000" b="1" dirty="0">
                <a:solidFill>
                  <a:srgbClr val="FF0000"/>
                </a:solidFill>
              </a:rPr>
              <a:t>kabul edip </a:t>
            </a:r>
            <a:r>
              <a:rPr lang="tr-TR" sz="2000" dirty="0"/>
              <a:t>hukuki hâle getirdi. </a:t>
            </a:r>
            <a:r>
              <a:rPr lang="tr-TR" sz="2000" b="1" dirty="0"/>
              <a:t>Bu belge ile bazı </a:t>
            </a:r>
            <a:r>
              <a:rPr lang="tr-TR" sz="2000" b="1" dirty="0" smtClean="0"/>
              <a:t>yetkilerinden zorunlu </a:t>
            </a:r>
            <a:r>
              <a:rPr lang="tr-TR" sz="2000" b="1" dirty="0"/>
              <a:t>olarak vazgeçmesiyle </a:t>
            </a:r>
            <a:r>
              <a:rPr lang="tr-TR" sz="2000" b="1" dirty="0">
                <a:solidFill>
                  <a:srgbClr val="FF0000"/>
                </a:solidFill>
              </a:rPr>
              <a:t>padişahın yetkileri sınırlandırıldı. </a:t>
            </a:r>
            <a:endParaRPr lang="tr-TR" sz="2000" b="1" dirty="0" smtClean="0">
              <a:solidFill>
                <a:srgbClr val="FF0000"/>
              </a:solidFill>
            </a:endParaRPr>
          </a:p>
          <a:p>
            <a:r>
              <a:rPr lang="tr-TR" sz="2000" dirty="0" smtClean="0"/>
              <a:t>Bundan </a:t>
            </a:r>
            <a:r>
              <a:rPr lang="tr-TR" sz="2000" dirty="0"/>
              <a:t>dolayı II. Mahmut, </a:t>
            </a:r>
            <a:r>
              <a:rPr lang="tr-TR" sz="2000" dirty="0" smtClean="0"/>
              <a:t>bu senedin </a:t>
            </a:r>
            <a:r>
              <a:rPr lang="tr-TR" sz="2000" dirty="0"/>
              <a:t>yapılmasını günün koşulları gereği zorunlu olarak kabul etti.</a:t>
            </a:r>
          </a:p>
          <a:p>
            <a:r>
              <a:rPr lang="tr-TR" sz="2000" dirty="0" err="1"/>
              <a:t>Sened</a:t>
            </a:r>
            <a:r>
              <a:rPr lang="tr-TR" sz="2000" dirty="0"/>
              <a:t>-i İttifak’ın arkasındaki gerçek güç olan </a:t>
            </a:r>
            <a:r>
              <a:rPr lang="tr-TR" sz="2000" b="1" dirty="0">
                <a:solidFill>
                  <a:srgbClr val="FF0000"/>
                </a:solidFill>
              </a:rPr>
              <a:t>Alemdar Mustafa Paşa</a:t>
            </a:r>
            <a:r>
              <a:rPr lang="tr-TR" sz="2000" dirty="0"/>
              <a:t>, 15 Kasım </a:t>
            </a:r>
            <a:r>
              <a:rPr lang="tr-TR" sz="2000" b="1" dirty="0"/>
              <a:t>1808’de </a:t>
            </a:r>
            <a:r>
              <a:rPr lang="tr-TR" sz="2000" b="1" dirty="0" smtClean="0"/>
              <a:t>yeniçeriler tarafından </a:t>
            </a:r>
            <a:r>
              <a:rPr lang="tr-TR" sz="2000" b="1" dirty="0"/>
              <a:t>çıkarılan isyan sonucu </a:t>
            </a:r>
            <a:r>
              <a:rPr lang="tr-TR" sz="2000" b="1" dirty="0">
                <a:solidFill>
                  <a:srgbClr val="FF0000"/>
                </a:solidFill>
              </a:rPr>
              <a:t>öldürüldü</a:t>
            </a:r>
            <a:r>
              <a:rPr lang="tr-TR" sz="2000" dirty="0">
                <a:solidFill>
                  <a:srgbClr val="FF0000"/>
                </a:solidFill>
              </a:rPr>
              <a:t>. </a:t>
            </a:r>
            <a:endParaRPr lang="tr-TR" sz="2000" dirty="0" smtClean="0">
              <a:solidFill>
                <a:srgbClr val="FF0000"/>
              </a:solidFill>
            </a:endParaRPr>
          </a:p>
          <a:p>
            <a:r>
              <a:rPr lang="tr-TR" sz="2000" dirty="0" smtClean="0"/>
              <a:t>Böylece </a:t>
            </a:r>
            <a:r>
              <a:rPr lang="tr-TR" sz="2000" b="1" dirty="0" err="1">
                <a:solidFill>
                  <a:srgbClr val="FF0000"/>
                </a:solidFill>
              </a:rPr>
              <a:t>Sened</a:t>
            </a:r>
            <a:r>
              <a:rPr lang="tr-TR" sz="2000" b="1" dirty="0">
                <a:solidFill>
                  <a:srgbClr val="FF0000"/>
                </a:solidFill>
              </a:rPr>
              <a:t>-i İttifak etkisini yitirdi. </a:t>
            </a:r>
            <a:r>
              <a:rPr lang="tr-TR" sz="2000" dirty="0"/>
              <a:t>Bu tarihten itibaren </a:t>
            </a:r>
            <a:r>
              <a:rPr lang="tr-TR" sz="2000" dirty="0" smtClean="0"/>
              <a:t>göreve başlayan </a:t>
            </a:r>
            <a:r>
              <a:rPr lang="tr-TR" sz="2000" dirty="0"/>
              <a:t>hiçbir sadrazam ve şeyhülislam </a:t>
            </a:r>
            <a:r>
              <a:rPr lang="tr-TR" sz="2000" dirty="0" err="1"/>
              <a:t>Sened</a:t>
            </a:r>
            <a:r>
              <a:rPr lang="tr-TR" sz="2000" dirty="0"/>
              <a:t>-i İttifak’a imza atmadı.</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036496" cy="5143500"/>
          </a:xfrm>
        </p:spPr>
        <p:txBody>
          <a:bodyPr/>
          <a:lstStyle/>
          <a:p>
            <a:endParaRPr lang="tr-TR" dirty="0" smtClean="0"/>
          </a:p>
          <a:p>
            <a:endParaRPr lang="tr-TR" sz="1800" dirty="0"/>
          </a:p>
        </p:txBody>
      </p:sp>
      <p:pic>
        <p:nvPicPr>
          <p:cNvPr id="16386" name="Picture 2" descr="Ä°lgili resim"/>
          <p:cNvPicPr>
            <a:picLocks noChangeAspect="1" noChangeArrowheads="1"/>
          </p:cNvPicPr>
          <p:nvPr/>
        </p:nvPicPr>
        <p:blipFill>
          <a:blip r:embed="rId3" cstate="print"/>
          <a:srcRect/>
          <a:stretch>
            <a:fillRect/>
          </a:stretch>
        </p:blipFill>
        <p:spPr bwMode="auto">
          <a:xfrm>
            <a:off x="0" y="0"/>
            <a:ext cx="4067944" cy="2981127"/>
          </a:xfrm>
          <a:prstGeom prst="rect">
            <a:avLst/>
          </a:prstGeom>
          <a:noFill/>
        </p:spPr>
      </p:pic>
      <p:pic>
        <p:nvPicPr>
          <p:cNvPr id="16388" name="Picture 4" descr="Ä°lgili resim"/>
          <p:cNvPicPr>
            <a:picLocks noChangeAspect="1" noChangeArrowheads="1"/>
          </p:cNvPicPr>
          <p:nvPr/>
        </p:nvPicPr>
        <p:blipFill>
          <a:blip r:embed="rId4" cstate="print"/>
          <a:srcRect/>
          <a:stretch>
            <a:fillRect/>
          </a:stretch>
        </p:blipFill>
        <p:spPr bwMode="auto">
          <a:xfrm>
            <a:off x="4067944" y="0"/>
            <a:ext cx="5076056" cy="2952328"/>
          </a:xfrm>
          <a:prstGeom prst="rect">
            <a:avLst/>
          </a:prstGeom>
          <a:noFill/>
        </p:spPr>
      </p:pic>
      <p:sp>
        <p:nvSpPr>
          <p:cNvPr id="5" name="4 Dikdörtgen"/>
          <p:cNvSpPr/>
          <p:nvPr/>
        </p:nvSpPr>
        <p:spPr>
          <a:xfrm>
            <a:off x="1619672" y="51470"/>
            <a:ext cx="5184576" cy="369332"/>
          </a:xfrm>
          <a:prstGeom prst="rect">
            <a:avLst/>
          </a:prstGeom>
          <a:solidFill>
            <a:schemeClr val="accent1">
              <a:lumMod val="40000"/>
              <a:lumOff val="60000"/>
            </a:schemeClr>
          </a:solidFill>
        </p:spPr>
        <p:txBody>
          <a:bodyPr wrap="square">
            <a:spAutoFit/>
          </a:bodyPr>
          <a:lstStyle/>
          <a:p>
            <a:r>
              <a:rPr lang="tr-TR" b="1" dirty="0">
                <a:solidFill>
                  <a:srgbClr val="FF0000"/>
                </a:solidFill>
              </a:rPr>
              <a:t>Tanzimat Fermanı (Gülhane </a:t>
            </a:r>
            <a:r>
              <a:rPr lang="tr-TR" b="1" dirty="0" err="1">
                <a:solidFill>
                  <a:srgbClr val="FF0000"/>
                </a:solidFill>
              </a:rPr>
              <a:t>Hatt</a:t>
            </a:r>
            <a:r>
              <a:rPr lang="tr-TR" b="1" dirty="0">
                <a:solidFill>
                  <a:srgbClr val="FF0000"/>
                </a:solidFill>
              </a:rPr>
              <a:t>-ı </a:t>
            </a:r>
            <a:r>
              <a:rPr lang="tr-TR" b="1" dirty="0" err="1">
                <a:solidFill>
                  <a:srgbClr val="FF0000"/>
                </a:solidFill>
              </a:rPr>
              <a:t>Hümâyunu</a:t>
            </a:r>
            <a:r>
              <a:rPr lang="tr-TR" b="1" dirty="0">
                <a:solidFill>
                  <a:srgbClr val="FF0000"/>
                </a:solidFill>
              </a:rPr>
              <a:t>-1839)</a:t>
            </a:r>
            <a:endParaRPr lang="tr-TR" dirty="0">
              <a:solidFill>
                <a:srgbClr val="FF0000"/>
              </a:solidFill>
            </a:endParaRPr>
          </a:p>
        </p:txBody>
      </p:sp>
      <p:pic>
        <p:nvPicPr>
          <p:cNvPr id="16390" name="Picture 6" descr="Ä°lgili resim"/>
          <p:cNvPicPr>
            <a:picLocks noChangeAspect="1" noChangeArrowheads="1"/>
          </p:cNvPicPr>
          <p:nvPr/>
        </p:nvPicPr>
        <p:blipFill>
          <a:blip r:embed="rId5" cstate="print"/>
          <a:srcRect/>
          <a:stretch>
            <a:fillRect/>
          </a:stretch>
        </p:blipFill>
        <p:spPr bwMode="auto">
          <a:xfrm>
            <a:off x="0" y="2819114"/>
            <a:ext cx="4067944" cy="2324386"/>
          </a:xfrm>
          <a:prstGeom prst="rect">
            <a:avLst/>
          </a:prstGeom>
          <a:noFill/>
        </p:spPr>
      </p:pic>
      <p:pic>
        <p:nvPicPr>
          <p:cNvPr id="16393" name="Picture 9"/>
          <p:cNvPicPr>
            <a:picLocks noChangeAspect="1" noChangeArrowheads="1"/>
          </p:cNvPicPr>
          <p:nvPr/>
        </p:nvPicPr>
        <p:blipFill>
          <a:blip r:embed="rId6" cstate="print"/>
          <a:srcRect/>
          <a:stretch>
            <a:fillRect/>
          </a:stretch>
        </p:blipFill>
        <p:spPr bwMode="auto">
          <a:xfrm>
            <a:off x="4067944" y="2715767"/>
            <a:ext cx="5076056" cy="24277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7452320" cy="5143500"/>
          </a:xfrm>
        </p:spPr>
        <p:txBody>
          <a:bodyPr>
            <a:normAutofit/>
          </a:bodyPr>
          <a:lstStyle/>
          <a:p>
            <a:r>
              <a:rPr lang="tr-TR" sz="1800" dirty="0"/>
              <a:t>Tanzimat, </a:t>
            </a:r>
            <a:r>
              <a:rPr lang="tr-TR" sz="1800" b="1" dirty="0"/>
              <a:t>Sultan Abdülmecit Dönemi</a:t>
            </a:r>
            <a:r>
              <a:rPr lang="tr-TR" sz="1800" dirty="0"/>
              <a:t>’nde </a:t>
            </a:r>
            <a:r>
              <a:rPr lang="tr-TR" sz="1800" b="1" dirty="0"/>
              <a:t>1839 Tanzimat Fermanı’nın ilanı ile başlayan </a:t>
            </a:r>
            <a:r>
              <a:rPr lang="tr-TR" sz="1800" b="1" dirty="0" smtClean="0"/>
              <a:t>1876 Meşrutiyet’in </a:t>
            </a:r>
            <a:r>
              <a:rPr lang="tr-TR" sz="1800" b="1" dirty="0"/>
              <a:t>ilanı ile sona eren </a:t>
            </a:r>
            <a:r>
              <a:rPr lang="tr-TR" sz="1800" b="1" dirty="0">
                <a:solidFill>
                  <a:srgbClr val="FF0000"/>
                </a:solidFill>
              </a:rPr>
              <a:t>döneme </a:t>
            </a:r>
            <a:r>
              <a:rPr lang="tr-TR" sz="1800" dirty="0" smtClean="0"/>
              <a:t>denir.</a:t>
            </a:r>
          </a:p>
          <a:p>
            <a:r>
              <a:rPr lang="tr-TR" sz="1800" b="1" dirty="0"/>
              <a:t>Kavram olarak </a:t>
            </a:r>
            <a:r>
              <a:rPr lang="tr-TR" sz="1800" b="1" dirty="0">
                <a:solidFill>
                  <a:srgbClr val="FF0000"/>
                </a:solidFill>
              </a:rPr>
              <a:t>Tanzimat</a:t>
            </a:r>
            <a:r>
              <a:rPr lang="tr-TR" sz="1800" dirty="0"/>
              <a:t>, </a:t>
            </a:r>
            <a:r>
              <a:rPr lang="tr-TR" sz="1800" b="1" dirty="0"/>
              <a:t>Türk siyasi, idari, </a:t>
            </a:r>
            <a:r>
              <a:rPr lang="tr-TR" sz="1800" b="1" dirty="0" smtClean="0"/>
              <a:t>iktisadi ve </a:t>
            </a:r>
            <a:r>
              <a:rPr lang="tr-TR" sz="1800" b="1" dirty="0"/>
              <a:t>sosyal hayatında </a:t>
            </a:r>
            <a:r>
              <a:rPr lang="tr-TR" sz="1800" b="1" dirty="0">
                <a:solidFill>
                  <a:srgbClr val="FF0000"/>
                </a:solidFill>
              </a:rPr>
              <a:t>topyekûn bir değişmeyi</a:t>
            </a:r>
            <a:r>
              <a:rPr lang="tr-TR" sz="1800" b="1" dirty="0"/>
              <a:t> </a:t>
            </a:r>
            <a:r>
              <a:rPr lang="tr-TR" sz="1800" dirty="0"/>
              <a:t>ve </a:t>
            </a:r>
            <a:r>
              <a:rPr lang="tr-TR" sz="1800" b="1" dirty="0">
                <a:solidFill>
                  <a:srgbClr val="FF0000"/>
                </a:solidFill>
              </a:rPr>
              <a:t>yeniden yapılanmayı </a:t>
            </a:r>
            <a:r>
              <a:rPr lang="tr-TR" sz="1800" b="1" dirty="0"/>
              <a:t>ifade </a:t>
            </a:r>
            <a:r>
              <a:rPr lang="tr-TR" sz="1800" dirty="0"/>
              <a:t>eder. </a:t>
            </a:r>
            <a:endParaRPr lang="tr-TR" sz="1800" dirty="0" smtClean="0"/>
          </a:p>
          <a:p>
            <a:r>
              <a:rPr lang="tr-TR" sz="1800" dirty="0" smtClean="0"/>
              <a:t>Tanzimat, Osmanlı </a:t>
            </a:r>
            <a:r>
              <a:rPr lang="tr-TR" sz="1800" dirty="0"/>
              <a:t>Devleti’ne </a:t>
            </a:r>
            <a:r>
              <a:rPr lang="tr-TR" sz="1800" b="1" dirty="0"/>
              <a:t>Batılı anlamında bir düşünce ve yönetim şekli getirmek için</a:t>
            </a:r>
            <a:r>
              <a:rPr lang="tr-TR" sz="1800" dirty="0"/>
              <a:t> </a:t>
            </a:r>
            <a:r>
              <a:rPr lang="tr-TR" sz="1800" b="1" dirty="0" smtClean="0">
                <a:solidFill>
                  <a:srgbClr val="FF0000"/>
                </a:solidFill>
              </a:rPr>
              <a:t>Avrupa’dan esinlenerek </a:t>
            </a:r>
            <a:r>
              <a:rPr lang="tr-TR" sz="1800" dirty="0"/>
              <a:t>yapılan programlı </a:t>
            </a:r>
            <a:r>
              <a:rPr lang="tr-TR" sz="1800" b="1" dirty="0"/>
              <a:t>bir yenilik ve kültür </a:t>
            </a:r>
            <a:r>
              <a:rPr lang="tr-TR" sz="1800" b="1" dirty="0" smtClean="0"/>
              <a:t>hareketidir.</a:t>
            </a:r>
          </a:p>
          <a:p>
            <a:r>
              <a:rPr lang="tr-TR" sz="1800" b="1" dirty="0"/>
              <a:t>II. </a:t>
            </a:r>
            <a:r>
              <a:rPr lang="tr-TR" sz="1800" b="1" dirty="0" smtClean="0"/>
              <a:t>Mahmut</a:t>
            </a:r>
            <a:r>
              <a:rPr lang="tr-TR" sz="1800" dirty="0" smtClean="0"/>
              <a:t> </a:t>
            </a:r>
            <a:r>
              <a:rPr lang="tr-TR" sz="1800" b="1" dirty="0" smtClean="0">
                <a:solidFill>
                  <a:srgbClr val="FF0000"/>
                </a:solidFill>
              </a:rPr>
              <a:t>modern </a:t>
            </a:r>
            <a:r>
              <a:rPr lang="tr-TR" sz="1800" b="1" dirty="0">
                <a:solidFill>
                  <a:srgbClr val="FF0000"/>
                </a:solidFill>
              </a:rPr>
              <a:t>bir Osmanlı Devleti oluşturma </a:t>
            </a:r>
            <a:r>
              <a:rPr lang="tr-TR" sz="1800" dirty="0"/>
              <a:t>yönünde büyük çabalar harcamış ancak </a:t>
            </a:r>
            <a:r>
              <a:rPr lang="tr-TR" sz="1800" b="1" dirty="0"/>
              <a:t>tam bir </a:t>
            </a:r>
            <a:r>
              <a:rPr lang="tr-TR" sz="1800" b="1" dirty="0" smtClean="0"/>
              <a:t>başarı sağlayamamıştır.</a:t>
            </a:r>
          </a:p>
          <a:p>
            <a:r>
              <a:rPr lang="tr-TR" sz="1800" b="1" dirty="0"/>
              <a:t>II. Mahmut’un hükümdarlığının son yıllarına doğru </a:t>
            </a:r>
            <a:r>
              <a:rPr lang="tr-TR" sz="1800" dirty="0"/>
              <a:t>devletin iç ve dış </a:t>
            </a:r>
            <a:r>
              <a:rPr lang="tr-TR" sz="1800" dirty="0" smtClean="0"/>
              <a:t>nedenlerle </a:t>
            </a:r>
            <a:r>
              <a:rPr lang="tr-TR" sz="1800" b="1" dirty="0" smtClean="0">
                <a:solidFill>
                  <a:srgbClr val="FF0000"/>
                </a:solidFill>
              </a:rPr>
              <a:t>dağılma </a:t>
            </a:r>
            <a:r>
              <a:rPr lang="tr-TR" sz="1800" b="1" dirty="0">
                <a:solidFill>
                  <a:srgbClr val="FF0000"/>
                </a:solidFill>
              </a:rPr>
              <a:t>tehlikesi ile karşılaşması üzerine </a:t>
            </a:r>
            <a:r>
              <a:rPr lang="tr-TR" sz="1800" b="1" dirty="0"/>
              <a:t>devleti bu durumdan kurtarmak için </a:t>
            </a:r>
            <a:r>
              <a:rPr lang="tr-TR" sz="1800" b="1" dirty="0" smtClean="0"/>
              <a:t>bir çare </a:t>
            </a:r>
            <a:r>
              <a:rPr lang="tr-TR" sz="1800" b="1" dirty="0"/>
              <a:t>olarak düşünülmüştür</a:t>
            </a:r>
            <a:r>
              <a:rPr lang="tr-TR" sz="1800" b="1" dirty="0" smtClean="0"/>
              <a:t>.</a:t>
            </a:r>
          </a:p>
          <a:p>
            <a:r>
              <a:rPr lang="tr-TR" sz="1800" b="1" dirty="0">
                <a:solidFill>
                  <a:srgbClr val="FF0000"/>
                </a:solidFill>
              </a:rPr>
              <a:t>Tanzimat Fermanı’nın başlıca amaçları</a:t>
            </a:r>
            <a:r>
              <a:rPr lang="tr-TR" sz="1800" dirty="0"/>
              <a:t>, </a:t>
            </a:r>
            <a:r>
              <a:rPr lang="tr-TR" sz="1800" b="1" dirty="0"/>
              <a:t>devlet içerisindeki </a:t>
            </a:r>
            <a:r>
              <a:rPr lang="tr-TR" sz="1800" b="1" dirty="0" smtClean="0"/>
              <a:t>halkın bir </a:t>
            </a:r>
            <a:r>
              <a:rPr lang="tr-TR" sz="1800" b="1" dirty="0"/>
              <a:t>kısım haklarını genişletmek, Müslüman ve </a:t>
            </a:r>
            <a:r>
              <a:rPr lang="tr-TR" sz="1800" b="1" dirty="0" err="1"/>
              <a:t>Hristiyan</a:t>
            </a:r>
            <a:r>
              <a:rPr lang="tr-TR" sz="1800" b="1" dirty="0"/>
              <a:t> toplumları siyasi </a:t>
            </a:r>
            <a:r>
              <a:rPr lang="tr-TR" sz="1800" b="1" dirty="0" smtClean="0"/>
              <a:t>yönler-den birbirine </a:t>
            </a:r>
            <a:r>
              <a:rPr lang="tr-TR" sz="1800" b="1" dirty="0"/>
              <a:t>yaklaştırmak</a:t>
            </a:r>
            <a:r>
              <a:rPr lang="tr-TR" sz="1800" dirty="0"/>
              <a:t> ve </a:t>
            </a:r>
            <a:r>
              <a:rPr lang="tr-TR" sz="1800" u="sng" dirty="0"/>
              <a:t>Avrupalı devletlerin azınlıkları bahane ederek</a:t>
            </a:r>
            <a:r>
              <a:rPr lang="tr-TR" sz="1800" dirty="0"/>
              <a:t> </a:t>
            </a:r>
            <a:r>
              <a:rPr lang="tr-TR" sz="1800" b="1" dirty="0"/>
              <a:t>Osmanlı Devleti’nin </a:t>
            </a:r>
            <a:r>
              <a:rPr lang="tr-TR" sz="1800" b="1" dirty="0">
                <a:solidFill>
                  <a:srgbClr val="FF0000"/>
                </a:solidFill>
              </a:rPr>
              <a:t>iç </a:t>
            </a:r>
            <a:r>
              <a:rPr lang="tr-TR" sz="1800" b="1" dirty="0" smtClean="0">
                <a:solidFill>
                  <a:srgbClr val="FF0000"/>
                </a:solidFill>
              </a:rPr>
              <a:t>işlerine karışmasını </a:t>
            </a:r>
            <a:r>
              <a:rPr lang="tr-TR" sz="1800" b="1" dirty="0">
                <a:solidFill>
                  <a:srgbClr val="FF0000"/>
                </a:solidFill>
              </a:rPr>
              <a:t>engelleyerek </a:t>
            </a:r>
            <a:r>
              <a:rPr lang="tr-TR" sz="1800" b="1" dirty="0"/>
              <a:t>iç barışı ve bütünlüğü sağlamaktı.</a:t>
            </a:r>
          </a:p>
        </p:txBody>
      </p:sp>
      <p:pic>
        <p:nvPicPr>
          <p:cNvPr id="4" name="Picture 9" descr="http://dusuncemektebi.com/resimler/icerikler/105293.jpg"/>
          <p:cNvPicPr>
            <a:picLocks noChangeAspect="1" noChangeArrowheads="1"/>
          </p:cNvPicPr>
          <p:nvPr/>
        </p:nvPicPr>
        <p:blipFill>
          <a:blip r:embed="rId2" cstate="print"/>
          <a:srcRect/>
          <a:stretch>
            <a:fillRect/>
          </a:stretch>
        </p:blipFill>
        <p:spPr bwMode="auto">
          <a:xfrm>
            <a:off x="7092280" y="0"/>
            <a:ext cx="1979712" cy="12687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434" name="Picture 2" descr="tanzimat fermanÄ± ile ilgili gÃ¶rsel sonucu"/>
          <p:cNvPicPr>
            <a:picLocks noChangeAspect="1" noChangeArrowheads="1"/>
          </p:cNvPicPr>
          <p:nvPr/>
        </p:nvPicPr>
        <p:blipFill>
          <a:blip r:embed="rId3" cstate="print"/>
          <a:srcRect/>
          <a:stretch>
            <a:fillRect/>
          </a:stretch>
        </p:blipFill>
        <p:spPr bwMode="auto">
          <a:xfrm>
            <a:off x="7452320" y="3106640"/>
            <a:ext cx="1691680" cy="2036860"/>
          </a:xfrm>
          <a:prstGeom prst="rect">
            <a:avLst/>
          </a:prstGeom>
          <a:noFill/>
        </p:spPr>
      </p:pic>
      <p:pic>
        <p:nvPicPr>
          <p:cNvPr id="18436" name="Picture 4" descr="Ä°lgili resim"/>
          <p:cNvPicPr>
            <a:picLocks noChangeAspect="1" noChangeArrowheads="1"/>
          </p:cNvPicPr>
          <p:nvPr/>
        </p:nvPicPr>
        <p:blipFill>
          <a:blip r:embed="rId4" cstate="print"/>
          <a:srcRect/>
          <a:stretch>
            <a:fillRect/>
          </a:stretch>
        </p:blipFill>
        <p:spPr bwMode="auto">
          <a:xfrm>
            <a:off x="7596336" y="1347614"/>
            <a:ext cx="1547664" cy="1723450"/>
          </a:xfrm>
          <a:prstGeom prst="rect">
            <a:avLst/>
          </a:prstGeom>
          <a:noFill/>
        </p:spPr>
      </p:pic>
      <p:sp>
        <p:nvSpPr>
          <p:cNvPr id="7" name="6 Dikdörtgen"/>
          <p:cNvSpPr/>
          <p:nvPr/>
        </p:nvSpPr>
        <p:spPr>
          <a:xfrm>
            <a:off x="7580630" y="2787774"/>
            <a:ext cx="1563370" cy="307777"/>
          </a:xfrm>
          <a:prstGeom prst="rect">
            <a:avLst/>
          </a:prstGeom>
        </p:spPr>
        <p:txBody>
          <a:bodyPr wrap="square">
            <a:spAutoFit/>
          </a:bodyPr>
          <a:lstStyle/>
          <a:p>
            <a:r>
              <a:rPr lang="tr-TR" sz="1400" b="1" dirty="0">
                <a:solidFill>
                  <a:srgbClr val="FF0000"/>
                </a:solidFill>
              </a:rPr>
              <a:t>Sultan Abdülmecit </a:t>
            </a:r>
            <a:endParaRPr lang="tr-TR" sz="1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036496" cy="5143500"/>
          </a:xfrm>
        </p:spPr>
        <p:txBody>
          <a:bodyPr>
            <a:normAutofit fontScale="85000" lnSpcReduction="10000"/>
          </a:bodyPr>
          <a:lstStyle/>
          <a:p>
            <a:pPr>
              <a:buNone/>
            </a:pPr>
            <a:r>
              <a:rPr lang="tr-TR" b="1" dirty="0">
                <a:solidFill>
                  <a:srgbClr val="FF0000"/>
                </a:solidFill>
              </a:rPr>
              <a:t>Tanzimat Fermanı ile Kabul Edilen Maddeler</a:t>
            </a:r>
          </a:p>
          <a:p>
            <a:pPr>
              <a:buNone/>
            </a:pPr>
            <a:r>
              <a:rPr lang="tr-TR" dirty="0"/>
              <a:t>• Kanun önünde herkes </a:t>
            </a:r>
            <a:r>
              <a:rPr lang="tr-TR" b="1" dirty="0"/>
              <a:t>eşit</a:t>
            </a:r>
            <a:r>
              <a:rPr lang="tr-TR" dirty="0"/>
              <a:t> sayılacaktı.</a:t>
            </a:r>
          </a:p>
          <a:p>
            <a:pPr>
              <a:buNone/>
            </a:pPr>
            <a:r>
              <a:rPr lang="tr-TR" dirty="0"/>
              <a:t>• </a:t>
            </a:r>
            <a:r>
              <a:rPr lang="tr-TR" b="1" dirty="0"/>
              <a:t>Vergiler</a:t>
            </a:r>
            <a:r>
              <a:rPr lang="tr-TR" dirty="0"/>
              <a:t> herkesin </a:t>
            </a:r>
            <a:r>
              <a:rPr lang="tr-TR" b="1" dirty="0"/>
              <a:t>gelirine göre</a:t>
            </a:r>
            <a:r>
              <a:rPr lang="tr-TR" dirty="0"/>
              <a:t> toplanacaktı.</a:t>
            </a:r>
          </a:p>
          <a:p>
            <a:pPr>
              <a:buNone/>
            </a:pPr>
            <a:r>
              <a:rPr lang="tr-TR" dirty="0"/>
              <a:t>• Hiç kimseye </a:t>
            </a:r>
            <a:r>
              <a:rPr lang="tr-TR" b="1" dirty="0"/>
              <a:t>yargılanmadan</a:t>
            </a:r>
            <a:r>
              <a:rPr lang="tr-TR" dirty="0"/>
              <a:t> ve </a:t>
            </a:r>
            <a:r>
              <a:rPr lang="tr-TR" b="1" dirty="0"/>
              <a:t>sorgulanmadan</a:t>
            </a:r>
            <a:r>
              <a:rPr lang="tr-TR" dirty="0"/>
              <a:t> </a:t>
            </a:r>
            <a:r>
              <a:rPr lang="tr-TR" b="1" dirty="0">
                <a:solidFill>
                  <a:srgbClr val="FF0000"/>
                </a:solidFill>
              </a:rPr>
              <a:t>ceza verilmeyecekti</a:t>
            </a:r>
            <a:r>
              <a:rPr lang="tr-TR" dirty="0"/>
              <a:t>.</a:t>
            </a:r>
          </a:p>
          <a:p>
            <a:pPr>
              <a:buNone/>
            </a:pPr>
            <a:r>
              <a:rPr lang="tr-TR" dirty="0"/>
              <a:t>• </a:t>
            </a:r>
            <a:r>
              <a:rPr lang="tr-TR" b="1" dirty="0"/>
              <a:t>Mahkemeler</a:t>
            </a:r>
            <a:r>
              <a:rPr lang="tr-TR" dirty="0"/>
              <a:t> </a:t>
            </a:r>
            <a:r>
              <a:rPr lang="tr-TR" b="1" dirty="0">
                <a:solidFill>
                  <a:srgbClr val="FF0000"/>
                </a:solidFill>
              </a:rPr>
              <a:t>herkese açık </a:t>
            </a:r>
            <a:r>
              <a:rPr lang="tr-TR" dirty="0"/>
              <a:t>olarak yapılacaktı.</a:t>
            </a:r>
          </a:p>
          <a:p>
            <a:pPr>
              <a:buNone/>
            </a:pPr>
            <a:r>
              <a:rPr lang="tr-TR" dirty="0"/>
              <a:t>• Kişilere </a:t>
            </a:r>
            <a:r>
              <a:rPr lang="tr-TR" b="1" dirty="0"/>
              <a:t>mülkiyet hakkı </a:t>
            </a:r>
            <a:r>
              <a:rPr lang="tr-TR" dirty="0"/>
              <a:t>tanınacaktı.</a:t>
            </a:r>
          </a:p>
          <a:p>
            <a:pPr>
              <a:buNone/>
            </a:pPr>
            <a:r>
              <a:rPr lang="tr-TR" dirty="0"/>
              <a:t>• </a:t>
            </a:r>
            <a:r>
              <a:rPr lang="tr-TR" b="1" dirty="0"/>
              <a:t>Askerlik işleri </a:t>
            </a:r>
            <a:r>
              <a:rPr lang="tr-TR" dirty="0"/>
              <a:t>düzene sokulacaktı.</a:t>
            </a:r>
          </a:p>
          <a:p>
            <a:pPr>
              <a:buNone/>
            </a:pPr>
            <a:r>
              <a:rPr lang="tr-TR" dirty="0"/>
              <a:t>• </a:t>
            </a:r>
            <a:r>
              <a:rPr lang="tr-TR" b="1" dirty="0"/>
              <a:t>Müsadere usulü </a:t>
            </a:r>
            <a:r>
              <a:rPr lang="tr-TR" b="1" dirty="0">
                <a:solidFill>
                  <a:srgbClr val="FF0000"/>
                </a:solidFill>
              </a:rPr>
              <a:t>kaldırılacaktı</a:t>
            </a:r>
            <a:r>
              <a:rPr lang="tr-TR" b="1" dirty="0" smtClean="0">
                <a:solidFill>
                  <a:srgbClr val="FF0000"/>
                </a:solidFill>
              </a:rPr>
              <a:t>.</a:t>
            </a:r>
          </a:p>
          <a:p>
            <a:r>
              <a:rPr lang="tr-TR" b="1" dirty="0"/>
              <a:t>Ayrım yapılmaksızın </a:t>
            </a:r>
            <a:r>
              <a:rPr lang="tr-TR" dirty="0"/>
              <a:t>bütün Osmanlı </a:t>
            </a:r>
            <a:r>
              <a:rPr lang="tr-TR" b="1" dirty="0"/>
              <a:t>vatandaşlarının can, mal</a:t>
            </a:r>
          </a:p>
          <a:p>
            <a:pPr>
              <a:buNone/>
            </a:pPr>
            <a:r>
              <a:rPr lang="tr-TR" b="1" dirty="0" smtClean="0"/>
              <a:t>     ve </a:t>
            </a:r>
            <a:r>
              <a:rPr lang="tr-TR" b="1" dirty="0"/>
              <a:t>namus güvencesi</a:t>
            </a:r>
            <a:r>
              <a:rPr lang="tr-TR" dirty="0"/>
              <a:t> </a:t>
            </a:r>
            <a:r>
              <a:rPr lang="tr-TR" b="1" dirty="0">
                <a:solidFill>
                  <a:srgbClr val="FF0000"/>
                </a:solidFill>
              </a:rPr>
              <a:t>devlet tarafından sağlanacaktı</a:t>
            </a:r>
            <a:r>
              <a:rPr lang="tr-TR" dirty="0"/>
              <a:t>.</a:t>
            </a:r>
            <a:endParaRPr lang="tr-TR" b="1" dirty="0">
              <a:solidFill>
                <a:srgbClr val="FF0000"/>
              </a:solidFill>
            </a:endParaRPr>
          </a:p>
          <a:p>
            <a:pPr>
              <a:buNone/>
            </a:pPr>
            <a:endParaRPr lang="tr-TR" b="1" dirty="0">
              <a:solidFill>
                <a:srgbClr val="FF0000"/>
              </a:solidFill>
            </a:endParaRPr>
          </a:p>
        </p:txBody>
      </p:sp>
      <p:sp>
        <p:nvSpPr>
          <p:cNvPr id="4" name="3 Dikdörtgen"/>
          <p:cNvSpPr/>
          <p:nvPr/>
        </p:nvSpPr>
        <p:spPr>
          <a:xfrm>
            <a:off x="5652120" y="2787774"/>
            <a:ext cx="3384376" cy="646331"/>
          </a:xfrm>
          <a:prstGeom prst="rect">
            <a:avLst/>
          </a:prstGeom>
        </p:spPr>
        <p:txBody>
          <a:bodyPr wrap="square">
            <a:spAutoFit/>
          </a:bodyPr>
          <a:lstStyle/>
          <a:p>
            <a:r>
              <a:rPr lang="tr-TR" b="1" dirty="0" smtClean="0"/>
              <a:t>Osmanlı toplumunda Tanzimat'a bakış: </a:t>
            </a:r>
            <a:r>
              <a:rPr lang="tr-TR" b="1" dirty="0" smtClean="0">
                <a:solidFill>
                  <a:srgbClr val="FF0000"/>
                </a:solidFill>
              </a:rPr>
              <a:t>Gavura gavur denmeyecek!</a:t>
            </a:r>
            <a:endParaRPr lang="tr-TR" b="1"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8388424" cy="5143500"/>
          </a:xfrm>
        </p:spPr>
        <p:txBody>
          <a:bodyPr>
            <a:normAutofit/>
          </a:bodyPr>
          <a:lstStyle/>
          <a:p>
            <a:r>
              <a:rPr lang="tr-TR" sz="1800" dirty="0" smtClean="0"/>
              <a:t>Tanzimat Fermanı’nın ilan edilmesinden sonra, </a:t>
            </a:r>
            <a:r>
              <a:rPr lang="tr-TR" sz="1800" b="1" dirty="0" smtClean="0">
                <a:solidFill>
                  <a:srgbClr val="FF0000"/>
                </a:solidFill>
              </a:rPr>
              <a:t>Sultan Abdülmecit</a:t>
            </a:r>
            <a:r>
              <a:rPr lang="tr-TR" sz="1800" dirty="0" smtClean="0"/>
              <a:t>, bu fermanın şartlarına uyacağına dair </a:t>
            </a:r>
            <a:r>
              <a:rPr lang="tr-TR" sz="1800" b="1" dirty="0" smtClean="0"/>
              <a:t>ant içti</a:t>
            </a:r>
            <a:r>
              <a:rPr lang="tr-TR" sz="1800" dirty="0" smtClean="0"/>
              <a:t>. Böylece Osmanlı tarihinde </a:t>
            </a:r>
            <a:r>
              <a:rPr lang="tr-TR" sz="1800" b="1" dirty="0" smtClean="0"/>
              <a:t>“Tanzimat Dönemi (1839-1876)” başladı</a:t>
            </a:r>
            <a:r>
              <a:rPr lang="tr-TR" sz="1800" dirty="0" smtClean="0"/>
              <a:t>.</a:t>
            </a:r>
          </a:p>
          <a:p>
            <a:r>
              <a:rPr lang="tr-TR" sz="1800" b="1" dirty="0" smtClean="0">
                <a:solidFill>
                  <a:srgbClr val="FF0000"/>
                </a:solidFill>
              </a:rPr>
              <a:t>Tanzimat Dönemi</a:t>
            </a:r>
            <a:r>
              <a:rPr lang="tr-TR" sz="1800" dirty="0" smtClean="0"/>
              <a:t>, </a:t>
            </a:r>
            <a:r>
              <a:rPr lang="tr-TR" sz="1800" b="1" dirty="0" smtClean="0"/>
              <a:t>merkeziyetçi bir yönetim ve bürokrasi dönemiydi</a:t>
            </a:r>
            <a:r>
              <a:rPr lang="tr-TR" sz="1800" dirty="0" smtClean="0"/>
              <a:t>.</a:t>
            </a:r>
          </a:p>
          <a:p>
            <a:r>
              <a:rPr lang="tr-TR" sz="1800" dirty="0" smtClean="0"/>
              <a:t> </a:t>
            </a:r>
            <a:r>
              <a:rPr lang="tr-TR" sz="1800" b="1" dirty="0" smtClean="0"/>
              <a:t>3 Kasım 1839’da Mustafa Reşit Paşa </a:t>
            </a:r>
            <a:r>
              <a:rPr lang="tr-TR" sz="1800" dirty="0" smtClean="0"/>
              <a:t>Tanzimat Fermanı ile ülkenin problemlerini dile getirdi sonra </a:t>
            </a:r>
            <a:r>
              <a:rPr lang="tr-TR" sz="1800" b="1" dirty="0" smtClean="0"/>
              <a:t>memleketin iyi idaresi için </a:t>
            </a:r>
            <a:r>
              <a:rPr lang="tr-TR" sz="1800" dirty="0" smtClean="0"/>
              <a:t>de </a:t>
            </a:r>
            <a:r>
              <a:rPr lang="tr-TR" sz="1800" b="1" dirty="0" smtClean="0">
                <a:solidFill>
                  <a:srgbClr val="FF0000"/>
                </a:solidFill>
              </a:rPr>
              <a:t>yeni kanunların yapılmasının </a:t>
            </a:r>
            <a:r>
              <a:rPr lang="tr-TR" sz="1800" dirty="0" smtClean="0"/>
              <a:t>gerekli olduğunu belirtti. </a:t>
            </a:r>
          </a:p>
          <a:p>
            <a:r>
              <a:rPr lang="tr-TR" sz="1800" b="1" dirty="0" smtClean="0">
                <a:solidFill>
                  <a:srgbClr val="FF0000"/>
                </a:solidFill>
              </a:rPr>
              <a:t>Anayasal yönetim </a:t>
            </a:r>
            <a:r>
              <a:rPr lang="tr-TR" sz="1800" b="1" dirty="0" smtClean="0"/>
              <a:t>ve </a:t>
            </a:r>
            <a:r>
              <a:rPr lang="tr-TR" sz="1800" b="1" dirty="0" smtClean="0">
                <a:solidFill>
                  <a:srgbClr val="FF0000"/>
                </a:solidFill>
              </a:rPr>
              <a:t>demokratikleşme</a:t>
            </a:r>
            <a:r>
              <a:rPr lang="tr-TR" sz="1800" b="1" dirty="0" smtClean="0"/>
              <a:t> yolunda önemli bir adım atılmış oldu.</a:t>
            </a:r>
            <a:r>
              <a:rPr lang="tr-TR" sz="1800" dirty="0" smtClean="0"/>
              <a:t> Tanzimat Fermanı ile </a:t>
            </a:r>
            <a:r>
              <a:rPr lang="tr-TR" sz="1800" b="1" dirty="0" smtClean="0"/>
              <a:t>Avrupalı devletlerin iç işlerine müdahale etmesinin önüne geçilmeye çalışılmışsa</a:t>
            </a:r>
            <a:r>
              <a:rPr lang="tr-TR" sz="1800" dirty="0" smtClean="0"/>
              <a:t> da Avrupalı devletlerin </a:t>
            </a:r>
            <a:r>
              <a:rPr lang="tr-TR" sz="1800" b="1" dirty="0" smtClean="0"/>
              <a:t>elçileri</a:t>
            </a:r>
            <a:r>
              <a:rPr lang="tr-TR" sz="1800" dirty="0" smtClean="0"/>
              <a:t> fermandaki bazı maddeleri kullanarak </a:t>
            </a:r>
            <a:r>
              <a:rPr lang="tr-TR" sz="1800" b="1" dirty="0" smtClean="0"/>
              <a:t>Osmanlı Devleti’nin </a:t>
            </a:r>
            <a:r>
              <a:rPr lang="tr-TR" sz="1800" b="1" dirty="0" smtClean="0">
                <a:solidFill>
                  <a:srgbClr val="FF0000"/>
                </a:solidFill>
              </a:rPr>
              <a:t>iç işlerine müdahale </a:t>
            </a:r>
            <a:r>
              <a:rPr lang="tr-TR" sz="1800" b="1" dirty="0" smtClean="0"/>
              <a:t>ettiler.</a:t>
            </a:r>
            <a:endParaRPr lang="tr-TR" sz="1800" b="1" dirty="0"/>
          </a:p>
        </p:txBody>
      </p:sp>
      <p:pic>
        <p:nvPicPr>
          <p:cNvPr id="1026" name="Picture 2"/>
          <p:cNvPicPr>
            <a:picLocks noChangeAspect="1" noChangeArrowheads="1"/>
          </p:cNvPicPr>
          <p:nvPr/>
        </p:nvPicPr>
        <p:blipFill>
          <a:blip r:embed="rId2" cstate="print"/>
          <a:srcRect/>
          <a:stretch>
            <a:fillRect/>
          </a:stretch>
        </p:blipFill>
        <p:spPr bwMode="auto">
          <a:xfrm>
            <a:off x="7884368" y="0"/>
            <a:ext cx="1259632" cy="1267732"/>
          </a:xfrm>
          <a:prstGeom prst="rect">
            <a:avLst/>
          </a:prstGeom>
          <a:noFill/>
          <a:ln w="9525">
            <a:noFill/>
            <a:miter lim="800000"/>
            <a:headEnd/>
            <a:tailEnd/>
          </a:ln>
        </p:spPr>
      </p:pic>
      <p:sp>
        <p:nvSpPr>
          <p:cNvPr id="5" name="4 Dikdörtgen"/>
          <p:cNvSpPr/>
          <p:nvPr/>
        </p:nvSpPr>
        <p:spPr>
          <a:xfrm>
            <a:off x="7847856" y="987574"/>
            <a:ext cx="1296144" cy="261610"/>
          </a:xfrm>
          <a:prstGeom prst="rect">
            <a:avLst/>
          </a:prstGeom>
        </p:spPr>
        <p:txBody>
          <a:bodyPr wrap="square">
            <a:spAutoFit/>
          </a:bodyPr>
          <a:lstStyle/>
          <a:p>
            <a:r>
              <a:rPr lang="tr-TR" sz="1100" b="1" dirty="0" smtClean="0">
                <a:solidFill>
                  <a:srgbClr val="FF0000"/>
                </a:solidFill>
              </a:rPr>
              <a:t>Mustafa Reşit Paşa </a:t>
            </a:r>
            <a:endParaRPr lang="tr-TR" sz="1100" dirty="0">
              <a:solidFill>
                <a:srgbClr val="FF0000"/>
              </a:solidFill>
            </a:endParaRPr>
          </a:p>
        </p:txBody>
      </p:sp>
      <p:pic>
        <p:nvPicPr>
          <p:cNvPr id="1028" name="Picture 4" descr="mustafa reÅit paÅa ve tanzimat ile ilgili gÃ¶rsel sonucu"/>
          <p:cNvPicPr>
            <a:picLocks noChangeAspect="1" noChangeArrowheads="1"/>
          </p:cNvPicPr>
          <p:nvPr/>
        </p:nvPicPr>
        <p:blipFill>
          <a:blip r:embed="rId3" cstate="print"/>
          <a:srcRect/>
          <a:stretch>
            <a:fillRect/>
          </a:stretch>
        </p:blipFill>
        <p:spPr bwMode="auto">
          <a:xfrm>
            <a:off x="6012160" y="3075806"/>
            <a:ext cx="3131840" cy="2067695"/>
          </a:xfrm>
          <a:prstGeom prst="rect">
            <a:avLst/>
          </a:prstGeom>
          <a:noFill/>
        </p:spPr>
      </p:pic>
      <p:pic>
        <p:nvPicPr>
          <p:cNvPr id="1030" name="Picture 6" descr="Ä°lgili resim"/>
          <p:cNvPicPr>
            <a:picLocks noChangeAspect="1" noChangeArrowheads="1"/>
          </p:cNvPicPr>
          <p:nvPr/>
        </p:nvPicPr>
        <p:blipFill>
          <a:blip r:embed="rId4" cstate="print"/>
          <a:srcRect/>
          <a:stretch>
            <a:fillRect/>
          </a:stretch>
        </p:blipFill>
        <p:spPr bwMode="auto">
          <a:xfrm>
            <a:off x="0" y="3219822"/>
            <a:ext cx="3168352" cy="1846285"/>
          </a:xfrm>
          <a:prstGeom prst="rect">
            <a:avLst/>
          </a:prstGeom>
          <a:noFill/>
        </p:spPr>
      </p:pic>
      <p:sp>
        <p:nvSpPr>
          <p:cNvPr id="8" name="7 Dikdörtgen"/>
          <p:cNvSpPr/>
          <p:nvPr/>
        </p:nvSpPr>
        <p:spPr>
          <a:xfrm>
            <a:off x="3275856" y="3363838"/>
            <a:ext cx="2880320" cy="1477328"/>
          </a:xfrm>
          <a:prstGeom prst="rect">
            <a:avLst/>
          </a:prstGeom>
        </p:spPr>
        <p:txBody>
          <a:bodyPr wrap="square">
            <a:spAutoFit/>
          </a:bodyPr>
          <a:lstStyle/>
          <a:p>
            <a:r>
              <a:rPr lang="tr-TR" b="1" dirty="0" smtClean="0">
                <a:solidFill>
                  <a:srgbClr val="FF0000"/>
                </a:solidFill>
              </a:rPr>
              <a:t>Tanzimat</a:t>
            </a:r>
            <a:r>
              <a:rPr lang="tr-TR" dirty="0" smtClean="0"/>
              <a:t>, kelime anlamı olarak (</a:t>
            </a:r>
            <a:r>
              <a:rPr lang="tr-TR" b="1" dirty="0" smtClean="0"/>
              <a:t>tanzim’in çoğulu</a:t>
            </a:r>
            <a:r>
              <a:rPr lang="tr-TR" dirty="0" smtClean="0"/>
              <a:t>) </a:t>
            </a:r>
            <a:r>
              <a:rPr lang="tr-TR" b="1" dirty="0" smtClean="0"/>
              <a:t>idari işlerin düzeltilmesi için alınan tedbirlerin ve yapılan uygulamaların tümüdür</a:t>
            </a:r>
            <a:endParaRPr lang="tr-TR"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İçerik Yer Tutucusu"/>
          <p:cNvSpPr>
            <a:spLocks noGrp="1"/>
          </p:cNvSpPr>
          <p:nvPr>
            <p:ph idx="1"/>
          </p:nvPr>
        </p:nvSpPr>
        <p:spPr>
          <a:xfrm>
            <a:off x="0" y="0"/>
            <a:ext cx="2713061" cy="461665"/>
          </a:xfrm>
          <a:prstGeom prst="rect">
            <a:avLst/>
          </a:prstGeom>
          <a:solidFill>
            <a:schemeClr val="accent1">
              <a:lumMod val="40000"/>
              <a:lumOff val="60000"/>
            </a:schemeClr>
          </a:solidFill>
        </p:spPr>
        <p:txBody>
          <a:bodyPr wrap="square">
            <a:spAutoFit/>
          </a:bodyPr>
          <a:lstStyle/>
          <a:p>
            <a:pPr>
              <a:buNone/>
            </a:pPr>
            <a:r>
              <a:rPr lang="tr-TR" sz="2400" b="1" dirty="0" smtClean="0"/>
              <a:t> </a:t>
            </a:r>
            <a:r>
              <a:rPr lang="tr-TR" sz="2000" b="1" dirty="0" smtClean="0">
                <a:solidFill>
                  <a:srgbClr val="FF0000"/>
                </a:solidFill>
              </a:rPr>
              <a:t>Islahat Fermanı (1856)</a:t>
            </a:r>
            <a:endParaRPr lang="tr-TR" sz="2400" dirty="0">
              <a:solidFill>
                <a:srgbClr val="FF0000"/>
              </a:solidFill>
            </a:endParaRPr>
          </a:p>
        </p:txBody>
      </p:sp>
      <p:sp>
        <p:nvSpPr>
          <p:cNvPr id="5" name="4 Dikdörtgen"/>
          <p:cNvSpPr/>
          <p:nvPr/>
        </p:nvSpPr>
        <p:spPr>
          <a:xfrm>
            <a:off x="0" y="483518"/>
            <a:ext cx="8964488" cy="3970318"/>
          </a:xfrm>
          <a:prstGeom prst="rect">
            <a:avLst/>
          </a:prstGeom>
        </p:spPr>
        <p:txBody>
          <a:bodyPr wrap="square">
            <a:spAutoFit/>
          </a:bodyPr>
          <a:lstStyle/>
          <a:p>
            <a:pPr>
              <a:buFont typeface="Arial" pitchFamily="34" charset="0"/>
              <a:buChar char="•"/>
            </a:pPr>
            <a:r>
              <a:rPr lang="tr-TR" b="1" dirty="0" smtClean="0">
                <a:solidFill>
                  <a:srgbClr val="FF0000"/>
                </a:solidFill>
              </a:rPr>
              <a:t>  	Islahat Fermanı, </a:t>
            </a:r>
            <a:r>
              <a:rPr lang="tr-TR" b="1" dirty="0" smtClean="0"/>
              <a:t>Kırım Savaşı’nda Osmanlı Devleti’ne yardım eden </a:t>
            </a:r>
            <a:r>
              <a:rPr lang="tr-TR" b="1" dirty="0" smtClean="0">
                <a:solidFill>
                  <a:srgbClr val="FF0000"/>
                </a:solidFill>
              </a:rPr>
              <a:t>İngiltere, Fransa ve Avusturya</a:t>
            </a:r>
            <a:r>
              <a:rPr lang="tr-TR" dirty="0" smtClean="0"/>
              <a:t>’nın isteklerini karşılamak üzere hazırlanmıştı. Fermanın hazırlanmasında </a:t>
            </a:r>
            <a:r>
              <a:rPr lang="tr-TR" b="1" dirty="0" smtClean="0"/>
              <a:t>bu devletlerin elçilerinin</a:t>
            </a:r>
            <a:r>
              <a:rPr lang="tr-TR" dirty="0" smtClean="0"/>
              <a:t> büyük baskıları olmuştu.</a:t>
            </a:r>
          </a:p>
          <a:p>
            <a:pPr>
              <a:buFont typeface="Arial" pitchFamily="34" charset="0"/>
              <a:buChar char="•"/>
            </a:pPr>
            <a:r>
              <a:rPr lang="tr-TR" dirty="0" smtClean="0"/>
              <a:t>  	</a:t>
            </a:r>
            <a:r>
              <a:rPr lang="tr-TR" b="1" dirty="0" smtClean="0"/>
              <a:t>Tanzimat Fermanı’nın </a:t>
            </a:r>
            <a:r>
              <a:rPr lang="tr-TR" b="1" dirty="0" smtClean="0">
                <a:solidFill>
                  <a:srgbClr val="FF0000"/>
                </a:solidFill>
              </a:rPr>
              <a:t>vaat ettiği reformları </a:t>
            </a:r>
            <a:r>
              <a:rPr lang="tr-TR" dirty="0" smtClean="0"/>
              <a:t>gerçekleştirecek </a:t>
            </a:r>
            <a:r>
              <a:rPr lang="tr-TR" b="1" dirty="0" smtClean="0"/>
              <a:t>kanun ve nizamların yapılmamış</a:t>
            </a:r>
            <a:r>
              <a:rPr lang="tr-TR" dirty="0" smtClean="0"/>
              <a:t>, yapılanların da </a:t>
            </a:r>
            <a:r>
              <a:rPr lang="tr-TR" b="1" dirty="0" smtClean="0"/>
              <a:t>uygulanmamış </a:t>
            </a:r>
            <a:r>
              <a:rPr lang="tr-TR" dirty="0" smtClean="0"/>
              <a:t>olmasından şikâyetçi olmuşlardı. Bu </a:t>
            </a:r>
            <a:r>
              <a:rPr lang="tr-TR" b="1" dirty="0" smtClean="0"/>
              <a:t>elçiler,</a:t>
            </a:r>
            <a:r>
              <a:rPr lang="tr-TR" dirty="0" smtClean="0"/>
              <a:t> </a:t>
            </a:r>
            <a:r>
              <a:rPr lang="tr-TR" b="1" dirty="0" smtClean="0">
                <a:solidFill>
                  <a:srgbClr val="FF0000"/>
                </a:solidFill>
              </a:rPr>
              <a:t>Rusya’nın emellerini önlemek amacıyla </a:t>
            </a:r>
            <a:r>
              <a:rPr lang="tr-TR" dirty="0" smtClean="0"/>
              <a:t>bu fermanın hazırlanmasını istemişlerdi.</a:t>
            </a:r>
          </a:p>
          <a:p>
            <a:pPr>
              <a:buFont typeface="Arial" pitchFamily="34" charset="0"/>
              <a:buChar char="•"/>
            </a:pPr>
            <a:r>
              <a:rPr lang="tr-TR" dirty="0" smtClean="0"/>
              <a:t> 	</a:t>
            </a:r>
            <a:r>
              <a:rPr lang="tr-TR" b="1" dirty="0" smtClean="0"/>
              <a:t>Tanzimat kurallarını tekrarlayan</a:t>
            </a:r>
            <a:r>
              <a:rPr lang="tr-TR" dirty="0" smtClean="0"/>
              <a:t>, açıklayan ve </a:t>
            </a:r>
            <a:r>
              <a:rPr lang="tr-TR" b="1" dirty="0" smtClean="0"/>
              <a:t>genişleten</a:t>
            </a:r>
            <a:r>
              <a:rPr lang="tr-TR" dirty="0" smtClean="0"/>
              <a:t> bir ferman hazırlandı. </a:t>
            </a:r>
            <a:r>
              <a:rPr lang="tr-TR" b="1" dirty="0" smtClean="0"/>
              <a:t>Islahat fermanı,</a:t>
            </a:r>
            <a:r>
              <a:rPr lang="tr-TR" dirty="0" smtClean="0"/>
              <a:t> Tanzimat Fermanı gibi Osmanlı Devleti’nde yapılacak </a:t>
            </a:r>
            <a:r>
              <a:rPr lang="tr-TR" b="1" dirty="0" smtClean="0"/>
              <a:t>yeni bir düzenin prensiplerini</a:t>
            </a:r>
            <a:r>
              <a:rPr lang="tr-TR" dirty="0" smtClean="0"/>
              <a:t> ve genel hatlarıyla programını içermekteydi.</a:t>
            </a:r>
          </a:p>
          <a:p>
            <a:r>
              <a:rPr lang="tr-TR" dirty="0" smtClean="0"/>
              <a:t>Belge, Tanzimat Fermanı’ndaki temel haklar güvencesine eşitlik esaslarını eklemekte ve yirmi noktada </a:t>
            </a:r>
            <a:r>
              <a:rPr lang="tr-TR" b="1" dirty="0" err="1" smtClean="0">
                <a:solidFill>
                  <a:srgbClr val="FF0000"/>
                </a:solidFill>
              </a:rPr>
              <a:t>Hristiyanlarla</a:t>
            </a:r>
            <a:r>
              <a:rPr lang="tr-TR" b="1" dirty="0" smtClean="0">
                <a:solidFill>
                  <a:srgbClr val="FF0000"/>
                </a:solidFill>
              </a:rPr>
              <a:t> Müslümanlar arasında eşitlik sağlamayı  amaçlamaktaydı. </a:t>
            </a:r>
          </a:p>
          <a:p>
            <a:r>
              <a:rPr lang="tr-TR" dirty="0" smtClean="0"/>
              <a:t>Islahat Fermanı’nda </a:t>
            </a:r>
            <a:r>
              <a:rPr lang="tr-TR" b="1" dirty="0" err="1" smtClean="0">
                <a:solidFill>
                  <a:srgbClr val="FF0000"/>
                </a:solidFill>
              </a:rPr>
              <a:t>Hristiyanlara</a:t>
            </a:r>
            <a:r>
              <a:rPr lang="tr-TR" b="1" dirty="0" smtClean="0">
                <a:solidFill>
                  <a:srgbClr val="FF0000"/>
                </a:solidFill>
              </a:rPr>
              <a:t> yeni haklar </a:t>
            </a:r>
            <a:r>
              <a:rPr lang="tr-TR" dirty="0" smtClean="0"/>
              <a:t>tanındı.</a:t>
            </a:r>
          </a:p>
          <a:p>
            <a:r>
              <a:rPr lang="tr-TR" b="1" dirty="0" err="1" smtClean="0"/>
              <a:t>Hristiyanlar</a:t>
            </a:r>
            <a:r>
              <a:rPr lang="tr-TR" b="1" dirty="0" smtClean="0"/>
              <a:t>, Müslümanların düzeyine getirilerek</a:t>
            </a:r>
            <a:r>
              <a:rPr lang="tr-TR" dirty="0" smtClean="0"/>
              <a:t> </a:t>
            </a:r>
            <a:r>
              <a:rPr lang="tr-TR" b="1" dirty="0" smtClean="0">
                <a:solidFill>
                  <a:srgbClr val="FF0000"/>
                </a:solidFill>
              </a:rPr>
              <a:t>halkın kaynaşması </a:t>
            </a:r>
            <a:r>
              <a:rPr lang="tr-TR" dirty="0" smtClean="0"/>
              <a:t>sağlanmaya çalışıldı.</a:t>
            </a:r>
          </a:p>
          <a:p>
            <a:pPr>
              <a:buFont typeface="Arial" pitchFamily="34" charset="0"/>
              <a:buChar char="•"/>
            </a:pPr>
            <a:endParaRPr lang="tr-TR" dirty="0"/>
          </a:p>
        </p:txBody>
      </p:sp>
      <p:pic>
        <p:nvPicPr>
          <p:cNvPr id="23554" name="Picture 2" descr="https://www.tarihiolaylar.com/img/tarihiolaylar/tarihi_olaylar_islahat-fermani-jpg_668585407_1430564413.jpg"/>
          <p:cNvPicPr>
            <a:picLocks noChangeAspect="1" noChangeArrowheads="1"/>
          </p:cNvPicPr>
          <p:nvPr/>
        </p:nvPicPr>
        <p:blipFill>
          <a:blip r:embed="rId2" cstate="print"/>
          <a:srcRect/>
          <a:stretch>
            <a:fillRect/>
          </a:stretch>
        </p:blipFill>
        <p:spPr bwMode="auto">
          <a:xfrm>
            <a:off x="7452320" y="4138214"/>
            <a:ext cx="1691680" cy="1005286"/>
          </a:xfrm>
          <a:prstGeom prst="rect">
            <a:avLst/>
          </a:prstGeom>
          <a:noFill/>
        </p:spPr>
      </p:pic>
      <p:pic>
        <p:nvPicPr>
          <p:cNvPr id="23556" name="Picture 4" descr="Ä°lgili resim"/>
          <p:cNvPicPr>
            <a:picLocks noChangeAspect="1" noChangeArrowheads="1"/>
          </p:cNvPicPr>
          <p:nvPr/>
        </p:nvPicPr>
        <p:blipFill>
          <a:blip r:embed="rId3" cstate="print"/>
          <a:srcRect/>
          <a:stretch>
            <a:fillRect/>
          </a:stretch>
        </p:blipFill>
        <p:spPr bwMode="auto">
          <a:xfrm>
            <a:off x="0" y="4084498"/>
            <a:ext cx="1691680" cy="1059002"/>
          </a:xfrm>
          <a:prstGeom prst="rect">
            <a:avLst/>
          </a:prstGeom>
          <a:noFill/>
        </p:spPr>
      </p:pic>
      <p:pic>
        <p:nvPicPr>
          <p:cNvPr id="23558" name="Picture 6" descr="Ä°lgili resim"/>
          <p:cNvPicPr>
            <a:picLocks noChangeAspect="1" noChangeArrowheads="1"/>
          </p:cNvPicPr>
          <p:nvPr/>
        </p:nvPicPr>
        <p:blipFill>
          <a:blip r:embed="rId4" cstate="print"/>
          <a:srcRect/>
          <a:stretch>
            <a:fillRect/>
          </a:stretch>
        </p:blipFill>
        <p:spPr bwMode="auto">
          <a:xfrm>
            <a:off x="2555776" y="4227934"/>
            <a:ext cx="1289826" cy="915566"/>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424</TotalTime>
  <Words>3699</Words>
  <PresentationFormat>Ekran Gösterisi (16:9)</PresentationFormat>
  <Paragraphs>317</Paragraphs>
  <Slides>31</Slides>
  <Notes>4</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Ofis Teması</vt:lpstr>
      <vt:lpstr>TARİH 11 4.4. OSMANLI DEVLETİ’NDE DEMOKRATİKLEŞME SÜRECİ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2019-03-22T18:08:32Z</dcterms:created>
  <dcterms:modified xsi:type="dcterms:W3CDTF">2019-03-24T12:36:42Z</dcterms:modified>
  <cp:category>https://www.sorubak.com</cp:category>
</cp:coreProperties>
</file>