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63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00829-3FF0-45B7-81DA-6A1329611325}" type="datetimeFigureOut">
              <a:rPr lang="tr-TR" smtClean="0"/>
              <a:pPr/>
              <a:t>06/03/2019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FAD5A-B012-43F2-B183-BFD8959D2ED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506487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4.4. XVII. Yüzyıl Sonrası Osmanlı Devlet Ekonomisi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504" y="620688"/>
            <a:ext cx="9036496" cy="6237312"/>
          </a:xfrm>
        </p:spPr>
        <p:txBody>
          <a:bodyPr>
            <a:normAutofit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    </a:t>
            </a:r>
            <a:r>
              <a:rPr lang="tr-TR" sz="2400" b="1" dirty="0" smtClean="0">
                <a:solidFill>
                  <a:schemeClr val="tx1"/>
                </a:solidFill>
              </a:rPr>
              <a:t>XV</a:t>
            </a:r>
            <a:r>
              <a:rPr lang="tr-TR" sz="2400" b="1" dirty="0">
                <a:solidFill>
                  <a:schemeClr val="tx1"/>
                </a:solidFill>
              </a:rPr>
              <a:t>. yüzyıla kadar </a:t>
            </a:r>
            <a:r>
              <a:rPr lang="tr-TR" sz="2400" dirty="0">
                <a:solidFill>
                  <a:schemeClr val="tx1"/>
                </a:solidFill>
              </a:rPr>
              <a:t>ticaret yolları büyük ölçüde </a:t>
            </a:r>
            <a:r>
              <a:rPr lang="tr-TR" sz="2400" b="1" dirty="0">
                <a:solidFill>
                  <a:schemeClr val="tx1"/>
                </a:solidFill>
              </a:rPr>
              <a:t>Osmanlı Devleti’nin </a:t>
            </a:r>
            <a:r>
              <a:rPr lang="tr-TR" sz="2400" b="1" dirty="0">
                <a:solidFill>
                  <a:srgbClr val="FF0000"/>
                </a:solidFill>
              </a:rPr>
              <a:t>kontrolü altındaydı</a:t>
            </a:r>
            <a:r>
              <a:rPr lang="tr-TR" sz="2400" dirty="0">
                <a:solidFill>
                  <a:schemeClr val="tx1"/>
                </a:solidFill>
              </a:rPr>
              <a:t>. </a:t>
            </a:r>
            <a:endParaRPr lang="tr-TR" sz="24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  </a:t>
            </a:r>
            <a:r>
              <a:rPr lang="tr-TR" sz="2400" b="1" dirty="0" smtClean="0">
                <a:solidFill>
                  <a:srgbClr val="FF0000"/>
                </a:solidFill>
              </a:rPr>
              <a:t>Coğrafî keşifler </a:t>
            </a:r>
            <a:r>
              <a:rPr lang="tr-TR" sz="2400" dirty="0">
                <a:solidFill>
                  <a:schemeClr val="tx1"/>
                </a:solidFill>
              </a:rPr>
              <a:t>sonucu Osmanlı’nın </a:t>
            </a:r>
            <a:r>
              <a:rPr lang="tr-TR" sz="2400" b="1" dirty="0">
                <a:solidFill>
                  <a:schemeClr val="tx1"/>
                </a:solidFill>
              </a:rPr>
              <a:t>Akdeniz ve Karadeniz’deki ticaret </a:t>
            </a:r>
            <a:r>
              <a:rPr lang="tr-TR" sz="2400" dirty="0">
                <a:solidFill>
                  <a:schemeClr val="tx1"/>
                </a:solidFill>
              </a:rPr>
              <a:t>limanları </a:t>
            </a:r>
            <a:r>
              <a:rPr lang="tr-TR" sz="2400" b="1" dirty="0">
                <a:solidFill>
                  <a:srgbClr val="FF0000"/>
                </a:solidFill>
              </a:rPr>
              <a:t>önem </a:t>
            </a:r>
            <a:r>
              <a:rPr lang="tr-TR" sz="2400" b="1" dirty="0" smtClean="0">
                <a:solidFill>
                  <a:srgbClr val="FF0000"/>
                </a:solidFill>
              </a:rPr>
              <a:t>kaybederken </a:t>
            </a:r>
            <a:r>
              <a:rPr lang="tr-TR" sz="2400" b="1" dirty="0" smtClean="0">
                <a:solidFill>
                  <a:schemeClr val="tx1"/>
                </a:solidFill>
              </a:rPr>
              <a:t>Atlas </a:t>
            </a:r>
            <a:r>
              <a:rPr lang="tr-TR" sz="2400" b="1" dirty="0">
                <a:solidFill>
                  <a:schemeClr val="tx1"/>
                </a:solidFill>
              </a:rPr>
              <a:t>Okyanusu’na </a:t>
            </a:r>
            <a:r>
              <a:rPr lang="tr-TR" sz="2400" dirty="0">
                <a:solidFill>
                  <a:schemeClr val="tx1"/>
                </a:solidFill>
              </a:rPr>
              <a:t>kıyısı olan </a:t>
            </a:r>
            <a:r>
              <a:rPr lang="tr-TR" sz="2400" b="1" dirty="0">
                <a:solidFill>
                  <a:srgbClr val="FF0000"/>
                </a:solidFill>
              </a:rPr>
              <a:t>Avrupa limanları </a:t>
            </a:r>
            <a:r>
              <a:rPr lang="tr-TR" sz="2400" b="1" dirty="0">
                <a:solidFill>
                  <a:schemeClr val="tx1"/>
                </a:solidFill>
              </a:rPr>
              <a:t>önem kazanmaya başlamıştır</a:t>
            </a:r>
            <a:r>
              <a:rPr lang="tr-TR" sz="2400" b="1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400" dirty="0" smtClean="0"/>
              <a:t>    </a:t>
            </a:r>
            <a:r>
              <a:rPr lang="tr-TR" sz="2400" b="1" dirty="0" smtClean="0">
                <a:solidFill>
                  <a:schemeClr val="tx1"/>
                </a:solidFill>
              </a:rPr>
              <a:t>Amerika’nın</a:t>
            </a:r>
            <a:r>
              <a:rPr lang="tr-TR" sz="2400" dirty="0" smtClean="0">
                <a:solidFill>
                  <a:schemeClr val="tx1"/>
                </a:solidFill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altın </a:t>
            </a:r>
            <a:r>
              <a:rPr lang="tr-TR" sz="2400" b="1" dirty="0">
                <a:solidFill>
                  <a:srgbClr val="FF0000"/>
                </a:solidFill>
              </a:rPr>
              <a:t>ve gümüşünün </a:t>
            </a:r>
            <a:r>
              <a:rPr lang="tr-TR" sz="2400" b="1" dirty="0">
                <a:solidFill>
                  <a:schemeClr val="tx1"/>
                </a:solidFill>
              </a:rPr>
              <a:t>Avrupa’ya</a:t>
            </a:r>
            <a:r>
              <a:rPr lang="tr-TR" sz="2400" dirty="0">
                <a:solidFill>
                  <a:schemeClr val="tx1"/>
                </a:solidFill>
              </a:rPr>
              <a:t> girmesiyle birlikte </a:t>
            </a:r>
            <a:r>
              <a:rPr lang="tr-TR" sz="2400" b="1" dirty="0">
                <a:solidFill>
                  <a:srgbClr val="FF0000"/>
                </a:solidFill>
              </a:rPr>
              <a:t>Osmanlı Akçesi değer kaybetmiş</a:t>
            </a:r>
            <a:r>
              <a:rPr lang="tr-TR" sz="2400" dirty="0">
                <a:solidFill>
                  <a:schemeClr val="tx1"/>
                </a:solidFill>
              </a:rPr>
              <a:t>, </a:t>
            </a:r>
            <a:r>
              <a:rPr lang="tr-TR" sz="2400" dirty="0" smtClean="0">
                <a:solidFill>
                  <a:schemeClr val="tx1"/>
                </a:solidFill>
              </a:rPr>
              <a:t>bu durum </a:t>
            </a:r>
            <a:r>
              <a:rPr lang="tr-TR" sz="2400" dirty="0">
                <a:solidFill>
                  <a:schemeClr val="tx1"/>
                </a:solidFill>
              </a:rPr>
              <a:t>Osmanlı ekonomisini </a:t>
            </a:r>
            <a:r>
              <a:rPr lang="tr-TR" sz="2400" b="1" dirty="0">
                <a:solidFill>
                  <a:schemeClr val="tx1"/>
                </a:solidFill>
              </a:rPr>
              <a:t>olumsuz etkilemiştir</a:t>
            </a:r>
            <a:r>
              <a:rPr lang="tr-TR" sz="2400" b="1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400" dirty="0" smtClean="0">
                <a:solidFill>
                  <a:schemeClr val="tx1"/>
                </a:solidFill>
              </a:rPr>
              <a:t> Osmanlı </a:t>
            </a:r>
            <a:r>
              <a:rPr lang="tr-TR" sz="2400" dirty="0">
                <a:solidFill>
                  <a:schemeClr val="tx1"/>
                </a:solidFill>
              </a:rPr>
              <a:t>ekonomisinde </a:t>
            </a:r>
            <a:r>
              <a:rPr lang="tr-TR" sz="2400" b="1" dirty="0">
                <a:solidFill>
                  <a:schemeClr val="tx1"/>
                </a:solidFill>
              </a:rPr>
              <a:t>Tımar Sistemi </a:t>
            </a:r>
            <a:r>
              <a:rPr lang="tr-TR" sz="2400" dirty="0">
                <a:solidFill>
                  <a:schemeClr val="tx1"/>
                </a:solidFill>
              </a:rPr>
              <a:t>önemli bir yere sahipti.</a:t>
            </a:r>
            <a:endParaRPr lang="tr-TR" sz="2400" b="1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tr-TR" sz="2400" b="1" dirty="0">
                <a:solidFill>
                  <a:schemeClr val="tx1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XVI. yüzyılın sonlarına doğru </a:t>
            </a:r>
            <a:r>
              <a:rPr lang="tr-TR" sz="2400" b="1" dirty="0">
                <a:solidFill>
                  <a:srgbClr val="FF0000"/>
                </a:solidFill>
              </a:rPr>
              <a:t>bozulmaya başlayan </a:t>
            </a:r>
            <a:r>
              <a:rPr lang="tr-TR" sz="2400" b="1" dirty="0">
                <a:solidFill>
                  <a:schemeClr val="tx1"/>
                </a:solidFill>
              </a:rPr>
              <a:t>Tımar Sistemi</a:t>
            </a:r>
            <a:r>
              <a:rPr lang="tr-TR" sz="2400" dirty="0">
                <a:solidFill>
                  <a:schemeClr val="tx1"/>
                </a:solidFill>
              </a:rPr>
              <a:t>, XVII. yüzyılda da </a:t>
            </a:r>
            <a:r>
              <a:rPr lang="tr-TR" sz="2400" dirty="0" smtClean="0">
                <a:solidFill>
                  <a:schemeClr val="tx1"/>
                </a:solidFill>
              </a:rPr>
              <a:t>devam etmiştir</a:t>
            </a:r>
            <a:r>
              <a:rPr lang="tr-TR" sz="2400" dirty="0">
                <a:solidFill>
                  <a:schemeClr val="tx1"/>
                </a:solidFill>
              </a:rPr>
              <a:t>. </a:t>
            </a:r>
            <a:endParaRPr lang="tr-TR" sz="24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Ehil </a:t>
            </a:r>
            <a:r>
              <a:rPr lang="tr-TR" sz="2400" b="1" dirty="0">
                <a:solidFill>
                  <a:schemeClr val="tx1"/>
                </a:solidFill>
              </a:rPr>
              <a:t>olmayan kişilere</a:t>
            </a:r>
            <a:r>
              <a:rPr lang="tr-TR" sz="2400" dirty="0">
                <a:solidFill>
                  <a:schemeClr val="tx1"/>
                </a:solidFill>
              </a:rPr>
              <a:t> tımar verilmesi, </a:t>
            </a:r>
            <a:r>
              <a:rPr lang="tr-TR" sz="2400" b="1" dirty="0">
                <a:solidFill>
                  <a:schemeClr val="tx1"/>
                </a:solidFill>
              </a:rPr>
              <a:t>rüşvet ve kayırmacılık </a:t>
            </a:r>
            <a:r>
              <a:rPr lang="tr-TR" sz="2400" dirty="0">
                <a:solidFill>
                  <a:schemeClr val="tx1"/>
                </a:solidFill>
              </a:rPr>
              <a:t>gibi nedenler </a:t>
            </a:r>
            <a:r>
              <a:rPr lang="tr-TR" sz="2400" b="1" dirty="0" smtClean="0">
                <a:solidFill>
                  <a:srgbClr val="FF0000"/>
                </a:solidFill>
              </a:rPr>
              <a:t>sistemin bozulmasına </a:t>
            </a:r>
            <a:r>
              <a:rPr lang="tr-TR" sz="2400" b="1" dirty="0">
                <a:solidFill>
                  <a:srgbClr val="FF0000"/>
                </a:solidFill>
              </a:rPr>
              <a:t>sebep olmuştur</a:t>
            </a:r>
            <a:r>
              <a:rPr lang="tr-TR" sz="24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400" dirty="0" smtClean="0"/>
              <a:t> </a:t>
            </a:r>
            <a:r>
              <a:rPr lang="tr-TR" sz="2400" dirty="0" smtClean="0">
                <a:solidFill>
                  <a:schemeClr val="tx1"/>
                </a:solidFill>
              </a:rPr>
              <a:t>Devlet</a:t>
            </a:r>
            <a:r>
              <a:rPr lang="tr-TR" sz="2400" dirty="0">
                <a:solidFill>
                  <a:schemeClr val="tx1"/>
                </a:solidFill>
              </a:rPr>
              <a:t>, </a:t>
            </a:r>
            <a:r>
              <a:rPr lang="tr-TR" sz="2400" b="1" dirty="0">
                <a:solidFill>
                  <a:srgbClr val="FF0000"/>
                </a:solidFill>
              </a:rPr>
              <a:t>başlıca gelir kaynağı </a:t>
            </a:r>
            <a:r>
              <a:rPr lang="tr-TR" sz="2400" b="1" dirty="0">
                <a:solidFill>
                  <a:schemeClr val="tx1"/>
                </a:solidFill>
              </a:rPr>
              <a:t>olan tarımsal üretimi </a:t>
            </a:r>
            <a:r>
              <a:rPr lang="tr-TR" sz="2400" b="1" dirty="0">
                <a:solidFill>
                  <a:srgbClr val="FF0000"/>
                </a:solidFill>
              </a:rPr>
              <a:t>Tımar Sistemi</a:t>
            </a:r>
            <a:r>
              <a:rPr lang="tr-TR" sz="2400" dirty="0">
                <a:solidFill>
                  <a:schemeClr val="tx1"/>
                </a:solidFill>
              </a:rPr>
              <a:t>’yle</a:t>
            </a:r>
          </a:p>
          <a:p>
            <a:pPr algn="l"/>
            <a:r>
              <a:rPr lang="tr-TR" sz="2400" dirty="0">
                <a:solidFill>
                  <a:schemeClr val="tx1"/>
                </a:solidFill>
              </a:rPr>
              <a:t>kontrol edebiliyor, doğrudan vergi toplama yükünden kurtuluyor ve </a:t>
            </a:r>
            <a:r>
              <a:rPr lang="tr-TR" sz="2400" b="1" dirty="0">
                <a:solidFill>
                  <a:schemeClr val="tx1"/>
                </a:solidFill>
              </a:rPr>
              <a:t>askerî </a:t>
            </a:r>
            <a:r>
              <a:rPr lang="tr-TR" sz="2400" b="1" dirty="0" smtClean="0">
                <a:solidFill>
                  <a:schemeClr val="tx1"/>
                </a:solidFill>
              </a:rPr>
              <a:t>harcamalara da </a:t>
            </a:r>
            <a:r>
              <a:rPr lang="tr-TR" sz="2400" b="1" dirty="0">
                <a:solidFill>
                  <a:schemeClr val="tx1"/>
                </a:solidFill>
              </a:rPr>
              <a:t>kaynak </a:t>
            </a:r>
            <a:r>
              <a:rPr lang="tr-TR" sz="2400" dirty="0">
                <a:solidFill>
                  <a:schemeClr val="tx1"/>
                </a:solidFill>
              </a:rPr>
              <a:t>bulabiliyordu</a:t>
            </a:r>
            <a:r>
              <a:rPr lang="tr-TR" sz="2400" dirty="0" smtClean="0">
                <a:solidFill>
                  <a:schemeClr val="tx1"/>
                </a:solidFill>
              </a:rPr>
              <a:t>.</a:t>
            </a:r>
            <a:r>
              <a:rPr lang="tr-TR" sz="2400" dirty="0" smtClean="0"/>
              <a:t> </a:t>
            </a:r>
            <a:r>
              <a:rPr lang="tr-TR" sz="2400" dirty="0" smtClean="0">
                <a:hlinkClick r:id="rId2"/>
              </a:rPr>
              <a:t>https://</a:t>
            </a:r>
            <a:r>
              <a:rPr lang="tr-TR" sz="2400" dirty="0" smtClean="0">
                <a:hlinkClick r:id="rId2"/>
              </a:rPr>
              <a:t>www.sorubak.com</a:t>
            </a:r>
            <a:r>
              <a:rPr lang="tr-TR" sz="2400" dirty="0" smtClean="0"/>
              <a:t> 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/>
          </a:bodyPr>
          <a:lstStyle/>
          <a:p>
            <a:r>
              <a:rPr lang="tr-TR" sz="2300" b="1" dirty="0"/>
              <a:t>Tımar Sistemi’nin </a:t>
            </a:r>
            <a:r>
              <a:rPr lang="tr-TR" sz="2300" b="1" dirty="0">
                <a:solidFill>
                  <a:srgbClr val="FF0000"/>
                </a:solidFill>
              </a:rPr>
              <a:t>bozulmasıyla</a:t>
            </a:r>
            <a:r>
              <a:rPr lang="tr-TR" sz="2300" b="1" dirty="0"/>
              <a:t> güvenlik sorunu </a:t>
            </a:r>
            <a:r>
              <a:rPr lang="tr-TR" sz="2300" dirty="0"/>
              <a:t>ortaya </a:t>
            </a:r>
            <a:r>
              <a:rPr lang="tr-TR" sz="2300" dirty="0" smtClean="0"/>
              <a:t>çıkmış, </a:t>
            </a:r>
            <a:r>
              <a:rPr lang="tr-TR" sz="2300" b="1" dirty="0" smtClean="0"/>
              <a:t>köylüler </a:t>
            </a:r>
            <a:r>
              <a:rPr lang="tr-TR" sz="2300" b="1" dirty="0"/>
              <a:t>ve sipahiler </a:t>
            </a:r>
            <a:r>
              <a:rPr lang="tr-TR" sz="2300" dirty="0"/>
              <a:t>toprağı bırakıp </a:t>
            </a:r>
            <a:r>
              <a:rPr lang="tr-TR" sz="2300" b="1" dirty="0">
                <a:solidFill>
                  <a:srgbClr val="FF0000"/>
                </a:solidFill>
              </a:rPr>
              <a:t>şehre göç </a:t>
            </a:r>
            <a:r>
              <a:rPr lang="tr-TR" sz="2300" dirty="0"/>
              <a:t>etmişlerdir. </a:t>
            </a:r>
            <a:endParaRPr lang="tr-TR" sz="2300" dirty="0" smtClean="0"/>
          </a:p>
          <a:p>
            <a:r>
              <a:rPr lang="tr-TR" sz="2300" dirty="0" smtClean="0"/>
              <a:t>Bu </a:t>
            </a:r>
            <a:r>
              <a:rPr lang="tr-TR" sz="2300" dirty="0"/>
              <a:t>durum </a:t>
            </a:r>
            <a:r>
              <a:rPr lang="tr-TR" sz="2300" b="1" dirty="0">
                <a:solidFill>
                  <a:srgbClr val="FF0000"/>
                </a:solidFill>
              </a:rPr>
              <a:t>üretimin azalmasına </a:t>
            </a:r>
            <a:r>
              <a:rPr lang="tr-TR" sz="2300" dirty="0"/>
              <a:t>ve </a:t>
            </a:r>
            <a:r>
              <a:rPr lang="tr-TR" sz="2300" b="1" dirty="0" smtClean="0"/>
              <a:t>ordunun ihtiyaçlarının </a:t>
            </a:r>
            <a:r>
              <a:rPr lang="tr-TR" sz="2300" b="1" dirty="0">
                <a:solidFill>
                  <a:srgbClr val="FF0000"/>
                </a:solidFill>
              </a:rPr>
              <a:t>merkez hazineden karşılanmasına</a:t>
            </a:r>
            <a:r>
              <a:rPr lang="tr-TR" sz="2300" dirty="0"/>
              <a:t> sebep olmuş, bu nedenle </a:t>
            </a:r>
            <a:r>
              <a:rPr lang="tr-TR" sz="2300" b="1" dirty="0">
                <a:solidFill>
                  <a:srgbClr val="FF0000"/>
                </a:solidFill>
              </a:rPr>
              <a:t>bütçe </a:t>
            </a:r>
            <a:r>
              <a:rPr lang="tr-TR" sz="2300" b="1" dirty="0" smtClean="0">
                <a:solidFill>
                  <a:srgbClr val="FF0000"/>
                </a:solidFill>
              </a:rPr>
              <a:t>açıkları </a:t>
            </a:r>
            <a:r>
              <a:rPr lang="tr-TR" sz="2300" b="1" dirty="0" smtClean="0"/>
              <a:t>artmıştır.</a:t>
            </a:r>
          </a:p>
          <a:p>
            <a:r>
              <a:rPr lang="tr-TR" sz="2300" dirty="0"/>
              <a:t>Osmanlı Devleti XVII. yüzyılda </a:t>
            </a:r>
            <a:r>
              <a:rPr lang="tr-TR" sz="2300" b="1" dirty="0"/>
              <a:t>uzun süren ve üst üste kaybedilen </a:t>
            </a:r>
            <a:r>
              <a:rPr lang="tr-TR" sz="2300" b="1" dirty="0">
                <a:solidFill>
                  <a:srgbClr val="FF0000"/>
                </a:solidFill>
              </a:rPr>
              <a:t>savaşlar</a:t>
            </a:r>
            <a:r>
              <a:rPr lang="tr-TR" sz="2300" dirty="0"/>
              <a:t> nedeniyle </a:t>
            </a:r>
            <a:r>
              <a:rPr lang="tr-TR" sz="2300" b="1" dirty="0" smtClean="0"/>
              <a:t>ekonomik</a:t>
            </a:r>
            <a:r>
              <a:rPr lang="tr-TR" sz="2300" dirty="0" smtClean="0"/>
              <a:t> açıdan </a:t>
            </a:r>
            <a:r>
              <a:rPr lang="tr-TR" sz="2300" b="1" dirty="0"/>
              <a:t>sıkıntılar yaşamış</a:t>
            </a:r>
            <a:r>
              <a:rPr lang="tr-TR" sz="2300" dirty="0"/>
              <a:t>, devlet </a:t>
            </a:r>
            <a:r>
              <a:rPr lang="tr-TR" sz="2300" b="1" dirty="0">
                <a:solidFill>
                  <a:srgbClr val="FF0000"/>
                </a:solidFill>
              </a:rPr>
              <a:t>bütçesinde açıklar</a:t>
            </a:r>
            <a:r>
              <a:rPr lang="tr-TR" sz="2300" dirty="0"/>
              <a:t> oluşmuştur</a:t>
            </a:r>
            <a:r>
              <a:rPr lang="tr-TR" sz="2300" dirty="0" smtClean="0"/>
              <a:t>.</a:t>
            </a:r>
          </a:p>
          <a:p>
            <a:r>
              <a:rPr lang="tr-TR" sz="2300" dirty="0"/>
              <a:t>Oluşan </a:t>
            </a:r>
            <a:r>
              <a:rPr lang="tr-TR" sz="2300" b="1" dirty="0"/>
              <a:t>bütçe </a:t>
            </a:r>
            <a:r>
              <a:rPr lang="tr-TR" sz="2300" b="1" dirty="0" smtClean="0"/>
              <a:t>açıklarını kapatmak </a:t>
            </a:r>
            <a:r>
              <a:rPr lang="tr-TR" sz="2300" dirty="0"/>
              <a:t>amacıyla halktan </a:t>
            </a:r>
            <a:r>
              <a:rPr lang="tr-TR" sz="2300" b="1" dirty="0">
                <a:solidFill>
                  <a:srgbClr val="FF0000"/>
                </a:solidFill>
              </a:rPr>
              <a:t>yeni vergiler </a:t>
            </a:r>
            <a:r>
              <a:rPr lang="tr-TR" sz="2300" dirty="0"/>
              <a:t>toplanmış, toplanan bu vergiler çeşitli </a:t>
            </a:r>
            <a:r>
              <a:rPr lang="tr-TR" sz="2300" b="1" dirty="0">
                <a:solidFill>
                  <a:srgbClr val="FF0000"/>
                </a:solidFill>
              </a:rPr>
              <a:t>isyanların </a:t>
            </a:r>
            <a:r>
              <a:rPr lang="tr-TR" sz="2300" b="1" dirty="0" smtClean="0">
                <a:solidFill>
                  <a:srgbClr val="FF0000"/>
                </a:solidFill>
              </a:rPr>
              <a:t>yaşanmasına</a:t>
            </a:r>
            <a:r>
              <a:rPr lang="tr-TR" sz="2300" dirty="0" smtClean="0"/>
              <a:t> sebep </a:t>
            </a:r>
            <a:r>
              <a:rPr lang="tr-TR" sz="2300" dirty="0"/>
              <a:t>olmuştur</a:t>
            </a:r>
            <a:r>
              <a:rPr lang="tr-TR" sz="2300" dirty="0" smtClean="0"/>
              <a:t>.</a:t>
            </a:r>
          </a:p>
          <a:p>
            <a:r>
              <a:rPr lang="tr-TR" sz="2300" b="1" dirty="0" smtClean="0"/>
              <a:t>İhtiyaçların </a:t>
            </a:r>
            <a:r>
              <a:rPr lang="tr-TR" sz="2300" b="1" dirty="0"/>
              <a:t>karşılanması </a:t>
            </a:r>
            <a:r>
              <a:rPr lang="tr-TR" sz="2300" b="1" dirty="0" smtClean="0"/>
              <a:t>için </a:t>
            </a:r>
            <a:r>
              <a:rPr lang="tr-TR" sz="2300" b="1" dirty="0" smtClean="0">
                <a:solidFill>
                  <a:srgbClr val="FF0000"/>
                </a:solidFill>
              </a:rPr>
              <a:t>kısa </a:t>
            </a:r>
            <a:r>
              <a:rPr lang="tr-TR" sz="2300" b="1" dirty="0">
                <a:solidFill>
                  <a:srgbClr val="FF0000"/>
                </a:solidFill>
              </a:rPr>
              <a:t>ve uzun vadeli borçlanma </a:t>
            </a:r>
            <a:r>
              <a:rPr lang="tr-TR" sz="2300" dirty="0"/>
              <a:t>yoluna gidilmiştir</a:t>
            </a:r>
            <a:r>
              <a:rPr lang="tr-TR" sz="2300" dirty="0" smtClean="0"/>
              <a:t>.</a:t>
            </a:r>
          </a:p>
          <a:p>
            <a:endParaRPr lang="tr-TR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653136"/>
            <a:ext cx="7148572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 lnSpcReduction="10000"/>
          </a:bodyPr>
          <a:lstStyle/>
          <a:p>
            <a:r>
              <a:rPr lang="tr-TR" sz="2400" b="1" dirty="0" err="1">
                <a:solidFill>
                  <a:srgbClr val="FF0000"/>
                </a:solidFill>
              </a:rPr>
              <a:t>Koçi</a:t>
            </a:r>
            <a:r>
              <a:rPr lang="tr-TR" sz="2400" b="1" dirty="0">
                <a:solidFill>
                  <a:srgbClr val="FF0000"/>
                </a:solidFill>
              </a:rPr>
              <a:t> Bey </a:t>
            </a:r>
            <a:r>
              <a:rPr lang="tr-TR" sz="2400" dirty="0"/>
              <a:t>XVII. yüzyılda Osmanlı ekonomisinin gidişatı ile </a:t>
            </a:r>
            <a:r>
              <a:rPr lang="tr-TR" sz="2400" dirty="0" smtClean="0"/>
              <a:t>ilgili </a:t>
            </a:r>
            <a:r>
              <a:rPr lang="tr-TR" sz="2400" b="1" dirty="0"/>
              <a:t>“Yöneticiler </a:t>
            </a:r>
            <a:r>
              <a:rPr lang="tr-TR" sz="2400" b="1" dirty="0">
                <a:solidFill>
                  <a:srgbClr val="FF0000"/>
                </a:solidFill>
              </a:rPr>
              <a:t>para idaresi </a:t>
            </a:r>
            <a:r>
              <a:rPr lang="tr-TR" sz="2400" b="1" dirty="0"/>
              <a:t>ile daha yakından ilgilenmelidir</a:t>
            </a:r>
            <a:r>
              <a:rPr lang="tr-TR" sz="2400" b="1" dirty="0" smtClean="0"/>
              <a:t>. Çiftçi </a:t>
            </a:r>
            <a:r>
              <a:rPr lang="tr-TR" sz="2400" b="1" dirty="0"/>
              <a:t>sınıfından tahsil edilen </a:t>
            </a:r>
            <a:r>
              <a:rPr lang="tr-TR" sz="2400" b="1" dirty="0">
                <a:solidFill>
                  <a:srgbClr val="FF0000"/>
                </a:solidFill>
              </a:rPr>
              <a:t>vergilerin oranı yüksektir</a:t>
            </a:r>
            <a:r>
              <a:rPr lang="tr-TR" sz="2400" b="1" dirty="0"/>
              <a:t>. Reayanın güçlü olması </a:t>
            </a:r>
            <a:r>
              <a:rPr lang="tr-TR" sz="2400" b="1" dirty="0" smtClean="0"/>
              <a:t>devlet hazinesini </a:t>
            </a:r>
            <a:r>
              <a:rPr lang="tr-TR" sz="2400" b="1" dirty="0"/>
              <a:t>de güçlendirecektir</a:t>
            </a:r>
            <a:r>
              <a:rPr lang="tr-TR" sz="2400" b="1" dirty="0" smtClean="0"/>
              <a:t>.”</a:t>
            </a:r>
          </a:p>
          <a:p>
            <a:r>
              <a:rPr lang="tr-TR" sz="2400" dirty="0"/>
              <a:t>Osmanlı Devleti, Tımar Sistemi’nin bozulmasından sonra İltizam Sistemi’ne geçmiştir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17. yüzyılda Osmanlı Devleti, nakit </a:t>
            </a:r>
            <a:r>
              <a:rPr lang="tr-TR" sz="2400" dirty="0" smtClean="0"/>
              <a:t>ihtiyacını gidermek </a:t>
            </a:r>
            <a:r>
              <a:rPr lang="tr-TR" sz="2400" dirty="0"/>
              <a:t>için bu sistemden yavaş </a:t>
            </a:r>
            <a:r>
              <a:rPr lang="tr-TR" sz="2400" dirty="0" smtClean="0"/>
              <a:t>yavaş vazgeçerek </a:t>
            </a:r>
            <a:r>
              <a:rPr lang="tr-TR" sz="2400" dirty="0"/>
              <a:t>vergi toplamada iltizam </a:t>
            </a:r>
            <a:r>
              <a:rPr lang="tr-TR" sz="2400" dirty="0" smtClean="0"/>
              <a:t>usulüne </a:t>
            </a:r>
            <a:r>
              <a:rPr lang="tr-TR" sz="2400" dirty="0"/>
              <a:t>yönelmiş ve </a:t>
            </a:r>
            <a:r>
              <a:rPr lang="tr-TR" sz="2400" dirty="0" smtClean="0"/>
              <a:t>tımar sistemi </a:t>
            </a:r>
            <a:r>
              <a:rPr lang="tr-TR" sz="2400" dirty="0"/>
              <a:t>eski önemini yitirmiştir. </a:t>
            </a:r>
            <a:endParaRPr lang="tr-TR" sz="2400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İltizam:</a:t>
            </a:r>
            <a:r>
              <a:rPr lang="tr-TR" sz="2400" dirty="0" smtClean="0"/>
              <a:t> Toprak gelirlerinin </a:t>
            </a:r>
            <a:r>
              <a:rPr lang="tr-TR" sz="2400" b="1" dirty="0" smtClean="0"/>
              <a:t>açık arttırma ile satılıp</a:t>
            </a:r>
            <a:r>
              <a:rPr lang="tr-TR" sz="2400" dirty="0" smtClean="0"/>
              <a:t>, </a:t>
            </a:r>
          </a:p>
          <a:p>
            <a:pPr>
              <a:buNone/>
            </a:pP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  parasının peşin alındığı </a:t>
            </a:r>
            <a:r>
              <a:rPr lang="tr-TR" sz="2400" dirty="0" smtClean="0"/>
              <a:t>sisteme </a:t>
            </a:r>
            <a:r>
              <a:rPr lang="tr-TR" sz="2400" b="1" dirty="0" smtClean="0">
                <a:solidFill>
                  <a:srgbClr val="FF0000"/>
                </a:solidFill>
              </a:rPr>
              <a:t>iltizam usulü </a:t>
            </a:r>
            <a:r>
              <a:rPr lang="tr-TR" sz="2400" dirty="0" smtClean="0"/>
              <a:t>denir.</a:t>
            </a:r>
          </a:p>
          <a:p>
            <a:r>
              <a:rPr lang="tr-TR" sz="2400" dirty="0" smtClean="0"/>
              <a:t>1839 yılında ilân </a:t>
            </a:r>
            <a:r>
              <a:rPr lang="tr-TR" sz="2400" dirty="0"/>
              <a:t>edilen </a:t>
            </a:r>
            <a:r>
              <a:rPr lang="tr-TR" sz="2400" b="1" dirty="0"/>
              <a:t>Tanzimat Fermanı </a:t>
            </a:r>
            <a:r>
              <a:rPr lang="tr-TR" sz="2400" dirty="0"/>
              <a:t>ile </a:t>
            </a:r>
            <a:r>
              <a:rPr lang="tr-TR" sz="2400" b="1" dirty="0">
                <a:solidFill>
                  <a:srgbClr val="FF0000"/>
                </a:solidFill>
              </a:rPr>
              <a:t>kaldırılmıştır</a:t>
            </a:r>
            <a:r>
              <a:rPr lang="tr-TR" sz="2400" dirty="0" smtClean="0"/>
              <a:t>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İltizam Sistemi’nin amacı</a:t>
            </a:r>
            <a:r>
              <a:rPr lang="tr-TR" sz="2400" dirty="0" smtClean="0"/>
              <a:t>, hazineye </a:t>
            </a:r>
            <a:r>
              <a:rPr lang="tr-TR" sz="2400" dirty="0"/>
              <a:t>hızlı nakit para girdisi sağlamaktı. </a:t>
            </a:r>
            <a:r>
              <a:rPr lang="tr-TR" sz="2400" b="1" dirty="0">
                <a:solidFill>
                  <a:srgbClr val="FF0000"/>
                </a:solidFill>
              </a:rPr>
              <a:t>Mültezimler</a:t>
            </a:r>
            <a:r>
              <a:rPr lang="tr-TR" sz="2400" dirty="0"/>
              <a:t> vergi </a:t>
            </a:r>
            <a:r>
              <a:rPr lang="tr-TR" sz="2400" dirty="0" smtClean="0"/>
              <a:t>verenlere </a:t>
            </a:r>
            <a:r>
              <a:rPr lang="tr-TR" sz="2400" b="1" dirty="0"/>
              <a:t>iyi davranmak </a:t>
            </a:r>
            <a:r>
              <a:rPr lang="tr-TR" sz="2400" dirty="0"/>
              <a:t>ve </a:t>
            </a:r>
            <a:r>
              <a:rPr lang="tr-TR" sz="2400" dirty="0" smtClean="0"/>
              <a:t>vergi gelirlerini </a:t>
            </a:r>
            <a:r>
              <a:rPr lang="tr-TR" sz="2400" dirty="0"/>
              <a:t>artırmaya yönelik çalışmalarda bulunmak zorundaydı. </a:t>
            </a:r>
            <a:endParaRPr lang="tr-TR" sz="2400" dirty="0" smtClean="0"/>
          </a:p>
          <a:p>
            <a:r>
              <a:rPr lang="tr-TR" sz="2400" dirty="0" smtClean="0"/>
              <a:t>Aksi </a:t>
            </a:r>
            <a:r>
              <a:rPr lang="tr-TR" sz="2400" dirty="0"/>
              <a:t>hâlde mültezimin </a:t>
            </a:r>
            <a:r>
              <a:rPr lang="tr-TR" sz="2400" dirty="0" smtClean="0"/>
              <a:t>mallarına el </a:t>
            </a:r>
            <a:r>
              <a:rPr lang="tr-TR" sz="2400" dirty="0"/>
              <a:t>konulur ve </a:t>
            </a:r>
            <a:r>
              <a:rPr lang="tr-TR" sz="2400" b="1" dirty="0">
                <a:solidFill>
                  <a:srgbClr val="FF0000"/>
                </a:solidFill>
              </a:rPr>
              <a:t>mültezimler</a:t>
            </a:r>
            <a:r>
              <a:rPr lang="tr-TR" sz="2400" dirty="0"/>
              <a:t> </a:t>
            </a:r>
            <a:r>
              <a:rPr lang="tr-TR" sz="2400" b="1" dirty="0"/>
              <a:t>şiddetle cezalandırılırdı</a:t>
            </a:r>
            <a:r>
              <a:rPr lang="tr-TR" sz="2400" b="1" dirty="0" smtClean="0"/>
              <a:t>.</a:t>
            </a:r>
          </a:p>
          <a:p>
            <a:r>
              <a:rPr lang="tr-TR" sz="2400" b="1" dirty="0"/>
              <a:t>İltizam ile uğraşanlara </a:t>
            </a:r>
            <a:r>
              <a:rPr lang="tr-TR" sz="2400" b="1" dirty="0">
                <a:solidFill>
                  <a:srgbClr val="FF0000"/>
                </a:solidFill>
              </a:rPr>
              <a:t>mültezim</a:t>
            </a:r>
            <a:r>
              <a:rPr lang="tr-TR" sz="2400" dirty="0"/>
              <a:t> adı verilmektedir.</a:t>
            </a:r>
            <a:endParaRPr lang="tr-TR" sz="2400" b="1" dirty="0"/>
          </a:p>
        </p:txBody>
      </p:sp>
      <p:pic>
        <p:nvPicPr>
          <p:cNvPr id="6" name="5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924944"/>
            <a:ext cx="223224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>
            <a:normAutofit fontScale="92500" lnSpcReduction="10000"/>
          </a:bodyPr>
          <a:lstStyle/>
          <a:p>
            <a:r>
              <a:rPr lang="tr-TR" sz="2400" dirty="0"/>
              <a:t>İltizam Sistemi’nde sık sık değişen </a:t>
            </a:r>
            <a:r>
              <a:rPr lang="tr-TR" sz="2400" b="1" dirty="0">
                <a:solidFill>
                  <a:srgbClr val="FF0000"/>
                </a:solidFill>
              </a:rPr>
              <a:t>mültezimler</a:t>
            </a:r>
            <a:r>
              <a:rPr lang="tr-TR" sz="2400" dirty="0"/>
              <a:t>, </a:t>
            </a:r>
            <a:r>
              <a:rPr lang="tr-TR" sz="2400" b="1" dirty="0"/>
              <a:t>fazla kâr sağlamak amacıyla vergi </a:t>
            </a:r>
            <a:r>
              <a:rPr lang="tr-TR" sz="2400" b="1" dirty="0" smtClean="0"/>
              <a:t>kaynaklarını talan </a:t>
            </a:r>
            <a:r>
              <a:rPr lang="tr-TR" sz="2400" b="1" dirty="0"/>
              <a:t>etmeye </a:t>
            </a:r>
            <a:r>
              <a:rPr lang="tr-TR" sz="2400" dirty="0"/>
              <a:t>başlamışlardır. </a:t>
            </a:r>
            <a:endParaRPr lang="tr-TR" sz="2400" dirty="0" smtClean="0"/>
          </a:p>
          <a:p>
            <a:r>
              <a:rPr lang="tr-TR" sz="2400" dirty="0" smtClean="0"/>
              <a:t>Bu </a:t>
            </a:r>
            <a:r>
              <a:rPr lang="tr-TR" sz="2400" dirty="0"/>
              <a:t>durumu engellemek ve vergi devamlılığını sağlamak </a:t>
            </a:r>
            <a:r>
              <a:rPr lang="tr-TR" sz="2400" dirty="0" smtClean="0"/>
              <a:t>amacıyla </a:t>
            </a:r>
            <a:r>
              <a:rPr lang="tr-TR" sz="2400" b="1" dirty="0" smtClean="0"/>
              <a:t>vergi </a:t>
            </a:r>
            <a:r>
              <a:rPr lang="tr-TR" sz="2400" b="1" dirty="0"/>
              <a:t>kaynaklarının mültezimlere ömür boyu verilmesi </a:t>
            </a:r>
            <a:r>
              <a:rPr lang="tr-TR" sz="2400" dirty="0"/>
              <a:t>anlamına gelen </a:t>
            </a:r>
            <a:r>
              <a:rPr lang="tr-TR" sz="2400" b="1" dirty="0">
                <a:solidFill>
                  <a:srgbClr val="FF0000"/>
                </a:solidFill>
              </a:rPr>
              <a:t>Malikâne </a:t>
            </a:r>
            <a:r>
              <a:rPr lang="tr-TR" sz="2400" b="1" dirty="0" smtClean="0">
                <a:solidFill>
                  <a:srgbClr val="FF0000"/>
                </a:solidFill>
              </a:rPr>
              <a:t>Sistemi’ne </a:t>
            </a:r>
            <a:r>
              <a:rPr lang="tr-TR" sz="2400" dirty="0" smtClean="0"/>
              <a:t>geçilmiştir</a:t>
            </a:r>
            <a:r>
              <a:rPr lang="tr-TR" sz="2400" dirty="0"/>
              <a:t>. </a:t>
            </a:r>
            <a:endParaRPr lang="tr-TR" sz="2400" dirty="0" smtClean="0"/>
          </a:p>
          <a:p>
            <a:r>
              <a:rPr lang="tr-TR" sz="2400" b="1" dirty="0" smtClean="0"/>
              <a:t>Bu </a:t>
            </a:r>
            <a:r>
              <a:rPr lang="tr-TR" sz="2400" b="1" dirty="0"/>
              <a:t>sistem </a:t>
            </a:r>
            <a:r>
              <a:rPr lang="tr-TR" sz="2400" b="1" dirty="0">
                <a:solidFill>
                  <a:srgbClr val="FF0000"/>
                </a:solidFill>
              </a:rPr>
              <a:t>ayanların güçlenmesine neden olmuş</a:t>
            </a:r>
            <a:r>
              <a:rPr lang="tr-TR" sz="2400" dirty="0"/>
              <a:t>, devletin karşısında </a:t>
            </a:r>
            <a:r>
              <a:rPr lang="tr-TR" sz="2400" b="1" dirty="0"/>
              <a:t>güçlü bir </a:t>
            </a:r>
            <a:r>
              <a:rPr lang="tr-TR" sz="2400" b="1" dirty="0" smtClean="0"/>
              <a:t>zümre </a:t>
            </a:r>
            <a:r>
              <a:rPr lang="tr-TR" sz="2400" dirty="0" smtClean="0"/>
              <a:t>ortaya </a:t>
            </a:r>
            <a:r>
              <a:rPr lang="tr-TR" sz="2400" dirty="0"/>
              <a:t>çıkmıştır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Malikane, iltizamların ömür boyu yani </a:t>
            </a:r>
            <a:r>
              <a:rPr lang="tr-TR" sz="2400" dirty="0" err="1"/>
              <a:t>kayd</a:t>
            </a:r>
            <a:r>
              <a:rPr lang="tr-TR" sz="2400" dirty="0"/>
              <a:t>-ı hayat şartı ile verilmesidir. Bu sisteme </a:t>
            </a:r>
            <a:r>
              <a:rPr lang="tr-TR" sz="2400" b="1" dirty="0">
                <a:solidFill>
                  <a:srgbClr val="FF0000"/>
                </a:solidFill>
              </a:rPr>
              <a:t>1695 yılında </a:t>
            </a:r>
            <a:r>
              <a:rPr lang="tr-TR" sz="2400" dirty="0"/>
              <a:t>yayınlanan ferman ile geçilmiştir. </a:t>
            </a:r>
            <a:endParaRPr lang="tr-TR" sz="2400" dirty="0" smtClean="0"/>
          </a:p>
          <a:p>
            <a:r>
              <a:rPr lang="tr-TR" sz="2400" b="1" dirty="0">
                <a:solidFill>
                  <a:srgbClr val="FF0000"/>
                </a:solidFill>
              </a:rPr>
              <a:t>Malikâne sistemi </a:t>
            </a:r>
            <a:r>
              <a:rPr lang="tr-TR" sz="2400" b="1" dirty="0"/>
              <a:t>seksen yıl</a:t>
            </a:r>
            <a:r>
              <a:rPr lang="tr-TR" sz="2400" dirty="0"/>
              <a:t> kadar sürmüş </a:t>
            </a:r>
            <a:r>
              <a:rPr lang="tr-TR" sz="2400" dirty="0" smtClean="0"/>
              <a:t>ve bu </a:t>
            </a:r>
            <a:r>
              <a:rPr lang="tr-TR" sz="2400" dirty="0"/>
              <a:t>sistem sayesinde sağlanan </a:t>
            </a:r>
            <a:r>
              <a:rPr lang="tr-TR" sz="2400" b="1" dirty="0"/>
              <a:t>gelir </a:t>
            </a:r>
            <a:r>
              <a:rPr lang="tr-TR" sz="2400" b="1" dirty="0">
                <a:solidFill>
                  <a:srgbClr val="FF0000"/>
                </a:solidFill>
              </a:rPr>
              <a:t>yüzde </a:t>
            </a:r>
            <a:r>
              <a:rPr lang="tr-TR" sz="2400" b="1" dirty="0" smtClean="0">
                <a:solidFill>
                  <a:srgbClr val="FF0000"/>
                </a:solidFill>
              </a:rPr>
              <a:t>bin dört yüz </a:t>
            </a:r>
            <a:r>
              <a:rPr lang="tr-TR" sz="2400" b="1" dirty="0"/>
              <a:t>oranında artmıştı</a:t>
            </a:r>
            <a:r>
              <a:rPr lang="tr-TR" sz="2400" b="1" dirty="0" smtClean="0"/>
              <a:t>.</a:t>
            </a:r>
          </a:p>
          <a:p>
            <a:r>
              <a:rPr lang="tr-TR" sz="2400" dirty="0"/>
              <a:t>Osmanlı padişahları, kendilerine tahsis edilen </a:t>
            </a:r>
            <a:r>
              <a:rPr lang="tr-TR" sz="2400" b="1" dirty="0" smtClean="0">
                <a:solidFill>
                  <a:srgbClr val="FF0000"/>
                </a:solidFill>
              </a:rPr>
              <a:t>iç hazineden </a:t>
            </a:r>
            <a:r>
              <a:rPr lang="tr-TR" sz="2400" b="1" dirty="0"/>
              <a:t>merkezî hazineye aktarmalar yapmışlar,</a:t>
            </a:r>
            <a:r>
              <a:rPr lang="tr-TR" sz="2400" dirty="0"/>
              <a:t> ancak yapılan bu aktarmalar da </a:t>
            </a:r>
            <a:r>
              <a:rPr lang="tr-TR" sz="2400" b="1" dirty="0">
                <a:solidFill>
                  <a:srgbClr val="FF0000"/>
                </a:solidFill>
              </a:rPr>
              <a:t>yeterli olmamıştır</a:t>
            </a:r>
            <a:r>
              <a:rPr lang="tr-TR" sz="24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tr-TR" sz="2400" dirty="0" smtClean="0"/>
              <a:t>Yeni konulan vergileri ödeyemeyen </a:t>
            </a:r>
            <a:r>
              <a:rPr lang="tr-TR" sz="2400" dirty="0"/>
              <a:t>halk </a:t>
            </a:r>
            <a:r>
              <a:rPr lang="tr-TR" sz="2400" b="1" dirty="0">
                <a:solidFill>
                  <a:srgbClr val="FF0000"/>
                </a:solidFill>
              </a:rPr>
              <a:t>köylerden şehirlere göç </a:t>
            </a:r>
            <a:r>
              <a:rPr lang="tr-TR" sz="2400" dirty="0"/>
              <a:t>etmiştir. Bunun neticesinde </a:t>
            </a:r>
            <a:r>
              <a:rPr lang="tr-TR" sz="2400" b="1" dirty="0"/>
              <a:t>köylerin nüfusu azalmış</a:t>
            </a:r>
            <a:r>
              <a:rPr lang="tr-TR" sz="2400" dirty="0" smtClean="0"/>
              <a:t>, şehirlerdeki </a:t>
            </a:r>
            <a:r>
              <a:rPr lang="tr-TR" sz="2400" dirty="0"/>
              <a:t>nüfus artmıştır. </a:t>
            </a:r>
            <a:r>
              <a:rPr lang="tr-TR" sz="2400" dirty="0" smtClean="0"/>
              <a:t>Tarım </a:t>
            </a:r>
            <a:r>
              <a:rPr lang="tr-TR" sz="2400" dirty="0"/>
              <a:t>ürünleri ve </a:t>
            </a:r>
            <a:r>
              <a:rPr lang="tr-TR" sz="2400" dirty="0" smtClean="0"/>
              <a:t>köylülerden elde </a:t>
            </a:r>
            <a:r>
              <a:rPr lang="tr-TR" sz="2400" dirty="0"/>
              <a:t>edilen </a:t>
            </a:r>
            <a:r>
              <a:rPr lang="tr-TR" sz="2400" b="1" dirty="0"/>
              <a:t>vergiler de </a:t>
            </a:r>
            <a:r>
              <a:rPr lang="tr-TR" sz="2400" b="1" dirty="0" smtClean="0"/>
              <a:t>azalmıştır.</a:t>
            </a:r>
          </a:p>
          <a:p>
            <a:r>
              <a:rPr lang="tr-TR" sz="2400" dirty="0"/>
              <a:t>1774 Küçük Kaynarca Antlaşması, </a:t>
            </a:r>
            <a:r>
              <a:rPr lang="tr-TR" sz="2400" dirty="0" smtClean="0"/>
              <a:t>devlete ağır </a:t>
            </a:r>
            <a:r>
              <a:rPr lang="tr-TR" sz="2400" dirty="0"/>
              <a:t>ekonomik sıkıntılar getirmişti. Bu </a:t>
            </a:r>
            <a:r>
              <a:rPr lang="tr-TR" sz="2400" dirty="0" smtClean="0"/>
              <a:t>durumdan kurtulmak </a:t>
            </a:r>
            <a:r>
              <a:rPr lang="tr-TR" sz="2400" dirty="0"/>
              <a:t>için devlet </a:t>
            </a:r>
            <a:r>
              <a:rPr lang="tr-TR" sz="2400" b="1" dirty="0">
                <a:solidFill>
                  <a:srgbClr val="FF0000"/>
                </a:solidFill>
              </a:rPr>
              <a:t>“Esham</a:t>
            </a:r>
            <a:r>
              <a:rPr lang="tr-TR" sz="2400" b="1" dirty="0" smtClean="0">
                <a:solidFill>
                  <a:srgbClr val="FF0000"/>
                </a:solidFill>
              </a:rPr>
              <a:t>”(Hisse) </a:t>
            </a:r>
            <a:r>
              <a:rPr lang="tr-TR" sz="2400" b="1" dirty="0">
                <a:solidFill>
                  <a:srgbClr val="FF0000"/>
                </a:solidFill>
              </a:rPr>
              <a:t>Kanununu</a:t>
            </a:r>
          </a:p>
          <a:p>
            <a:r>
              <a:rPr lang="tr-TR" sz="2400" dirty="0"/>
              <a:t>çıkarmıştır</a:t>
            </a:r>
            <a:r>
              <a:rPr lang="tr-TR" sz="2400" dirty="0" smtClean="0"/>
              <a:t>. Devlet </a:t>
            </a:r>
            <a:r>
              <a:rPr lang="tr-TR" sz="2400" dirty="0"/>
              <a:t>bir nevi </a:t>
            </a:r>
            <a:r>
              <a:rPr lang="tr-TR" sz="2400" b="1" dirty="0">
                <a:solidFill>
                  <a:srgbClr val="FF0000"/>
                </a:solidFill>
              </a:rPr>
              <a:t>iç </a:t>
            </a:r>
            <a:r>
              <a:rPr lang="tr-TR" sz="2400" b="1" dirty="0" smtClean="0">
                <a:solidFill>
                  <a:srgbClr val="FF0000"/>
                </a:solidFill>
              </a:rPr>
              <a:t>borçlanmaya </a:t>
            </a:r>
            <a:r>
              <a:rPr lang="tr-TR" sz="2400" dirty="0" smtClean="0"/>
              <a:t>gitmiştir. </a:t>
            </a:r>
            <a:r>
              <a:rPr lang="tr-TR" sz="2400" b="1" dirty="0" smtClean="0"/>
              <a:t>(hazine bonosu)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endParaRPr lang="tr-TR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idx="1"/>
          </p:nvPr>
        </p:nvSpPr>
        <p:spPr>
          <a:xfrm>
            <a:off x="1412325" y="44912"/>
            <a:ext cx="5760194" cy="360784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 fontScale="67500" lnSpcReduction="20000"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4.4. XVII. Yüzyıl Sonrası Osmanlı Devlet Ekonomisi</a:t>
            </a:r>
          </a:p>
        </p:txBody>
      </p:sp>
      <p:sp>
        <p:nvSpPr>
          <p:cNvPr id="5" name="4 Dikdörtgen"/>
          <p:cNvSpPr/>
          <p:nvPr/>
        </p:nvSpPr>
        <p:spPr>
          <a:xfrm>
            <a:off x="215008" y="404664"/>
            <a:ext cx="892899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MERKANTALİZM: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16</a:t>
            </a:r>
            <a:r>
              <a:rPr lang="tr-TR" dirty="0"/>
              <a:t>. yüzyılda Batı Avrupa’da başlamış </a:t>
            </a:r>
            <a:r>
              <a:rPr lang="tr-TR" dirty="0" smtClean="0"/>
              <a:t>ekonomik </a:t>
            </a:r>
            <a:r>
              <a:rPr lang="sv-SE" dirty="0" smtClean="0"/>
              <a:t>bir </a:t>
            </a:r>
            <a:r>
              <a:rPr lang="sv-SE" dirty="0"/>
              <a:t>teoridir. 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 </a:t>
            </a:r>
            <a:r>
              <a:rPr lang="sv-SE" dirty="0" smtClean="0"/>
              <a:t>Buna </a:t>
            </a:r>
            <a:r>
              <a:rPr lang="sv-SE" dirty="0"/>
              <a:t>göre bir </a:t>
            </a:r>
            <a:r>
              <a:rPr lang="sv-SE" b="1" dirty="0"/>
              <a:t>milletin </a:t>
            </a:r>
            <a:r>
              <a:rPr lang="sv-SE" b="1" dirty="0" smtClean="0"/>
              <a:t>refahı</a:t>
            </a:r>
            <a:r>
              <a:rPr lang="tr-TR" b="1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anaparanın </a:t>
            </a:r>
            <a:r>
              <a:rPr lang="tr-TR" dirty="0">
                <a:solidFill>
                  <a:srgbClr val="FF0000"/>
                </a:solidFill>
              </a:rPr>
              <a:t>miktarına </a:t>
            </a:r>
            <a:r>
              <a:rPr lang="tr-TR" dirty="0"/>
              <a:t>bağlıdır. 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</a:t>
            </a:r>
            <a:r>
              <a:rPr lang="tr-TR" b="1" dirty="0" smtClean="0"/>
              <a:t>Ekonomik servet ve </a:t>
            </a:r>
            <a:r>
              <a:rPr lang="tr-TR" b="1" dirty="0"/>
              <a:t>büyüklük </a:t>
            </a:r>
            <a:r>
              <a:rPr lang="tr-TR" dirty="0"/>
              <a:t>devletin elinde tuttuğu </a:t>
            </a:r>
            <a:r>
              <a:rPr lang="tr-TR" b="1" dirty="0" smtClean="0">
                <a:solidFill>
                  <a:srgbClr val="FF0000"/>
                </a:solidFill>
              </a:rPr>
              <a:t>altın ve </a:t>
            </a:r>
            <a:r>
              <a:rPr lang="tr-TR" b="1" dirty="0">
                <a:solidFill>
                  <a:srgbClr val="FF0000"/>
                </a:solidFill>
              </a:rPr>
              <a:t>gümüş miktarı ile orantılıdır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</a:t>
            </a:r>
            <a:r>
              <a:rPr lang="tr-TR" dirty="0" smtClean="0"/>
              <a:t>  Yani </a:t>
            </a:r>
            <a:r>
              <a:rPr lang="tr-TR" dirty="0"/>
              <a:t>bir </a:t>
            </a:r>
            <a:r>
              <a:rPr lang="tr-TR" dirty="0" smtClean="0"/>
              <a:t>devletin </a:t>
            </a:r>
            <a:r>
              <a:rPr lang="tr-TR" b="1" dirty="0" smtClean="0"/>
              <a:t>ne </a:t>
            </a:r>
            <a:r>
              <a:rPr lang="tr-TR" b="1" dirty="0"/>
              <a:t>kadar çok </a:t>
            </a:r>
            <a:r>
              <a:rPr lang="tr-TR" b="1" dirty="0">
                <a:solidFill>
                  <a:srgbClr val="FF0000"/>
                </a:solidFill>
              </a:rPr>
              <a:t>altın ve gümüşü </a:t>
            </a:r>
            <a:r>
              <a:rPr lang="tr-TR" dirty="0"/>
              <a:t>varsa </a:t>
            </a:r>
            <a:r>
              <a:rPr lang="tr-TR" b="1" dirty="0" smtClean="0"/>
              <a:t>o kadar </a:t>
            </a:r>
            <a:r>
              <a:rPr lang="tr-TR" b="1" dirty="0"/>
              <a:t>zengindir</a:t>
            </a:r>
            <a:r>
              <a:rPr lang="tr-TR" b="1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tr-TR" dirty="0"/>
              <a:t> </a:t>
            </a:r>
            <a:r>
              <a:rPr lang="tr-TR" dirty="0" smtClean="0"/>
              <a:t>  Bu </a:t>
            </a:r>
            <a:r>
              <a:rPr lang="tr-TR" dirty="0"/>
              <a:t>sisteme göre yönetim, ekonomide </a:t>
            </a:r>
            <a:r>
              <a:rPr lang="tr-TR" dirty="0" smtClean="0"/>
              <a:t>korumacı bir </a:t>
            </a:r>
            <a:r>
              <a:rPr lang="tr-TR" dirty="0"/>
              <a:t>rol oynamalı </a:t>
            </a:r>
            <a:r>
              <a:rPr lang="tr-TR" b="1" dirty="0"/>
              <a:t>dış alımı </a:t>
            </a:r>
            <a:r>
              <a:rPr lang="tr-TR" b="1" dirty="0">
                <a:solidFill>
                  <a:srgbClr val="FF0000"/>
                </a:solidFill>
              </a:rPr>
              <a:t>sınırlandırmalıdır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1600" dirty="0" smtClean="0"/>
              <a:t>   Bu ekonomik </a:t>
            </a:r>
            <a:r>
              <a:rPr lang="tr-TR" sz="1600" dirty="0"/>
              <a:t>anlayışa göre </a:t>
            </a:r>
            <a:r>
              <a:rPr lang="tr-TR" sz="1600" b="1" dirty="0"/>
              <a:t>birey ile devlet </a:t>
            </a:r>
            <a:r>
              <a:rPr lang="tr-TR" sz="1600" dirty="0"/>
              <a:t>arasındaki tercihte, </a:t>
            </a:r>
            <a:r>
              <a:rPr lang="tr-TR" sz="1600" b="1" dirty="0" smtClean="0">
                <a:solidFill>
                  <a:srgbClr val="FF0000"/>
                </a:solidFill>
              </a:rPr>
              <a:t>devletin çıkarları </a:t>
            </a:r>
            <a:r>
              <a:rPr lang="tr-TR" sz="1600" b="1" dirty="0">
                <a:solidFill>
                  <a:srgbClr val="FF0000"/>
                </a:solidFill>
              </a:rPr>
              <a:t>ön plana </a:t>
            </a:r>
            <a:r>
              <a:rPr lang="tr-TR" sz="1600" dirty="0"/>
              <a:t>çıkmıştır</a:t>
            </a:r>
            <a:r>
              <a:rPr lang="tr-TR" sz="16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1600" b="1" dirty="0">
                <a:solidFill>
                  <a:srgbClr val="FF0000"/>
                </a:solidFill>
              </a:rPr>
              <a:t> </a:t>
            </a:r>
            <a:r>
              <a:rPr lang="tr-TR" sz="1600" b="1" dirty="0" smtClean="0">
                <a:solidFill>
                  <a:srgbClr val="FF0000"/>
                </a:solidFill>
              </a:rPr>
              <a:t>  </a:t>
            </a:r>
            <a:r>
              <a:rPr lang="tr-TR" dirty="0" smtClean="0"/>
              <a:t>Merkantilizmde </a:t>
            </a:r>
            <a:r>
              <a:rPr lang="tr-TR" sz="2000" b="1" dirty="0">
                <a:solidFill>
                  <a:srgbClr val="FF0000"/>
                </a:solidFill>
              </a:rPr>
              <a:t>zenginlik, güç, güvenlik ve saldırı </a:t>
            </a:r>
            <a:r>
              <a:rPr lang="tr-TR" dirty="0"/>
              <a:t>önemlidir</a:t>
            </a:r>
            <a:r>
              <a:rPr lang="tr-TR" dirty="0" smtClean="0"/>
              <a:t>. Bu </a:t>
            </a:r>
            <a:r>
              <a:rPr lang="tr-TR" dirty="0"/>
              <a:t>inanca göre </a:t>
            </a:r>
            <a:r>
              <a:rPr lang="tr-TR" dirty="0">
                <a:solidFill>
                  <a:srgbClr val="FF0000"/>
                </a:solidFill>
              </a:rPr>
              <a:t>güç</a:t>
            </a:r>
            <a:r>
              <a:rPr lang="tr-TR" dirty="0"/>
              <a:t> </a:t>
            </a:r>
            <a:r>
              <a:rPr lang="tr-TR" b="1" dirty="0"/>
              <a:t>zenginliğin devamını sağlar. </a:t>
            </a:r>
            <a:r>
              <a:rPr lang="tr-TR" dirty="0"/>
              <a:t>Bu </a:t>
            </a:r>
            <a:r>
              <a:rPr lang="tr-TR" dirty="0" smtClean="0"/>
              <a:t>nedenle zenginlik </a:t>
            </a:r>
            <a:r>
              <a:rPr lang="tr-TR" dirty="0"/>
              <a:t>ve güç, </a:t>
            </a:r>
            <a:r>
              <a:rPr lang="tr-TR" b="1" dirty="0"/>
              <a:t>ulusal politikanın da amacıydı</a:t>
            </a:r>
            <a:r>
              <a:rPr lang="tr-TR" b="1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b="1" dirty="0" smtClean="0">
                <a:solidFill>
                  <a:srgbClr val="FF0000"/>
                </a:solidFill>
              </a:rPr>
              <a:t>   </a:t>
            </a:r>
            <a:r>
              <a:rPr lang="tr-TR" dirty="0" smtClean="0"/>
              <a:t>Osmanlı </a:t>
            </a:r>
            <a:r>
              <a:rPr lang="tr-TR" dirty="0"/>
              <a:t>Devleti’nin ekonomi anlayışı, </a:t>
            </a:r>
            <a:r>
              <a:rPr lang="tr-TR" b="1" dirty="0">
                <a:solidFill>
                  <a:srgbClr val="FF0000"/>
                </a:solidFill>
              </a:rPr>
              <a:t>Merkantilist anlayıştan farklıydı. </a:t>
            </a:r>
            <a:r>
              <a:rPr lang="tr-TR" dirty="0"/>
              <a:t>Çünkü Osmanlı’nın</a:t>
            </a:r>
          </a:p>
          <a:p>
            <a:r>
              <a:rPr lang="tr-TR" dirty="0"/>
              <a:t>ekonomi anlayışında </a:t>
            </a:r>
            <a:r>
              <a:rPr lang="tr-TR" b="1" dirty="0"/>
              <a:t>insanların ihtiyaçlarının karşılanması esas alınıyordu</a:t>
            </a:r>
            <a:r>
              <a:rPr lang="tr-TR" b="1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</a:t>
            </a:r>
            <a:r>
              <a:rPr lang="tr-TR" dirty="0" smtClean="0"/>
              <a:t>Osmanlı </a:t>
            </a:r>
            <a:r>
              <a:rPr lang="tr-TR" dirty="0"/>
              <a:t>Devleti’nde </a:t>
            </a:r>
            <a:r>
              <a:rPr lang="tr-TR" b="1" dirty="0"/>
              <a:t>piyasada bol, ucuz ve kaliteli mal </a:t>
            </a:r>
            <a:r>
              <a:rPr lang="tr-TR" b="1" dirty="0" smtClean="0"/>
              <a:t>bulundurulmasına </a:t>
            </a:r>
            <a:r>
              <a:rPr lang="tr-TR" dirty="0" smtClean="0"/>
              <a:t>dikkat </a:t>
            </a:r>
            <a:r>
              <a:rPr lang="tr-TR" dirty="0"/>
              <a:t>ediliyor ve ticarette </a:t>
            </a:r>
            <a:r>
              <a:rPr lang="tr-TR" b="1" dirty="0">
                <a:solidFill>
                  <a:srgbClr val="FF0000"/>
                </a:solidFill>
              </a:rPr>
              <a:t>halkın refahı </a:t>
            </a:r>
            <a:r>
              <a:rPr lang="tr-TR" dirty="0"/>
              <a:t>gözetiliyordu</a:t>
            </a:r>
            <a:r>
              <a:rPr lang="tr-TR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 Osmanlıda </a:t>
            </a:r>
            <a:r>
              <a:rPr lang="tr-TR" b="1" dirty="0" smtClean="0"/>
              <a:t>ithalat</a:t>
            </a:r>
            <a:r>
              <a:rPr lang="tr-TR" dirty="0" smtClean="0"/>
              <a:t> </a:t>
            </a:r>
            <a:r>
              <a:rPr lang="tr-TR" dirty="0"/>
              <a:t>çoğu zaman özendiriliyordu</a:t>
            </a:r>
            <a:r>
              <a:rPr lang="tr-TR" dirty="0" smtClean="0"/>
              <a:t>. </a:t>
            </a:r>
            <a:r>
              <a:rPr lang="tr-TR" b="1" dirty="0"/>
              <a:t>Merkantilizmde</a:t>
            </a:r>
            <a:r>
              <a:rPr lang="tr-TR" dirty="0"/>
              <a:t> ise tam tersi bir anlayışla </a:t>
            </a:r>
            <a:r>
              <a:rPr lang="tr-TR" b="1" dirty="0">
                <a:solidFill>
                  <a:srgbClr val="FF0000"/>
                </a:solidFill>
              </a:rPr>
              <a:t>ithalat kısıtlanıp ihracat destekleniyordu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</a:t>
            </a:r>
            <a:r>
              <a:rPr lang="tr-TR" sz="2000" b="1" dirty="0" smtClean="0"/>
              <a:t>Coğrafî </a:t>
            </a:r>
            <a:r>
              <a:rPr lang="tr-TR" sz="2000" b="1" dirty="0"/>
              <a:t>keşifler sonucunda </a:t>
            </a:r>
            <a:r>
              <a:rPr lang="tr-TR" sz="2000" dirty="0"/>
              <a:t>Avrupa’ya </a:t>
            </a:r>
            <a:r>
              <a:rPr lang="tr-TR" sz="2000" b="1" dirty="0"/>
              <a:t>bol </a:t>
            </a:r>
            <a:r>
              <a:rPr lang="tr-TR" sz="2000" b="1" dirty="0" smtClean="0"/>
              <a:t>miktarda </a:t>
            </a:r>
            <a:r>
              <a:rPr lang="sv-SE" sz="2000" b="1" dirty="0" smtClean="0"/>
              <a:t>değerli </a:t>
            </a:r>
            <a:r>
              <a:rPr lang="sv-SE" sz="2000" b="1" dirty="0"/>
              <a:t>maden girişi </a:t>
            </a:r>
            <a:r>
              <a:rPr lang="sv-SE" sz="2000" dirty="0"/>
              <a:t>yaşanmış, değerli </a:t>
            </a:r>
            <a:r>
              <a:rPr lang="sv-SE" sz="2000" dirty="0" smtClean="0"/>
              <a:t>madenlerin</a:t>
            </a:r>
            <a:r>
              <a:rPr lang="tr-TR" sz="2000" dirty="0" smtClean="0"/>
              <a:t> </a:t>
            </a:r>
            <a:r>
              <a:rPr lang="tr-TR" sz="2000" b="1" dirty="0" smtClean="0"/>
              <a:t>Osmanlı’ya</a:t>
            </a:r>
            <a:r>
              <a:rPr lang="tr-TR" sz="2000" dirty="0" smtClean="0"/>
              <a:t> </a:t>
            </a:r>
            <a:r>
              <a:rPr lang="tr-TR" sz="2000" dirty="0"/>
              <a:t>girişi ise </a:t>
            </a:r>
            <a:r>
              <a:rPr lang="tr-TR" sz="2000" b="1" i="1" dirty="0">
                <a:solidFill>
                  <a:srgbClr val="FF0000"/>
                </a:solidFill>
              </a:rPr>
              <a:t>enflasyona </a:t>
            </a:r>
            <a:r>
              <a:rPr lang="tr-TR" sz="2000" b="1" i="1" dirty="0" smtClean="0">
                <a:solidFill>
                  <a:srgbClr val="FF0000"/>
                </a:solidFill>
              </a:rPr>
              <a:t>sebep olmuştur</a:t>
            </a:r>
            <a:r>
              <a:rPr lang="tr-TR" sz="2000" b="1" i="1" dirty="0">
                <a:solidFill>
                  <a:srgbClr val="FF0000"/>
                </a:solidFill>
              </a:rPr>
              <a:t>. </a:t>
            </a:r>
            <a:r>
              <a:rPr lang="tr-TR" sz="2000" dirty="0"/>
              <a:t>Bununla birlikte </a:t>
            </a:r>
            <a:r>
              <a:rPr lang="tr-TR" sz="2000" b="1" dirty="0">
                <a:solidFill>
                  <a:srgbClr val="FF0000"/>
                </a:solidFill>
              </a:rPr>
              <a:t>ticaret yollarının yön </a:t>
            </a:r>
            <a:r>
              <a:rPr lang="tr-TR" sz="2000" b="1" dirty="0" smtClean="0">
                <a:solidFill>
                  <a:srgbClr val="FF0000"/>
                </a:solidFill>
              </a:rPr>
              <a:t>değiştirmesiyle </a:t>
            </a:r>
            <a:r>
              <a:rPr lang="tr-TR" sz="2000" dirty="0" smtClean="0"/>
              <a:t>Osmanlı’nın </a:t>
            </a:r>
            <a:r>
              <a:rPr lang="tr-TR" sz="2000" dirty="0"/>
              <a:t>elindeki Akdeniz </a:t>
            </a:r>
            <a:r>
              <a:rPr lang="tr-TR" sz="2000" dirty="0" smtClean="0"/>
              <a:t>limanlarının önemi </a:t>
            </a:r>
            <a:r>
              <a:rPr lang="tr-TR" sz="2000" dirty="0"/>
              <a:t>azalmış, </a:t>
            </a:r>
            <a:r>
              <a:rPr lang="tr-TR" sz="2000" b="1" dirty="0"/>
              <a:t>kapitülasyonların sürekli </a:t>
            </a:r>
            <a:r>
              <a:rPr lang="tr-TR" sz="2000" b="1" dirty="0" smtClean="0"/>
              <a:t>hâle gelmesiyle </a:t>
            </a:r>
            <a:r>
              <a:rPr lang="tr-TR" sz="2000" dirty="0"/>
              <a:t>Osmanlı Devleti artık </a:t>
            </a:r>
            <a:r>
              <a:rPr lang="tr-TR" sz="2000" b="1" dirty="0"/>
              <a:t>açık pazar </a:t>
            </a:r>
            <a:r>
              <a:rPr lang="tr-TR" sz="2000" b="1" dirty="0" smtClean="0"/>
              <a:t>hâline gelmiştir</a:t>
            </a:r>
            <a:r>
              <a:rPr lang="tr-TR" sz="2000" dirty="0" smtClean="0"/>
              <a:t>.</a:t>
            </a:r>
            <a:endParaRPr lang="tr-TR" sz="2000" b="1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79512" y="6129156"/>
            <a:ext cx="8838728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dirty="0"/>
              <a:t>Makyavelizm, </a:t>
            </a:r>
            <a:r>
              <a:rPr lang="tr-TR" dirty="0" smtClean="0"/>
              <a:t>İtalyan yazar </a:t>
            </a:r>
            <a:r>
              <a:rPr lang="tr-TR" b="1" dirty="0" err="1"/>
              <a:t>Niccola</a:t>
            </a:r>
            <a:r>
              <a:rPr lang="tr-TR" b="1" dirty="0"/>
              <a:t> </a:t>
            </a:r>
            <a:r>
              <a:rPr lang="tr-TR" b="1" dirty="0" err="1" smtClean="0"/>
              <a:t>Machiavelli</a:t>
            </a:r>
            <a:r>
              <a:rPr lang="tr-TR" dirty="0" err="1" smtClean="0"/>
              <a:t>’nin</a:t>
            </a:r>
            <a:r>
              <a:rPr lang="tr-TR" dirty="0" smtClean="0"/>
              <a:t> (</a:t>
            </a:r>
            <a:r>
              <a:rPr lang="tr-TR" dirty="0" err="1"/>
              <a:t>Nikola</a:t>
            </a:r>
            <a:r>
              <a:rPr lang="tr-TR" dirty="0"/>
              <a:t> </a:t>
            </a:r>
            <a:r>
              <a:rPr lang="tr-TR" dirty="0" err="1"/>
              <a:t>Makivelli</a:t>
            </a:r>
            <a:r>
              <a:rPr lang="tr-TR" dirty="0" smtClean="0"/>
              <a:t>) “</a:t>
            </a:r>
            <a:r>
              <a:rPr lang="tr-TR" b="1" dirty="0">
                <a:solidFill>
                  <a:srgbClr val="FF0000"/>
                </a:solidFill>
              </a:rPr>
              <a:t>Prenslikler </a:t>
            </a:r>
            <a:r>
              <a:rPr lang="tr-TR" b="1" dirty="0" smtClean="0">
                <a:solidFill>
                  <a:srgbClr val="FF0000"/>
                </a:solidFill>
              </a:rPr>
              <a:t> hakkında</a:t>
            </a:r>
            <a:r>
              <a:rPr lang="tr-TR" dirty="0"/>
              <a:t>” </a:t>
            </a:r>
            <a:r>
              <a:rPr lang="tr-TR" dirty="0" smtClean="0"/>
              <a:t>adlı kitabında </a:t>
            </a:r>
            <a:r>
              <a:rPr lang="tr-TR" dirty="0"/>
              <a:t>geçen; </a:t>
            </a:r>
            <a:r>
              <a:rPr lang="tr-TR" b="1" dirty="0"/>
              <a:t>“</a:t>
            </a:r>
            <a:r>
              <a:rPr lang="tr-TR" b="1" dirty="0" smtClean="0"/>
              <a:t>Amaca ulaşmak </a:t>
            </a:r>
            <a:r>
              <a:rPr lang="tr-TR" b="1" dirty="0"/>
              <a:t>için her yol </a:t>
            </a:r>
            <a:r>
              <a:rPr lang="tr-TR" b="1" dirty="0" err="1"/>
              <a:t>mübahtır</a:t>
            </a:r>
            <a:r>
              <a:rPr lang="tr-TR" b="1" dirty="0" smtClean="0"/>
              <a:t>.” </a:t>
            </a:r>
            <a:r>
              <a:rPr lang="tr-TR" dirty="0" smtClean="0"/>
              <a:t>şeklindeki anlayıştır.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ttp://admin.biyografya.com/_docs/photos/0e07fe690d49be96b5dce7a19efaa1b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55776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6588224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merkantilizm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48880"/>
            <a:ext cx="370790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5" y="2348880"/>
            <a:ext cx="543609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coÄrafi keÅifler ile ilgili gÃ¶rsel sonucu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87057"/>
            <a:ext cx="3000375" cy="2270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Resim" descr="Ä°lgili resim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581129"/>
            <a:ext cx="2867025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Resim" descr="Ä°lgili resim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6136" y="4581128"/>
            <a:ext cx="3347864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idx="1"/>
          </p:nvPr>
        </p:nvSpPr>
        <p:spPr>
          <a:xfrm>
            <a:off x="1979712" y="116632"/>
            <a:ext cx="4392488" cy="360040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rmAutofit fontScale="75000" lnSpcReduction="20000"/>
          </a:bodyPr>
          <a:lstStyle/>
          <a:p>
            <a:pPr>
              <a:buNone/>
            </a:pPr>
            <a:r>
              <a:rPr lang="tr-TR" sz="2800" b="1" dirty="0" smtClean="0">
                <a:solidFill>
                  <a:srgbClr val="FF0000"/>
                </a:solidFill>
              </a:rPr>
              <a:t>   Osmanlı </a:t>
            </a:r>
            <a:r>
              <a:rPr lang="tr-TR" sz="2800" b="1" dirty="0">
                <a:solidFill>
                  <a:srgbClr val="FF0000"/>
                </a:solidFill>
              </a:rPr>
              <a:t>Devleti’nde Para politikası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07504" y="548680"/>
            <a:ext cx="8928992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200" dirty="0" smtClean="0"/>
              <a:t>    Osmanlı </a:t>
            </a:r>
            <a:r>
              <a:rPr lang="tr-TR" sz="2200" dirty="0"/>
              <a:t>ekonomik sisteminde yaşanan olumsuzluklar</a:t>
            </a:r>
            <a:r>
              <a:rPr lang="tr-TR" sz="2200" dirty="0" smtClean="0"/>
              <a:t>, yetkilileri </a:t>
            </a:r>
            <a:r>
              <a:rPr lang="tr-TR" sz="2200" b="1" dirty="0"/>
              <a:t>para ayarında oynamaya </a:t>
            </a:r>
            <a:r>
              <a:rPr lang="tr-TR" sz="2200" b="1" dirty="0">
                <a:solidFill>
                  <a:srgbClr val="FF0000"/>
                </a:solidFill>
              </a:rPr>
              <a:t>(tağşiş)</a:t>
            </a:r>
            <a:r>
              <a:rPr lang="tr-TR" sz="2200" dirty="0">
                <a:solidFill>
                  <a:srgbClr val="FF0000"/>
                </a:solidFill>
              </a:rPr>
              <a:t> </a:t>
            </a:r>
            <a:r>
              <a:rPr lang="tr-TR" sz="2200" dirty="0" smtClean="0"/>
              <a:t>mecbur bırakmıştır</a:t>
            </a:r>
            <a:r>
              <a:rPr lang="tr-TR" sz="2200" dirty="0"/>
              <a:t>. </a:t>
            </a:r>
            <a:endParaRPr lang="tr-TR" sz="2200" dirty="0" smtClean="0"/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Akçe </a:t>
            </a:r>
            <a:r>
              <a:rPr lang="tr-TR" sz="2200" dirty="0"/>
              <a:t>içindeki gümüş miktarı </a:t>
            </a:r>
            <a:r>
              <a:rPr lang="tr-TR" sz="2200" dirty="0" smtClean="0"/>
              <a:t>neredeyse yarı </a:t>
            </a:r>
            <a:r>
              <a:rPr lang="tr-TR" sz="2200" dirty="0"/>
              <a:t>yarıya azaltılarak %90 civarında bir </a:t>
            </a:r>
            <a:r>
              <a:rPr lang="tr-TR" sz="2200" b="1" dirty="0" smtClean="0"/>
              <a:t>devalüasyon </a:t>
            </a:r>
            <a:r>
              <a:rPr lang="tr-TR" sz="2200" dirty="0" smtClean="0"/>
              <a:t>gerçekleştirilmiştir</a:t>
            </a:r>
            <a:r>
              <a:rPr lang="tr-TR" sz="2200" dirty="0"/>
              <a:t>. </a:t>
            </a:r>
            <a:endParaRPr lang="tr-TR" sz="2200" dirty="0" smtClean="0"/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Akçe </a:t>
            </a:r>
            <a:r>
              <a:rPr lang="tr-TR" sz="2200" dirty="0"/>
              <a:t>giderek değerini </a:t>
            </a:r>
            <a:r>
              <a:rPr lang="tr-TR" sz="2200" dirty="0" smtClean="0"/>
              <a:t>kaybedince 1623’te </a:t>
            </a:r>
            <a:r>
              <a:rPr lang="tr-TR" sz="2200" dirty="0"/>
              <a:t>para adında yeni bir </a:t>
            </a:r>
            <a:r>
              <a:rPr lang="tr-TR" sz="2200" b="1" dirty="0"/>
              <a:t>sikke kestirilmiştir</a:t>
            </a:r>
            <a:r>
              <a:rPr lang="tr-TR" sz="22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 Satın </a:t>
            </a:r>
            <a:r>
              <a:rPr lang="tr-TR" sz="2200" dirty="0"/>
              <a:t>alma gücü </a:t>
            </a:r>
            <a:r>
              <a:rPr lang="tr-TR" sz="2200" dirty="0" smtClean="0"/>
              <a:t>azalan </a:t>
            </a:r>
            <a:r>
              <a:rPr lang="tr-TR" sz="2200" b="1" dirty="0" smtClean="0"/>
              <a:t>Yeniçeriler </a:t>
            </a:r>
            <a:r>
              <a:rPr lang="tr-TR" sz="2200" b="1" dirty="0"/>
              <a:t>ayaklanmaya </a:t>
            </a:r>
            <a:r>
              <a:rPr lang="tr-TR" sz="2200" dirty="0"/>
              <a:t>başlamıştır</a:t>
            </a:r>
            <a:r>
              <a:rPr lang="tr-TR" sz="22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</a:t>
            </a:r>
            <a:r>
              <a:rPr lang="tr-TR" sz="2200" b="1" dirty="0">
                <a:solidFill>
                  <a:srgbClr val="FF0000"/>
                </a:solidFill>
              </a:rPr>
              <a:t>1760’lardan sonra </a:t>
            </a:r>
            <a:r>
              <a:rPr lang="tr-TR" sz="2200" b="1" dirty="0"/>
              <a:t>savaş ve ordu </a:t>
            </a:r>
            <a:r>
              <a:rPr lang="tr-TR" sz="2200" b="1" dirty="0" smtClean="0"/>
              <a:t>masraflarının artması </a:t>
            </a:r>
            <a:r>
              <a:rPr lang="tr-TR" sz="2200" dirty="0"/>
              <a:t>üzerine mali bunalım sürekli artış </a:t>
            </a:r>
            <a:r>
              <a:rPr lang="tr-TR" sz="2200" dirty="0" smtClean="0"/>
              <a:t>göstermiştir. Devlet </a:t>
            </a:r>
            <a:r>
              <a:rPr lang="tr-TR" sz="2200" dirty="0"/>
              <a:t>bir yandan </a:t>
            </a:r>
            <a:r>
              <a:rPr lang="tr-TR" sz="2200" b="1" dirty="0"/>
              <a:t>sarraflardan borç para </a:t>
            </a:r>
            <a:r>
              <a:rPr lang="tr-TR" sz="2200" b="1" dirty="0" smtClean="0"/>
              <a:t>alırken </a:t>
            </a:r>
            <a:r>
              <a:rPr lang="tr-TR" sz="2200" dirty="0" smtClean="0"/>
              <a:t>diğer </a:t>
            </a:r>
            <a:r>
              <a:rPr lang="tr-TR" sz="2200" dirty="0"/>
              <a:t>taraftan </a:t>
            </a:r>
            <a:r>
              <a:rPr lang="tr-TR" sz="2200" b="1" dirty="0"/>
              <a:t>paranın değeri düşmeye </a:t>
            </a:r>
            <a:r>
              <a:rPr lang="tr-TR" sz="2200" dirty="0"/>
              <a:t>devam </a:t>
            </a:r>
            <a:r>
              <a:rPr lang="tr-TR" sz="2200" dirty="0" smtClean="0"/>
              <a:t>etmiştir.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 </a:t>
            </a:r>
            <a:r>
              <a:rPr lang="tr-TR" sz="2200" dirty="0" smtClean="0"/>
              <a:t>Dünya </a:t>
            </a:r>
            <a:r>
              <a:rPr lang="tr-TR" sz="2200" dirty="0"/>
              <a:t>ekonomisiyle ilişkilerin arttığı yeni dönemde</a:t>
            </a:r>
            <a:r>
              <a:rPr lang="tr-TR" sz="2200" dirty="0" smtClean="0"/>
              <a:t>, ilk </a:t>
            </a:r>
            <a:r>
              <a:rPr lang="tr-TR" sz="2200" dirty="0"/>
              <a:t>defa </a:t>
            </a:r>
            <a:r>
              <a:rPr lang="tr-TR" sz="2200" b="1" dirty="0">
                <a:solidFill>
                  <a:srgbClr val="FF0000"/>
                </a:solidFill>
              </a:rPr>
              <a:t>kaime </a:t>
            </a:r>
            <a:r>
              <a:rPr lang="tr-TR" sz="2200" dirty="0"/>
              <a:t>denilen</a:t>
            </a:r>
            <a:r>
              <a:rPr lang="tr-TR" sz="2200" b="1" dirty="0"/>
              <a:t> kâğıt paralar </a:t>
            </a:r>
            <a:r>
              <a:rPr lang="tr-TR" sz="2200" b="1" dirty="0" smtClean="0"/>
              <a:t>basılmıştır.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   </a:t>
            </a:r>
            <a:r>
              <a:rPr lang="tr-TR" sz="2200" dirty="0" smtClean="0"/>
              <a:t>Kaime </a:t>
            </a:r>
            <a:r>
              <a:rPr lang="tr-TR" sz="2200" dirty="0"/>
              <a:t>fazla miktarda basılınca </a:t>
            </a:r>
            <a:r>
              <a:rPr lang="tr-TR" sz="2200" dirty="0" smtClean="0"/>
              <a:t>bunların da </a:t>
            </a:r>
            <a:r>
              <a:rPr lang="tr-TR" sz="2200" b="1" dirty="0">
                <a:solidFill>
                  <a:srgbClr val="FF0000"/>
                </a:solidFill>
              </a:rPr>
              <a:t>değeri düşmüş</a:t>
            </a:r>
            <a:r>
              <a:rPr lang="tr-TR" sz="2200" dirty="0"/>
              <a:t>, daha sonra da </a:t>
            </a:r>
            <a:r>
              <a:rPr lang="tr-TR" sz="2200" b="1" dirty="0"/>
              <a:t>kaimeler </a:t>
            </a:r>
            <a:r>
              <a:rPr lang="tr-TR" sz="2200" b="1" dirty="0" smtClean="0"/>
              <a:t>piyasadan çekilmiştir.</a:t>
            </a:r>
          </a:p>
          <a:p>
            <a:pPr>
              <a:buFont typeface="Arial" pitchFamily="34" charset="0"/>
              <a:buChar char="•"/>
            </a:pPr>
            <a:r>
              <a:rPr lang="tr-TR" sz="2200" b="1" dirty="0" smtClean="0"/>
              <a:t>  </a:t>
            </a:r>
            <a:r>
              <a:rPr lang="tr-TR" sz="2200" dirty="0"/>
              <a:t>1844’te </a:t>
            </a:r>
            <a:r>
              <a:rPr lang="tr-TR" sz="2200" b="1" dirty="0">
                <a:solidFill>
                  <a:srgbClr val="FF0000"/>
                </a:solidFill>
              </a:rPr>
              <a:t>tashih-i ayar </a:t>
            </a:r>
            <a:r>
              <a:rPr lang="tr-TR" sz="2200" dirty="0"/>
              <a:t>ismiyle</a:t>
            </a:r>
            <a:r>
              <a:rPr lang="tr-TR" sz="2200" b="1" dirty="0"/>
              <a:t> yeni </a:t>
            </a:r>
            <a:r>
              <a:rPr lang="tr-TR" sz="2200" b="1" dirty="0" smtClean="0"/>
              <a:t>madenî para</a:t>
            </a:r>
            <a:r>
              <a:rPr lang="tr-TR" sz="2200" dirty="0" smtClean="0"/>
              <a:t> </a:t>
            </a:r>
            <a:r>
              <a:rPr lang="tr-TR" sz="2200" dirty="0"/>
              <a:t>düzenlemesi yapılmış, bu düzenlemeden sonra </a:t>
            </a:r>
            <a:r>
              <a:rPr lang="tr-TR" sz="2200" b="1" dirty="0" smtClean="0"/>
              <a:t>bir gram </a:t>
            </a:r>
            <a:r>
              <a:rPr lang="tr-TR" sz="2200" b="1" dirty="0"/>
              <a:t>saf gümüşü bulunan birime </a:t>
            </a:r>
            <a:r>
              <a:rPr lang="tr-TR" sz="2200" b="1" dirty="0">
                <a:solidFill>
                  <a:srgbClr val="FF0000"/>
                </a:solidFill>
              </a:rPr>
              <a:t>kuruş, </a:t>
            </a:r>
            <a:r>
              <a:rPr lang="tr-TR" sz="2200" b="1" dirty="0"/>
              <a:t>yirmi </a:t>
            </a:r>
            <a:r>
              <a:rPr lang="tr-TR" sz="2200" b="1" dirty="0" smtClean="0"/>
              <a:t>kuruş değerindeki </a:t>
            </a:r>
            <a:r>
              <a:rPr lang="tr-TR" sz="2200" b="1" dirty="0"/>
              <a:t>gümüş paraya </a:t>
            </a:r>
            <a:r>
              <a:rPr lang="tr-TR" sz="2200" b="1" dirty="0">
                <a:solidFill>
                  <a:srgbClr val="FF0000"/>
                </a:solidFill>
              </a:rPr>
              <a:t>mecidiye</a:t>
            </a:r>
            <a:r>
              <a:rPr lang="tr-TR" sz="2200" b="1" dirty="0"/>
              <a:t> ve yüz gümüş </a:t>
            </a:r>
            <a:r>
              <a:rPr lang="tr-TR" sz="2200" b="1" dirty="0" smtClean="0"/>
              <a:t>kuruş </a:t>
            </a:r>
            <a:r>
              <a:rPr lang="tr-TR" sz="2200" dirty="0" smtClean="0"/>
              <a:t>değerindeki </a:t>
            </a:r>
            <a:r>
              <a:rPr lang="tr-TR" sz="2200" dirty="0"/>
              <a:t>altına </a:t>
            </a:r>
            <a:r>
              <a:rPr lang="tr-TR" sz="2200" b="1" dirty="0">
                <a:solidFill>
                  <a:srgbClr val="FF0000"/>
                </a:solidFill>
              </a:rPr>
              <a:t>lira </a:t>
            </a:r>
            <a:r>
              <a:rPr lang="tr-TR" sz="2200" dirty="0"/>
              <a:t>adı verilmiştir.</a:t>
            </a:r>
            <a:endParaRPr lang="tr-TR" sz="2200" dirty="0" smtClean="0"/>
          </a:p>
          <a:p>
            <a:pPr>
              <a:buFont typeface="Arial" pitchFamily="34" charset="0"/>
              <a:buChar char="•"/>
            </a:pPr>
            <a:endParaRPr lang="tr-TR" dirty="0" smtClean="0"/>
          </a:p>
          <a:p>
            <a:pPr>
              <a:buFont typeface="Arial" pitchFamily="34" charset="0"/>
              <a:buChar char="•"/>
            </a:pP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uruÅ mecidiye lira osmanlÄ± paralarÄ± ile ilgili gÃ¶rsel sonuc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71800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0"/>
            <a:ext cx="2376264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kuruÅ mecidiye lira osmanlÄ± paralarÄ±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0"/>
            <a:ext cx="3851920" cy="1988840"/>
          </a:xfrm>
          <a:prstGeom prst="rect">
            <a:avLst/>
          </a:prstGeom>
          <a:noFill/>
        </p:spPr>
      </p:pic>
      <p:pic>
        <p:nvPicPr>
          <p:cNvPr id="3078" name="Picture 6" descr="mecidiye lira osmanlÄ± paralarÄ±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988841"/>
            <a:ext cx="3635896" cy="2581672"/>
          </a:xfrm>
          <a:prstGeom prst="rect">
            <a:avLst/>
          </a:prstGeom>
          <a:noFill/>
        </p:spPr>
      </p:pic>
      <p:pic>
        <p:nvPicPr>
          <p:cNvPr id="3080" name="Picture 8" descr="Ä°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4581128"/>
            <a:ext cx="3707904" cy="2276872"/>
          </a:xfrm>
          <a:prstGeom prst="rect">
            <a:avLst/>
          </a:prstGeom>
          <a:noFill/>
        </p:spPr>
      </p:pic>
      <p:pic>
        <p:nvPicPr>
          <p:cNvPr id="3082" name="Picture 10" descr="mecidiye lira osmanlÄ± paralarÄ± ile ilgili gÃ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2132856"/>
            <a:ext cx="5508104" cy="4725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5688632"/>
          </a:xfrm>
        </p:spPr>
        <p:txBody>
          <a:bodyPr>
            <a:normAutofit/>
          </a:bodyPr>
          <a:lstStyle/>
          <a:p>
            <a:r>
              <a:rPr lang="tr-TR" sz="2000" dirty="0"/>
              <a:t>XVIII. yüzyılda İngiltere, Sanayi Devrimi’ni tamamlayıp sanayileşme konusunda önemli </a:t>
            </a:r>
            <a:r>
              <a:rPr lang="tr-TR" sz="2000" dirty="0" smtClean="0"/>
              <a:t>bir yol </a:t>
            </a:r>
            <a:r>
              <a:rPr lang="tr-TR" sz="2000" dirty="0"/>
              <a:t>alırken O</a:t>
            </a:r>
            <a:r>
              <a:rPr lang="tr-TR" sz="2000" b="1" dirty="0"/>
              <a:t>smanlı Devleti sanayi ve ticaret politikası yüzünden </a:t>
            </a:r>
            <a:r>
              <a:rPr lang="tr-TR" sz="2000" b="1" dirty="0" smtClean="0"/>
              <a:t>gerilemişti </a:t>
            </a:r>
            <a:r>
              <a:rPr lang="tr-TR" sz="2000" dirty="0" smtClean="0"/>
              <a:t>. </a:t>
            </a:r>
          </a:p>
          <a:p>
            <a:r>
              <a:rPr lang="tr-TR" sz="2000" b="1" dirty="0" smtClean="0"/>
              <a:t>Loncalar</a:t>
            </a:r>
            <a:r>
              <a:rPr lang="tr-TR" sz="2000" b="1" dirty="0"/>
              <a:t>, </a:t>
            </a:r>
            <a:r>
              <a:rPr lang="tr-TR" sz="2000" dirty="0" smtClean="0">
                <a:solidFill>
                  <a:srgbClr val="FF0000"/>
                </a:solidFill>
              </a:rPr>
              <a:t>tefeciler için </a:t>
            </a:r>
            <a:r>
              <a:rPr lang="tr-TR" sz="2000" dirty="0">
                <a:solidFill>
                  <a:srgbClr val="FF0000"/>
                </a:solidFill>
              </a:rPr>
              <a:t>gelir kaynağı olmuş</a:t>
            </a:r>
            <a:r>
              <a:rPr lang="tr-TR" sz="2000" dirty="0"/>
              <a:t>, üyelikler ve </a:t>
            </a:r>
            <a:r>
              <a:rPr lang="tr-TR" sz="2000" dirty="0" err="1"/>
              <a:t>imâlathaneler</a:t>
            </a:r>
            <a:r>
              <a:rPr lang="tr-TR" sz="2000" dirty="0"/>
              <a:t> parayla alınıp satılır hâle gelmişti</a:t>
            </a:r>
            <a:r>
              <a:rPr lang="tr-TR" sz="2000" dirty="0" smtClean="0"/>
              <a:t>.</a:t>
            </a:r>
          </a:p>
          <a:p>
            <a:r>
              <a:rPr lang="tr-TR" sz="2000" dirty="0" smtClean="0"/>
              <a:t>Sanayi </a:t>
            </a:r>
            <a:r>
              <a:rPr lang="tr-TR" sz="2000" dirty="0"/>
              <a:t>İnkılabı ile Osmanlı Devleti adeta </a:t>
            </a:r>
            <a:r>
              <a:rPr lang="tr-TR" sz="2000" dirty="0" smtClean="0"/>
              <a:t>yabancı devletlerin </a:t>
            </a:r>
            <a:r>
              <a:rPr lang="tr-TR" sz="2000" dirty="0"/>
              <a:t>(Batılıların) açık pazarı </a:t>
            </a:r>
            <a:r>
              <a:rPr lang="tr-TR" sz="2000" dirty="0" smtClean="0"/>
              <a:t>haline gelmiştir.</a:t>
            </a:r>
          </a:p>
          <a:p>
            <a:r>
              <a:rPr lang="tr-TR" sz="2000" dirty="0"/>
              <a:t>Tanzimat’la birlikte yeniden millî bir sanayi kurma çabaları olmuşsa da; </a:t>
            </a:r>
            <a:r>
              <a:rPr lang="tr-TR" sz="2000" b="1" dirty="0" smtClean="0">
                <a:solidFill>
                  <a:srgbClr val="FF0000"/>
                </a:solidFill>
              </a:rPr>
              <a:t>kapitülasyonlar</a:t>
            </a:r>
            <a:r>
              <a:rPr lang="tr-TR" sz="2000" dirty="0" smtClean="0"/>
              <a:t> yüzünden </a:t>
            </a:r>
            <a:r>
              <a:rPr lang="tr-TR" sz="2000" b="1" dirty="0"/>
              <a:t>millî sanayi </a:t>
            </a:r>
            <a:r>
              <a:rPr lang="tr-TR" sz="2000" b="1" dirty="0" smtClean="0"/>
              <a:t>kurma </a:t>
            </a:r>
            <a:r>
              <a:rPr lang="tr-TR" sz="2000" dirty="0" smtClean="0"/>
              <a:t>konusunda </a:t>
            </a:r>
            <a:r>
              <a:rPr lang="tr-TR" sz="2000" dirty="0"/>
              <a:t>başarılı olunamamıştır</a:t>
            </a:r>
            <a:r>
              <a:rPr lang="tr-TR" sz="2000" dirty="0" smtClean="0"/>
              <a:t>.</a:t>
            </a:r>
          </a:p>
          <a:p>
            <a:r>
              <a:rPr lang="tr-TR" sz="2000" dirty="0"/>
              <a:t>Osmanlı Devleti Sanayi İnkılâbı’nı </a:t>
            </a:r>
            <a:r>
              <a:rPr lang="tr-TR" sz="2000" dirty="0" smtClean="0"/>
              <a:t>gerçekleştiremediği gibi </a:t>
            </a:r>
            <a:r>
              <a:rPr lang="tr-TR" sz="2000" dirty="0"/>
              <a:t>bu durumdan olumsuz </a:t>
            </a:r>
            <a:r>
              <a:rPr lang="tr-TR" sz="2000" dirty="0" smtClean="0"/>
              <a:t>etkilendi. </a:t>
            </a:r>
            <a:r>
              <a:rPr lang="tr-TR" sz="2000" b="1" dirty="0" smtClean="0">
                <a:solidFill>
                  <a:srgbClr val="FF0000"/>
                </a:solidFill>
              </a:rPr>
              <a:t>Osmanlı </a:t>
            </a:r>
            <a:r>
              <a:rPr lang="tr-TR" sz="2000" b="1" dirty="0">
                <a:solidFill>
                  <a:srgbClr val="FF0000"/>
                </a:solidFill>
              </a:rPr>
              <a:t>el sanayi </a:t>
            </a:r>
            <a:r>
              <a:rPr lang="tr-TR" sz="2000" b="1" dirty="0"/>
              <a:t>çöktüğü gibi </a:t>
            </a:r>
            <a:r>
              <a:rPr lang="tr-TR" sz="2000" b="1" dirty="0" smtClean="0"/>
              <a:t>atölyelerde kapandı.</a:t>
            </a:r>
            <a:endParaRPr lang="tr-TR" sz="2000" b="1" dirty="0"/>
          </a:p>
          <a:p>
            <a:r>
              <a:rPr lang="tr-TR" sz="2000" dirty="0"/>
              <a:t>1854 yılında çıkan </a:t>
            </a:r>
            <a:r>
              <a:rPr lang="tr-TR" sz="2000" b="1" dirty="0"/>
              <a:t>Kırım Savaşı, </a:t>
            </a:r>
            <a:r>
              <a:rPr lang="tr-TR" sz="2000" b="1" dirty="0" smtClean="0"/>
              <a:t>Osmanlı’yı </a:t>
            </a:r>
            <a:r>
              <a:rPr lang="tr-TR" sz="2000" dirty="0" smtClean="0"/>
              <a:t>dışarıdan </a:t>
            </a:r>
            <a:r>
              <a:rPr lang="tr-TR" sz="2000" dirty="0"/>
              <a:t>borç almak zorunda bırakmıştır</a:t>
            </a:r>
            <a:r>
              <a:rPr lang="tr-TR" sz="2000" b="1" dirty="0"/>
              <a:t>. İlk borç </a:t>
            </a:r>
            <a:r>
              <a:rPr lang="tr-TR" sz="2000" b="1" dirty="0">
                <a:solidFill>
                  <a:srgbClr val="FF0000"/>
                </a:solidFill>
              </a:rPr>
              <a:t>İngilizlerden</a:t>
            </a:r>
            <a:r>
              <a:rPr lang="tr-TR" sz="2000" dirty="0"/>
              <a:t> alınmış, daha sonra da </a:t>
            </a:r>
            <a:r>
              <a:rPr lang="tr-TR" sz="2000" dirty="0" smtClean="0"/>
              <a:t>borçlanmalar devam </a:t>
            </a:r>
            <a:r>
              <a:rPr lang="tr-TR" sz="2000" dirty="0"/>
              <a:t>etmiştir</a:t>
            </a:r>
            <a:r>
              <a:rPr lang="tr-TR" sz="2000" dirty="0" smtClean="0"/>
              <a:t>.</a:t>
            </a:r>
          </a:p>
          <a:p>
            <a:r>
              <a:rPr lang="tr-TR" sz="2000" dirty="0"/>
              <a:t>1881’de </a:t>
            </a:r>
            <a:r>
              <a:rPr lang="tr-TR" sz="2000" b="1" dirty="0">
                <a:solidFill>
                  <a:srgbClr val="FF0000"/>
                </a:solidFill>
              </a:rPr>
              <a:t>Muharrem Kararnamesi’ni </a:t>
            </a:r>
            <a:r>
              <a:rPr lang="tr-TR" sz="2000" dirty="0"/>
              <a:t>imzalamak zorunda </a:t>
            </a:r>
            <a:r>
              <a:rPr lang="tr-TR" sz="2000" b="1" dirty="0" smtClean="0">
                <a:solidFill>
                  <a:srgbClr val="FF0000"/>
                </a:solidFill>
              </a:rPr>
              <a:t>kalmış Düyun-u </a:t>
            </a:r>
            <a:r>
              <a:rPr lang="tr-TR" sz="2000" b="1" dirty="0">
                <a:solidFill>
                  <a:srgbClr val="FF0000"/>
                </a:solidFill>
              </a:rPr>
              <a:t>Umumîye İdaresi (Genel Borçlar İdaresi)</a:t>
            </a:r>
            <a:r>
              <a:rPr lang="tr-TR" sz="2000" dirty="0"/>
              <a:t> kurulmuştur</a:t>
            </a:r>
            <a:r>
              <a:rPr lang="tr-TR" sz="2000" dirty="0" smtClean="0"/>
              <a:t>.</a:t>
            </a:r>
          </a:p>
          <a:p>
            <a:endParaRPr lang="tr-TR" sz="20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818054" y="35860"/>
            <a:ext cx="5832648" cy="36004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>
            <a:normAutofit fontScale="67500" lnSpcReduction="20000"/>
          </a:bodyPr>
          <a:lstStyle/>
          <a:p>
            <a:pPr marL="342900" indent="-342900">
              <a:spcBef>
                <a:spcPct val="20000"/>
              </a:spcBef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lang="tr-TR" sz="3300" b="1" dirty="0" smtClean="0">
                <a:solidFill>
                  <a:srgbClr val="FF0000"/>
                </a:solidFill>
              </a:rPr>
              <a:t>Sanayi İnkılâbı’nın Osmanlı Ekonomisine Etkisi</a:t>
            </a:r>
            <a:endParaRPr lang="tr-TR" sz="3300" dirty="0" smtClean="0">
              <a:solidFill>
                <a:srgbClr val="FF000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5580112" y="6309320"/>
            <a:ext cx="3384376" cy="369332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Emin ÖZÜMAĞI Tarih Öğretmeni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1006</Words>
  <PresentationFormat>Ekran Gösterisi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4.4. XVII. Yüzyıl Sonrası Osmanlı Devlet Ekonomisi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2019-03-05T18:40:54Z</dcterms:created>
  <dcterms:modified xsi:type="dcterms:W3CDTF">2019-03-06T10:55:59Z</dcterms:modified>
  <cp:category>https://www.sorubak.com</cp:category>
</cp:coreProperties>
</file>