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0" r:id="rId9"/>
    <p:sldId id="265" r:id="rId10"/>
    <p:sldId id="263" r:id="rId11"/>
    <p:sldId id="269" r:id="rId12"/>
    <p:sldId id="267" r:id="rId13"/>
    <p:sldId id="270" r:id="rId14"/>
    <p:sldId id="266" r:id="rId15"/>
    <p:sldId id="271" r:id="rId16"/>
    <p:sldId id="273" r:id="rId17"/>
    <p:sldId id="272" r:id="rId18"/>
    <p:sldId id="274" r:id="rId19"/>
    <p:sldId id="276" r:id="rId20"/>
    <p:sldId id="275" r:id="rId21"/>
    <p:sldId id="279" r:id="rId22"/>
    <p:sldId id="278" r:id="rId23"/>
    <p:sldId id="277" r:id="rId24"/>
    <p:sldId id="281" r:id="rId25"/>
    <p:sldId id="280" r:id="rId26"/>
    <p:sldId id="284" r:id="rId27"/>
    <p:sldId id="283" r:id="rId28"/>
    <p:sldId id="282" r:id="rId29"/>
    <p:sldId id="286" r:id="rId30"/>
    <p:sldId id="285" r:id="rId31"/>
    <p:sldId id="288" r:id="rId32"/>
    <p:sldId id="287" r:id="rId33"/>
    <p:sldId id="289" r:id="rId34"/>
  </p:sldIdLst>
  <p:sldSz cx="9144000" cy="5715000" type="screen16x1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D27F"/>
    <a:srgbClr val="EDF9A5"/>
    <a:srgbClr val="D5F12F"/>
    <a:srgbClr val="E6B0E0"/>
    <a:srgbClr val="2FFB25"/>
    <a:srgbClr val="CA56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F468A-C7B9-49AE-B1F8-4334BD668F14}" type="datetimeFigureOut">
              <a:rPr lang="tr-TR" smtClean="0"/>
              <a:pPr/>
              <a:t>10/05/2019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A6946-FF14-42BB-9A78-55C35B042FC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0"/>
            <a:ext cx="36896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C) OSMANLI DEVLETİ’NDE SANAT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637" y="390465"/>
            <a:ext cx="449999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100" b="1" dirty="0">
                <a:solidFill>
                  <a:srgbClr val="002060"/>
                </a:solidFill>
              </a:rPr>
              <a:t>6.3. Osmanlı Sanatının Özgün Özellikleri</a:t>
            </a:r>
          </a:p>
          <a:p>
            <a:r>
              <a:rPr lang="tr-TR" sz="2100" dirty="0" smtClean="0"/>
              <a:t>    Osmanlı </a:t>
            </a:r>
            <a:r>
              <a:rPr lang="tr-TR" sz="2100" dirty="0"/>
              <a:t>Devleti’nin sanat anlayışında </a:t>
            </a:r>
            <a:r>
              <a:rPr lang="tr-TR" sz="2100" b="1" dirty="0" smtClean="0"/>
              <a:t>ilk Türk devletleri ile Türk İslam devletlerinin </a:t>
            </a:r>
            <a:r>
              <a:rPr lang="tr-TR" sz="2100" b="1" dirty="0" smtClean="0">
                <a:solidFill>
                  <a:srgbClr val="FF0000"/>
                </a:solidFill>
              </a:rPr>
              <a:t>izleri görülmekle birlikte</a:t>
            </a:r>
            <a:r>
              <a:rPr lang="tr-TR" sz="2100" dirty="0" smtClean="0"/>
              <a:t>, bu </a:t>
            </a:r>
            <a:r>
              <a:rPr lang="tr-TR" sz="2100" dirty="0"/>
              <a:t>sanat anlayışının </a:t>
            </a:r>
            <a:r>
              <a:rPr lang="tr-TR" sz="2100" b="1" dirty="0" smtClean="0"/>
              <a:t>kendine </a:t>
            </a:r>
            <a:r>
              <a:rPr lang="tr-TR" sz="2100" b="1" dirty="0"/>
              <a:t>has bir standardı ve uyum üslubu vardır.</a:t>
            </a:r>
          </a:p>
          <a:p>
            <a:r>
              <a:rPr lang="tr-TR" sz="2100" dirty="0"/>
              <a:t>Zira Osmanlı Devleti </a:t>
            </a:r>
            <a:r>
              <a:rPr lang="tr-TR" sz="2100" b="1" dirty="0"/>
              <a:t>hâkim olduğu coğrafyaların kültürünü çok iyi harmanlamış ve bu </a:t>
            </a:r>
            <a:r>
              <a:rPr lang="tr-TR" sz="2100" b="1" dirty="0" smtClean="0"/>
              <a:t>kültür çeşitliliğini </a:t>
            </a:r>
            <a:r>
              <a:rPr lang="tr-TR" sz="2100" b="1" dirty="0"/>
              <a:t>bir arada yaşatarak sanat anlayışına yansıtmıştır. </a:t>
            </a:r>
            <a:r>
              <a:rPr lang="tr-TR" sz="2100" dirty="0"/>
              <a:t>Osmanlı Devleti, hüküm </a:t>
            </a:r>
            <a:r>
              <a:rPr lang="tr-TR" sz="2100" dirty="0" smtClean="0"/>
              <a:t>sürdüğü coğrafyadan </a:t>
            </a:r>
            <a:r>
              <a:rPr lang="tr-TR" sz="2100" dirty="0"/>
              <a:t>etkilenmesi sonucu mimaride üst kubbeyle örtülü kare birimini uygulamaya başlamıştır.</a:t>
            </a:r>
          </a:p>
        </p:txBody>
      </p:sp>
      <p:pic>
        <p:nvPicPr>
          <p:cNvPr id="11266" name="Picture 2" descr="osmanlÄ± armas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5714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Sultan Ahmet Camisi</a:t>
            </a:r>
          </a:p>
          <a:p>
            <a:r>
              <a:rPr lang="tr-TR" dirty="0"/>
              <a:t>Bu camiyi Mimar Sedefkâr Mehmet Ağa</a:t>
            </a:r>
            <a:r>
              <a:rPr lang="tr-TR" dirty="0" smtClean="0"/>
              <a:t>, 1609-1616 </a:t>
            </a:r>
            <a:r>
              <a:rPr lang="tr-TR" dirty="0"/>
              <a:t>yılları arasında </a:t>
            </a:r>
            <a:r>
              <a:rPr lang="tr-TR" b="1" dirty="0">
                <a:solidFill>
                  <a:srgbClr val="FF0000"/>
                </a:solidFill>
              </a:rPr>
              <a:t>I. Ahmet adına </a:t>
            </a:r>
            <a:r>
              <a:rPr lang="tr-TR" dirty="0"/>
              <a:t>inşa</a:t>
            </a:r>
          </a:p>
          <a:p>
            <a:r>
              <a:rPr lang="tr-TR" dirty="0"/>
              <a:t>etmiştir </a:t>
            </a:r>
            <a:r>
              <a:rPr lang="tr-TR" b="1" dirty="0" smtClean="0"/>
              <a:t>. </a:t>
            </a:r>
            <a:r>
              <a:rPr lang="tr-TR" dirty="0" smtClean="0"/>
              <a:t>Caminin </a:t>
            </a:r>
            <a:r>
              <a:rPr lang="tr-TR" dirty="0"/>
              <a:t>mimarı </a:t>
            </a:r>
            <a:r>
              <a:rPr lang="tr-TR" b="1" dirty="0"/>
              <a:t>Sedefkâr Mehmet </a:t>
            </a:r>
            <a:r>
              <a:rPr lang="tr-TR" b="1" dirty="0" smtClean="0"/>
              <a:t>Ağa </a:t>
            </a:r>
            <a:r>
              <a:rPr lang="tr-TR" dirty="0" smtClean="0"/>
              <a:t>1570-1589 </a:t>
            </a:r>
            <a:r>
              <a:rPr lang="tr-TR" dirty="0"/>
              <a:t>yılları arasında </a:t>
            </a:r>
            <a:r>
              <a:rPr lang="tr-TR" b="1" dirty="0"/>
              <a:t>Mimar Sinan’ın </a:t>
            </a:r>
            <a:r>
              <a:rPr lang="tr-TR" b="1" dirty="0" smtClean="0"/>
              <a:t>yanında öğrenci </a:t>
            </a:r>
            <a:r>
              <a:rPr lang="tr-TR" b="1" dirty="0"/>
              <a:t>olarak yetişmiş</a:t>
            </a:r>
            <a:r>
              <a:rPr lang="tr-TR" dirty="0"/>
              <a:t>, 1606 yılında </a:t>
            </a:r>
            <a:r>
              <a:rPr lang="tr-TR" dirty="0" smtClean="0"/>
              <a:t>da mimarbaşı </a:t>
            </a:r>
            <a:r>
              <a:rPr lang="tr-TR" dirty="0"/>
              <a:t>olmuştur. En önemli eseri, </a:t>
            </a:r>
            <a:r>
              <a:rPr lang="tr-TR" dirty="0" smtClean="0"/>
              <a:t>Sultan Ahmet </a:t>
            </a:r>
            <a:r>
              <a:rPr lang="tr-TR" dirty="0"/>
              <a:t>Camisi’dir.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89348"/>
            <a:ext cx="5508104" cy="422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sultan ahmet camii iÃ§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857500"/>
            <a:ext cx="3563888" cy="28575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572000" y="1417340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Altı tane minaresi ve revaklı bir avlusu bulunan caminin süslemesinde daha çok mavi çiniler</a:t>
            </a:r>
          </a:p>
          <a:p>
            <a:r>
              <a:rPr lang="tr-TR" dirty="0"/>
              <a:t>kullanıldığı için bu cami; </a:t>
            </a:r>
            <a:r>
              <a:rPr lang="tr-TR" b="1" dirty="0"/>
              <a:t>Mavi Cami olarak da bilinmektedir. Her tarafı kalem işleri ve </a:t>
            </a:r>
            <a:r>
              <a:rPr lang="tr-TR" b="1" dirty="0" smtClean="0"/>
              <a:t>çinilerle </a:t>
            </a:r>
            <a:r>
              <a:rPr lang="tr-TR" dirty="0" smtClean="0"/>
              <a:t>süslenmiş </a:t>
            </a:r>
            <a:r>
              <a:rPr lang="tr-TR" dirty="0"/>
              <a:t>olan caminin kapı ve pencerelerinde sedef kakmalar vardır.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Geç dönem Osmanlı Sanatı, daha çok </a:t>
            </a:r>
            <a:r>
              <a:rPr lang="tr-TR" b="1" dirty="0" smtClean="0">
                <a:solidFill>
                  <a:srgbClr val="FF0000"/>
                </a:solidFill>
              </a:rPr>
              <a:t>Batı sanatının izlerini</a:t>
            </a:r>
            <a:r>
              <a:rPr lang="tr-TR" b="1" dirty="0" smtClean="0"/>
              <a:t> taşımaktadır. </a:t>
            </a:r>
            <a:r>
              <a:rPr lang="tr-TR" dirty="0" smtClean="0"/>
              <a:t>Bu </a:t>
            </a:r>
            <a:r>
              <a:rPr lang="tr-TR" dirty="0"/>
              <a:t>dönemdeki</a:t>
            </a:r>
          </a:p>
          <a:p>
            <a:r>
              <a:rPr lang="tr-TR" dirty="0"/>
              <a:t>mimari yapılar </a:t>
            </a:r>
            <a:r>
              <a:rPr lang="tr-TR" dirty="0" smtClean="0"/>
              <a:t>ve </a:t>
            </a:r>
            <a:r>
              <a:rPr lang="tr-TR" dirty="0"/>
              <a:t>bu yapıların süslemeleri Osmanlı üslubundan oldukça uzaktır. </a:t>
            </a:r>
            <a:r>
              <a:rPr lang="tr-TR" b="1" dirty="0"/>
              <a:t>Sütunları </a:t>
            </a:r>
            <a:r>
              <a:rPr lang="tr-TR" b="1" dirty="0" smtClean="0"/>
              <a:t>oldukça ince </a:t>
            </a:r>
            <a:r>
              <a:rPr lang="tr-TR" dirty="0"/>
              <a:t>olan bu mimaride süslemeler</a:t>
            </a:r>
          </a:p>
          <a:p>
            <a:r>
              <a:rPr lang="tr-TR" dirty="0"/>
              <a:t>yapıdan daha ihtişamlıdır</a:t>
            </a:r>
            <a:r>
              <a:rPr lang="tr-TR" dirty="0" smtClean="0"/>
              <a:t>. Osmanlı’nın </a:t>
            </a:r>
            <a:r>
              <a:rPr lang="tr-TR" dirty="0"/>
              <a:t>son dönem </a:t>
            </a:r>
            <a:r>
              <a:rPr lang="tr-TR" dirty="0" smtClean="0"/>
              <a:t>eserlerinde </a:t>
            </a:r>
            <a:r>
              <a:rPr lang="tr-TR" b="1" dirty="0" smtClean="0">
                <a:solidFill>
                  <a:srgbClr val="FF0000"/>
                </a:solidFill>
              </a:rPr>
              <a:t>Balyan </a:t>
            </a:r>
            <a:r>
              <a:rPr lang="tr-TR" b="1" dirty="0">
                <a:solidFill>
                  <a:srgbClr val="FF0000"/>
                </a:solidFill>
              </a:rPr>
              <a:t>ailesinden </a:t>
            </a:r>
            <a:r>
              <a:rPr lang="tr-TR" dirty="0"/>
              <a:t>gelen </a:t>
            </a:r>
            <a:r>
              <a:rPr lang="tr-TR" dirty="0" smtClean="0"/>
              <a:t>mimarların imzası </a:t>
            </a:r>
            <a:r>
              <a:rPr lang="tr-TR" dirty="0"/>
              <a:t>vardır. </a:t>
            </a:r>
            <a:r>
              <a:rPr lang="tr-TR" b="1" dirty="0"/>
              <a:t>Garabet </a:t>
            </a:r>
            <a:r>
              <a:rPr lang="tr-TR" b="1" dirty="0" err="1"/>
              <a:t>Amira</a:t>
            </a:r>
            <a:r>
              <a:rPr lang="tr-TR" b="1" dirty="0"/>
              <a:t> Balyan</a:t>
            </a:r>
            <a:r>
              <a:rPr lang="tr-TR" b="1" dirty="0" smtClean="0"/>
              <a:t>, 1800-1866 </a:t>
            </a:r>
            <a:r>
              <a:rPr lang="tr-TR" dirty="0"/>
              <a:t>yılları arasında yaşayan </a:t>
            </a:r>
            <a:r>
              <a:rPr lang="tr-TR" b="1" dirty="0" smtClean="0"/>
              <a:t>Ermeni asıllı </a:t>
            </a:r>
            <a:r>
              <a:rPr lang="tr-TR" b="1" dirty="0"/>
              <a:t>bir mimardır </a:t>
            </a:r>
            <a:r>
              <a:rPr lang="tr-TR" dirty="0"/>
              <a:t>ve I. Abdülmecit’in</a:t>
            </a:r>
          </a:p>
          <a:p>
            <a:r>
              <a:rPr lang="tr-TR" dirty="0"/>
              <a:t>mimarları arasında yer alır. </a:t>
            </a:r>
            <a:r>
              <a:rPr lang="tr-TR" dirty="0" smtClean="0"/>
              <a:t>En önemli </a:t>
            </a:r>
            <a:r>
              <a:rPr lang="tr-TR" dirty="0"/>
              <a:t>eseri, </a:t>
            </a:r>
            <a:r>
              <a:rPr lang="tr-TR" b="1" dirty="0">
                <a:solidFill>
                  <a:srgbClr val="FF0000"/>
                </a:solidFill>
              </a:rPr>
              <a:t>İstanbul’daki </a:t>
            </a:r>
            <a:r>
              <a:rPr lang="tr-TR" b="1" dirty="0" smtClean="0">
                <a:solidFill>
                  <a:srgbClr val="FF0000"/>
                </a:solidFill>
              </a:rPr>
              <a:t>Dolmabahçe Sarayı’dır.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33564"/>
            <a:ext cx="4716016" cy="228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dolmabahÃ§e saray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8366" y="0"/>
            <a:ext cx="4755634" cy="2209428"/>
          </a:xfrm>
          <a:prstGeom prst="rect">
            <a:avLst/>
          </a:prstGeom>
          <a:noFill/>
        </p:spPr>
      </p:pic>
      <p:pic>
        <p:nvPicPr>
          <p:cNvPr id="24581" name="Picture 5" descr="dolmabahÃ§e sarayÄ± iÃ§i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5985" y="2281436"/>
            <a:ext cx="4758015" cy="3433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Sivil Mimari</a:t>
            </a:r>
          </a:p>
          <a:p>
            <a:r>
              <a:rPr lang="tr-TR" dirty="0"/>
              <a:t>Osmanlı sivil mimarisinde; ev </a:t>
            </a:r>
            <a:r>
              <a:rPr lang="tr-TR" b="1" dirty="0" smtClean="0"/>
              <a:t>mektep</a:t>
            </a:r>
            <a:r>
              <a:rPr lang="tr-TR" b="1" dirty="0"/>
              <a:t>, medrese, </a:t>
            </a:r>
            <a:r>
              <a:rPr lang="tr-TR" b="1" dirty="0" err="1"/>
              <a:t>dârüşşifa</a:t>
            </a:r>
            <a:r>
              <a:rPr lang="tr-TR" b="1" dirty="0"/>
              <a:t>, kütüphane, hamam,</a:t>
            </a:r>
          </a:p>
          <a:p>
            <a:r>
              <a:rPr lang="tr-TR" b="1" dirty="0"/>
              <a:t>imaret, çeşme, köprü ve külliyeler </a:t>
            </a:r>
            <a:r>
              <a:rPr lang="tr-TR" dirty="0"/>
              <a:t>gibi yapılar vardı. Sivil mimarinin en önemli unsurları</a:t>
            </a:r>
          </a:p>
          <a:p>
            <a:r>
              <a:rPr lang="tr-TR" dirty="0"/>
              <a:t>evlerdi ve bu evler </a:t>
            </a:r>
            <a:r>
              <a:rPr lang="tr-TR" b="1" dirty="0">
                <a:solidFill>
                  <a:srgbClr val="FF0000"/>
                </a:solidFill>
              </a:rPr>
              <a:t>haremlik ve selamlık </a:t>
            </a:r>
            <a:r>
              <a:rPr lang="tr-TR" b="1" dirty="0"/>
              <a:t>olmak üzere iki bölümden oluşurdu. </a:t>
            </a:r>
            <a:r>
              <a:rPr lang="tr-TR" dirty="0"/>
              <a:t>Bahçe içerisine</a:t>
            </a:r>
          </a:p>
          <a:p>
            <a:r>
              <a:rPr lang="tr-TR" dirty="0"/>
              <a:t>iki katlı ve cumbalı olarak inşa edilen evlerin yapımında genellikle ahşap malzeme kullanılır,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29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0" y="2641476"/>
            <a:ext cx="4572000" cy="1477328"/>
          </a:xfrm>
          <a:prstGeom prst="rect">
            <a:avLst/>
          </a:prstGeom>
          <a:solidFill>
            <a:srgbClr val="EDF9A5"/>
          </a:solidFill>
        </p:spPr>
        <p:txBody>
          <a:bodyPr>
            <a:spAutoFit/>
          </a:bodyPr>
          <a:lstStyle/>
          <a:p>
            <a:r>
              <a:rPr lang="tr-TR" b="1" dirty="0"/>
              <a:t>Odalar arasında bağlantının sağlandığı</a:t>
            </a:r>
          </a:p>
          <a:p>
            <a:r>
              <a:rPr lang="tr-TR" b="1" dirty="0"/>
              <a:t>ortak alana</a:t>
            </a:r>
            <a:r>
              <a:rPr lang="tr-TR" b="1" dirty="0">
                <a:solidFill>
                  <a:srgbClr val="FF0000"/>
                </a:solidFill>
              </a:rPr>
              <a:t> sofa </a:t>
            </a:r>
            <a:r>
              <a:rPr lang="tr-TR" b="1" dirty="0"/>
              <a:t>denilirdi. </a:t>
            </a:r>
            <a:r>
              <a:rPr lang="tr-TR" b="1" dirty="0" smtClean="0"/>
              <a:t>Hane </a:t>
            </a:r>
            <a:r>
              <a:rPr lang="tr-TR" dirty="0" smtClean="0"/>
              <a:t>halkının </a:t>
            </a:r>
            <a:r>
              <a:rPr lang="tr-TR" dirty="0"/>
              <a:t>toplanıp bir arada vakit </a:t>
            </a:r>
            <a:r>
              <a:rPr lang="tr-TR" dirty="0" smtClean="0"/>
              <a:t>geçirdiği </a:t>
            </a:r>
            <a:r>
              <a:rPr lang="sv-SE" dirty="0" smtClean="0"/>
              <a:t>en </a:t>
            </a:r>
            <a:r>
              <a:rPr lang="sv-SE" dirty="0"/>
              <a:t>önemli yerlerden biri olan sofalar</a:t>
            </a:r>
            <a:r>
              <a:rPr lang="sv-SE" dirty="0" smtClean="0"/>
              <a:t>,</a:t>
            </a:r>
            <a:r>
              <a:rPr lang="tr-TR" dirty="0" smtClean="0"/>
              <a:t> Osmanlı </a:t>
            </a:r>
            <a:r>
              <a:rPr lang="tr-TR" dirty="0"/>
              <a:t>evlerini Avrupa </a:t>
            </a:r>
            <a:r>
              <a:rPr lang="tr-TR" dirty="0" smtClean="0"/>
              <a:t>evlerinden ayıran </a:t>
            </a:r>
            <a:r>
              <a:rPr lang="tr-TR" dirty="0"/>
              <a:t>en önemli unsurdu.</a:t>
            </a:r>
          </a:p>
        </p:txBody>
      </p:sp>
      <p:pic>
        <p:nvPicPr>
          <p:cNvPr id="26627" name="Picture 3" descr="osmanlÄ± evlerinde sofa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032727"/>
            <a:ext cx="4716016" cy="2682273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4153644"/>
            <a:ext cx="4716016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Tasarımı ve iç mimarisi ile kendine has özelikler taşıyan Osmanlı evlerinde </a:t>
            </a:r>
            <a:r>
              <a:rPr lang="tr-TR" b="1" dirty="0"/>
              <a:t>misafirler, </a:t>
            </a:r>
            <a:r>
              <a:rPr lang="tr-TR" b="1" dirty="0" smtClean="0">
                <a:solidFill>
                  <a:srgbClr val="FF0000"/>
                </a:solidFill>
              </a:rPr>
              <a:t>selamlık </a:t>
            </a:r>
            <a:r>
              <a:rPr lang="tr-TR" b="1" dirty="0" smtClean="0"/>
              <a:t>denilen </a:t>
            </a:r>
            <a:r>
              <a:rPr lang="tr-TR" b="1" dirty="0"/>
              <a:t>ayrı bir odada ağırlanırdı.</a:t>
            </a:r>
            <a:r>
              <a:rPr lang="tr-TR" dirty="0"/>
              <a:t> Bir ailenin barınma konusundaki bütün </a:t>
            </a:r>
            <a:r>
              <a:rPr lang="tr-TR" dirty="0" smtClean="0"/>
              <a:t>ihtiyaçlarına cevap </a:t>
            </a:r>
            <a:r>
              <a:rPr lang="tr-TR" dirty="0"/>
              <a:t>verecek şekilde </a:t>
            </a:r>
            <a:r>
              <a:rPr lang="tr-TR" dirty="0" smtClean="0"/>
              <a:t>planlanan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716016" cy="58169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Osmanlı Dönemi’nde Güzel Sanatlar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Müzik</a:t>
            </a:r>
          </a:p>
          <a:p>
            <a:r>
              <a:rPr lang="tr-TR" sz="2100" dirty="0"/>
              <a:t>Osmanlı’da müzik; </a:t>
            </a:r>
            <a:r>
              <a:rPr lang="tr-TR" sz="2100" b="1" dirty="0">
                <a:solidFill>
                  <a:srgbClr val="FF0000"/>
                </a:solidFill>
              </a:rPr>
              <a:t>klasik müzik, halk müziği </a:t>
            </a:r>
            <a:r>
              <a:rPr lang="tr-TR" sz="2100" b="1" dirty="0" smtClean="0">
                <a:solidFill>
                  <a:srgbClr val="FF0000"/>
                </a:solidFill>
              </a:rPr>
              <a:t>ve tasavvuf </a:t>
            </a:r>
            <a:r>
              <a:rPr lang="tr-TR" sz="2100" b="1" dirty="0">
                <a:solidFill>
                  <a:srgbClr val="FF0000"/>
                </a:solidFill>
              </a:rPr>
              <a:t>müziği </a:t>
            </a:r>
            <a:r>
              <a:rPr lang="tr-TR" sz="2100" b="1" dirty="0"/>
              <a:t>olmak üzere üç kısma ayrılmış</a:t>
            </a:r>
            <a:r>
              <a:rPr lang="tr-TR" sz="2100" dirty="0"/>
              <a:t>, </a:t>
            </a:r>
            <a:r>
              <a:rPr lang="tr-TR" sz="2100" dirty="0" smtClean="0"/>
              <a:t>halk müziği </a:t>
            </a:r>
            <a:r>
              <a:rPr lang="tr-TR" sz="2100" dirty="0"/>
              <a:t>diğer müziklere göre daha yaygın olarak kullanılmıştır.</a:t>
            </a:r>
          </a:p>
          <a:p>
            <a:r>
              <a:rPr lang="tr-TR" sz="2100" dirty="0"/>
              <a:t>Genellikle Rumeli ve İstanbul türkülerinde</a:t>
            </a:r>
          </a:p>
          <a:p>
            <a:r>
              <a:rPr lang="tr-TR" sz="2100" dirty="0"/>
              <a:t>görülen saz musikisi, söz musikisine göre daha </a:t>
            </a:r>
            <a:r>
              <a:rPr lang="tr-TR" sz="2100" dirty="0" smtClean="0"/>
              <a:t>az kullanılmıştır. </a:t>
            </a:r>
            <a:r>
              <a:rPr lang="tr-TR" sz="2100" b="1" dirty="0" smtClean="0"/>
              <a:t>Dinî </a:t>
            </a:r>
            <a:r>
              <a:rPr lang="tr-TR" sz="2100" b="1" dirty="0"/>
              <a:t>musiki, cami ve tasavvuf musikisinde </a:t>
            </a:r>
            <a:r>
              <a:rPr lang="tr-TR" sz="2100" b="1" dirty="0" smtClean="0"/>
              <a:t>kendisini </a:t>
            </a:r>
            <a:r>
              <a:rPr lang="tr-TR" sz="2100" dirty="0" smtClean="0"/>
              <a:t>göstermiş</a:t>
            </a:r>
            <a:r>
              <a:rPr lang="tr-TR" sz="2100" dirty="0"/>
              <a:t>, hafızların </a:t>
            </a:r>
            <a:r>
              <a:rPr lang="tr-TR" sz="2100" b="1" dirty="0" err="1"/>
              <a:t>Kur’an</a:t>
            </a:r>
            <a:r>
              <a:rPr lang="tr-TR" sz="2100" b="1" dirty="0"/>
              <a:t>-ı </a:t>
            </a:r>
            <a:r>
              <a:rPr lang="tr-TR" sz="2100" b="1" dirty="0" smtClean="0"/>
              <a:t>Kerim’i makamına göre </a:t>
            </a:r>
            <a:r>
              <a:rPr lang="tr-TR" sz="2100" b="1" dirty="0"/>
              <a:t>okumaları</a:t>
            </a:r>
            <a:r>
              <a:rPr lang="tr-TR" sz="2100" dirty="0"/>
              <a:t>, </a:t>
            </a:r>
            <a:r>
              <a:rPr lang="tr-TR" sz="2100" b="1" dirty="0" smtClean="0"/>
              <a:t>dinî musikinin geniş bir alana yayılmasını sağlamıştır. </a:t>
            </a:r>
            <a:r>
              <a:rPr lang="tr-TR" sz="2100" dirty="0" smtClean="0"/>
              <a:t>Tasavvuf </a:t>
            </a:r>
            <a:r>
              <a:rPr lang="tr-TR" sz="2100" dirty="0"/>
              <a:t>musikisinde </a:t>
            </a:r>
            <a:r>
              <a:rPr lang="tr-TR" sz="2100" dirty="0" smtClean="0"/>
              <a:t>ise </a:t>
            </a:r>
            <a:r>
              <a:rPr lang="tr-TR" sz="2100" b="1" dirty="0" smtClean="0"/>
              <a:t>Mevlevi </a:t>
            </a:r>
            <a:r>
              <a:rPr lang="tr-TR" sz="2100" b="1" dirty="0"/>
              <a:t>musikisi </a:t>
            </a:r>
            <a:r>
              <a:rPr lang="tr-TR" sz="2100" dirty="0"/>
              <a:t>ön plana çıkmış, Mevlevi </a:t>
            </a:r>
            <a:r>
              <a:rPr lang="tr-TR" sz="2100" dirty="0" smtClean="0"/>
              <a:t>musikisinde müzik </a:t>
            </a:r>
            <a:r>
              <a:rPr lang="tr-TR" sz="2100" dirty="0"/>
              <a:t>aleti olarak daha çok ney kullanılmıştır.</a:t>
            </a: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0"/>
            <a:ext cx="4283968" cy="415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4788024" y="4225652"/>
            <a:ext cx="4355976" cy="1489348"/>
          </a:xfrm>
          <a:prstGeom prst="rect">
            <a:avLst/>
          </a:prstGeom>
          <a:solidFill>
            <a:srgbClr val="D5F12F"/>
          </a:solidFill>
        </p:spPr>
        <p:txBody>
          <a:bodyPr wrap="square">
            <a:spAutoFit/>
          </a:bodyPr>
          <a:lstStyle/>
          <a:p>
            <a:r>
              <a:rPr lang="tr-TR" dirty="0"/>
              <a:t>Askerî musiki dalında, tarihi Osman Gazi’ye </a:t>
            </a:r>
            <a:r>
              <a:rPr lang="tr-TR" dirty="0" smtClean="0"/>
              <a:t>kadar uzanan </a:t>
            </a:r>
            <a:r>
              <a:rPr lang="tr-TR" dirty="0"/>
              <a:t>ve müzik aletleri olarak davul, </a:t>
            </a:r>
            <a:r>
              <a:rPr lang="tr-TR" dirty="0" smtClean="0"/>
              <a:t>nakkare, kös</a:t>
            </a:r>
            <a:r>
              <a:rPr lang="tr-TR" dirty="0"/>
              <a:t>, boru ve zil gibi enstrümanlar (çalgı aletleri) </a:t>
            </a:r>
            <a:r>
              <a:rPr lang="tr-TR" dirty="0" smtClean="0"/>
              <a:t>kullanılan Mehter </a:t>
            </a:r>
            <a:r>
              <a:rPr lang="tr-TR" dirty="0"/>
              <a:t>musikisi ön plana çıkmıştır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/>
              <a:t>Hoca </a:t>
            </a:r>
            <a:r>
              <a:rPr lang="tr-TR" sz="2000" b="1" dirty="0" err="1"/>
              <a:t>Abdülkadir</a:t>
            </a:r>
            <a:r>
              <a:rPr lang="tr-TR" sz="2000" b="1" dirty="0"/>
              <a:t> </a:t>
            </a:r>
            <a:r>
              <a:rPr lang="tr-TR" sz="2000" b="1" dirty="0" err="1"/>
              <a:t>Meragi</a:t>
            </a:r>
            <a:r>
              <a:rPr lang="tr-TR" sz="2000" b="1" dirty="0"/>
              <a:t> ve Dr. </a:t>
            </a:r>
            <a:r>
              <a:rPr lang="tr-TR" sz="2000" b="1" dirty="0" err="1"/>
              <a:t>Subhi</a:t>
            </a:r>
            <a:r>
              <a:rPr lang="tr-TR" sz="2000" b="1" dirty="0"/>
              <a:t> Ezgi, </a:t>
            </a:r>
            <a:r>
              <a:rPr lang="tr-TR" sz="2000" dirty="0" smtClean="0"/>
              <a:t>Osmanlı Dönemi’nin </a:t>
            </a:r>
            <a:r>
              <a:rPr lang="tr-TR" sz="2000" dirty="0"/>
              <a:t>en önemli musiki âlimleri </a:t>
            </a:r>
            <a:r>
              <a:rPr lang="tr-TR" sz="2000" dirty="0" smtClean="0"/>
              <a:t>arasında yer </a:t>
            </a:r>
            <a:r>
              <a:rPr lang="tr-TR" sz="2000" dirty="0"/>
              <a:t>almıştır. Osmanlı bestekârları arasında </a:t>
            </a:r>
            <a:r>
              <a:rPr lang="tr-TR" sz="2000" dirty="0" smtClean="0"/>
              <a:t>ise </a:t>
            </a:r>
            <a:r>
              <a:rPr lang="tr-TR" sz="2000" b="1" dirty="0" smtClean="0"/>
              <a:t>Mustafa </a:t>
            </a:r>
            <a:r>
              <a:rPr lang="tr-TR" sz="2000" b="1" dirty="0"/>
              <a:t>Itri Efendi, III. Selim, Tamburî Osman Bey</a:t>
            </a:r>
          </a:p>
          <a:p>
            <a:r>
              <a:rPr lang="tr-TR" sz="2000" b="1" dirty="0"/>
              <a:t>ve Hacı Arif Bey</a:t>
            </a:r>
            <a:r>
              <a:rPr lang="tr-TR" sz="2000" dirty="0"/>
              <a:t> gibi önemli isimler bulunmaktadır.</a:t>
            </a:r>
          </a:p>
        </p:txBody>
      </p:sp>
      <p:pic>
        <p:nvPicPr>
          <p:cNvPr id="27650" name="Picture 2" descr="Dr. Suphi Ezg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9475" y="0"/>
            <a:ext cx="1914525" cy="216217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570171" y="1777380"/>
            <a:ext cx="1573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Dr. </a:t>
            </a:r>
            <a:r>
              <a:rPr lang="tr-TR" b="1" dirty="0" err="1" smtClean="0"/>
              <a:t>Subhi</a:t>
            </a:r>
            <a:r>
              <a:rPr lang="tr-TR" b="1" dirty="0" smtClean="0"/>
              <a:t> Ezgi, </a:t>
            </a:r>
            <a:endParaRPr lang="tr-TR" dirty="0"/>
          </a:p>
        </p:txBody>
      </p:sp>
      <p:pic>
        <p:nvPicPr>
          <p:cNvPr id="27652" name="Picture 4" descr="Hoca AbdÃ¼lkadir Merag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2448272" cy="213742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572000" y="1777380"/>
            <a:ext cx="2543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Hoca </a:t>
            </a:r>
            <a:r>
              <a:rPr lang="tr-TR" b="1" dirty="0" err="1" smtClean="0"/>
              <a:t>Abdülkadir</a:t>
            </a:r>
            <a:r>
              <a:rPr lang="tr-TR" b="1" dirty="0" smtClean="0"/>
              <a:t> </a:t>
            </a:r>
            <a:r>
              <a:rPr lang="tr-TR" b="1" dirty="0" err="1" smtClean="0"/>
              <a:t>Meragi</a:t>
            </a:r>
            <a:r>
              <a:rPr lang="tr-TR" b="1" dirty="0" smtClean="0"/>
              <a:t> </a:t>
            </a:r>
            <a:endParaRPr lang="tr-TR" dirty="0"/>
          </a:p>
        </p:txBody>
      </p:sp>
      <p:pic>
        <p:nvPicPr>
          <p:cNvPr id="27654" name="Picture 6" descr="Mustafa Itri Efendi,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386023"/>
            <a:ext cx="8640960" cy="3328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51398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Minyatür, Yazı (hat) ve Resim</a:t>
            </a:r>
          </a:p>
          <a:p>
            <a:r>
              <a:rPr lang="tr-TR" sz="2000" dirty="0"/>
              <a:t>Osmanlı Devleti’nde </a:t>
            </a:r>
            <a:r>
              <a:rPr lang="tr-TR" sz="2000" b="1" dirty="0"/>
              <a:t>minyatür sanatı </a:t>
            </a:r>
            <a:r>
              <a:rPr lang="tr-TR" sz="2000" b="1" dirty="0" smtClean="0"/>
              <a:t>önemli </a:t>
            </a:r>
            <a:r>
              <a:rPr lang="tr-TR" sz="2000" dirty="0" smtClean="0"/>
              <a:t>bir </a:t>
            </a:r>
            <a:r>
              <a:rPr lang="tr-TR" sz="2000" dirty="0"/>
              <a:t>yere sahipti. Bu dönemin ilk minyatür </a:t>
            </a:r>
            <a:r>
              <a:rPr lang="tr-TR" sz="2000" dirty="0" smtClean="0"/>
              <a:t>örnekleri Amasya </a:t>
            </a:r>
            <a:r>
              <a:rPr lang="tr-TR" sz="2000" dirty="0"/>
              <a:t>ve Edirne’de ortaya çıkmıştır. </a:t>
            </a:r>
            <a:r>
              <a:rPr lang="tr-TR" sz="2000" dirty="0" smtClean="0"/>
              <a:t>Gelişerek bir </a:t>
            </a:r>
            <a:r>
              <a:rPr lang="tr-TR" sz="2000" dirty="0"/>
              <a:t>sanat dalına dönüşen minyatür, XVI. yüzyılın</a:t>
            </a:r>
          </a:p>
          <a:p>
            <a:r>
              <a:rPr lang="tr-TR" sz="2000" dirty="0"/>
              <a:t>ikinci yarısında en verimli dönemlerini yaşamıştır</a:t>
            </a:r>
            <a:r>
              <a:rPr lang="tr-TR" sz="2000" dirty="0" smtClean="0"/>
              <a:t>. </a:t>
            </a:r>
            <a:r>
              <a:rPr lang="tr-TR" sz="2000" b="1" dirty="0" smtClean="0"/>
              <a:t>Matrakçı </a:t>
            </a:r>
            <a:r>
              <a:rPr lang="tr-TR" sz="2000" b="1" dirty="0"/>
              <a:t>Nasuh ve </a:t>
            </a:r>
            <a:r>
              <a:rPr lang="tr-TR" sz="2000" b="1" dirty="0" err="1"/>
              <a:t>Levni</a:t>
            </a:r>
            <a:r>
              <a:rPr lang="tr-TR" sz="2000" b="1" dirty="0"/>
              <a:t>, </a:t>
            </a:r>
            <a:r>
              <a:rPr lang="tr-TR" sz="2000" dirty="0"/>
              <a:t>Osmanlı </a:t>
            </a:r>
            <a:r>
              <a:rPr lang="tr-TR" sz="2000" dirty="0" smtClean="0"/>
              <a:t>minyatürünün en </a:t>
            </a:r>
            <a:r>
              <a:rPr lang="tr-TR" sz="2000" dirty="0"/>
              <a:t>önemli isimleri arasında yer almıştır</a:t>
            </a:r>
            <a:r>
              <a:rPr lang="tr-TR" sz="2000" dirty="0" smtClean="0"/>
              <a:t>. </a:t>
            </a:r>
            <a:r>
              <a:rPr lang="tr-TR" sz="2000" b="1" dirty="0" smtClean="0">
                <a:solidFill>
                  <a:srgbClr val="FF0000"/>
                </a:solidFill>
              </a:rPr>
              <a:t>Fatih </a:t>
            </a:r>
            <a:r>
              <a:rPr lang="tr-TR" sz="2000" b="1" dirty="0">
                <a:solidFill>
                  <a:srgbClr val="FF0000"/>
                </a:solidFill>
              </a:rPr>
              <a:t>Sultan Mehmet, İtalyan </a:t>
            </a:r>
            <a:r>
              <a:rPr lang="tr-TR" sz="2000" b="1" dirty="0" smtClean="0">
                <a:solidFill>
                  <a:srgbClr val="FF0000"/>
                </a:solidFill>
              </a:rPr>
              <a:t>ressam </a:t>
            </a:r>
            <a:r>
              <a:rPr lang="tr-TR" sz="2000" b="1" dirty="0" err="1">
                <a:solidFill>
                  <a:srgbClr val="FF0000"/>
                </a:solidFill>
              </a:rPr>
              <a:t>Bellini’ye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dirty="0"/>
              <a:t>poz vererek yağlı boya tekniği ile resmini</a:t>
            </a:r>
          </a:p>
          <a:p>
            <a:r>
              <a:rPr lang="tr-TR" sz="2000" dirty="0"/>
              <a:t>yaptırmış, İtalya’da resim eğitimi alan </a:t>
            </a:r>
            <a:r>
              <a:rPr lang="tr-TR" sz="2000" b="1" dirty="0" err="1" smtClean="0"/>
              <a:t>Nakkaşbaşı</a:t>
            </a:r>
            <a:r>
              <a:rPr lang="tr-TR" sz="2000" b="1" dirty="0" smtClean="0"/>
              <a:t> Sinan </a:t>
            </a:r>
            <a:r>
              <a:rPr lang="tr-TR" sz="2000" b="1" dirty="0"/>
              <a:t>Paşa da Fatih’in gül kokladığı </a:t>
            </a:r>
            <a:r>
              <a:rPr lang="tr-TR" sz="2000" dirty="0"/>
              <a:t>bir anı canlandıran</a:t>
            </a:r>
          </a:p>
          <a:p>
            <a:r>
              <a:rPr lang="tr-TR" sz="2000" dirty="0"/>
              <a:t>portresini yapmıştır.</a:t>
            </a:r>
          </a:p>
        </p:txBody>
      </p:sp>
      <p:pic>
        <p:nvPicPr>
          <p:cNvPr id="29698" name="Picture 2" descr="bellini, sibab paÅa fatih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-1"/>
            <a:ext cx="2123728" cy="3274081"/>
          </a:xfrm>
          <a:prstGeom prst="rect">
            <a:avLst/>
          </a:prstGeom>
          <a:noFill/>
        </p:spPr>
      </p:pic>
      <p:pic>
        <p:nvPicPr>
          <p:cNvPr id="29700" name="Picture 4" descr="bellini, sibab paÅa fatih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9552" y="3289548"/>
            <a:ext cx="4654448" cy="2425452"/>
          </a:xfrm>
          <a:prstGeom prst="rect">
            <a:avLst/>
          </a:prstGeom>
          <a:noFill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0"/>
            <a:ext cx="2314671" cy="321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9851" y="193204"/>
            <a:ext cx="4752528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Minyatür sanatı, Kanuni Devri’nde önemli bir</a:t>
            </a:r>
          </a:p>
          <a:p>
            <a:r>
              <a:rPr lang="tr-TR" dirty="0"/>
              <a:t>noktaya gelmiş, özellikle </a:t>
            </a:r>
            <a:r>
              <a:rPr lang="tr-TR" dirty="0" err="1"/>
              <a:t>Nigarî</a:t>
            </a:r>
            <a:r>
              <a:rPr lang="tr-TR" dirty="0"/>
              <a:t>, minyatürde bir</a:t>
            </a:r>
          </a:p>
          <a:p>
            <a:r>
              <a:rPr lang="tr-TR" dirty="0"/>
              <a:t>çığır açmıştır. </a:t>
            </a:r>
            <a:r>
              <a:rPr lang="tr-TR" b="1" dirty="0">
                <a:solidFill>
                  <a:srgbClr val="FF0000"/>
                </a:solidFill>
              </a:rPr>
              <a:t>Matrakçı Nasuh’un</a:t>
            </a:r>
            <a:r>
              <a:rPr lang="tr-TR" dirty="0"/>
              <a:t>; </a:t>
            </a:r>
            <a:r>
              <a:rPr lang="tr-TR" b="1" dirty="0"/>
              <a:t>Beyan-ı </a:t>
            </a:r>
            <a:r>
              <a:rPr lang="tr-TR" b="1" dirty="0" err="1" smtClean="0"/>
              <a:t>Menazil</a:t>
            </a:r>
            <a:r>
              <a:rPr lang="tr-TR" b="1" dirty="0" smtClean="0"/>
              <a:t>- i </a:t>
            </a:r>
            <a:r>
              <a:rPr lang="tr-TR" b="1" dirty="0"/>
              <a:t>Sefer-i </a:t>
            </a:r>
            <a:r>
              <a:rPr lang="tr-TR" b="1" dirty="0" err="1"/>
              <a:t>Irakeyn</a:t>
            </a:r>
            <a:r>
              <a:rPr lang="tr-TR" b="1" dirty="0"/>
              <a:t> ve </a:t>
            </a:r>
            <a:r>
              <a:rPr lang="tr-TR" b="1" dirty="0" err="1"/>
              <a:t>Süleymannâme</a:t>
            </a:r>
            <a:r>
              <a:rPr lang="tr-TR" b="1" dirty="0"/>
              <a:t> </a:t>
            </a:r>
            <a:r>
              <a:rPr lang="tr-TR" b="1" dirty="0" smtClean="0"/>
              <a:t>isimli </a:t>
            </a:r>
            <a:r>
              <a:rPr lang="tr-TR" dirty="0" smtClean="0"/>
              <a:t>eserleri</a:t>
            </a:r>
            <a:r>
              <a:rPr lang="tr-TR" dirty="0"/>
              <a:t>, gerek resim değeri ve gerekse tarihi </a:t>
            </a:r>
            <a:r>
              <a:rPr lang="tr-TR" dirty="0" smtClean="0"/>
              <a:t>kaynak olmaları </a:t>
            </a:r>
            <a:r>
              <a:rPr lang="tr-TR" dirty="0"/>
              <a:t>açısından son derece önemli </a:t>
            </a:r>
            <a:r>
              <a:rPr lang="tr-TR" dirty="0" smtClean="0"/>
              <a:t>eserler arasında </a:t>
            </a:r>
            <a:r>
              <a:rPr lang="tr-TR" dirty="0"/>
              <a:t>yer almış, bu eserlerde, Kanuni’nin </a:t>
            </a:r>
            <a:r>
              <a:rPr lang="tr-TR" dirty="0" smtClean="0"/>
              <a:t>Macaristan ve </a:t>
            </a:r>
            <a:r>
              <a:rPr lang="tr-TR" dirty="0"/>
              <a:t>Irak seferleri ile Barbaros’un deniz </a:t>
            </a:r>
            <a:r>
              <a:rPr lang="tr-TR" dirty="0" smtClean="0"/>
              <a:t>seferleri anlatılmıştır</a:t>
            </a:r>
            <a:endParaRPr lang="tr-TR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355976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5004048" y="0"/>
            <a:ext cx="4139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Görsel 6.55: Macaristan seferinde komutanlar (Matrakçı Nasuh)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179512" y="300151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/>
              <a:t>Nakkaş Osman’ın</a:t>
            </a:r>
            <a:r>
              <a:rPr lang="tr-TR" dirty="0"/>
              <a:t>, III. Murat’ın oğlunun sünnet</a:t>
            </a:r>
          </a:p>
          <a:p>
            <a:r>
              <a:rPr lang="tr-TR" dirty="0"/>
              <a:t>düğününü anlatan </a:t>
            </a:r>
            <a:r>
              <a:rPr lang="tr-TR" b="1" dirty="0" err="1"/>
              <a:t>Surnâme</a:t>
            </a:r>
            <a:r>
              <a:rPr lang="tr-TR" b="1" dirty="0"/>
              <a:t> isimli minyatürü</a:t>
            </a:r>
          </a:p>
          <a:p>
            <a:r>
              <a:rPr lang="tr-TR" dirty="0"/>
              <a:t>en çok beğenilen minyatürler arasında yer almıştır.</a:t>
            </a:r>
          </a:p>
          <a:p>
            <a:r>
              <a:rPr lang="tr-TR" dirty="0"/>
              <a:t>Minyatürler, hem resim değeri açısından</a:t>
            </a:r>
          </a:p>
          <a:p>
            <a:r>
              <a:rPr lang="tr-TR" dirty="0"/>
              <a:t>hem de tarihî belge olmaları açısından son </a:t>
            </a:r>
            <a:r>
              <a:rPr lang="tr-TR" dirty="0" smtClean="0"/>
              <a:t>derece önemli </a:t>
            </a:r>
            <a:r>
              <a:rPr lang="tr-TR" dirty="0"/>
              <a:t>eserler arasında yer almıştır.</a:t>
            </a:r>
          </a:p>
        </p:txBody>
      </p:sp>
      <p:sp>
        <p:nvSpPr>
          <p:cNvPr id="30722" name="AutoShape 2" descr="nakkaÅ osman surname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4" name="AutoShape 4" descr="nakkaÅ osman surname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nakkaÅ osman surname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99991" cy="5714999"/>
          </a:xfrm>
          <a:prstGeom prst="rect">
            <a:avLst/>
          </a:prstGeom>
          <a:noFill/>
        </p:spPr>
      </p:pic>
      <p:pic>
        <p:nvPicPr>
          <p:cNvPr id="28674" name="Picture 2" descr="nakkaÅ osman surname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571500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347864" y="0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NAKKAŞ OSMAN SURNAME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afÄ±z Osman HattÄ± ile yazÄ±lan Kurâan-Ä± Kerimâler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5715000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0" y="0"/>
            <a:ext cx="5004048" cy="5632311"/>
          </a:xfrm>
          <a:prstGeom prst="rect">
            <a:avLst/>
          </a:prstGeom>
          <a:solidFill>
            <a:srgbClr val="74D27F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Hat </a:t>
            </a:r>
            <a:r>
              <a:rPr lang="tr-TR" sz="2400" b="1" dirty="0" smtClean="0">
                <a:solidFill>
                  <a:srgbClr val="FF0000"/>
                </a:solidFill>
              </a:rPr>
              <a:t>sanatı</a:t>
            </a:r>
          </a:p>
          <a:p>
            <a:r>
              <a:rPr lang="tr-TR" sz="2400" b="1" dirty="0" err="1" smtClean="0"/>
              <a:t>Kur’an</a:t>
            </a:r>
            <a:r>
              <a:rPr lang="tr-TR" sz="2400" b="1" dirty="0" smtClean="0"/>
              <a:t>-ı </a:t>
            </a:r>
            <a:r>
              <a:rPr lang="tr-TR" sz="2400" b="1" dirty="0"/>
              <a:t>Kerim’i adına yaraşır </a:t>
            </a:r>
            <a:r>
              <a:rPr lang="tr-TR" sz="2400" b="1" dirty="0" smtClean="0"/>
              <a:t>bir </a:t>
            </a:r>
            <a:r>
              <a:rPr lang="tr-TR" sz="2400" dirty="0" smtClean="0"/>
              <a:t>güzellikte </a:t>
            </a:r>
            <a:r>
              <a:rPr lang="tr-TR" sz="2400" dirty="0"/>
              <a:t>yazma arzusuyla ortaya çıkmıştır. </a:t>
            </a:r>
            <a:r>
              <a:rPr lang="tr-TR" sz="2400" b="1" dirty="0"/>
              <a:t>Osmanlı hat sanatının kurucusu </a:t>
            </a:r>
            <a:r>
              <a:rPr lang="tr-TR" sz="2400" dirty="0"/>
              <a:t>olarak kabul </a:t>
            </a:r>
            <a:r>
              <a:rPr lang="tr-TR" sz="2400" dirty="0" smtClean="0"/>
              <a:t>edilen  A</a:t>
            </a:r>
            <a:r>
              <a:rPr lang="tr-TR" sz="2400" b="1" dirty="0" smtClean="0">
                <a:solidFill>
                  <a:srgbClr val="FF0000"/>
                </a:solidFill>
              </a:rPr>
              <a:t>masyalı </a:t>
            </a:r>
            <a:r>
              <a:rPr lang="tr-TR" sz="2400" b="1" dirty="0">
                <a:solidFill>
                  <a:srgbClr val="FF0000"/>
                </a:solidFill>
              </a:rPr>
              <a:t>Şeyh Hamdullah,</a:t>
            </a:r>
            <a:r>
              <a:rPr lang="tr-TR" sz="2400" dirty="0"/>
              <a:t> güzel yazı yazma sanatında </a:t>
            </a:r>
            <a:r>
              <a:rPr lang="tr-TR" sz="2400" b="1" dirty="0"/>
              <a:t>Klasik Dönem’in öncüsü olmuştur.</a:t>
            </a:r>
          </a:p>
          <a:p>
            <a:r>
              <a:rPr lang="tr-TR" sz="2400" b="1" dirty="0" err="1"/>
              <a:t>Ahmed</a:t>
            </a:r>
            <a:r>
              <a:rPr lang="tr-TR" sz="2400" b="1" dirty="0"/>
              <a:t> </a:t>
            </a:r>
            <a:r>
              <a:rPr lang="tr-TR" sz="2400" b="1" dirty="0" err="1"/>
              <a:t>Şemseddin</a:t>
            </a:r>
            <a:r>
              <a:rPr lang="tr-TR" sz="2400" b="1" dirty="0"/>
              <a:t> </a:t>
            </a:r>
            <a:r>
              <a:rPr lang="tr-TR" sz="2400" b="1" dirty="0" err="1"/>
              <a:t>Karahisarî</a:t>
            </a:r>
            <a:r>
              <a:rPr lang="tr-TR" sz="2400" b="1" dirty="0"/>
              <a:t> </a:t>
            </a:r>
            <a:r>
              <a:rPr lang="tr-TR" sz="2400" dirty="0"/>
              <a:t>ve </a:t>
            </a:r>
            <a:r>
              <a:rPr lang="tr-TR" sz="2400" b="1" dirty="0"/>
              <a:t>Hafız Osman</a:t>
            </a:r>
            <a:r>
              <a:rPr lang="tr-TR" sz="2400" dirty="0"/>
              <a:t> ise bu sanatı zirveye taşıyan isimler olarak </a:t>
            </a:r>
            <a:r>
              <a:rPr lang="tr-TR" sz="2400" dirty="0" smtClean="0"/>
              <a:t>tarihe geçmişlerdir</a:t>
            </a:r>
            <a:r>
              <a:rPr lang="tr-TR" sz="2400" dirty="0"/>
              <a:t>. </a:t>
            </a:r>
            <a:r>
              <a:rPr lang="tr-TR" sz="2400" b="1" dirty="0">
                <a:solidFill>
                  <a:srgbClr val="FF0000"/>
                </a:solidFill>
              </a:rPr>
              <a:t>Hafız Osman Hattı ile yazılan </a:t>
            </a:r>
            <a:r>
              <a:rPr lang="tr-TR" sz="2400" b="1" dirty="0" err="1">
                <a:solidFill>
                  <a:srgbClr val="FF0000"/>
                </a:solidFill>
              </a:rPr>
              <a:t>Kur’an</a:t>
            </a:r>
            <a:r>
              <a:rPr lang="tr-TR" sz="2400" b="1" dirty="0">
                <a:solidFill>
                  <a:srgbClr val="FF0000"/>
                </a:solidFill>
              </a:rPr>
              <a:t>-ı Kerim’ler</a:t>
            </a:r>
            <a:r>
              <a:rPr lang="tr-TR" sz="2400" dirty="0"/>
              <a:t>, akıcı ve kolay okunur </a:t>
            </a:r>
            <a:r>
              <a:rPr lang="tr-TR" sz="2400" dirty="0" smtClean="0"/>
              <a:t>oldukları için </a:t>
            </a:r>
            <a:r>
              <a:rPr lang="tr-TR" sz="2400" dirty="0"/>
              <a:t>asırlar boyunca İslam coğrafyasında tercih edilmiştir.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395" y="51516"/>
            <a:ext cx="4572000" cy="52475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000" dirty="0" smtClean="0">
                <a:solidFill>
                  <a:srgbClr val="FF0000"/>
                </a:solidFill>
              </a:rPr>
              <a:t>RESİM SANATI</a:t>
            </a:r>
          </a:p>
          <a:p>
            <a:r>
              <a:rPr lang="tr-TR" sz="2100" dirty="0" smtClean="0"/>
              <a:t>Resim </a:t>
            </a:r>
            <a:r>
              <a:rPr lang="tr-TR" sz="2100" dirty="0"/>
              <a:t>sanatı XIX. yüzyıldan itibaren </a:t>
            </a:r>
            <a:r>
              <a:rPr lang="tr-TR" sz="2100" dirty="0" smtClean="0"/>
              <a:t>Osmanlı Devleti’nde </a:t>
            </a:r>
            <a:r>
              <a:rPr lang="tr-TR" sz="2100" dirty="0"/>
              <a:t>önem kazanmıştır. Bu </a:t>
            </a:r>
            <a:r>
              <a:rPr lang="tr-TR" sz="2100" dirty="0" smtClean="0"/>
              <a:t>sanatın önemli </a:t>
            </a:r>
            <a:r>
              <a:rPr lang="tr-TR" sz="2100" b="1" dirty="0">
                <a:solidFill>
                  <a:srgbClr val="FF0000"/>
                </a:solidFill>
              </a:rPr>
              <a:t>temsilcileri Şeker Ahmet </a:t>
            </a:r>
            <a:r>
              <a:rPr lang="tr-TR" sz="2100" b="1" dirty="0" smtClean="0">
                <a:solidFill>
                  <a:srgbClr val="FF0000"/>
                </a:solidFill>
              </a:rPr>
              <a:t>Paşa (</a:t>
            </a:r>
            <a:r>
              <a:rPr lang="tr-TR" sz="2100" b="1" dirty="0">
                <a:solidFill>
                  <a:srgbClr val="FF0000"/>
                </a:solidFill>
              </a:rPr>
              <a:t>1841-1906), Osman Hamdi Bey (1842-1910</a:t>
            </a:r>
            <a:r>
              <a:rPr lang="tr-TR" sz="2100" b="1" dirty="0" smtClean="0">
                <a:solidFill>
                  <a:srgbClr val="FF0000"/>
                </a:solidFill>
              </a:rPr>
              <a:t>) ve </a:t>
            </a:r>
            <a:r>
              <a:rPr lang="tr-TR" sz="2100" b="1" dirty="0">
                <a:solidFill>
                  <a:srgbClr val="FF0000"/>
                </a:solidFill>
              </a:rPr>
              <a:t>İbrahim </a:t>
            </a:r>
            <a:r>
              <a:rPr lang="tr-TR" sz="2100" b="1" dirty="0" err="1">
                <a:solidFill>
                  <a:srgbClr val="FF0000"/>
                </a:solidFill>
              </a:rPr>
              <a:t>Çallı’dır</a:t>
            </a:r>
            <a:r>
              <a:rPr lang="tr-TR" sz="2100" b="1" dirty="0">
                <a:solidFill>
                  <a:srgbClr val="FF0000"/>
                </a:solidFill>
              </a:rPr>
              <a:t> (1882-1960). Şeker </a:t>
            </a:r>
            <a:r>
              <a:rPr lang="tr-TR" sz="2100" b="1" dirty="0" smtClean="0">
                <a:solidFill>
                  <a:srgbClr val="FF0000"/>
                </a:solidFill>
              </a:rPr>
              <a:t>Ahmet Paşa</a:t>
            </a:r>
            <a:r>
              <a:rPr lang="tr-TR" sz="2100" dirty="0"/>
              <a:t>, resimlerini daha çok doğayı </a:t>
            </a:r>
            <a:r>
              <a:rPr lang="tr-TR" sz="2100" dirty="0" smtClean="0"/>
              <a:t>gözlemleyerek yapmış </a:t>
            </a:r>
            <a:r>
              <a:rPr lang="tr-TR" sz="2100" dirty="0"/>
              <a:t>ve bu tarzda eserler vermiştir.</a:t>
            </a:r>
          </a:p>
          <a:p>
            <a:r>
              <a:rPr lang="tr-TR" sz="2100" dirty="0"/>
              <a:t>Ülkemizdeki ilk resim sergisini 1874</a:t>
            </a:r>
          </a:p>
          <a:p>
            <a:r>
              <a:rPr lang="tr-TR" sz="2100" dirty="0"/>
              <a:t>yılında açan Şeker Ahmet Paşa, </a:t>
            </a:r>
            <a:r>
              <a:rPr lang="tr-TR" sz="2100" b="1" dirty="0"/>
              <a:t>Bursa Manzaraları</a:t>
            </a:r>
            <a:r>
              <a:rPr lang="tr-TR" sz="2100" b="1" dirty="0" smtClean="0"/>
              <a:t>, Talim </a:t>
            </a:r>
            <a:r>
              <a:rPr lang="tr-TR" sz="2100" b="1" dirty="0"/>
              <a:t>Yapan Erler, Narlar ve </a:t>
            </a:r>
            <a:r>
              <a:rPr lang="tr-TR" sz="2100" b="1" dirty="0" smtClean="0"/>
              <a:t>Ayvalar  </a:t>
            </a:r>
            <a:r>
              <a:rPr lang="tr-TR" sz="2100" b="1" dirty="0"/>
              <a:t>ve Tepe Üzerindeki Kale</a:t>
            </a:r>
          </a:p>
          <a:p>
            <a:r>
              <a:rPr lang="tr-TR" sz="2100" dirty="0"/>
              <a:t>gibi birbirinden değerli resimleri yapan </a:t>
            </a:r>
            <a:r>
              <a:rPr lang="tr-TR" sz="2100" dirty="0" smtClean="0"/>
              <a:t>dünyaca ünlü </a:t>
            </a:r>
            <a:r>
              <a:rPr lang="tr-TR" sz="2100" dirty="0"/>
              <a:t>bir ressamdır.</a:t>
            </a:r>
          </a:p>
        </p:txBody>
      </p:sp>
      <p:pic>
        <p:nvPicPr>
          <p:cNvPr id="32770" name="Picture 2" descr="Åeker Ahmet PaÅa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0"/>
            <a:ext cx="1619672" cy="2524691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245275" y="2137420"/>
            <a:ext cx="1898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Şeker Ahmet Paşa</a:t>
            </a:r>
            <a:endParaRPr lang="tr-TR" dirty="0"/>
          </a:p>
        </p:txBody>
      </p:sp>
      <p:pic>
        <p:nvPicPr>
          <p:cNvPr id="32772" name="Picture 4" descr="Osman Hamdi Bey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1942867" cy="249746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788024" y="2137420"/>
            <a:ext cx="1941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Osman Hamdi Bey</a:t>
            </a:r>
            <a:endParaRPr lang="tr-TR" dirty="0"/>
          </a:p>
        </p:txBody>
      </p:sp>
      <p:pic>
        <p:nvPicPr>
          <p:cNvPr id="32774" name="Picture 6" descr="Ä°brahim ÃallÄ±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641476"/>
            <a:ext cx="2376264" cy="285750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6228184" y="5089748"/>
            <a:ext cx="1383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İbrahim Çallı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9512" y="193204"/>
            <a:ext cx="4464496" cy="1754326"/>
          </a:xfrm>
          <a:prstGeom prst="rect">
            <a:avLst/>
          </a:prstGeom>
          <a:solidFill>
            <a:srgbClr val="2FFB25"/>
          </a:solidFill>
        </p:spPr>
        <p:txBody>
          <a:bodyPr wrap="square">
            <a:spAutoFit/>
          </a:bodyPr>
          <a:lstStyle/>
          <a:p>
            <a:r>
              <a:rPr lang="tr-TR" dirty="0"/>
              <a:t>Altı yüz yıldan fazla süren </a:t>
            </a:r>
            <a:r>
              <a:rPr lang="tr-TR" dirty="0" smtClean="0"/>
              <a:t>Osmanlı sanat </a:t>
            </a:r>
            <a:r>
              <a:rPr lang="tr-TR" dirty="0"/>
              <a:t>anlayışı, kendi içinde </a:t>
            </a:r>
            <a:r>
              <a:rPr lang="tr-TR" b="1" dirty="0"/>
              <a:t>mimari ve </a:t>
            </a:r>
            <a:r>
              <a:rPr lang="tr-TR" b="1" dirty="0" smtClean="0"/>
              <a:t>el sanatları </a:t>
            </a:r>
            <a:r>
              <a:rPr lang="tr-TR" b="1" dirty="0"/>
              <a:t>olarak iki gruba ayrılırken </a:t>
            </a:r>
            <a:r>
              <a:rPr lang="tr-TR" b="1" dirty="0" smtClean="0"/>
              <a:t>üslup </a:t>
            </a:r>
            <a:r>
              <a:rPr lang="tr-TR" dirty="0" smtClean="0"/>
              <a:t>yönünden </a:t>
            </a:r>
            <a:r>
              <a:rPr lang="tr-TR" dirty="0"/>
              <a:t>de </a:t>
            </a:r>
            <a:r>
              <a:rPr lang="tr-TR" b="1" dirty="0">
                <a:solidFill>
                  <a:srgbClr val="FF0000"/>
                </a:solidFill>
              </a:rPr>
              <a:t>Erken Dönem, Klasik </a:t>
            </a:r>
            <a:r>
              <a:rPr lang="tr-TR" b="1" dirty="0" smtClean="0">
                <a:solidFill>
                  <a:srgbClr val="FF0000"/>
                </a:solidFill>
              </a:rPr>
              <a:t>Dönem </a:t>
            </a:r>
            <a:r>
              <a:rPr lang="tr-TR" dirty="0" smtClean="0">
                <a:solidFill>
                  <a:srgbClr val="FF0000"/>
                </a:solidFill>
              </a:rPr>
              <a:t>ve </a:t>
            </a:r>
            <a:r>
              <a:rPr lang="tr-TR" b="1" dirty="0">
                <a:solidFill>
                  <a:srgbClr val="FF0000"/>
                </a:solidFill>
              </a:rPr>
              <a:t>Geç Dönem Osmanlı sanatı </a:t>
            </a:r>
            <a:r>
              <a:rPr lang="tr-TR" b="1" dirty="0" smtClean="0">
                <a:solidFill>
                  <a:srgbClr val="FF0000"/>
                </a:solidFill>
              </a:rPr>
              <a:t>olmak</a:t>
            </a:r>
            <a:r>
              <a:rPr lang="tr-TR" b="1" dirty="0" smtClean="0"/>
              <a:t> </a:t>
            </a:r>
            <a:r>
              <a:rPr lang="tr-TR" dirty="0" smtClean="0"/>
              <a:t>üzere </a:t>
            </a:r>
            <a:r>
              <a:rPr lang="tr-TR" b="1" dirty="0"/>
              <a:t>üç döneme </a:t>
            </a:r>
            <a:r>
              <a:rPr lang="tr-TR" dirty="0"/>
              <a:t>ayrılmıştır.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79512" y="2065412"/>
            <a:ext cx="4392488" cy="1477328"/>
          </a:xfrm>
          <a:prstGeom prst="rect">
            <a:avLst/>
          </a:prstGeom>
          <a:solidFill>
            <a:srgbClr val="D5F12F"/>
          </a:solidFill>
        </p:spPr>
        <p:txBody>
          <a:bodyPr wrap="square">
            <a:spAutoFit/>
          </a:bodyPr>
          <a:lstStyle/>
          <a:p>
            <a:r>
              <a:rPr lang="sv-SE" dirty="0"/>
              <a:t>En önemli ve </a:t>
            </a:r>
            <a:r>
              <a:rPr lang="sv-SE" b="1" dirty="0">
                <a:solidFill>
                  <a:srgbClr val="FF0000"/>
                </a:solidFill>
              </a:rPr>
              <a:t>özgün eserleri </a:t>
            </a:r>
            <a:r>
              <a:rPr lang="sv-SE" b="1" dirty="0" smtClean="0">
                <a:solidFill>
                  <a:srgbClr val="FF0000"/>
                </a:solidFill>
              </a:rPr>
              <a:t>mimari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alanda </a:t>
            </a:r>
            <a:r>
              <a:rPr lang="tr-TR" dirty="0"/>
              <a:t>ortaya çıkan Osmanlı sanatında</a:t>
            </a:r>
            <a:r>
              <a:rPr lang="tr-TR" dirty="0" smtClean="0"/>
              <a:t>, mimarinin </a:t>
            </a:r>
            <a:r>
              <a:rPr lang="tr-TR" dirty="0"/>
              <a:t>yanında; </a:t>
            </a:r>
            <a:r>
              <a:rPr lang="tr-TR" b="1" dirty="0" err="1"/>
              <a:t>çinî</a:t>
            </a:r>
            <a:r>
              <a:rPr lang="tr-TR" b="1" dirty="0"/>
              <a:t> </a:t>
            </a:r>
            <a:r>
              <a:rPr lang="tr-TR" b="1" dirty="0" smtClean="0"/>
              <a:t>seramik</a:t>
            </a:r>
            <a:r>
              <a:rPr lang="tr-TR" b="1" dirty="0"/>
              <a:t>, halı, minyatür, hat, ebru, </a:t>
            </a:r>
            <a:r>
              <a:rPr lang="tr-TR" b="1" dirty="0" smtClean="0"/>
              <a:t>ahşap işçiliği </a:t>
            </a:r>
            <a:r>
              <a:rPr lang="tr-TR" b="1" dirty="0"/>
              <a:t>ve maden işlemeciliği </a:t>
            </a:r>
            <a:r>
              <a:rPr lang="tr-TR" dirty="0"/>
              <a:t>sanatları </a:t>
            </a:r>
            <a:r>
              <a:rPr lang="tr-TR" dirty="0" smtClean="0"/>
              <a:t>da önemli </a:t>
            </a:r>
            <a:r>
              <a:rPr lang="tr-TR" dirty="0"/>
              <a:t>bir yere sahiptir.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5758" y="3683675"/>
            <a:ext cx="4572000" cy="2031325"/>
          </a:xfrm>
          <a:prstGeom prst="rect">
            <a:avLst/>
          </a:prstGeom>
          <a:solidFill>
            <a:srgbClr val="E6B0E0"/>
          </a:solidFill>
        </p:spPr>
        <p:txBody>
          <a:bodyPr>
            <a:spAutoFit/>
          </a:bodyPr>
          <a:lstStyle/>
          <a:p>
            <a:r>
              <a:rPr lang="tr-TR" dirty="0"/>
              <a:t>Osmanlı sanatında </a:t>
            </a:r>
            <a:r>
              <a:rPr lang="tr-TR" b="1" dirty="0"/>
              <a:t>özgün özellikler, Fatih Sultan Mehmet ve II. </a:t>
            </a:r>
            <a:r>
              <a:rPr lang="tr-TR" b="1" dirty="0" err="1"/>
              <a:t>Bayezid</a:t>
            </a:r>
            <a:r>
              <a:rPr lang="tr-TR" b="1" dirty="0"/>
              <a:t> dönemlerinde </a:t>
            </a:r>
            <a:r>
              <a:rPr lang="tr-TR" b="1" dirty="0" smtClean="0"/>
              <a:t>ortaya çıkmış</a:t>
            </a:r>
            <a:r>
              <a:rPr lang="tr-TR" b="1" dirty="0"/>
              <a:t>, </a:t>
            </a:r>
            <a:r>
              <a:rPr lang="tr-TR" b="1" dirty="0">
                <a:solidFill>
                  <a:srgbClr val="FF0000"/>
                </a:solidFill>
              </a:rPr>
              <a:t>Kanuni Sultan Süleyman, II. Selim ve III. Murat dönemlerinde en gelişmiş </a:t>
            </a:r>
            <a:r>
              <a:rPr lang="tr-TR" dirty="0" smtClean="0"/>
              <a:t>biçimine ulaşmıştır</a:t>
            </a:r>
            <a:r>
              <a:rPr lang="tr-TR" dirty="0"/>
              <a:t>. Bu sanatsal özellikler, Osmanlı sanatını tanımlayan ve onu kalıcı kılan görsel </a:t>
            </a:r>
            <a:r>
              <a:rPr lang="tr-TR" dirty="0" smtClean="0"/>
              <a:t>bir üslup </a:t>
            </a:r>
            <a:r>
              <a:rPr lang="tr-TR" dirty="0"/>
              <a:t>bütünlüğünü oluşturmuştur.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4572000" y="187938"/>
            <a:ext cx="4572000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Osmanlı sanatı, bir devlet ve saray sanatı olarak ortaya çıkmıştır. Bu özgün sanatın ortaya</a:t>
            </a:r>
          </a:p>
          <a:p>
            <a:r>
              <a:rPr lang="tr-TR" dirty="0"/>
              <a:t>çıkmasında sultan ve çevresinin çok büyük destekleri olmuştur. Sultanların anneleri, eşleri,</a:t>
            </a:r>
          </a:p>
          <a:p>
            <a:r>
              <a:rPr lang="tr-TR" dirty="0"/>
              <a:t>şehzadeler, sadrazamlar ve diğer yöneticiler vakıflar aracılığıyla sanatı canlı tutmuşlardır.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572000" y="2065412"/>
            <a:ext cx="4572000" cy="31393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tr-TR" dirty="0"/>
              <a:t>Osmanlı Devleti’nin </a:t>
            </a:r>
            <a:r>
              <a:rPr lang="tr-TR" b="1" dirty="0"/>
              <a:t>yöneticileri, bilim insanları </a:t>
            </a:r>
            <a:r>
              <a:rPr lang="tr-TR" b="1" dirty="0" smtClean="0"/>
              <a:t>ile şair</a:t>
            </a:r>
            <a:r>
              <a:rPr lang="tr-TR" b="1" dirty="0"/>
              <a:t>, müzisyen ve mimar gibi sanatçıları </a:t>
            </a:r>
            <a:r>
              <a:rPr lang="tr-TR" b="1" dirty="0">
                <a:solidFill>
                  <a:srgbClr val="FF0000"/>
                </a:solidFill>
              </a:rPr>
              <a:t>korumuş, </a:t>
            </a:r>
            <a:r>
              <a:rPr lang="tr-TR" b="1" dirty="0" smtClean="0">
                <a:solidFill>
                  <a:srgbClr val="FF0000"/>
                </a:solidFill>
              </a:rPr>
              <a:t>onları her </a:t>
            </a:r>
            <a:r>
              <a:rPr lang="tr-TR" b="1" dirty="0">
                <a:solidFill>
                  <a:srgbClr val="FF0000"/>
                </a:solidFill>
              </a:rPr>
              <a:t>zaman desteklemiştir. </a:t>
            </a:r>
            <a:r>
              <a:rPr lang="tr-TR" dirty="0"/>
              <a:t>Sanatçıları </a:t>
            </a:r>
            <a:r>
              <a:rPr lang="tr-TR" dirty="0" smtClean="0"/>
              <a:t>korumakla yetinmeyen </a:t>
            </a:r>
            <a:r>
              <a:rPr lang="tr-TR" dirty="0"/>
              <a:t>yöneticiler, </a:t>
            </a:r>
            <a:r>
              <a:rPr lang="tr-TR" dirty="0" err="1"/>
              <a:t>Çandarlı</a:t>
            </a:r>
            <a:r>
              <a:rPr lang="tr-TR" dirty="0"/>
              <a:t> Halil Paşa </a:t>
            </a:r>
            <a:r>
              <a:rPr lang="tr-TR" dirty="0" smtClean="0"/>
              <a:t>tarafından yaptırılan </a:t>
            </a:r>
            <a:r>
              <a:rPr lang="tr-TR" b="1" dirty="0"/>
              <a:t>İznik Yeşil Cami, II. Murat tarafından </a:t>
            </a:r>
            <a:r>
              <a:rPr lang="tr-TR" b="1" dirty="0" smtClean="0"/>
              <a:t>yaptırılan Edirne </a:t>
            </a:r>
            <a:r>
              <a:rPr lang="tr-TR" b="1" dirty="0"/>
              <a:t>Üç Şerefeli Cami </a:t>
            </a:r>
            <a:r>
              <a:rPr lang="tr-TR" b="1" dirty="0" smtClean="0"/>
              <a:t>Fatih </a:t>
            </a:r>
            <a:r>
              <a:rPr lang="tr-TR" dirty="0" smtClean="0"/>
              <a:t>Sultan </a:t>
            </a:r>
            <a:r>
              <a:rPr lang="tr-TR" dirty="0"/>
              <a:t>Mehmet tarafından yaptırılan </a:t>
            </a:r>
            <a:r>
              <a:rPr lang="tr-TR" b="1" dirty="0"/>
              <a:t>Fatih Camisi </a:t>
            </a:r>
            <a:r>
              <a:rPr lang="tr-TR" b="1" dirty="0" smtClean="0"/>
              <a:t>ve Külliyesi</a:t>
            </a:r>
            <a:r>
              <a:rPr lang="tr-TR" b="1" dirty="0"/>
              <a:t>, Kanuni Sultan Süleyman’ın Mimar Sinan’a</a:t>
            </a:r>
          </a:p>
          <a:p>
            <a:r>
              <a:rPr lang="tr-TR" dirty="0"/>
              <a:t>yaptırdığı </a:t>
            </a:r>
            <a:r>
              <a:rPr lang="tr-TR" b="1" dirty="0"/>
              <a:t>Süleymaniye Camisi gibi birçok </a:t>
            </a:r>
            <a:r>
              <a:rPr lang="tr-TR" b="1" dirty="0" smtClean="0"/>
              <a:t>mimari </a:t>
            </a:r>
            <a:r>
              <a:rPr lang="tr-TR" dirty="0" smtClean="0"/>
              <a:t>eserin </a:t>
            </a:r>
            <a:r>
              <a:rPr lang="tr-TR" dirty="0"/>
              <a:t>yapımına da katkı sağlamışlardır.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Åeker Ahmet PaÅa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-32964"/>
            <a:ext cx="3923928" cy="5747964"/>
          </a:xfrm>
          <a:prstGeom prst="rect">
            <a:avLst/>
          </a:prstGeom>
          <a:noFill/>
        </p:spPr>
      </p:pic>
      <p:pic>
        <p:nvPicPr>
          <p:cNvPr id="33796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220072" cy="3327772"/>
          </a:xfrm>
          <a:prstGeom prst="rect">
            <a:avLst/>
          </a:prstGeom>
          <a:noFill/>
        </p:spPr>
      </p:pic>
      <p:pic>
        <p:nvPicPr>
          <p:cNvPr id="33798" name="Picture 6" descr="Åeker Ahmet PaÅa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01516"/>
            <a:ext cx="5220072" cy="2713484"/>
          </a:xfrm>
          <a:prstGeom prst="rect">
            <a:avLst/>
          </a:prstGeom>
          <a:noFill/>
        </p:spPr>
      </p:pic>
      <p:pic>
        <p:nvPicPr>
          <p:cNvPr id="5" name="Picture 2" descr="Åeker Ahmet PaÅa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816879" cy="12733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Osman Hamdi Bey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1" cy="2163735"/>
          </a:xfrm>
          <a:prstGeom prst="rect">
            <a:avLst/>
          </a:prstGeom>
          <a:noFill/>
        </p:spPr>
      </p:pic>
      <p:pic>
        <p:nvPicPr>
          <p:cNvPr id="4" name="Picture 4" descr="Osman Hamdi Bey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1326672" cy="1705372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699792" y="1705372"/>
            <a:ext cx="1941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Osman Hamdi Bey</a:t>
            </a:r>
            <a:endParaRPr lang="tr-TR" dirty="0"/>
          </a:p>
        </p:txBody>
      </p:sp>
      <p:sp>
        <p:nvSpPr>
          <p:cNvPr id="34822" name="AutoShape 6" descr="Kurâan Okuyan Ada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24" name="Picture 8" descr="Kurâan Okuyan Adam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5019"/>
            <a:ext cx="4572000" cy="3649981"/>
          </a:xfrm>
          <a:prstGeom prst="rect">
            <a:avLst/>
          </a:prstGeom>
          <a:noFill/>
        </p:spPr>
      </p:pic>
      <p:pic>
        <p:nvPicPr>
          <p:cNvPr id="34826" name="Picture 10" descr="kaplumbaÄa terbiyecisi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0"/>
            <a:ext cx="449999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brahim Ã§all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292080" cy="4081636"/>
          </a:xfrm>
          <a:prstGeom prst="rect">
            <a:avLst/>
          </a:prstGeom>
          <a:noFill/>
        </p:spPr>
      </p:pic>
      <p:pic>
        <p:nvPicPr>
          <p:cNvPr id="35844" name="Picture 4" descr="ibrahim Ã§all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61557"/>
            <a:ext cx="4644008" cy="2353443"/>
          </a:xfrm>
          <a:prstGeom prst="rect">
            <a:avLst/>
          </a:prstGeom>
          <a:noFill/>
        </p:spPr>
      </p:pic>
      <p:pic>
        <p:nvPicPr>
          <p:cNvPr id="35848" name="Picture 8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593"/>
            <a:ext cx="4515172" cy="5688407"/>
          </a:xfrm>
          <a:prstGeom prst="rect">
            <a:avLst/>
          </a:prstGeom>
          <a:noFill/>
        </p:spPr>
      </p:pic>
      <p:pic>
        <p:nvPicPr>
          <p:cNvPr id="6" name="Picture 6" descr="Ä°brahim ÃallÄ±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899592" cy="1081775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899592" y="0"/>
            <a:ext cx="1383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İbrahim Çallı</a:t>
            </a:r>
            <a:endParaRPr lang="tr-TR" dirty="0"/>
          </a:p>
        </p:txBody>
      </p:sp>
      <p:pic>
        <p:nvPicPr>
          <p:cNvPr id="35850" name="Picture 10" descr="ibrahim Ã§allÄ± Mor SalkÄ±mlar,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813384"/>
            <a:ext cx="1224136" cy="15301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8637" y="103032"/>
            <a:ext cx="4572000" cy="53245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</a:rPr>
              <a:t>Edebiyat</a:t>
            </a:r>
          </a:p>
          <a:p>
            <a:r>
              <a:rPr lang="tr-TR" sz="2000" dirty="0"/>
              <a:t>Osmanlı Dönemi’nde edebiyat; </a:t>
            </a:r>
            <a:endParaRPr lang="tr-TR" sz="2000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Divan </a:t>
            </a:r>
            <a:r>
              <a:rPr lang="tr-TR" sz="2000" b="1" dirty="0">
                <a:solidFill>
                  <a:srgbClr val="FF0000"/>
                </a:solidFill>
              </a:rPr>
              <a:t>Edebiyatı, Halk Edebiyatı ve Tasavvuf </a:t>
            </a:r>
            <a:r>
              <a:rPr lang="tr-TR" sz="2000" b="1" dirty="0" smtClean="0">
                <a:solidFill>
                  <a:srgbClr val="FF0000"/>
                </a:solidFill>
              </a:rPr>
              <a:t>Edebiyatı </a:t>
            </a:r>
            <a:r>
              <a:rPr lang="tr-TR" sz="2000" dirty="0" smtClean="0"/>
              <a:t>olmak </a:t>
            </a:r>
            <a:r>
              <a:rPr lang="tr-TR" sz="2000" dirty="0"/>
              <a:t>üzere üç kısma ayrılır.</a:t>
            </a:r>
          </a:p>
          <a:p>
            <a:r>
              <a:rPr lang="tr-TR" sz="2000" dirty="0"/>
              <a:t>Aruzla şiir yazan şairlerin şiirleri </a:t>
            </a:r>
            <a:r>
              <a:rPr lang="tr-TR" sz="2000" b="1" dirty="0">
                <a:solidFill>
                  <a:srgbClr val="FF0000"/>
                </a:solidFill>
              </a:rPr>
              <a:t>divan adı verilen bir kitapta toplandığı için </a:t>
            </a:r>
            <a:r>
              <a:rPr lang="tr-TR" sz="2000" b="1" dirty="0"/>
              <a:t>bu </a:t>
            </a:r>
            <a:r>
              <a:rPr lang="tr-TR" sz="2000" b="1" dirty="0" smtClean="0"/>
              <a:t>dönem </a:t>
            </a:r>
            <a:r>
              <a:rPr lang="tr-TR" sz="2000" dirty="0" smtClean="0"/>
              <a:t>edebiyatına </a:t>
            </a:r>
            <a:r>
              <a:rPr lang="tr-TR" sz="2000" dirty="0"/>
              <a:t>Divan Edebiyatı denilmiştir. </a:t>
            </a:r>
            <a:r>
              <a:rPr lang="tr-TR" sz="2000" b="1" dirty="0"/>
              <a:t>Yüksek Zümre Edebiyatı olarak da bilinen bu </a:t>
            </a:r>
            <a:r>
              <a:rPr lang="tr-TR" sz="2000" b="1" dirty="0" smtClean="0"/>
              <a:t>dönem </a:t>
            </a:r>
            <a:r>
              <a:rPr lang="tr-TR" sz="2000" dirty="0" smtClean="0"/>
              <a:t>edebiyatının </a:t>
            </a:r>
            <a:r>
              <a:rPr lang="tr-TR" sz="2000" dirty="0"/>
              <a:t>ilk temsilcisi </a:t>
            </a:r>
            <a:r>
              <a:rPr lang="tr-TR" sz="2000" b="1" dirty="0">
                <a:solidFill>
                  <a:srgbClr val="FF0000"/>
                </a:solidFill>
              </a:rPr>
              <a:t>Hoca </a:t>
            </a:r>
            <a:r>
              <a:rPr lang="tr-TR" sz="2000" b="1" dirty="0" err="1">
                <a:solidFill>
                  <a:srgbClr val="FF0000"/>
                </a:solidFill>
              </a:rPr>
              <a:t>Dehhâni’dir</a:t>
            </a:r>
            <a:r>
              <a:rPr lang="tr-TR" sz="2000" b="1" dirty="0">
                <a:solidFill>
                  <a:srgbClr val="FF0000"/>
                </a:solidFill>
              </a:rPr>
              <a:t>. </a:t>
            </a:r>
            <a:r>
              <a:rPr lang="tr-TR" sz="2000" b="1" dirty="0"/>
              <a:t>Arapça ve Farsça kelime ve tamlamaların çok sık</a:t>
            </a:r>
          </a:p>
          <a:p>
            <a:r>
              <a:rPr lang="tr-TR" sz="2000" dirty="0"/>
              <a:t>kullanıldığı Divan Edebiyatı’nın dili halk dilinden uzaktır. Daha çok şekil ve kurala önem </a:t>
            </a:r>
            <a:r>
              <a:rPr lang="tr-TR" sz="2000" dirty="0" smtClean="0"/>
              <a:t>verilen Divan </a:t>
            </a:r>
            <a:r>
              <a:rPr lang="tr-TR" sz="2000" dirty="0"/>
              <a:t>Edebiyatı’nda </a:t>
            </a:r>
            <a:r>
              <a:rPr lang="tr-TR" sz="2000" b="1" dirty="0">
                <a:solidFill>
                  <a:srgbClr val="FF0000"/>
                </a:solidFill>
              </a:rPr>
              <a:t>Zeynep Hatun ve </a:t>
            </a:r>
            <a:r>
              <a:rPr lang="tr-TR" sz="2000" b="1" dirty="0" err="1">
                <a:solidFill>
                  <a:srgbClr val="FF0000"/>
                </a:solidFill>
              </a:rPr>
              <a:t>Mihrî</a:t>
            </a:r>
            <a:r>
              <a:rPr lang="tr-TR" sz="2000" b="1" dirty="0">
                <a:solidFill>
                  <a:srgbClr val="FF0000"/>
                </a:solidFill>
              </a:rPr>
              <a:t> Hatun </a:t>
            </a:r>
            <a:r>
              <a:rPr lang="tr-TR" sz="2000" b="1" dirty="0"/>
              <a:t>gibi kadın divan şairleri de vardı.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4710750" y="103032"/>
            <a:ext cx="4355976" cy="2246769"/>
          </a:xfrm>
          <a:prstGeom prst="rect">
            <a:avLst/>
          </a:prstGeom>
          <a:solidFill>
            <a:srgbClr val="EDF9A5"/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Osmanlı’da Halk Edebiyatı ürünleri </a:t>
            </a:r>
            <a:r>
              <a:rPr lang="tr-TR" sz="2000" b="1" dirty="0"/>
              <a:t>hem ferdî (kişisel) hem de anonim olarak </a:t>
            </a:r>
            <a:r>
              <a:rPr lang="tr-TR" sz="2000" dirty="0" smtClean="0"/>
              <a:t>ortaya konulmuş</a:t>
            </a:r>
            <a:r>
              <a:rPr lang="tr-TR" sz="2000" dirty="0"/>
              <a:t>, </a:t>
            </a:r>
            <a:r>
              <a:rPr lang="tr-TR" sz="2000" b="1" dirty="0"/>
              <a:t>destanlar, masallar, halk hikâyeleri, bilmeceler, türküler, ağıtlar, fıkralar ve </a:t>
            </a:r>
            <a:r>
              <a:rPr lang="tr-TR" sz="2000" b="1" dirty="0" smtClean="0"/>
              <a:t>maniler </a:t>
            </a:r>
            <a:r>
              <a:rPr lang="tr-TR" sz="2000" dirty="0" smtClean="0"/>
              <a:t>Halk </a:t>
            </a:r>
            <a:r>
              <a:rPr lang="tr-TR" sz="2000" dirty="0"/>
              <a:t>Edebiyatı’nın ortak ürünleri arasında yer almıştır.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572000" y="242545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/>
              <a:t>Şiirlerini saz eşliğinde söyleyen </a:t>
            </a:r>
            <a:r>
              <a:rPr lang="tr-TR" sz="2000" dirty="0"/>
              <a:t>ve önceki dönemlerde </a:t>
            </a:r>
            <a:r>
              <a:rPr lang="tr-TR" sz="2000" b="1" dirty="0">
                <a:solidFill>
                  <a:srgbClr val="FF0000"/>
                </a:solidFill>
              </a:rPr>
              <a:t>ozan</a:t>
            </a:r>
            <a:r>
              <a:rPr lang="tr-TR" sz="2000" dirty="0"/>
              <a:t> olarak adlandırılan halk </a:t>
            </a:r>
            <a:r>
              <a:rPr lang="tr-TR" sz="2000" dirty="0" smtClean="0"/>
              <a:t>şairleri ise </a:t>
            </a:r>
            <a:r>
              <a:rPr lang="tr-TR" sz="2000" dirty="0"/>
              <a:t>kendi adlarını taşıyan bireysel şiirler yazmıştır. </a:t>
            </a:r>
            <a:r>
              <a:rPr lang="tr-TR" sz="2000" b="1" dirty="0">
                <a:solidFill>
                  <a:srgbClr val="FF0000"/>
                </a:solidFill>
              </a:rPr>
              <a:t>Pir Sultan Abdal, Karacaoğlan ve </a:t>
            </a:r>
            <a:r>
              <a:rPr lang="tr-TR" sz="2000" b="1" dirty="0" smtClean="0">
                <a:solidFill>
                  <a:srgbClr val="FF0000"/>
                </a:solidFill>
              </a:rPr>
              <a:t>Dadaloğlu</a:t>
            </a:r>
            <a:r>
              <a:rPr lang="tr-TR" sz="2000" dirty="0" smtClean="0"/>
              <a:t> gibi </a:t>
            </a:r>
            <a:r>
              <a:rPr lang="tr-TR" sz="2000" dirty="0"/>
              <a:t>şairler bu dönemin öne çıkan halk </a:t>
            </a:r>
            <a:r>
              <a:rPr lang="tr-TR" sz="2000" dirty="0" smtClean="0"/>
              <a:t>ozanlarıdır</a:t>
            </a:r>
            <a:r>
              <a:rPr lang="tr-TR" sz="2000" dirty="0"/>
              <a:t>. Saz şairi olarak da adlandırılan bu ozanlar</a:t>
            </a:r>
            <a:r>
              <a:rPr lang="tr-TR" sz="2000" dirty="0" smtClean="0"/>
              <a:t>, şehirleşmenin </a:t>
            </a:r>
            <a:r>
              <a:rPr lang="tr-TR" sz="2000" dirty="0"/>
              <a:t>olduğu yerlerde </a:t>
            </a:r>
            <a:r>
              <a:rPr lang="tr-TR" sz="2000" b="1" dirty="0">
                <a:solidFill>
                  <a:srgbClr val="FF0000"/>
                </a:solidFill>
              </a:rPr>
              <a:t>âşık</a:t>
            </a:r>
            <a:r>
              <a:rPr lang="tr-TR" sz="2000" dirty="0"/>
              <a:t> ismiyle anılmıştır.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8636" y="64395"/>
            <a:ext cx="91053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Tekke Edebiyatı olarak da bilinen </a:t>
            </a:r>
            <a:r>
              <a:rPr lang="tr-TR" sz="2000" b="1" dirty="0"/>
              <a:t>Tasavvuf Edebiyatı, Osmanlı’da </a:t>
            </a:r>
            <a:r>
              <a:rPr lang="tr-TR" sz="2000" b="1" dirty="0">
                <a:solidFill>
                  <a:srgbClr val="FF0000"/>
                </a:solidFill>
              </a:rPr>
              <a:t>Yunus Emre ve </a:t>
            </a:r>
            <a:r>
              <a:rPr lang="tr-TR" sz="2000" b="1" dirty="0" smtClean="0">
                <a:solidFill>
                  <a:srgbClr val="FF0000"/>
                </a:solidFill>
              </a:rPr>
              <a:t>Mevlana</a:t>
            </a:r>
            <a:r>
              <a:rPr lang="tr-TR" sz="2000" b="1" dirty="0" smtClean="0"/>
              <a:t> </a:t>
            </a:r>
            <a:r>
              <a:rPr lang="tr-TR" sz="2000" dirty="0" smtClean="0"/>
              <a:t>geleneği </a:t>
            </a:r>
            <a:r>
              <a:rPr lang="tr-TR" sz="2000" dirty="0"/>
              <a:t>üzerinde yükselmiştir. Gerek </a:t>
            </a:r>
            <a:r>
              <a:rPr lang="tr-TR" sz="2000" b="1" dirty="0">
                <a:solidFill>
                  <a:srgbClr val="FF0000"/>
                </a:solidFill>
              </a:rPr>
              <a:t>Hacı Bayram Veli </a:t>
            </a:r>
            <a:r>
              <a:rPr lang="tr-TR" sz="2000" b="1" dirty="0"/>
              <a:t>ve gerekse damadı </a:t>
            </a:r>
            <a:r>
              <a:rPr lang="tr-TR" sz="2000" b="1" dirty="0" err="1">
                <a:solidFill>
                  <a:srgbClr val="FF0000"/>
                </a:solidFill>
              </a:rPr>
              <a:t>Eşrefoğlu</a:t>
            </a:r>
            <a:r>
              <a:rPr lang="tr-TR" sz="2000" b="1" dirty="0">
                <a:solidFill>
                  <a:srgbClr val="FF0000"/>
                </a:solidFill>
              </a:rPr>
              <a:t> Rumî</a:t>
            </a:r>
            <a:r>
              <a:rPr lang="tr-TR" sz="2000" b="1" dirty="0" smtClean="0"/>
              <a:t>, </a:t>
            </a:r>
            <a:r>
              <a:rPr lang="tr-TR" sz="2000" dirty="0" smtClean="0"/>
              <a:t>XV</a:t>
            </a:r>
            <a:r>
              <a:rPr lang="tr-TR" sz="2000" dirty="0"/>
              <a:t>. yüzyılda Yunus Emre tarzında dinî tasavvufi şiirler yazmışlardır</a:t>
            </a:r>
            <a:r>
              <a:rPr lang="tr-TR" sz="2000" dirty="0" smtClean="0"/>
              <a:t>. Osmanlı </a:t>
            </a:r>
            <a:r>
              <a:rPr lang="tr-TR" sz="2000" dirty="0"/>
              <a:t>Devleti’ni yöneten padişah ve devlet adamları, sanatı ve sanatçıyı koruma </a:t>
            </a:r>
            <a:r>
              <a:rPr lang="tr-TR" sz="2000" dirty="0" smtClean="0"/>
              <a:t>ilkesini devlet </a:t>
            </a:r>
            <a:r>
              <a:rPr lang="tr-TR" sz="2000" dirty="0"/>
              <a:t>anlayışı hâline getirmiştir. Başta şehzadeler olmak üzere devletin bütün yöneticileri şiir</a:t>
            </a:r>
            <a:r>
              <a:rPr lang="tr-TR" sz="2000" dirty="0" smtClean="0"/>
              <a:t>, musiki </a:t>
            </a:r>
            <a:r>
              <a:rPr lang="tr-TR" sz="2000" dirty="0"/>
              <a:t>ve hat konusunda eğitim almıştır; padişahların büyük bir kısmı hem şairleri </a:t>
            </a:r>
            <a:r>
              <a:rPr lang="tr-TR" sz="2000" dirty="0" smtClean="0"/>
              <a:t>korumuş hem </a:t>
            </a:r>
            <a:r>
              <a:rPr lang="tr-TR" sz="2000" dirty="0"/>
              <a:t>de şiirler yazmıştır.</a:t>
            </a:r>
          </a:p>
        </p:txBody>
      </p:sp>
      <p:pic>
        <p:nvPicPr>
          <p:cNvPr id="37890" name="Picture 2" descr="Åair padiÅahlar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1436"/>
            <a:ext cx="9144000" cy="3433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Åair padiÅahlar ve Åiirler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4"/>
            <a:ext cx="9144000" cy="3000376"/>
          </a:xfrm>
          <a:prstGeom prst="rect">
            <a:avLst/>
          </a:prstGeom>
          <a:noFill/>
        </p:spPr>
      </p:pic>
      <p:pic>
        <p:nvPicPr>
          <p:cNvPr id="39940" name="Picture 4" descr="Åair padiÅahlar ve Åiirler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64088" cy="2689524"/>
          </a:xfrm>
          <a:prstGeom prst="rect">
            <a:avLst/>
          </a:prstGeom>
          <a:noFill/>
        </p:spPr>
      </p:pic>
      <p:pic>
        <p:nvPicPr>
          <p:cNvPr id="39942" name="Picture 6" descr="bir ahu gÃ¶zlÃ¼ye zebun etti felek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4873" y="0"/>
            <a:ext cx="3769127" cy="27134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2238" y="193204"/>
            <a:ext cx="4572000" cy="4401205"/>
          </a:xfrm>
          <a:prstGeom prst="rect">
            <a:avLst/>
          </a:prstGeom>
          <a:solidFill>
            <a:srgbClr val="EDF9A5"/>
          </a:solidFill>
        </p:spPr>
        <p:txBody>
          <a:bodyPr>
            <a:spAutoFit/>
          </a:bodyPr>
          <a:lstStyle/>
          <a:p>
            <a:r>
              <a:rPr lang="tr-TR" sz="2000" b="1" dirty="0"/>
              <a:t>Osmanlı ve Batı Sanatı’nın Etkileşimi</a:t>
            </a:r>
          </a:p>
          <a:p>
            <a:r>
              <a:rPr lang="tr-TR" sz="2000" dirty="0"/>
              <a:t>XVI. yüzyıl sonlarına kadar </a:t>
            </a:r>
            <a:r>
              <a:rPr lang="tr-TR" sz="2000" b="1" dirty="0"/>
              <a:t>İtalya ve Fransa </a:t>
            </a:r>
            <a:r>
              <a:rPr lang="tr-TR" sz="2000" dirty="0"/>
              <a:t>gibi ülkelere giden </a:t>
            </a:r>
            <a:r>
              <a:rPr lang="tr-TR" sz="2000" b="1" dirty="0"/>
              <a:t>Osmanlı elçileri, </a:t>
            </a:r>
            <a:r>
              <a:rPr lang="tr-TR" sz="2000" b="1" dirty="0" smtClean="0"/>
              <a:t>kılık-kıyafetleri ve </a:t>
            </a:r>
            <a:r>
              <a:rPr lang="tr-TR" sz="2000" b="1" dirty="0"/>
              <a:t>âdetleri ile bu ülkelerin önde gelen çevrelerini etkilemiştir. </a:t>
            </a:r>
            <a:r>
              <a:rPr lang="tr-TR" sz="2000" dirty="0"/>
              <a:t>Öyle ki bu yüzyılda </a:t>
            </a:r>
            <a:r>
              <a:rPr lang="tr-TR" sz="2000" dirty="0" smtClean="0"/>
              <a:t>saray çevresinde </a:t>
            </a:r>
            <a:r>
              <a:rPr lang="tr-TR" sz="2000" b="1" dirty="0"/>
              <a:t>Türk modası (Alaturka) yaygınlaşmış, Osmanlı kültürü Batı kültürünü; dokuma</a:t>
            </a:r>
            <a:r>
              <a:rPr lang="tr-TR" sz="2000" b="1" dirty="0" smtClean="0"/>
              <a:t>, </a:t>
            </a:r>
            <a:r>
              <a:rPr lang="tr-TR" sz="2000" dirty="0" smtClean="0">
                <a:solidFill>
                  <a:srgbClr val="FF0000"/>
                </a:solidFill>
              </a:rPr>
              <a:t>halı</a:t>
            </a:r>
            <a:r>
              <a:rPr lang="tr-TR" sz="2000" dirty="0">
                <a:solidFill>
                  <a:srgbClr val="FF0000"/>
                </a:solidFill>
              </a:rPr>
              <a:t>, çini ve seramik gibi sanat dallarında ciddi bir şekilde etkilemiştir. </a:t>
            </a:r>
            <a:r>
              <a:rPr lang="tr-TR" sz="2000" dirty="0"/>
              <a:t>Hatta bu dönemde </a:t>
            </a:r>
            <a:r>
              <a:rPr lang="tr-TR" sz="2000" dirty="0" smtClean="0"/>
              <a:t>Osmanlı seramiklerini </a:t>
            </a:r>
            <a:r>
              <a:rPr lang="tr-TR" sz="2000" dirty="0"/>
              <a:t>kopya eden </a:t>
            </a:r>
            <a:r>
              <a:rPr lang="tr-TR" sz="2000" b="1" dirty="0" err="1"/>
              <a:t>majolika</a:t>
            </a:r>
            <a:r>
              <a:rPr lang="tr-TR" sz="2000" b="1" dirty="0"/>
              <a:t> (çini) örneklerine rastlanmıştır</a:t>
            </a:r>
            <a:r>
              <a:rPr lang="tr-TR" sz="2000" dirty="0"/>
              <a:t>. Batılılar özellikle </a:t>
            </a:r>
            <a:r>
              <a:rPr lang="tr-TR" sz="2000" dirty="0" smtClean="0"/>
              <a:t>İznik seramiklerini </a:t>
            </a:r>
            <a:r>
              <a:rPr lang="tr-TR" sz="2000" dirty="0"/>
              <a:t>örnek alarak üretim yapmışlardır</a:t>
            </a:r>
            <a:r>
              <a:rPr lang="tr-TR" dirty="0"/>
              <a:t>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5004048" y="193204"/>
            <a:ext cx="3923928" cy="3170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b="1" dirty="0"/>
              <a:t>Lale Devri (1718-1730</a:t>
            </a:r>
            <a:r>
              <a:rPr lang="tr-TR" sz="2000" dirty="0"/>
              <a:t>) ise Osmanlı’nın Avrupa’ya açıldığı ve Batılılaşma Hareketi’nin </a:t>
            </a:r>
            <a:r>
              <a:rPr lang="tr-TR" sz="2000" dirty="0" smtClean="0"/>
              <a:t>başladığı dönemdir</a:t>
            </a:r>
            <a:r>
              <a:rPr lang="tr-TR" sz="2000" dirty="0"/>
              <a:t>. Mimari, süsleme ve diğer sanat dalları ile özel yaşam tarzında </a:t>
            </a:r>
            <a:r>
              <a:rPr lang="tr-TR" sz="2000" b="1" dirty="0"/>
              <a:t>Fransızların taklit</a:t>
            </a:r>
          </a:p>
          <a:p>
            <a:r>
              <a:rPr lang="tr-TR" sz="2000" b="1" dirty="0"/>
              <a:t>edilmeye başlandığı bu dönemde; </a:t>
            </a:r>
            <a:r>
              <a:rPr lang="tr-TR" sz="2000" b="1" dirty="0">
                <a:solidFill>
                  <a:srgbClr val="FF0000"/>
                </a:solidFill>
              </a:rPr>
              <a:t>İstanbul, Selanik, İzmir, Kahire ve Beyrut </a:t>
            </a:r>
            <a:r>
              <a:rPr lang="tr-TR" sz="2000" b="1" dirty="0"/>
              <a:t>gibi şehirler </a:t>
            </a:r>
            <a:r>
              <a:rPr lang="tr-TR" sz="2000" b="1" dirty="0" smtClean="0"/>
              <a:t>Batılılaşmanın merkezi </a:t>
            </a:r>
            <a:r>
              <a:rPr lang="tr-TR" sz="2000" b="1" dirty="0"/>
              <a:t>hâline gelmiştir.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499992" y="3289548"/>
            <a:ext cx="4644008" cy="2308324"/>
          </a:xfrm>
          <a:prstGeom prst="rect">
            <a:avLst/>
          </a:prstGeom>
          <a:solidFill>
            <a:srgbClr val="E6B0E0"/>
          </a:solidFill>
        </p:spPr>
        <p:txBody>
          <a:bodyPr wrap="square">
            <a:spAutoFit/>
          </a:bodyPr>
          <a:lstStyle/>
          <a:p>
            <a:r>
              <a:rPr lang="tr-TR" dirty="0"/>
              <a:t>XIX. yüzyılda Batılılaşma hareketleri devam etmiş, </a:t>
            </a:r>
            <a:r>
              <a:rPr lang="tr-TR" b="1" dirty="0"/>
              <a:t>kültür değişimleri hızlanmış </a:t>
            </a:r>
            <a:r>
              <a:rPr lang="tr-TR" dirty="0"/>
              <a:t>ve </a:t>
            </a:r>
            <a:r>
              <a:rPr lang="tr-TR" b="1" dirty="0">
                <a:solidFill>
                  <a:srgbClr val="FF0000"/>
                </a:solidFill>
              </a:rPr>
              <a:t>Batı </a:t>
            </a:r>
            <a:r>
              <a:rPr lang="tr-TR" b="1" dirty="0" smtClean="0">
                <a:solidFill>
                  <a:srgbClr val="FF0000"/>
                </a:solidFill>
              </a:rPr>
              <a:t>etkisinde bir </a:t>
            </a:r>
            <a:r>
              <a:rPr lang="tr-TR" b="1" dirty="0">
                <a:solidFill>
                  <a:srgbClr val="FF0000"/>
                </a:solidFill>
              </a:rPr>
              <a:t>Türk Edebiyatı ortaya çıkmıştır. </a:t>
            </a:r>
            <a:r>
              <a:rPr lang="tr-TR" dirty="0"/>
              <a:t>Bu dönemde dil sadeleştirilerek halk </a:t>
            </a:r>
            <a:r>
              <a:rPr lang="tr-TR" dirty="0" smtClean="0"/>
              <a:t>aydınlatılmaya</a:t>
            </a:r>
            <a:endParaRPr lang="tr-TR" dirty="0"/>
          </a:p>
          <a:p>
            <a:r>
              <a:rPr lang="tr-TR" dirty="0"/>
              <a:t>çalışılmıştır. </a:t>
            </a:r>
            <a:r>
              <a:rPr lang="tr-TR" b="1" dirty="0"/>
              <a:t>Fransız Edebiyatı’nın etkisinde kalan </a:t>
            </a:r>
            <a:r>
              <a:rPr lang="tr-TR" dirty="0"/>
              <a:t>bu dönem Türk Edebiyatı, Şinasi ile </a:t>
            </a:r>
            <a:r>
              <a:rPr lang="tr-TR" dirty="0" smtClean="0"/>
              <a:t>başlamıştır.Makale</a:t>
            </a:r>
            <a:r>
              <a:rPr lang="tr-TR" dirty="0"/>
              <a:t>, fıkra, roman, tiyatro gibi edebi türler de bu dönemde ortaya çıkmıştır.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480" y="90172"/>
            <a:ext cx="4248472" cy="2554545"/>
          </a:xfrm>
          <a:prstGeom prst="rect">
            <a:avLst/>
          </a:prstGeom>
          <a:solidFill>
            <a:srgbClr val="E6B0E0"/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Avrupa’nın da etkisiyle </a:t>
            </a:r>
            <a:r>
              <a:rPr lang="tr-TR" sz="2000" b="1" dirty="0"/>
              <a:t>minyatür sanatının yerini</a:t>
            </a:r>
            <a:r>
              <a:rPr lang="tr-TR" sz="2000" dirty="0"/>
              <a:t> </a:t>
            </a:r>
            <a:r>
              <a:rPr lang="tr-TR" sz="2000" b="1" dirty="0">
                <a:solidFill>
                  <a:srgbClr val="FF0000"/>
                </a:solidFill>
              </a:rPr>
              <a:t>resim sanatı almıştır. </a:t>
            </a:r>
            <a:r>
              <a:rPr lang="tr-TR" sz="2000" dirty="0"/>
              <a:t>Padişah </a:t>
            </a:r>
            <a:r>
              <a:rPr lang="tr-TR" sz="2000" b="1" dirty="0"/>
              <a:t>II. </a:t>
            </a:r>
            <a:r>
              <a:rPr lang="tr-TR" sz="2000" b="1" dirty="0" smtClean="0"/>
              <a:t>Mahmut’un kendi </a:t>
            </a:r>
            <a:r>
              <a:rPr lang="tr-TR" sz="2000" b="1" dirty="0"/>
              <a:t>resmini çizdirip devlet </a:t>
            </a:r>
            <a:r>
              <a:rPr lang="tr-TR" sz="2000" b="1" dirty="0" smtClean="0"/>
              <a:t>dairelerine astırması</a:t>
            </a:r>
            <a:r>
              <a:rPr lang="tr-TR" sz="2000" b="1" dirty="0"/>
              <a:t>, </a:t>
            </a:r>
            <a:r>
              <a:rPr lang="tr-TR" sz="2000" dirty="0"/>
              <a:t>Avrupa </a:t>
            </a:r>
            <a:r>
              <a:rPr lang="tr-TR" sz="2000" dirty="0" smtClean="0"/>
              <a:t>anlayışındaki resim </a:t>
            </a:r>
            <a:r>
              <a:rPr lang="tr-TR" sz="2000" dirty="0"/>
              <a:t>sanatının Türkiye’de </a:t>
            </a:r>
            <a:r>
              <a:rPr lang="tr-TR" sz="2000" dirty="0" smtClean="0"/>
              <a:t>yayılmasına öncülük </a:t>
            </a:r>
            <a:r>
              <a:rPr lang="tr-TR" sz="2000" dirty="0"/>
              <a:t>etmiş, resim sanatı </a:t>
            </a:r>
            <a:r>
              <a:rPr lang="tr-TR" sz="2000" dirty="0" smtClean="0"/>
              <a:t>okullarda ders </a:t>
            </a:r>
            <a:r>
              <a:rPr lang="tr-TR" sz="2000" dirty="0"/>
              <a:t>olarak okutulmaya başlamıştır.</a:t>
            </a:r>
            <a:endParaRPr lang="tr-TR" dirty="0"/>
          </a:p>
        </p:txBody>
      </p:sp>
      <p:pic>
        <p:nvPicPr>
          <p:cNvPr id="41986" name="Picture 2" descr="2. mahmut devlet dairelerine resim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586" y="0"/>
            <a:ext cx="4759414" cy="2641475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51516" y="2801162"/>
            <a:ext cx="4232452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XVIII. yüzyıl, müzik alanında Osmanlı</a:t>
            </a:r>
          </a:p>
          <a:p>
            <a:r>
              <a:rPr lang="tr-TR" sz="2000" dirty="0"/>
              <a:t>Devleti’ndeki mehter müziğinin</a:t>
            </a:r>
          </a:p>
          <a:p>
            <a:r>
              <a:rPr lang="tr-TR" sz="2000" b="1" dirty="0" smtClean="0"/>
              <a:t>Batı </a:t>
            </a:r>
            <a:r>
              <a:rPr lang="tr-TR" sz="2000" b="1" dirty="0"/>
              <a:t>müziğini etkilediği dönemdir.</a:t>
            </a:r>
          </a:p>
          <a:p>
            <a:r>
              <a:rPr lang="es-ES" sz="2000" b="1" dirty="0"/>
              <a:t>Rusya, Avusturya, Fransa ve İngiltere,</a:t>
            </a:r>
          </a:p>
          <a:p>
            <a:r>
              <a:rPr lang="tr-TR" sz="2000" b="1" dirty="0"/>
              <a:t>mehter müziğinden etkilenerek bu</a:t>
            </a:r>
          </a:p>
          <a:p>
            <a:r>
              <a:rPr lang="tr-TR" sz="2000" b="1" dirty="0"/>
              <a:t>müziği ve bu müzikle birlikte Türk </a:t>
            </a:r>
            <a:r>
              <a:rPr lang="tr-TR" sz="2000" b="1" dirty="0" smtClean="0"/>
              <a:t>müzik aletlerini </a:t>
            </a:r>
            <a:r>
              <a:rPr lang="tr-TR" sz="2000" b="1" dirty="0"/>
              <a:t>de </a:t>
            </a:r>
            <a:r>
              <a:rPr lang="tr-TR" sz="2000" b="1" dirty="0" smtClean="0"/>
              <a:t>kullanmış</a:t>
            </a:r>
            <a:r>
              <a:rPr lang="tr-TR" sz="2000" dirty="0"/>
              <a:t>.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13484"/>
            <a:ext cx="453650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8637" y="51516"/>
            <a:ext cx="4572000" cy="2554545"/>
          </a:xfrm>
          <a:prstGeom prst="rect">
            <a:avLst/>
          </a:prstGeom>
          <a:solidFill>
            <a:srgbClr val="EDF9A5"/>
          </a:solidFill>
        </p:spPr>
        <p:txBody>
          <a:bodyPr>
            <a:spAutoFit/>
          </a:bodyPr>
          <a:lstStyle/>
          <a:p>
            <a:r>
              <a:rPr lang="tr-TR" sz="2000" dirty="0"/>
              <a:t>Batı’nın ünlü müzisyenlerinden olan Mozart, Türk </a:t>
            </a:r>
            <a:r>
              <a:rPr lang="tr-TR" sz="2000" dirty="0" smtClean="0"/>
              <a:t>müziğinden etkilenerek </a:t>
            </a:r>
            <a:r>
              <a:rPr lang="tr-TR" sz="2000" b="1" dirty="0"/>
              <a:t>Saraydan Kız Kaçırma adlı eserini bestelemiştir. </a:t>
            </a:r>
            <a:r>
              <a:rPr lang="tr-TR" sz="2000" b="1" dirty="0" smtClean="0"/>
              <a:t>Ünlü </a:t>
            </a:r>
            <a:r>
              <a:rPr lang="tr-TR" sz="2000" dirty="0" smtClean="0"/>
              <a:t>besteci </a:t>
            </a:r>
            <a:r>
              <a:rPr lang="tr-TR" sz="2000" dirty="0"/>
              <a:t>Beethoven (</a:t>
            </a:r>
            <a:r>
              <a:rPr lang="tr-TR" sz="2000" dirty="0" err="1"/>
              <a:t>Bethofın</a:t>
            </a:r>
            <a:r>
              <a:rPr lang="tr-TR" sz="2000" dirty="0"/>
              <a:t>), 1811 yılında mehter marşından </a:t>
            </a:r>
            <a:r>
              <a:rPr lang="tr-TR" sz="2000" dirty="0" smtClean="0"/>
              <a:t>etkilenerek bir </a:t>
            </a:r>
            <a:r>
              <a:rPr lang="tr-TR" sz="2000" dirty="0"/>
              <a:t>Türk marşı yazmış ve bu marşa </a:t>
            </a:r>
            <a:r>
              <a:rPr lang="tr-TR" sz="2000" b="1" dirty="0"/>
              <a:t>Atina Harabeleri adlı</a:t>
            </a:r>
          </a:p>
          <a:p>
            <a:r>
              <a:rPr lang="tr-TR" sz="2000" dirty="0"/>
              <a:t>eserinde yer vermiştir.</a:t>
            </a:r>
            <a:endParaRPr lang="tr-TR" dirty="0"/>
          </a:p>
        </p:txBody>
      </p:sp>
      <p:pic>
        <p:nvPicPr>
          <p:cNvPr id="43010" name="Picture 2" descr="mozart saraydan kaÃ§Ä±rma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"/>
            <a:ext cx="4499990" cy="2569467"/>
          </a:xfrm>
          <a:prstGeom prst="rect">
            <a:avLst/>
          </a:prstGeom>
          <a:noFill/>
        </p:spPr>
      </p:pic>
      <p:pic>
        <p:nvPicPr>
          <p:cNvPr id="4301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1476"/>
            <a:ext cx="2857500" cy="2857500"/>
          </a:xfrm>
          <a:prstGeom prst="rect">
            <a:avLst/>
          </a:prstGeom>
          <a:noFill/>
        </p:spPr>
      </p:pic>
      <p:pic>
        <p:nvPicPr>
          <p:cNvPr id="43014" name="Picture 6" descr="beethoven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0476" y="2641476"/>
            <a:ext cx="3073524" cy="3073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1516" y="77274"/>
            <a:ext cx="4572000" cy="3785652"/>
          </a:xfrm>
          <a:prstGeom prst="rect">
            <a:avLst/>
          </a:prstGeom>
          <a:solidFill>
            <a:srgbClr val="EDF9A5"/>
          </a:solidFill>
        </p:spPr>
        <p:txBody>
          <a:bodyPr>
            <a:spAutoFit/>
          </a:bodyPr>
          <a:lstStyle/>
          <a:p>
            <a:r>
              <a:rPr lang="tr-TR" sz="2000" dirty="0"/>
              <a:t>XIX. yüzyılda Batı müziğinin etkileri artmış,</a:t>
            </a:r>
          </a:p>
          <a:p>
            <a:r>
              <a:rPr lang="tr-TR" sz="2000" dirty="0"/>
              <a:t>Mehterhanenin kaldırılması ile birlikte Batı </a:t>
            </a:r>
            <a:r>
              <a:rPr lang="tr-TR" sz="2000" dirty="0" smtClean="0"/>
              <a:t>müziği resmen </a:t>
            </a:r>
            <a:r>
              <a:rPr lang="tr-TR" sz="2000" dirty="0"/>
              <a:t>Osmanlı toplumunu etkisi altına almıştır</a:t>
            </a:r>
            <a:r>
              <a:rPr lang="tr-TR" sz="2000" dirty="0" smtClean="0"/>
              <a:t>. </a:t>
            </a:r>
            <a:r>
              <a:rPr lang="tr-TR" sz="2000" b="1" dirty="0" smtClean="0"/>
              <a:t>Mızıka-i </a:t>
            </a:r>
            <a:r>
              <a:rPr lang="tr-TR" sz="2000" b="1" dirty="0" err="1"/>
              <a:t>Hümâyun</a:t>
            </a:r>
            <a:r>
              <a:rPr lang="tr-TR" sz="2000" b="1" dirty="0"/>
              <a:t> (Askerî Mızıka Okulu) İtalyan</a:t>
            </a:r>
          </a:p>
          <a:p>
            <a:r>
              <a:rPr lang="tr-TR" sz="2000" b="1" dirty="0"/>
              <a:t>müzisyen </a:t>
            </a:r>
            <a:r>
              <a:rPr lang="tr-TR" sz="2000" b="1" dirty="0" err="1">
                <a:solidFill>
                  <a:srgbClr val="FF0000"/>
                </a:solidFill>
              </a:rPr>
              <a:t>Donizetti’ye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(</a:t>
            </a:r>
            <a:r>
              <a:rPr lang="tr-TR" sz="2000" b="1" dirty="0" err="1"/>
              <a:t>Donicetti</a:t>
            </a:r>
            <a:r>
              <a:rPr lang="tr-TR" sz="2000" b="1" dirty="0"/>
              <a:t>) kurdurulmuş</a:t>
            </a:r>
            <a:r>
              <a:rPr lang="tr-TR" sz="2000" b="1" dirty="0" smtClean="0"/>
              <a:t>, </a:t>
            </a:r>
            <a:r>
              <a:rPr lang="tr-TR" sz="2000" dirty="0" smtClean="0"/>
              <a:t>Batı </a:t>
            </a:r>
            <a:r>
              <a:rPr lang="tr-TR" sz="2000" dirty="0"/>
              <a:t>müziği Abdülaziz </a:t>
            </a:r>
            <a:r>
              <a:rPr lang="tr-TR" sz="2000" dirty="0" smtClean="0"/>
              <a:t>Dönemi’nden sonra </a:t>
            </a:r>
            <a:r>
              <a:rPr lang="tr-TR" sz="2000" dirty="0"/>
              <a:t>saray ve çevresinde </a:t>
            </a:r>
            <a:r>
              <a:rPr lang="tr-TR" sz="2000" dirty="0" smtClean="0"/>
              <a:t>kendisini hissettirmeye </a:t>
            </a:r>
            <a:r>
              <a:rPr lang="tr-TR" sz="2000" dirty="0"/>
              <a:t>başlamıştır. Bu</a:t>
            </a:r>
          </a:p>
          <a:p>
            <a:r>
              <a:rPr lang="tr-TR" sz="2000" dirty="0"/>
              <a:t>müziğin en önemli enstrümanı olan</a:t>
            </a:r>
          </a:p>
          <a:p>
            <a:r>
              <a:rPr lang="tr-TR" sz="2000" b="1" dirty="0"/>
              <a:t>piyano, bir üstünlük ifadesi olarak Türk</a:t>
            </a:r>
          </a:p>
          <a:p>
            <a:r>
              <a:rPr lang="tr-TR" sz="2000" b="1" dirty="0"/>
              <a:t>toplumundaki yerini almıştır</a:t>
            </a:r>
            <a:r>
              <a:rPr lang="tr-TR" sz="2000" b="1" dirty="0" smtClean="0"/>
              <a:t>.</a:t>
            </a:r>
            <a:endParaRPr lang="tr-TR" sz="2000" b="1" dirty="0"/>
          </a:p>
        </p:txBody>
      </p:sp>
      <p:sp>
        <p:nvSpPr>
          <p:cNvPr id="3" name="2 Dikdörtgen"/>
          <p:cNvSpPr/>
          <p:nvPr/>
        </p:nvSpPr>
        <p:spPr>
          <a:xfrm>
            <a:off x="4559121" y="1584117"/>
            <a:ext cx="4572000" cy="4093428"/>
          </a:xfrm>
          <a:prstGeom prst="rect">
            <a:avLst/>
          </a:prstGeom>
          <a:solidFill>
            <a:srgbClr val="74D27F"/>
          </a:solidFill>
        </p:spPr>
        <p:txBody>
          <a:bodyPr>
            <a:spAutoFit/>
          </a:bodyPr>
          <a:lstStyle/>
          <a:p>
            <a:r>
              <a:rPr lang="tr-TR" sz="2000" dirty="0"/>
              <a:t>XVIII. yüzyılda mimari alanda da Batı </a:t>
            </a:r>
            <a:r>
              <a:rPr lang="tr-TR" sz="2000" dirty="0" smtClean="0"/>
              <a:t>üslubu hâkim </a:t>
            </a:r>
            <a:r>
              <a:rPr lang="tr-TR" sz="2000" dirty="0"/>
              <a:t>olmuştur. </a:t>
            </a:r>
            <a:r>
              <a:rPr lang="tr-TR" sz="2000" b="1" dirty="0"/>
              <a:t>Aşırı süslemenin ön planda </a:t>
            </a:r>
            <a:r>
              <a:rPr lang="tr-TR" sz="2000" b="1" dirty="0" smtClean="0"/>
              <a:t>olduğu bu </a:t>
            </a:r>
            <a:r>
              <a:rPr lang="tr-TR" sz="2000" b="1" dirty="0"/>
              <a:t>yeni üsluba </a:t>
            </a:r>
            <a:r>
              <a:rPr lang="tr-TR" sz="2000" b="1" dirty="0">
                <a:solidFill>
                  <a:srgbClr val="FF0000"/>
                </a:solidFill>
              </a:rPr>
              <a:t>Türk-Barok üslubu </a:t>
            </a:r>
            <a:r>
              <a:rPr lang="tr-TR" sz="2000" dirty="0"/>
              <a:t>denilmiş, </a:t>
            </a:r>
            <a:r>
              <a:rPr lang="tr-TR" sz="2000" b="1" dirty="0"/>
              <a:t>Nur-u Osmaniye Camisi</a:t>
            </a:r>
            <a:r>
              <a:rPr lang="tr-TR" sz="2000" dirty="0"/>
              <a:t>, bu tarzın en </a:t>
            </a:r>
            <a:r>
              <a:rPr lang="tr-TR" sz="2000" dirty="0" smtClean="0"/>
              <a:t>güzel örneği </a:t>
            </a:r>
            <a:r>
              <a:rPr lang="tr-TR" sz="2000" dirty="0"/>
              <a:t>olarak kabul edilmiştir</a:t>
            </a:r>
            <a:r>
              <a:rPr lang="tr-TR" sz="2000" dirty="0" smtClean="0"/>
              <a:t>. XIX</a:t>
            </a:r>
            <a:r>
              <a:rPr lang="tr-TR" sz="2000" dirty="0"/>
              <a:t>. yüzyılda ise </a:t>
            </a:r>
            <a:r>
              <a:rPr lang="tr-TR" sz="2000" b="1" dirty="0">
                <a:solidFill>
                  <a:srgbClr val="FF0000"/>
                </a:solidFill>
              </a:rPr>
              <a:t>Büyük Mecidiye Camisi’nde (Ortaköy Camisi) </a:t>
            </a:r>
            <a:r>
              <a:rPr lang="tr-TR" sz="2000" b="1" dirty="0" smtClean="0"/>
              <a:t>olduğu gibi </a:t>
            </a:r>
            <a:r>
              <a:rPr lang="tr-TR" sz="2000" dirty="0" smtClean="0"/>
              <a:t>insan </a:t>
            </a:r>
            <a:r>
              <a:rPr lang="tr-TR" sz="2000" dirty="0"/>
              <a:t>heykeli ve kabartmalardan </a:t>
            </a:r>
            <a:r>
              <a:rPr lang="tr-TR" sz="2000" dirty="0" smtClean="0"/>
              <a:t>arındırılmış </a:t>
            </a:r>
            <a:r>
              <a:rPr lang="tr-TR" sz="2000" b="1" dirty="0" smtClean="0"/>
              <a:t>Türk </a:t>
            </a:r>
            <a:r>
              <a:rPr lang="tr-TR" sz="2000" b="1" dirty="0"/>
              <a:t>Ampir üslubu uygulanmıştır. Bu dönemde</a:t>
            </a:r>
          </a:p>
          <a:p>
            <a:r>
              <a:rPr lang="tr-TR" sz="2000" dirty="0"/>
              <a:t>ayrıca eklektik üslup anlayışı ile geçmişteki</a:t>
            </a:r>
          </a:p>
          <a:p>
            <a:r>
              <a:rPr lang="tr-TR" sz="2000" dirty="0"/>
              <a:t>üsluplar karıştırılarak yeni eserler</a:t>
            </a:r>
          </a:p>
          <a:p>
            <a:r>
              <a:rPr lang="tr-TR" sz="2000" dirty="0"/>
              <a:t>ortaya konulmuştur.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281436"/>
            <a:ext cx="2555776" cy="34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6084168" y="5345668"/>
            <a:ext cx="2499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Üç Şerefeli Cami (Edirne)</a:t>
            </a:r>
          </a:p>
        </p:txBody>
      </p:sp>
      <p:pic>
        <p:nvPicPr>
          <p:cNvPr id="14340" name="Picture 4" descr="Ä°znik YeÅil Cami,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63888" cy="2672916"/>
          </a:xfrm>
          <a:prstGeom prst="rect">
            <a:avLst/>
          </a:prstGeom>
          <a:noFill/>
        </p:spPr>
      </p:pic>
      <p:pic>
        <p:nvPicPr>
          <p:cNvPr id="14342" name="Picture 6" descr="Fatih Camii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9428"/>
            <a:ext cx="5004048" cy="350557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619672" y="1849388"/>
            <a:ext cx="163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İznik Yeşil Cami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0" y="5345668"/>
            <a:ext cx="250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Fatih Camisi </a:t>
            </a:r>
            <a:r>
              <a:rPr lang="tr-TR" b="1" dirty="0" smtClean="0"/>
              <a:t>ve Külliyesi</a:t>
            </a:r>
            <a:r>
              <a:rPr lang="tr-TR" b="1" dirty="0"/>
              <a:t>,</a:t>
            </a:r>
            <a:endParaRPr lang="tr-TR" dirty="0"/>
          </a:p>
        </p:txBody>
      </p:sp>
      <p:pic>
        <p:nvPicPr>
          <p:cNvPr id="14344" name="Picture 8" descr="SÃ¼leymaniye Camii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0"/>
            <a:ext cx="4644008" cy="280887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7107352" y="2425452"/>
            <a:ext cx="2036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Süleymaniye Camisi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nuruosmaniye ca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0152" cy="3505572"/>
          </a:xfrm>
          <a:prstGeom prst="rect">
            <a:avLst/>
          </a:prstGeom>
          <a:noFill/>
        </p:spPr>
      </p:pic>
      <p:pic>
        <p:nvPicPr>
          <p:cNvPr id="45062" name="Picture 6" descr="nuruosmaniye cam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5572"/>
            <a:ext cx="2195736" cy="2209427"/>
          </a:xfrm>
          <a:prstGeom prst="rect">
            <a:avLst/>
          </a:prstGeom>
          <a:noFill/>
        </p:spPr>
      </p:pic>
      <p:pic>
        <p:nvPicPr>
          <p:cNvPr id="45064" name="Picture 8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674" y="-1"/>
            <a:ext cx="3743326" cy="5715001"/>
          </a:xfrm>
          <a:prstGeom prst="rect">
            <a:avLst/>
          </a:prstGeom>
          <a:noFill/>
        </p:spPr>
      </p:pic>
      <p:pic>
        <p:nvPicPr>
          <p:cNvPr id="45066" name="Picture 10" descr="nuruosmaniye cami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339352"/>
            <a:ext cx="3258031" cy="237564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0"/>
            <a:ext cx="2079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/>
              <a:t>Nuruosmaniye</a:t>
            </a:r>
            <a:r>
              <a:rPr lang="tr-TR" dirty="0" smtClean="0"/>
              <a:t> Cami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uruosmaniye ca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Mecidiye Camiiânde (OrtakÃ¶y Camii)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5345668"/>
            <a:ext cx="5508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Büyük Mecidiye Camisi’nde (Ortaköy Camisi) İstanbul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Mecidiye Camiiânde (OrtakÃ¶y Camii) iÃ§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7778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0" y="5345668"/>
            <a:ext cx="5508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Pertevniyal</a:t>
            </a:r>
            <a:r>
              <a:rPr lang="tr-TR" dirty="0"/>
              <a:t> </a:t>
            </a:r>
            <a:r>
              <a:rPr lang="tr-TR" dirty="0" err="1"/>
              <a:t>Vâlide</a:t>
            </a:r>
            <a:r>
              <a:rPr lang="tr-TR" dirty="0"/>
              <a:t> Sultan Camii hariminden bir görünüş</a:t>
            </a:r>
          </a:p>
        </p:txBody>
      </p:sp>
      <p:sp>
        <p:nvSpPr>
          <p:cNvPr id="4" name="3 Dikdörtgen"/>
          <p:cNvSpPr/>
          <p:nvPr/>
        </p:nvSpPr>
        <p:spPr>
          <a:xfrm>
            <a:off x="5471592" y="5314890"/>
            <a:ext cx="3672408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Emin ÖZÜMAĞI Tarih Öğretmeni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804248" y="4873724"/>
            <a:ext cx="161024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dirty="0" err="1" smtClean="0"/>
              <a:t>Egitimhan</a:t>
            </a:r>
            <a:r>
              <a:rPr lang="tr-TR" dirty="0" smtClean="0"/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93204"/>
            <a:ext cx="4572000" cy="2585323"/>
          </a:xfrm>
          <a:prstGeom prst="rect">
            <a:avLst/>
          </a:prstGeom>
          <a:solidFill>
            <a:srgbClr val="D5F12F"/>
          </a:solidFill>
        </p:spPr>
        <p:txBody>
          <a:bodyPr>
            <a:spAutoFit/>
          </a:bodyPr>
          <a:lstStyle/>
          <a:p>
            <a:r>
              <a:rPr lang="tr-TR" dirty="0"/>
              <a:t>Saray ve yönetici sınıfa sanatsal üretim </a:t>
            </a:r>
            <a:r>
              <a:rPr lang="tr-TR" dirty="0" smtClean="0"/>
              <a:t>sağlayan ve </a:t>
            </a:r>
            <a:r>
              <a:rPr lang="tr-TR" b="1" dirty="0"/>
              <a:t>saraya bağlı kurumlarda çalışan </a:t>
            </a:r>
            <a:r>
              <a:rPr lang="tr-TR" b="1" dirty="0" smtClean="0"/>
              <a:t>mimarlar, nakkaşlar</a:t>
            </a:r>
            <a:r>
              <a:rPr lang="tr-TR" b="1" dirty="0"/>
              <a:t>, halıcılar vb. sanatkârlar, </a:t>
            </a:r>
            <a:r>
              <a:rPr lang="tr-TR" b="1" dirty="0" err="1">
                <a:solidFill>
                  <a:srgbClr val="FF0000"/>
                </a:solidFill>
              </a:rPr>
              <a:t>Ehl</a:t>
            </a:r>
            <a:r>
              <a:rPr lang="tr-TR" b="1" dirty="0">
                <a:solidFill>
                  <a:srgbClr val="FF0000"/>
                </a:solidFill>
              </a:rPr>
              <a:t>-i </a:t>
            </a:r>
            <a:r>
              <a:rPr lang="tr-TR" b="1" dirty="0" err="1" smtClean="0">
                <a:solidFill>
                  <a:srgbClr val="FF0000"/>
                </a:solidFill>
              </a:rPr>
              <a:t>Hiref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örgütüne </a:t>
            </a:r>
            <a:r>
              <a:rPr lang="tr-TR" dirty="0"/>
              <a:t>bağlı iş bilen kimselerdi. Sanat </a:t>
            </a:r>
            <a:r>
              <a:rPr lang="tr-TR" dirty="0" smtClean="0"/>
              <a:t>etkinliklerini örgütleyecek </a:t>
            </a:r>
            <a:r>
              <a:rPr lang="tr-TR" dirty="0"/>
              <a:t>kurumların ve bu kurumlarda </a:t>
            </a:r>
            <a:r>
              <a:rPr lang="tr-TR" dirty="0" smtClean="0"/>
              <a:t>hizmet edecek </a:t>
            </a:r>
            <a:r>
              <a:rPr lang="tr-TR" dirty="0"/>
              <a:t>sanatçıların olması, </a:t>
            </a:r>
            <a:r>
              <a:rPr lang="tr-TR" b="1" dirty="0"/>
              <a:t>Klasik </a:t>
            </a:r>
            <a:r>
              <a:rPr lang="tr-TR" b="1" dirty="0" smtClean="0"/>
              <a:t>Dönem’de Osmanlı sanatının </a:t>
            </a:r>
            <a:r>
              <a:rPr lang="tr-TR" b="1" dirty="0"/>
              <a:t>kurumsallaşmasını ve bütüncül bir üslubun</a:t>
            </a:r>
          </a:p>
          <a:p>
            <a:r>
              <a:rPr lang="tr-TR" b="1" dirty="0"/>
              <a:t>ortaya çıkmasını sağlamıştır.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251520" y="3129677"/>
            <a:ext cx="4572000" cy="2585323"/>
          </a:xfrm>
          <a:prstGeom prst="rect">
            <a:avLst/>
          </a:prstGeom>
          <a:solidFill>
            <a:srgbClr val="EDF9A5"/>
          </a:solidFill>
        </p:spPr>
        <p:txBody>
          <a:bodyPr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Fatih Sultan Mehmet</a:t>
            </a:r>
            <a:r>
              <a:rPr lang="tr-TR" dirty="0"/>
              <a:t>’in İstanbul’u </a:t>
            </a:r>
            <a:r>
              <a:rPr lang="tr-TR" dirty="0" smtClean="0"/>
              <a:t>fethetmesinin ardından</a:t>
            </a:r>
            <a:r>
              <a:rPr lang="tr-TR" dirty="0"/>
              <a:t>, bu yeni coğrafyada karşılaşılan </a:t>
            </a:r>
            <a:r>
              <a:rPr lang="tr-TR" b="1" dirty="0" smtClean="0"/>
              <a:t>sanatçılar ve </a:t>
            </a:r>
            <a:r>
              <a:rPr lang="tr-TR" b="1" dirty="0"/>
              <a:t>sanat eserleri Osmanlı’yı etkilemiştir. </a:t>
            </a:r>
            <a:r>
              <a:rPr lang="tr-TR" dirty="0"/>
              <a:t>Fatih </a:t>
            </a:r>
            <a:r>
              <a:rPr lang="tr-TR" dirty="0" smtClean="0"/>
              <a:t>Sultan Mehmet</a:t>
            </a:r>
            <a:r>
              <a:rPr lang="tr-TR" dirty="0"/>
              <a:t>, </a:t>
            </a:r>
            <a:r>
              <a:rPr lang="tr-TR" b="1" dirty="0"/>
              <a:t>sanatçıları ve bilginleri sarayında toplamak</a:t>
            </a:r>
          </a:p>
          <a:p>
            <a:r>
              <a:rPr lang="tr-TR" b="1" dirty="0"/>
              <a:t>için girişimlerde bulunmuş, fethettiği bölgelerden </a:t>
            </a:r>
            <a:r>
              <a:rPr lang="tr-TR" b="1" dirty="0" smtClean="0"/>
              <a:t>sanatçıları İstanbul’a </a:t>
            </a:r>
            <a:r>
              <a:rPr lang="tr-TR" b="1" dirty="0"/>
              <a:t>getirdiği gibi İtalya’dan ünlü </a:t>
            </a:r>
            <a:r>
              <a:rPr lang="tr-TR" b="1" dirty="0" smtClean="0"/>
              <a:t>ressamları da </a:t>
            </a:r>
            <a:r>
              <a:rPr lang="tr-TR" b="1" dirty="0"/>
              <a:t>İstanbul’a davet etmiştir.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716016" y="193204"/>
            <a:ext cx="4427984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Görkemli bir mimari eser olan </a:t>
            </a:r>
            <a:r>
              <a:rPr lang="tr-TR" b="1" dirty="0">
                <a:solidFill>
                  <a:srgbClr val="FF0000"/>
                </a:solidFill>
              </a:rPr>
              <a:t>Ayasofya</a:t>
            </a:r>
          </a:p>
          <a:p>
            <a:r>
              <a:rPr lang="tr-TR" b="1" dirty="0" smtClean="0"/>
              <a:t>Türk </a:t>
            </a:r>
            <a:r>
              <a:rPr lang="tr-TR" b="1" dirty="0"/>
              <a:t>mimarlarını etkilemiş</a:t>
            </a:r>
            <a:r>
              <a:rPr lang="tr-TR" b="1" dirty="0" smtClean="0"/>
              <a:t>, </a:t>
            </a:r>
            <a:r>
              <a:rPr lang="tr-TR" dirty="0" smtClean="0"/>
              <a:t>bütün </a:t>
            </a:r>
            <a:r>
              <a:rPr lang="tr-TR" dirty="0"/>
              <a:t>Osmanlı mimarları </a:t>
            </a:r>
            <a:r>
              <a:rPr lang="tr-TR" dirty="0" smtClean="0"/>
              <a:t>Ayasofya’yı dikkate </a:t>
            </a:r>
            <a:r>
              <a:rPr lang="tr-TR" dirty="0"/>
              <a:t>alarak bu eseri geçmek ve </a:t>
            </a:r>
            <a:r>
              <a:rPr lang="tr-TR" b="1" dirty="0" smtClean="0"/>
              <a:t>ondan daha </a:t>
            </a:r>
            <a:r>
              <a:rPr lang="tr-TR" b="1" dirty="0"/>
              <a:t>güzelini yapmak için çaba sarf etmişlerdir</a:t>
            </a:r>
            <a:r>
              <a:rPr lang="tr-TR" b="1" dirty="0" smtClean="0"/>
              <a:t>. </a:t>
            </a:r>
            <a:r>
              <a:rPr lang="tr-TR" dirty="0" smtClean="0"/>
              <a:t>Mimar </a:t>
            </a:r>
            <a:r>
              <a:rPr lang="tr-TR" dirty="0"/>
              <a:t>Sinan </a:t>
            </a:r>
            <a:r>
              <a:rPr lang="tr-TR" dirty="0" smtClean="0"/>
              <a:t>Süleymaniye Camisi’ni yaptıktan </a:t>
            </a:r>
            <a:r>
              <a:rPr lang="tr-TR" dirty="0"/>
              <a:t>sonra hem plan hem de </a:t>
            </a:r>
            <a:r>
              <a:rPr lang="tr-TR" dirty="0" smtClean="0"/>
              <a:t>hacimsel bütünlük </a:t>
            </a:r>
            <a:r>
              <a:rPr lang="tr-TR" dirty="0"/>
              <a:t>açısından Ayasofya’yı </a:t>
            </a:r>
            <a:r>
              <a:rPr lang="tr-TR" dirty="0" smtClean="0"/>
              <a:t>geçtiğini ifade </a:t>
            </a:r>
            <a:r>
              <a:rPr lang="tr-TR" dirty="0"/>
              <a:t>etmiştir.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759919" y="2575679"/>
            <a:ext cx="4355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Osmanlı Devleti</a:t>
            </a:r>
            <a:r>
              <a:rPr lang="tr-TR" dirty="0" smtClean="0"/>
              <a:t>, </a:t>
            </a:r>
            <a:r>
              <a:rPr lang="tr-TR" b="1" dirty="0" smtClean="0"/>
              <a:t>yeni </a:t>
            </a:r>
            <a:r>
              <a:rPr lang="tr-TR" b="1" dirty="0"/>
              <a:t>fethettiği ülkelerden; özellikle de Bizans ve Balkan ülkelerinden birçok kültür ve </a:t>
            </a:r>
            <a:r>
              <a:rPr lang="tr-TR" b="1" dirty="0" smtClean="0"/>
              <a:t>sanat üslubunu </a:t>
            </a:r>
            <a:r>
              <a:rPr lang="tr-TR" b="1" dirty="0"/>
              <a:t>alıp </a:t>
            </a:r>
            <a:r>
              <a:rPr lang="tr-TR" b="1" dirty="0">
                <a:solidFill>
                  <a:srgbClr val="FF0000"/>
                </a:solidFill>
              </a:rPr>
              <a:t>sentezleyerek kendi </a:t>
            </a:r>
            <a:r>
              <a:rPr lang="tr-TR" b="1" dirty="0" smtClean="0">
                <a:solidFill>
                  <a:srgbClr val="FF0000"/>
                </a:solidFill>
              </a:rPr>
              <a:t>orijinal </a:t>
            </a:r>
            <a:r>
              <a:rPr lang="tr-TR" b="1" dirty="0">
                <a:solidFill>
                  <a:srgbClr val="FF0000"/>
                </a:solidFill>
              </a:rPr>
              <a:t>üslubunu </a:t>
            </a:r>
            <a:r>
              <a:rPr lang="tr-TR" b="1" dirty="0"/>
              <a:t>oluşturmuştur</a:t>
            </a:r>
            <a:r>
              <a:rPr lang="tr-TR" dirty="0" smtClean="0"/>
              <a:t>. Rumeli’ye </a:t>
            </a:r>
            <a:r>
              <a:rPr lang="tr-TR" dirty="0"/>
              <a:t>geçen Osmanlı, karşılaştığı yeni kültürle beraberinde götürdüğü Türk </a:t>
            </a:r>
            <a:r>
              <a:rPr lang="tr-TR" dirty="0" smtClean="0"/>
              <a:t>kültürünü harmanlamıştır</a:t>
            </a:r>
            <a:r>
              <a:rPr lang="tr-TR" dirty="0"/>
              <a:t>. Rumeli’nin türküleri, halk oyunları, el </a:t>
            </a:r>
            <a:endParaRPr lang="tr-TR" dirty="0" smtClean="0"/>
          </a:p>
          <a:p>
            <a:r>
              <a:rPr lang="tr-TR" dirty="0" smtClean="0"/>
              <a:t>işlemeleri </a:t>
            </a:r>
            <a:r>
              <a:rPr lang="tr-TR" dirty="0"/>
              <a:t>ve mimarisi Osmanlı </a:t>
            </a:r>
            <a:r>
              <a:rPr lang="tr-TR" dirty="0" smtClean="0"/>
              <a:t>sanatlarını  etkilemiş</a:t>
            </a:r>
            <a:r>
              <a:rPr lang="tr-TR" dirty="0"/>
              <a:t>, böylece ortak Rumeli-Türk kültürü ortaya çıkmıştır.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2555776" y="0"/>
            <a:ext cx="3655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Osmanlı Devleti’nde Dinî Mimari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18434" name="Picture 2" descr="ayasofya cami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9" y="409228"/>
            <a:ext cx="9122602" cy="5267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Ä°znik YeÅil Ca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5" y="1921396"/>
            <a:ext cx="9191625" cy="3793604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38636" y="38637"/>
            <a:ext cx="9105363" cy="2246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</a:rPr>
              <a:t>İznik Yeşil Cami</a:t>
            </a:r>
          </a:p>
          <a:p>
            <a:r>
              <a:rPr lang="tr-TR" sz="2000" b="1" dirty="0"/>
              <a:t>1378 yılında </a:t>
            </a:r>
            <a:r>
              <a:rPr lang="tr-TR" sz="2000" b="1" dirty="0" err="1"/>
              <a:t>Çandarlı</a:t>
            </a:r>
            <a:r>
              <a:rPr lang="tr-TR" sz="2000" b="1" dirty="0"/>
              <a:t> Halil Paşa </a:t>
            </a:r>
            <a:r>
              <a:rPr lang="tr-TR" sz="2000" dirty="0"/>
              <a:t>tarafından </a:t>
            </a:r>
            <a:r>
              <a:rPr lang="tr-TR" sz="2000" dirty="0">
                <a:solidFill>
                  <a:srgbClr val="FF0000"/>
                </a:solidFill>
              </a:rPr>
              <a:t>Mimar </a:t>
            </a:r>
            <a:r>
              <a:rPr lang="tr-TR" sz="2000" dirty="0" smtClean="0">
                <a:solidFill>
                  <a:srgbClr val="FF0000"/>
                </a:solidFill>
              </a:rPr>
              <a:t>Hacı Musa’ya </a:t>
            </a:r>
            <a:r>
              <a:rPr lang="tr-TR" sz="2000" dirty="0"/>
              <a:t>yaptırılmış </a:t>
            </a:r>
            <a:r>
              <a:rPr lang="tr-TR" sz="2000" b="1" dirty="0"/>
              <a:t>tek kubbeli </a:t>
            </a:r>
            <a:r>
              <a:rPr lang="tr-TR" sz="2000" dirty="0"/>
              <a:t>bir camidir. Tuğladan </a:t>
            </a:r>
            <a:r>
              <a:rPr lang="tr-TR" sz="2000" dirty="0" smtClean="0"/>
              <a:t>yapılmış olan </a:t>
            </a:r>
            <a:r>
              <a:rPr lang="tr-TR" sz="2000" dirty="0"/>
              <a:t>bu caminin </a:t>
            </a:r>
            <a:r>
              <a:rPr lang="tr-TR" sz="2000" b="1" dirty="0"/>
              <a:t>içi ve dışı mermerle </a:t>
            </a:r>
            <a:r>
              <a:rPr lang="tr-TR" sz="2000" dirty="0"/>
              <a:t>kaplanmıştır. </a:t>
            </a:r>
            <a:r>
              <a:rPr lang="tr-TR" sz="2000" dirty="0" smtClean="0"/>
              <a:t>Mimarisi </a:t>
            </a:r>
            <a:r>
              <a:rPr lang="tr-TR" sz="2000" b="1" dirty="0" smtClean="0"/>
              <a:t>aynalı </a:t>
            </a:r>
            <a:r>
              <a:rPr lang="tr-TR" sz="2000" b="1" dirty="0"/>
              <a:t>kemer özelliğine sahip olan ve geometrik geçmelerle </a:t>
            </a:r>
            <a:r>
              <a:rPr lang="tr-TR" sz="2000" dirty="0" smtClean="0"/>
              <a:t>kabartmalar kullanılan </a:t>
            </a:r>
            <a:r>
              <a:rPr lang="tr-TR" sz="2000" dirty="0"/>
              <a:t>bu caminin mihrabında süslü </a:t>
            </a:r>
            <a:r>
              <a:rPr lang="tr-TR" sz="2000" dirty="0" smtClean="0"/>
              <a:t>mermerler kullanılmıştır</a:t>
            </a:r>
            <a:r>
              <a:rPr lang="tr-TR" sz="2000" dirty="0"/>
              <a:t>. İsmini </a:t>
            </a:r>
            <a:r>
              <a:rPr lang="tr-TR" sz="2000" b="1" dirty="0"/>
              <a:t>tuğla minareden </a:t>
            </a:r>
            <a:r>
              <a:rPr lang="tr-TR" sz="2000" dirty="0"/>
              <a:t>alan caminin </a:t>
            </a:r>
            <a:r>
              <a:rPr lang="tr-TR" sz="2000" dirty="0" smtClean="0"/>
              <a:t>minaresinde </a:t>
            </a:r>
            <a:r>
              <a:rPr lang="tr-TR" sz="2000" dirty="0" smtClean="0">
                <a:solidFill>
                  <a:srgbClr val="FF0000"/>
                </a:solidFill>
              </a:rPr>
              <a:t>yeşil</a:t>
            </a:r>
            <a:r>
              <a:rPr lang="tr-TR" sz="2000" dirty="0">
                <a:solidFill>
                  <a:srgbClr val="FF0000"/>
                </a:solidFill>
              </a:rPr>
              <a:t>, mor, firuze ve sarı </a:t>
            </a:r>
            <a:r>
              <a:rPr lang="tr-TR" sz="2000" dirty="0"/>
              <a:t>renkli </a:t>
            </a:r>
            <a:r>
              <a:rPr lang="tr-TR" sz="2000" b="1" dirty="0"/>
              <a:t>çiniler </a:t>
            </a:r>
            <a:r>
              <a:rPr lang="tr-TR" sz="2000" b="1" dirty="0" smtClean="0"/>
              <a:t>(bulunmaktadır</a:t>
            </a:r>
            <a:r>
              <a:rPr lang="tr-TR" sz="2000" b="1" dirty="0"/>
              <a:t>.</a:t>
            </a:r>
            <a:endParaRPr lang="tr-TR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tr-TR" b="1" dirty="0"/>
              <a:t>Bursa Ulu Cami</a:t>
            </a:r>
          </a:p>
          <a:p>
            <a:r>
              <a:rPr lang="tr-TR" dirty="0"/>
              <a:t>Bursa Ulu Cami </a:t>
            </a:r>
            <a:r>
              <a:rPr lang="tr-TR" b="1" dirty="0" smtClean="0"/>
              <a:t>Yıldırım </a:t>
            </a:r>
            <a:r>
              <a:rPr lang="tr-TR" b="1" dirty="0" err="1"/>
              <a:t>Bayezid</a:t>
            </a:r>
            <a:r>
              <a:rPr lang="tr-TR" b="1" dirty="0"/>
              <a:t> </a:t>
            </a:r>
            <a:r>
              <a:rPr lang="tr-TR" b="1" dirty="0" smtClean="0"/>
              <a:t>tarafından 1396-400 </a:t>
            </a:r>
            <a:r>
              <a:rPr lang="tr-TR" b="1" dirty="0"/>
              <a:t>yılları </a:t>
            </a:r>
            <a:r>
              <a:rPr lang="tr-TR" dirty="0"/>
              <a:t>arasında </a:t>
            </a:r>
            <a:r>
              <a:rPr lang="tr-TR" dirty="0" err="1"/>
              <a:t>yaptırtılmıştır</a:t>
            </a:r>
            <a:r>
              <a:rPr lang="tr-TR" dirty="0"/>
              <a:t>. </a:t>
            </a:r>
            <a:r>
              <a:rPr lang="tr-TR" b="1" dirty="0">
                <a:solidFill>
                  <a:srgbClr val="FF0000"/>
                </a:solidFill>
              </a:rPr>
              <a:t>Ters T</a:t>
            </a:r>
            <a:r>
              <a:rPr lang="tr-TR" dirty="0"/>
              <a:t> planlı bir </a:t>
            </a:r>
            <a:r>
              <a:rPr lang="tr-TR" dirty="0" smtClean="0"/>
              <a:t>camidir ve </a:t>
            </a:r>
            <a:r>
              <a:rPr lang="tr-TR" b="1" dirty="0"/>
              <a:t>birçok sosyal ihtiyaca cevap verecek nitelikte yapıldığı için</a:t>
            </a:r>
          </a:p>
          <a:p>
            <a:r>
              <a:rPr lang="tr-TR" b="1" dirty="0">
                <a:solidFill>
                  <a:srgbClr val="FF0000"/>
                </a:solidFill>
              </a:rPr>
              <a:t>çok amaçlı bir cami olma özelliğine sahiptir</a:t>
            </a:r>
            <a:r>
              <a:rPr lang="tr-TR" dirty="0"/>
              <a:t>. Mihrap ekseninde arka arkaya duran iki büyük</a:t>
            </a:r>
          </a:p>
          <a:p>
            <a:r>
              <a:rPr lang="tr-TR" dirty="0"/>
              <a:t>kubbe vardır. Kubbelerin sağ ve sol yanlarında üstleri daha küçük kubbelerle örtülü yan </a:t>
            </a:r>
            <a:r>
              <a:rPr lang="tr-TR" dirty="0" smtClean="0"/>
              <a:t>mekânlar vardır</a:t>
            </a:r>
            <a:r>
              <a:rPr lang="tr-TR" dirty="0"/>
              <a:t>.</a:t>
            </a:r>
          </a:p>
          <a:p>
            <a:r>
              <a:rPr lang="tr-TR" dirty="0" smtClean="0"/>
              <a:t>   </a:t>
            </a:r>
            <a:r>
              <a:rPr lang="tr-TR" b="1" dirty="0" smtClean="0">
                <a:solidFill>
                  <a:srgbClr val="FF0000"/>
                </a:solidFill>
              </a:rPr>
              <a:t>Minberinde </a:t>
            </a:r>
            <a:r>
              <a:rPr lang="tr-TR" b="1" dirty="0">
                <a:solidFill>
                  <a:srgbClr val="FF0000"/>
                </a:solidFill>
              </a:rPr>
              <a:t>bitkisel motifler</a:t>
            </a:r>
            <a:r>
              <a:rPr lang="tr-TR" dirty="0"/>
              <a:t> bulunan cami, küçük tahta parçalarının çivi ve yapıştırıcı </a:t>
            </a:r>
            <a:r>
              <a:rPr lang="tr-TR" dirty="0" smtClean="0"/>
              <a:t>kullanılmadan bir </a:t>
            </a:r>
            <a:r>
              <a:rPr lang="tr-TR" dirty="0"/>
              <a:t>araya getirilmesi ile (</a:t>
            </a:r>
            <a:r>
              <a:rPr lang="tr-TR" b="1" dirty="0" err="1"/>
              <a:t>kündekâri</a:t>
            </a:r>
            <a:r>
              <a:rPr lang="tr-TR" b="1" dirty="0"/>
              <a:t> tekniği) </a:t>
            </a:r>
            <a:r>
              <a:rPr lang="tr-TR" dirty="0"/>
              <a:t>süslenmiştir </a:t>
            </a:r>
            <a:r>
              <a:rPr lang="tr-TR" b="1" dirty="0" smtClean="0"/>
              <a:t>Caminin yapımı </a:t>
            </a:r>
            <a:r>
              <a:rPr lang="tr-TR" dirty="0" smtClean="0"/>
              <a:t>sırasında </a:t>
            </a:r>
            <a:r>
              <a:rPr lang="tr-TR" dirty="0"/>
              <a:t>uygulanan taş işçiliği, hat sanatının eşsiz örnekleri ve kalem süslemeleri, ayrı </a:t>
            </a:r>
            <a:r>
              <a:rPr lang="tr-TR" dirty="0" smtClean="0"/>
              <a:t>bir önem </a:t>
            </a:r>
            <a:r>
              <a:rPr lang="tr-TR" dirty="0"/>
              <a:t>arz eder.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278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441676"/>
            <a:ext cx="2261815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6787" y="2785492"/>
            <a:ext cx="4687213" cy="2929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Süleymaniye Camisi</a:t>
            </a:r>
          </a:p>
          <a:p>
            <a:r>
              <a:rPr lang="tr-TR" dirty="0"/>
              <a:t>Mimar Sinan’ın; “çıraklık eserim” dediği </a:t>
            </a:r>
            <a:r>
              <a:rPr lang="tr-TR" dirty="0" smtClean="0"/>
              <a:t>Şehzade Camisi’nden </a:t>
            </a:r>
            <a:r>
              <a:rPr lang="tr-TR" dirty="0"/>
              <a:t>sonra Kanuni Sultan </a:t>
            </a:r>
            <a:r>
              <a:rPr lang="tr-TR" dirty="0" smtClean="0"/>
              <a:t>Süleyman için </a:t>
            </a:r>
            <a:r>
              <a:rPr lang="tr-TR" dirty="0"/>
              <a:t>yaptığı </a:t>
            </a:r>
            <a:r>
              <a:rPr lang="tr-TR" b="1" dirty="0"/>
              <a:t>kalfalık dönemi </a:t>
            </a:r>
            <a:r>
              <a:rPr lang="tr-TR" dirty="0" smtClean="0"/>
              <a:t>eseridir.</a:t>
            </a:r>
            <a:endParaRPr lang="tr-TR" b="1" dirty="0"/>
          </a:p>
          <a:p>
            <a:r>
              <a:rPr lang="tr-TR" dirty="0"/>
              <a:t>Bu eserin yapımını gerçekleştiren Mimar Sinan,</a:t>
            </a:r>
          </a:p>
          <a:p>
            <a:r>
              <a:rPr lang="tr-TR" dirty="0"/>
              <a:t>1489-1588 yılları arasında yaşayan büyük</a:t>
            </a:r>
          </a:p>
          <a:p>
            <a:r>
              <a:rPr lang="tr-TR" dirty="0"/>
              <a:t>bir yapı ustasıdır</a:t>
            </a:r>
            <a:r>
              <a:rPr lang="tr-TR" b="1" dirty="0"/>
              <a:t>. Kayseri </a:t>
            </a:r>
            <a:r>
              <a:rPr lang="tr-TR" b="1" dirty="0" err="1"/>
              <a:t>Ağırnas</a:t>
            </a:r>
            <a:r>
              <a:rPr lang="tr-TR" b="1" dirty="0"/>
              <a:t> </a:t>
            </a:r>
            <a:r>
              <a:rPr lang="tr-TR" dirty="0"/>
              <a:t>doğumlu </a:t>
            </a:r>
            <a:r>
              <a:rPr lang="tr-TR" dirty="0" smtClean="0"/>
              <a:t>olan Sinan</a:t>
            </a:r>
            <a:r>
              <a:rPr lang="tr-TR" dirty="0"/>
              <a:t>, </a:t>
            </a:r>
            <a:r>
              <a:rPr lang="tr-TR" b="1" dirty="0"/>
              <a:t>devşirme kökenlidir </a:t>
            </a:r>
            <a:r>
              <a:rPr lang="tr-TR" dirty="0"/>
              <a:t>ve 99 yaşında vefat etmiştir.</a:t>
            </a:r>
          </a:p>
          <a:p>
            <a:r>
              <a:rPr lang="tr-TR" b="1" dirty="0">
                <a:solidFill>
                  <a:srgbClr val="FF0000"/>
                </a:solidFill>
              </a:rPr>
              <a:t>II. </a:t>
            </a:r>
            <a:r>
              <a:rPr lang="tr-TR" b="1" dirty="0" err="1">
                <a:solidFill>
                  <a:srgbClr val="FF0000"/>
                </a:solidFill>
              </a:rPr>
              <a:t>Bayezid</a:t>
            </a:r>
            <a:r>
              <a:rPr lang="tr-TR" b="1" dirty="0">
                <a:solidFill>
                  <a:srgbClr val="FF0000"/>
                </a:solidFill>
              </a:rPr>
              <a:t>, Yavuz Sultan Selim, Kanuni</a:t>
            </a:r>
          </a:p>
          <a:p>
            <a:r>
              <a:rPr lang="tr-TR" b="1" dirty="0">
                <a:solidFill>
                  <a:srgbClr val="FF0000"/>
                </a:solidFill>
              </a:rPr>
              <a:t>Sultan Süleyman, II. Selim ve III. Murat </a:t>
            </a:r>
            <a:r>
              <a:rPr lang="tr-TR" b="1" dirty="0"/>
              <a:t>da </a:t>
            </a:r>
            <a:r>
              <a:rPr lang="tr-TR" b="1" dirty="0" smtClean="0"/>
              <a:t>dâhil olmak </a:t>
            </a:r>
            <a:r>
              <a:rPr lang="tr-TR" b="1" dirty="0"/>
              <a:t>üzere beş padişah dönemi görmüştür.</a:t>
            </a:r>
          </a:p>
        </p:txBody>
      </p:sp>
      <p:pic>
        <p:nvPicPr>
          <p:cNvPr id="3" name="Picture 8" descr="SÃ¼leymaniye Cami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4788024" cy="3289548"/>
          </a:xfrm>
          <a:prstGeom prst="rect">
            <a:avLst/>
          </a:prstGeom>
          <a:noFill/>
        </p:spPr>
      </p:pic>
      <p:sp>
        <p:nvSpPr>
          <p:cNvPr id="20482" name="AutoShape 2" descr="mimar sina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4" name="AutoShape 4" descr="mimar sina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6" name="AutoShape 6" descr="mimar sina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8" name="Picture 8" descr="mimar sinan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136035"/>
            <a:ext cx="5076056" cy="2578965"/>
          </a:xfrm>
          <a:prstGeom prst="rect">
            <a:avLst/>
          </a:prstGeom>
          <a:noFill/>
        </p:spPr>
      </p:pic>
      <p:pic>
        <p:nvPicPr>
          <p:cNvPr id="20490" name="Picture 10" descr="sÃ¼leymaniye camii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9588"/>
            <a:ext cx="3995936" cy="2065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8964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Selimiye Camisi</a:t>
            </a:r>
          </a:p>
          <a:p>
            <a:r>
              <a:rPr lang="tr-TR" dirty="0"/>
              <a:t>Mimar Sinan’ın; </a:t>
            </a:r>
            <a:r>
              <a:rPr lang="tr-TR" b="1" dirty="0">
                <a:solidFill>
                  <a:srgbClr val="FF0000"/>
                </a:solidFill>
              </a:rPr>
              <a:t>“ustalık eserim” </a:t>
            </a:r>
            <a:r>
              <a:rPr lang="tr-TR" dirty="0"/>
              <a:t>dediği bu </a:t>
            </a:r>
            <a:r>
              <a:rPr lang="tr-TR" dirty="0" smtClean="0"/>
              <a:t>cami</a:t>
            </a:r>
            <a:r>
              <a:rPr lang="tr-TR" b="1" dirty="0" smtClean="0"/>
              <a:t>, </a:t>
            </a:r>
            <a:r>
              <a:rPr lang="tr-TR" b="1" dirty="0"/>
              <a:t>1568-1575 yılları arasında II. Selim adına yapılmıştır. </a:t>
            </a:r>
            <a:r>
              <a:rPr lang="tr-TR" b="1" dirty="0" smtClean="0"/>
              <a:t>Merkezî </a:t>
            </a:r>
            <a:r>
              <a:rPr lang="tr-TR" dirty="0" smtClean="0"/>
              <a:t>kubbe </a:t>
            </a:r>
            <a:r>
              <a:rPr lang="tr-TR" dirty="0"/>
              <a:t>planlı olan cami, </a:t>
            </a:r>
            <a:r>
              <a:rPr lang="tr-TR" b="1" dirty="0"/>
              <a:t>sekiz taşıyıcı fil ayağı </a:t>
            </a:r>
            <a:r>
              <a:rPr lang="tr-TR" dirty="0"/>
              <a:t>üzerine </a:t>
            </a:r>
            <a:r>
              <a:rPr lang="tr-TR" dirty="0" smtClean="0"/>
              <a:t>oturtulmuş ve </a:t>
            </a:r>
            <a:r>
              <a:rPr lang="tr-TR" dirty="0"/>
              <a:t>yapımında </a:t>
            </a:r>
            <a:r>
              <a:rPr lang="tr-TR" b="1" dirty="0"/>
              <a:t>kesme taş kullanılmıştır</a:t>
            </a:r>
            <a:r>
              <a:rPr lang="tr-TR" dirty="0"/>
              <a:t>. Cami </a:t>
            </a:r>
            <a:r>
              <a:rPr lang="tr-TR" dirty="0" smtClean="0"/>
              <a:t>avlusunun ortasında </a:t>
            </a:r>
            <a:r>
              <a:rPr lang="tr-TR" dirty="0"/>
              <a:t>sekizgen planlı bir şadırvan, ibadet mekânının dört </a:t>
            </a:r>
            <a:r>
              <a:rPr lang="tr-TR" dirty="0" smtClean="0"/>
              <a:t>köşesinde ise </a:t>
            </a:r>
            <a:r>
              <a:rPr lang="tr-TR" dirty="0"/>
              <a:t>üçer şerefeli </a:t>
            </a:r>
            <a:r>
              <a:rPr lang="tr-TR" b="1" dirty="0"/>
              <a:t>ve yivli dört minare </a:t>
            </a:r>
            <a:r>
              <a:rPr lang="tr-TR" dirty="0"/>
              <a:t>bulunmaktadır.</a:t>
            </a:r>
          </a:p>
        </p:txBody>
      </p:sp>
      <p:pic>
        <p:nvPicPr>
          <p:cNvPr id="15362" name="Picture 2" descr="selimiye cami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1356"/>
            <a:ext cx="5436095" cy="4153644"/>
          </a:xfrm>
          <a:prstGeom prst="rect">
            <a:avLst/>
          </a:prstGeom>
          <a:noFill/>
        </p:spPr>
      </p:pic>
      <p:pic>
        <p:nvPicPr>
          <p:cNvPr id="15364" name="Picture 4" descr="selimiye camii iÃ§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33364"/>
            <a:ext cx="4499991" cy="408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2426</Words>
  <PresentationFormat>Ekran Gösterisi (16:10)</PresentationFormat>
  <Paragraphs>135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2019-05-09T15:06:19Z</dcterms:created>
  <dcterms:modified xsi:type="dcterms:W3CDTF">2019-05-10T12:27:32Z</dcterms:modified>
  <cp:category>https://www.sorubak.com</cp:category>
</cp:coreProperties>
</file>