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7" r:id="rId3"/>
    <p:sldId id="268" r:id="rId4"/>
    <p:sldId id="259" r:id="rId5"/>
    <p:sldId id="265" r:id="rId6"/>
    <p:sldId id="266" r:id="rId7"/>
    <p:sldId id="261" r:id="rId8"/>
    <p:sldId id="264" r:id="rId9"/>
    <p:sldId id="263" r:id="rId10"/>
    <p:sldId id="272" r:id="rId11"/>
    <p:sldId id="262" r:id="rId12"/>
    <p:sldId id="269" r:id="rId13"/>
    <p:sldId id="260" r:id="rId14"/>
    <p:sldId id="271" r:id="rId15"/>
    <p:sldId id="273" r:id="rId16"/>
    <p:sldId id="270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16A8F8-AD2A-4D83-BD54-3A8CC85D7585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93C640-60E6-450C-82C1-866DDBFD000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6206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93C640-60E6-450C-82C1-866DDBFD0000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7395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176768-5E77-4A6E-8F61-BE5CF21AF59F}" type="datetimeFigureOut">
              <a:rPr lang="tr-TR" smtClean="0"/>
              <a:pPr/>
              <a:t>08/08/2019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06DDE-F58E-4E68-BD95-C506DCED8C8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1357290" y="2143116"/>
            <a:ext cx="6286544" cy="186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11500" b="1" cap="all" dirty="0" smtClean="0">
                <a:ln w="0"/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>İLAÇLAR</a:t>
            </a:r>
            <a:endParaRPr lang="tr-TR" sz="11500" b="1" cap="all" dirty="0">
              <a:ln w="0"/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 l="12207" t="28906" r="49121" b="25390"/>
          <a:stretch>
            <a:fillRect/>
          </a:stretch>
        </p:blipFill>
        <p:spPr bwMode="auto">
          <a:xfrm>
            <a:off x="214282" y="857232"/>
            <a:ext cx="407196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l="53516" t="30469" r="15722" b="27734"/>
          <a:stretch>
            <a:fillRect/>
          </a:stretch>
        </p:blipFill>
        <p:spPr bwMode="auto">
          <a:xfrm>
            <a:off x="4643438" y="857232"/>
            <a:ext cx="407196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85786" y="1000108"/>
            <a:ext cx="7572428" cy="45243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3600" b="1" dirty="0" smtClean="0">
                <a:solidFill>
                  <a:srgbClr val="002060"/>
                </a:solidFill>
                <a:cs typeface="Arial" pitchFamily="34" charset="0"/>
              </a:rPr>
              <a:t>İlaçlarda;</a:t>
            </a:r>
          </a:p>
          <a:p>
            <a:r>
              <a:rPr lang="tr-TR" sz="3600" b="1" dirty="0" smtClean="0">
                <a:solidFill>
                  <a:srgbClr val="FF0000"/>
                </a:solidFill>
                <a:cs typeface="Arial" pitchFamily="34" charset="0"/>
              </a:rPr>
              <a:t>Etkin madde:</a:t>
            </a:r>
            <a:r>
              <a:rPr lang="tr-TR" sz="3600" b="1" dirty="0" smtClean="0">
                <a:cs typeface="Arial" pitchFamily="34" charset="0"/>
              </a:rPr>
              <a:t>Tanı,teşhis ve tedavi konusunda canlıda fizyolojik etkiyi gösterecek olan madde.</a:t>
            </a:r>
          </a:p>
          <a:p>
            <a:endParaRPr lang="tr-TR" sz="3600" b="1" dirty="0" smtClean="0">
              <a:cs typeface="Arial" pitchFamily="34" charset="0"/>
            </a:endParaRPr>
          </a:p>
          <a:p>
            <a:r>
              <a:rPr lang="tr-TR" sz="3600" b="1" dirty="0" smtClean="0">
                <a:solidFill>
                  <a:srgbClr val="FF0000"/>
                </a:solidFill>
                <a:cs typeface="Arial" pitchFamily="34" charset="0"/>
              </a:rPr>
              <a:t>Taşıyıcı Madde:</a:t>
            </a:r>
            <a:r>
              <a:rPr lang="tr-TR" sz="3600" b="1" dirty="0" smtClean="0">
                <a:cs typeface="Arial" pitchFamily="34" charset="0"/>
              </a:rPr>
              <a:t>Canlı tarafından etkin maddenin kolayca alınabilmesini sağlayan madde.</a:t>
            </a:r>
            <a:endParaRPr lang="tr-TR" sz="3600" b="1" dirty="0">
              <a:cs typeface="Arial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357158" y="1928802"/>
            <a:ext cx="7786742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Gereğinden fazla ilaç reçetelenmesi</a:t>
            </a:r>
          </a:p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Tanıyla ilişkisi olmayan ilaç kullanımı</a:t>
            </a:r>
          </a:p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Gereksiz pahalı ilaç kullanımı</a:t>
            </a:r>
          </a:p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Halkın reçetesiz satılan ya da reçeteli olduğu halde reçetesiz satılan ilaçlarla kendi kendini uygunsuz tedavisi vb.</a:t>
            </a:r>
            <a:endParaRPr lang="tr-TR" sz="36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428596" y="357166"/>
            <a:ext cx="81439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002060"/>
                </a:solidFill>
              </a:rPr>
              <a:t>Akılcı olmayan ilaç kullanımı örneklerinden temel sorunlar</a:t>
            </a:r>
            <a:endParaRPr lang="tr-TR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>
            <a:off x="500034" y="857232"/>
            <a:ext cx="8143932" cy="50167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cs typeface="Arial" pitchFamily="34" charset="0"/>
              </a:rPr>
              <a:t>İlaçlar İle İlgili Dikkat Edilmesi Gerekenler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cs typeface="Arial" pitchFamily="34" charset="0"/>
              </a:rPr>
              <a:t>Doktor tarafından gerekli görülmediği sürece kullanılmamalıdır.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cs typeface="Arial" pitchFamily="34" charset="0"/>
              </a:rPr>
              <a:t>Aşırı ve gereksiz kullanımı fizyolojik sorunlara yol açabilir.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cs typeface="Arial" pitchFamily="34" charset="0"/>
              </a:rPr>
              <a:t>İlaç kullanırken dozajına ve iki doz arasındaki süreye dikkat edilmelidir.</a:t>
            </a: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cs typeface="Arial" pitchFamily="34" charset="0"/>
              </a:rPr>
              <a:t>İlaçlar </a:t>
            </a:r>
            <a:r>
              <a:rPr lang="tr-TR" sz="3200" b="1" dirty="0" err="1" smtClean="0">
                <a:cs typeface="Arial" pitchFamily="34" charset="0"/>
              </a:rPr>
              <a:t>prokpektüslerinde</a:t>
            </a:r>
            <a:r>
              <a:rPr lang="tr-TR" sz="3200" b="1" dirty="0" smtClean="0">
                <a:cs typeface="Arial" pitchFamily="34" charset="0"/>
              </a:rPr>
              <a:t> yazdığı şeklinde saklanmalı,ambalajlarında yazan son kullanma tarihine göre kullanılmalıdır.</a:t>
            </a:r>
            <a:endParaRPr lang="tr-TR" sz="3200" b="1" dirty="0">
              <a:cs typeface="Arial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85786" y="642918"/>
            <a:ext cx="1785950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</a:rPr>
              <a:t>SORU: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714348" y="2000240"/>
            <a:ext cx="7500990" cy="224676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2800" b="1" dirty="0" smtClean="0"/>
              <a:t>İlaçlar ile ilgili;</a:t>
            </a:r>
          </a:p>
          <a:p>
            <a:r>
              <a:rPr lang="tr-TR" sz="2800" b="1" dirty="0" smtClean="0"/>
              <a:t>1.Vücut fonksiyonlarını değiştirme etkileri vardır.</a:t>
            </a:r>
          </a:p>
          <a:p>
            <a:r>
              <a:rPr lang="tr-TR" sz="2800" b="1" dirty="0" smtClean="0"/>
              <a:t>2.Bitkisel kaynaklı olabilirler.</a:t>
            </a:r>
          </a:p>
          <a:p>
            <a:r>
              <a:rPr lang="tr-TR" sz="2800" b="1" dirty="0" smtClean="0"/>
              <a:t>3.Tedavi amaçlı kullanırlar.</a:t>
            </a:r>
          </a:p>
          <a:p>
            <a:r>
              <a:rPr lang="tr-TR" sz="2800" b="1" dirty="0" smtClean="0"/>
              <a:t>Yargılarından hangileri doğrudur?</a:t>
            </a:r>
            <a:endParaRPr lang="tr-TR" sz="2800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785786" y="1000108"/>
            <a:ext cx="3143272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FF0000"/>
                </a:solidFill>
              </a:rPr>
              <a:t>CEVAP</a:t>
            </a:r>
            <a:endParaRPr lang="tr-TR" sz="4400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785786" y="2143116"/>
            <a:ext cx="7286676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8000" dirty="0" smtClean="0"/>
              <a:t>1,2,3 DOĞRU </a:t>
            </a:r>
            <a:endParaRPr lang="tr-TR" sz="8000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571604" y="2143116"/>
            <a:ext cx="59293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5400" b="1" cap="all" dirty="0" err="1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hazIRLAYAN</a:t>
            </a:r>
            <a:endParaRPr lang="tr-TR" sz="5400" b="1" cap="all" dirty="0" smtClean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tr-TR" sz="5400" b="1" cap="all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BEYZA BAYRAKAL</a:t>
            </a:r>
            <a:endParaRPr lang="tr-TR" b="1" cap="all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643042" y="1142984"/>
            <a:ext cx="6000792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FF0000"/>
                </a:solidFill>
              </a:rPr>
              <a:t>İLAÇ NEDİR?</a:t>
            </a:r>
            <a:endParaRPr lang="tr-TR" sz="4800" b="1" dirty="0">
              <a:solidFill>
                <a:srgbClr val="FF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714348" y="2285992"/>
            <a:ext cx="7643866" cy="193899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Hastalıkların iyileştirilmesinde ve önlenmesinde vücuda verilen kimyasallar olarak tanımlanabilir.</a:t>
            </a:r>
            <a:endParaRPr lang="tr-TR" sz="4000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7 Metin kutusu"/>
          <p:cNvSpPr txBox="1"/>
          <p:nvPr/>
        </p:nvSpPr>
        <p:spPr>
          <a:xfrm>
            <a:off x="500034" y="1071546"/>
            <a:ext cx="8143932" cy="40318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200" b="1" dirty="0" smtClean="0">
                <a:cs typeface="Arial" pitchFamily="34" charset="0"/>
              </a:rPr>
              <a:t>İlaçlar etkilerine ve uygulanacakları bölgeye göre farklı formlarda üretilirler.</a:t>
            </a:r>
          </a:p>
          <a:p>
            <a:pPr>
              <a:buFont typeface="Arial" pitchFamily="34" charset="0"/>
              <a:buChar char="•"/>
            </a:pPr>
            <a:endParaRPr lang="tr-TR" sz="3200" b="1" dirty="0" smtClean="0"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cs typeface="Arial" pitchFamily="34" charset="0"/>
              </a:rPr>
              <a:t>Bu formlar hap,şurup,iğne,merhem vb.dir.</a:t>
            </a:r>
          </a:p>
          <a:p>
            <a:pPr>
              <a:buFont typeface="Arial" pitchFamily="34" charset="0"/>
              <a:buChar char="•"/>
            </a:pPr>
            <a:endParaRPr lang="tr-TR" sz="3200" b="1" dirty="0" smtClean="0"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r>
              <a:rPr lang="tr-TR" sz="3200" b="1" dirty="0" smtClean="0">
                <a:cs typeface="Arial" pitchFamily="34" charset="0"/>
              </a:rPr>
              <a:t>İlaçların elde edilişi,uygulanışı,etkilerini inceleyen bilim dalına </a:t>
            </a:r>
            <a:r>
              <a:rPr lang="tr-TR" sz="3200" b="1" dirty="0" smtClean="0">
                <a:solidFill>
                  <a:srgbClr val="FF0000"/>
                </a:solidFill>
                <a:cs typeface="Arial" pitchFamily="34" charset="0"/>
              </a:rPr>
              <a:t>farmakoloji</a:t>
            </a:r>
            <a:r>
              <a:rPr lang="tr-TR" sz="3200" b="1" dirty="0" smtClean="0">
                <a:cs typeface="Arial" pitchFamily="34" charset="0"/>
              </a:rPr>
              <a:t> denir.</a:t>
            </a:r>
          </a:p>
          <a:p>
            <a:pPr>
              <a:buFont typeface="Arial" pitchFamily="34" charset="0"/>
              <a:buChar char="•"/>
            </a:pPr>
            <a:endParaRPr lang="tr-TR" sz="3200" b="1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714480" y="1142984"/>
            <a:ext cx="5500726" cy="37856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8000" b="1" dirty="0" smtClean="0">
                <a:solidFill>
                  <a:srgbClr val="7030A0"/>
                </a:solidFill>
              </a:rPr>
              <a:t>VÜCUDA İLAÇ VERME YOLLARI</a:t>
            </a:r>
            <a:endParaRPr lang="tr-TR" sz="8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357158" y="571480"/>
            <a:ext cx="8215370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C00000"/>
                </a:solidFill>
              </a:rPr>
              <a:t>1.Tablet(Hap) türü ilaçlar</a:t>
            </a:r>
            <a:endParaRPr lang="tr-TR" sz="4800" b="1" dirty="0">
              <a:solidFill>
                <a:srgbClr val="C0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57158" y="1785926"/>
            <a:ext cx="8215370" cy="286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Toz ve granül halindeki ilaçların basınçla disk hale getirilmiş şeklidir.</a:t>
            </a:r>
          </a:p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Tadı hoş olmayan hap türü baz tablet ilaçlar tatlandırıcı ile kaplanır.</a:t>
            </a:r>
          </a:p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Ağız yoluyla alınır.</a:t>
            </a:r>
            <a:endParaRPr lang="tr-TR" sz="3600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10388" t="48828" r="61280" b="21875"/>
          <a:stretch>
            <a:fillRect/>
          </a:stretch>
        </p:blipFill>
        <p:spPr bwMode="auto">
          <a:xfrm>
            <a:off x="357158" y="4857760"/>
            <a:ext cx="2428892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/>
          <a:srcRect l="12207" t="42187" r="59668" b="32422"/>
          <a:stretch>
            <a:fillRect/>
          </a:stretch>
        </p:blipFill>
        <p:spPr bwMode="auto">
          <a:xfrm>
            <a:off x="5857884" y="4857760"/>
            <a:ext cx="2714644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Sağ Ok"/>
          <p:cNvSpPr/>
          <p:nvPr/>
        </p:nvSpPr>
        <p:spPr>
          <a:xfrm>
            <a:off x="4643438" y="5429264"/>
            <a:ext cx="1071570" cy="642942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Sol Ok"/>
          <p:cNvSpPr/>
          <p:nvPr/>
        </p:nvSpPr>
        <p:spPr>
          <a:xfrm>
            <a:off x="3000364" y="5429264"/>
            <a:ext cx="1214446" cy="642942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428596" y="428604"/>
            <a:ext cx="8286808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C00000"/>
                </a:solidFill>
              </a:rPr>
              <a:t>2.Şurup türü ilaçlar</a:t>
            </a:r>
            <a:endParaRPr lang="tr-TR" sz="4800" b="1" dirty="0">
              <a:solidFill>
                <a:srgbClr val="C0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428596" y="1500174"/>
            <a:ext cx="8286808" cy="47089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000" b="1" dirty="0" smtClean="0"/>
              <a:t>Bu tür ilaçlar çözelti ve süspansiyon şeklinde olabilir.</a:t>
            </a:r>
          </a:p>
          <a:p>
            <a:pPr>
              <a:buFont typeface="Arial" pitchFamily="34" charset="0"/>
              <a:buChar char="•"/>
            </a:pPr>
            <a:r>
              <a:rPr lang="tr-TR" sz="3000" b="1" dirty="0" smtClean="0"/>
              <a:t>Süspansiyon ilaçlar ,katı maddelerin sıvıda ince partiküller halinde çözünmeden kalmış biçimidir.</a:t>
            </a:r>
          </a:p>
          <a:p>
            <a:pPr>
              <a:buFont typeface="Arial" pitchFamily="34" charset="0"/>
              <a:buChar char="•"/>
            </a:pPr>
            <a:r>
              <a:rPr lang="tr-TR" sz="3000" b="1" dirty="0" smtClean="0"/>
              <a:t>Çözelti şeklindeki  şuruplarda su ve şeker katkısı fazladır.</a:t>
            </a:r>
          </a:p>
          <a:p>
            <a:pPr>
              <a:buFont typeface="Arial" pitchFamily="34" charset="0"/>
              <a:buChar char="•"/>
            </a:pPr>
            <a:r>
              <a:rPr lang="tr-TR" sz="3000" b="1" dirty="0" smtClean="0"/>
              <a:t>Bu tür ilaçların etkileri tablet ilaçlardaki gibidir.</a:t>
            </a:r>
          </a:p>
          <a:p>
            <a:pPr>
              <a:buFont typeface="Arial" pitchFamily="34" charset="0"/>
              <a:buChar char="•"/>
            </a:pPr>
            <a:r>
              <a:rPr lang="tr-TR" sz="3000" b="1" dirty="0" smtClean="0"/>
              <a:t>Ağız yoluyla alınır.</a:t>
            </a:r>
          </a:p>
          <a:p>
            <a:pPr>
              <a:buFont typeface="Arial" pitchFamily="34" charset="0"/>
              <a:buChar char="•"/>
            </a:pPr>
            <a:r>
              <a:rPr lang="tr-TR" sz="3000" b="1" dirty="0" smtClean="0"/>
              <a:t>Bu tür ilaçlar bebek,çocuk ve yaşlılarda tercih edilir</a:t>
            </a:r>
            <a:r>
              <a:rPr lang="tr-TR" sz="2800" b="1" dirty="0" smtClean="0"/>
              <a:t>.</a:t>
            </a:r>
            <a:endParaRPr lang="tr-TR" sz="2800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85720" y="500042"/>
            <a:ext cx="842968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C00000"/>
                </a:solidFill>
              </a:rPr>
              <a:t>3.Merhem türü ilaçlar</a:t>
            </a:r>
            <a:endParaRPr lang="tr-TR" sz="4800" b="1" dirty="0">
              <a:solidFill>
                <a:srgbClr val="C0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85720" y="1571612"/>
            <a:ext cx="8429684" cy="34163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Diğer ilaçlara göre yan etkileri daha azdır.</a:t>
            </a:r>
          </a:p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Cilt tarafından emilen yağ  bazlı ilaçlardır,kolay uygulanırlar.</a:t>
            </a:r>
          </a:p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Genelde yaralanma, pişiklerde, çiziklerde, burkulmalarda,cilt çatlaklarında vb. birçok  yerde kullanılır.</a:t>
            </a:r>
            <a:endParaRPr lang="tr-TR" sz="3600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85720" y="142852"/>
            <a:ext cx="842968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C00000"/>
                </a:solidFill>
              </a:rPr>
              <a:t>4.İğne (enjeksiyon)</a:t>
            </a:r>
            <a:endParaRPr lang="tr-TR" sz="4800" b="1" dirty="0">
              <a:solidFill>
                <a:srgbClr val="C0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357158" y="1142985"/>
            <a:ext cx="8358246" cy="52629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2800" b="1" dirty="0" smtClean="0"/>
              <a:t>En etkili ilaç veriliş yoludur.</a:t>
            </a:r>
          </a:p>
          <a:p>
            <a:pPr>
              <a:buFont typeface="Arial" pitchFamily="34" charset="0"/>
              <a:buChar char="•"/>
            </a:pPr>
            <a:r>
              <a:rPr lang="tr-TR" sz="2800" b="1" dirty="0" smtClean="0"/>
              <a:t>İlaç vücuda damar yoluyla veya kas içine enjekte edilerek verilebilir.</a:t>
            </a:r>
          </a:p>
          <a:p>
            <a:pPr>
              <a:buFont typeface="Arial" pitchFamily="34" charset="0"/>
              <a:buChar char="•"/>
            </a:pPr>
            <a:r>
              <a:rPr lang="tr-TR" sz="2800" b="1" dirty="0" smtClean="0"/>
              <a:t>Damar yoluyla verildiğinde ilaç doğrudan kan akımına katılarak en kısa zamanda hedefine ulaşır.</a:t>
            </a:r>
          </a:p>
          <a:p>
            <a:pPr>
              <a:buFont typeface="Arial" pitchFamily="34" charset="0"/>
              <a:buChar char="•"/>
            </a:pPr>
            <a:r>
              <a:rPr lang="tr-TR" sz="2800" b="1" dirty="0" smtClean="0"/>
              <a:t>Diğer tür ilaçlarda kayıp yaşanırken bunda yaşanmaz.</a:t>
            </a:r>
          </a:p>
          <a:p>
            <a:pPr>
              <a:buFont typeface="Arial" pitchFamily="34" charset="0"/>
              <a:buChar char="•"/>
            </a:pPr>
            <a:r>
              <a:rPr lang="tr-TR" sz="2800" b="1" dirty="0" smtClean="0"/>
              <a:t>Kas içine enjekte edilen ilaç damar içine uygulanandan daha yavaştır.</a:t>
            </a:r>
          </a:p>
          <a:p>
            <a:pPr>
              <a:buFont typeface="Arial" pitchFamily="34" charset="0"/>
              <a:buChar char="•"/>
            </a:pPr>
            <a:r>
              <a:rPr lang="tr-TR" sz="2800" b="1" dirty="0" smtClean="0"/>
              <a:t>İlaç önce kasta emilir daha sonra kana karışır.</a:t>
            </a:r>
          </a:p>
          <a:p>
            <a:pPr>
              <a:buFont typeface="Arial" pitchFamily="34" charset="0"/>
              <a:buChar char="•"/>
            </a:pPr>
            <a:r>
              <a:rPr lang="tr-TR" sz="2800" b="1" dirty="0" smtClean="0"/>
              <a:t>Uygulama kan dolaşımı yeterli hastalara verilmelidir.</a:t>
            </a:r>
          </a:p>
          <a:p>
            <a:pPr>
              <a:buFont typeface="Arial" pitchFamily="34" charset="0"/>
              <a:buChar char="•"/>
            </a:pPr>
            <a:r>
              <a:rPr lang="tr-TR" sz="2800" b="1" dirty="0" smtClean="0"/>
              <a:t>Hastanın kan dolaşımı yeterli değilse   uygulanmamalıdır.</a:t>
            </a:r>
            <a:endParaRPr lang="tr-TR" sz="2800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 descr="Ä°lgili resi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214282" y="500042"/>
            <a:ext cx="8429684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800" b="1" dirty="0" smtClean="0">
                <a:solidFill>
                  <a:srgbClr val="C00000"/>
                </a:solidFill>
              </a:rPr>
              <a:t>5.Nefes yoluyla</a:t>
            </a:r>
            <a:endParaRPr lang="tr-TR" sz="3600" b="1" dirty="0">
              <a:solidFill>
                <a:srgbClr val="C00000"/>
              </a:solidFill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285720" y="1643050"/>
            <a:ext cx="8358246" cy="397031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tr-TR" sz="3600" b="1" dirty="0" err="1" smtClean="0"/>
              <a:t>Aerosol</a:t>
            </a:r>
            <a:r>
              <a:rPr lang="tr-TR" sz="3600" b="1" dirty="0" smtClean="0"/>
              <a:t> türü ilaçlardır.</a:t>
            </a:r>
          </a:p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Genelde akciğer rahatsızlıklarında tercih edilir.</a:t>
            </a:r>
          </a:p>
          <a:p>
            <a:pPr>
              <a:buFont typeface="Arial" pitchFamily="34" charset="0"/>
              <a:buChar char="•"/>
            </a:pPr>
            <a:r>
              <a:rPr lang="tr-TR" sz="3600" b="1" dirty="0" smtClean="0"/>
              <a:t>Kişi solunum yaparken ilaç kabını ağzına dayayarak,toz ve püskürtme şeklinde ilacı doğrudan akciğere çeker ve ilaç kısa sürede kana karışır.</a:t>
            </a:r>
            <a:endParaRPr lang="tr-TR" sz="3600" b="1" dirty="0"/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412</Words>
  <PresentationFormat>Ekran Gösterisi (4:3)</PresentationFormat>
  <Paragraphs>63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2019-06-09T09:51:36Z</dcterms:created>
  <dcterms:modified xsi:type="dcterms:W3CDTF">2019-08-08T07:52:08Z</dcterms:modified>
  <cp:category>https://www.sorubak.com</cp:category>
</cp:coreProperties>
</file>