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72" r:id="rId2"/>
    <p:sldId id="273" r:id="rId3"/>
    <p:sldId id="256" r:id="rId4"/>
    <p:sldId id="257" r:id="rId5"/>
    <p:sldId id="258" r:id="rId6"/>
    <p:sldId id="259" r:id="rId7"/>
    <p:sldId id="271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4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0721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0019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7482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9418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5813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9090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0554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794076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45219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76580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5319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768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2172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3157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3799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192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146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54F9972-A723-4BC5-AC29-5A0E45F01AC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9F5F73B-72D5-49A8-A14C-D77E3BADBDF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83133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 BİLİMİNE GİRİŞ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dirty="0" smtClean="0"/>
              <a:t>Hafızasını kaybeden insan geleceğini planlayabilir mi?</a:t>
            </a:r>
          </a:p>
          <a:p>
            <a:r>
              <a:rPr lang="tr-TR" sz="3600" dirty="0" smtClean="0"/>
              <a:t>Neden…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97053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KAYNAK BULMA-BELGE ARAMA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Geçmişe dair bilgi veren her türlü materyal belge ya da kaynak olarak adlandırılır.</a:t>
            </a:r>
          </a:p>
          <a:p>
            <a:r>
              <a:rPr lang="tr-TR" b="1" dirty="0" smtClean="0"/>
              <a:t>KAYNAK </a:t>
            </a:r>
          </a:p>
          <a:p>
            <a:r>
              <a:rPr lang="tr-TR" b="1" dirty="0" smtClean="0"/>
              <a:t>Birinci elden kaynaklar (Kitabe, Abide, Maden, araç gereçler, Para, Ahşap malzemeler, Menkıbeler)</a:t>
            </a:r>
          </a:p>
          <a:p>
            <a:r>
              <a:rPr lang="tr-TR" b="1" dirty="0" smtClean="0"/>
              <a:t>İkinci elden kaynaklar</a:t>
            </a:r>
          </a:p>
          <a:p>
            <a:r>
              <a:rPr lang="tr-TR" b="1" dirty="0" smtClean="0"/>
              <a:t>Birinci elden kaynaktan yararlanılarak oluşturulan </a:t>
            </a:r>
            <a:r>
              <a:rPr lang="tr-TR" b="1" dirty="0" err="1" smtClean="0"/>
              <a:t>materyallar</a:t>
            </a:r>
            <a:r>
              <a:rPr lang="tr-TR" b="1" dirty="0" smtClean="0"/>
              <a:t> (Kitap)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767484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KAYNAK BULMA-BELGE ARAMA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smtClean="0"/>
              <a:t>KAYNAK</a:t>
            </a:r>
          </a:p>
          <a:p>
            <a:r>
              <a:rPr lang="tr-TR" b="1" dirty="0" smtClean="0"/>
              <a:t>YAZILI KAYNAKLAR</a:t>
            </a:r>
          </a:p>
          <a:p>
            <a:r>
              <a:rPr lang="tr-TR" b="1" dirty="0" smtClean="0"/>
              <a:t>Fermanlar, tabletler, mektuplar, </a:t>
            </a:r>
            <a:r>
              <a:rPr lang="tr-TR" b="1" dirty="0" err="1" smtClean="0"/>
              <a:t>beratlar,cd</a:t>
            </a:r>
            <a:r>
              <a:rPr lang="tr-TR" b="1" dirty="0" smtClean="0"/>
              <a:t>, </a:t>
            </a:r>
            <a:r>
              <a:rPr lang="tr-TR" b="1" dirty="0" err="1" smtClean="0"/>
              <a:t>dvd</a:t>
            </a:r>
            <a:r>
              <a:rPr lang="tr-TR" b="1" dirty="0" smtClean="0"/>
              <a:t>, kemik ya da deri üzerine yazılmış anlaşma metinleri</a:t>
            </a:r>
          </a:p>
          <a:p>
            <a:r>
              <a:rPr lang="tr-TR" b="1" dirty="0" smtClean="0"/>
              <a:t>YAZISIZ KAYNAKLAR</a:t>
            </a:r>
          </a:p>
          <a:p>
            <a:r>
              <a:rPr lang="tr-TR" b="1" dirty="0" err="1" smtClean="0"/>
              <a:t>Menkıbeler,efsaneler</a:t>
            </a:r>
            <a:r>
              <a:rPr lang="tr-TR" b="1" dirty="0" smtClean="0"/>
              <a:t>, destanlar, mezar taşları </a:t>
            </a:r>
            <a:r>
              <a:rPr lang="tr-TR" b="1" dirty="0" err="1" smtClean="0"/>
              <a:t>vb.gibi</a:t>
            </a:r>
            <a:r>
              <a:rPr lang="tr-TR" b="1" dirty="0" smtClean="0"/>
              <a:t> materyaller</a:t>
            </a:r>
          </a:p>
          <a:p>
            <a:r>
              <a:rPr lang="tr-TR" b="1" dirty="0" smtClean="0"/>
              <a:t>SESLİ VE GÖRÜNTÜLÜ KAYNAKLAR</a:t>
            </a:r>
          </a:p>
          <a:p>
            <a:r>
              <a:rPr lang="tr-TR" b="1" dirty="0" smtClean="0"/>
              <a:t>Resimler, fotoğraflar, filmler, video bantları</a:t>
            </a:r>
          </a:p>
          <a:p>
            <a:r>
              <a:rPr lang="tr-TR" b="1" dirty="0" smtClean="0"/>
              <a:t>GERÇEK EŞYA VE NESNELER</a:t>
            </a:r>
          </a:p>
          <a:p>
            <a:r>
              <a:rPr lang="tr-TR" b="1" dirty="0" smtClean="0"/>
              <a:t>Arkeolojik buluntular ile tarihi eşya ve nesneler</a:t>
            </a:r>
          </a:p>
          <a:p>
            <a:endParaRPr lang="tr-TR" b="1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23265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KAYNAK BULMA -BELGE ARAMA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Tasnif-Tahlil-Tenkit-Sentez(Terkip)</a:t>
            </a:r>
          </a:p>
          <a:p>
            <a:r>
              <a:rPr lang="tr-TR" b="1" dirty="0" smtClean="0"/>
              <a:t>Tasnif: Kaynakların sınıflandırılması(Sebep sonuç ilişkisi-Güvenirlik)</a:t>
            </a:r>
          </a:p>
          <a:p>
            <a:r>
              <a:rPr lang="tr-TR" b="1" dirty="0" smtClean="0"/>
              <a:t>Tahlil: İlgili kaynaklar çözümlenir</a:t>
            </a:r>
          </a:p>
          <a:p>
            <a:r>
              <a:rPr lang="tr-TR" b="1" dirty="0" smtClean="0"/>
              <a:t>Tenkit: Kaynaklar eleştirilir</a:t>
            </a:r>
          </a:p>
          <a:p>
            <a:r>
              <a:rPr lang="tr-TR" b="1" dirty="0" smtClean="0"/>
              <a:t>Terkip: Bilgiler birleştirilerek bir tarihi hükme varılır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04223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 ARAŞTIRMALARINDA NELERE DİKKAT EDİLMELİ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Yer ve Zaman belirtilmeli</a:t>
            </a:r>
          </a:p>
          <a:p>
            <a:r>
              <a:rPr lang="tr-TR" b="1" dirty="0" smtClean="0"/>
              <a:t>Sebep-sonuç ilişkisi kurulmalı</a:t>
            </a:r>
          </a:p>
          <a:p>
            <a:r>
              <a:rPr lang="tr-TR" b="1" dirty="0" smtClean="0"/>
              <a:t>Değişik kaynaklardan yararlanılmalı</a:t>
            </a:r>
          </a:p>
          <a:p>
            <a:r>
              <a:rPr lang="tr-TR" b="1" dirty="0" smtClean="0"/>
              <a:t>Olayın üzerinden belli bir süre geçmeli</a:t>
            </a:r>
          </a:p>
          <a:p>
            <a:r>
              <a:rPr lang="tr-TR" b="1" dirty="0" smtClean="0"/>
              <a:t>Olayın yaşandığı günün şartları dikkate alınmalı</a:t>
            </a:r>
          </a:p>
          <a:p>
            <a:r>
              <a:rPr lang="tr-TR" b="1" dirty="0" smtClean="0"/>
              <a:t>Objektif davranılmalı</a:t>
            </a:r>
            <a:endParaRPr lang="tr-TR" b="1" dirty="0"/>
          </a:p>
        </p:txBody>
      </p:sp>
      <p:sp>
        <p:nvSpPr>
          <p:cNvPr id="4" name="Gülen Yüz 3"/>
          <p:cNvSpPr/>
          <p:nvPr/>
        </p:nvSpPr>
        <p:spPr>
          <a:xfrm>
            <a:off x="9414457" y="5119352"/>
            <a:ext cx="2653048" cy="173864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20467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TARİHİN TASNİFİ-SINIFLANDIRILMASI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ZAMANA GÖRE SINIFLANDIRMA</a:t>
            </a:r>
          </a:p>
          <a:p>
            <a:r>
              <a:rPr lang="tr-TR" b="1" dirty="0" smtClean="0"/>
              <a:t>Olayın geçtiği zamana endeksli incelenir</a:t>
            </a:r>
          </a:p>
          <a:p>
            <a:r>
              <a:rPr lang="tr-TR" b="1" dirty="0" smtClean="0"/>
              <a:t>Tarih Çağlara ve devirlere ayrılır</a:t>
            </a:r>
          </a:p>
          <a:p>
            <a:r>
              <a:rPr lang="tr-TR" b="1" dirty="0" smtClean="0"/>
              <a:t>Dünya medeniyetlerinin birçoğunu ilgilendiren önemli olaylara göre</a:t>
            </a:r>
          </a:p>
          <a:p>
            <a:r>
              <a:rPr lang="tr-TR" b="1" dirty="0" smtClean="0"/>
              <a:t>İlkçağ-Kavimler Göçü</a:t>
            </a:r>
          </a:p>
          <a:p>
            <a:r>
              <a:rPr lang="tr-TR" b="1" dirty="0" smtClean="0"/>
              <a:t>Ortaçağ-</a:t>
            </a:r>
            <a:r>
              <a:rPr lang="tr-TR" b="1" dirty="0" err="1" smtClean="0"/>
              <a:t>İstanbulun</a:t>
            </a:r>
            <a:r>
              <a:rPr lang="tr-TR" b="1" dirty="0" smtClean="0"/>
              <a:t> Fethi</a:t>
            </a:r>
          </a:p>
          <a:p>
            <a:r>
              <a:rPr lang="tr-TR" b="1" dirty="0" smtClean="0"/>
              <a:t>Yeniçağ-Fransız İhtilali</a:t>
            </a:r>
          </a:p>
          <a:p>
            <a:r>
              <a:rPr lang="tr-TR" b="1" dirty="0" smtClean="0"/>
              <a:t>Avrupa ve Akdeniz havzasında yaşana olaylar dikkate alınmıştır</a:t>
            </a:r>
          </a:p>
          <a:p>
            <a:r>
              <a:rPr lang="tr-TR" b="1" dirty="0" err="1" smtClean="0"/>
              <a:t>XIX.yy-VII.yy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254715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TARİHİN TASNİFİ-SINIFLANDIRILMASI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MEKANA GÖRE SINIFLANDIRMA</a:t>
            </a:r>
          </a:p>
          <a:p>
            <a:r>
              <a:rPr lang="tr-TR" b="1" dirty="0" smtClean="0"/>
              <a:t>Olayın geçtiği yer üzerinden</a:t>
            </a:r>
          </a:p>
          <a:p>
            <a:r>
              <a:rPr lang="tr-TR" b="1" dirty="0" smtClean="0"/>
              <a:t>Orta Asya Tarihi</a:t>
            </a:r>
          </a:p>
          <a:p>
            <a:r>
              <a:rPr lang="tr-TR" b="1" dirty="0" smtClean="0"/>
              <a:t>Balkan Tarihi</a:t>
            </a:r>
          </a:p>
          <a:p>
            <a:r>
              <a:rPr lang="tr-TR" b="1" dirty="0" smtClean="0"/>
              <a:t>Kafkasya Tarihi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702599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TARİHİN TASNİFİ-SINIFLANDIRILMASI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KONUYA GÖRE(İNSANLARIN FAALİYET ALANINA GÖRE)</a:t>
            </a:r>
          </a:p>
          <a:p>
            <a:r>
              <a:rPr lang="tr-TR" b="1" dirty="0" smtClean="0"/>
              <a:t>Bilim Tarihi</a:t>
            </a:r>
          </a:p>
          <a:p>
            <a:r>
              <a:rPr lang="tr-TR" b="1" dirty="0" smtClean="0"/>
              <a:t>Dinler Tarihi</a:t>
            </a:r>
          </a:p>
          <a:p>
            <a:r>
              <a:rPr lang="tr-TR" b="1" dirty="0" smtClean="0"/>
              <a:t>Sanat Tarihi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677434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 YAZICILIĞI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smtClean="0"/>
              <a:t>Tarih kitapları ilk defa M.Ö </a:t>
            </a:r>
            <a:r>
              <a:rPr lang="tr-TR" b="1" dirty="0" err="1" smtClean="0"/>
              <a:t>V.yyda</a:t>
            </a:r>
            <a:r>
              <a:rPr lang="tr-TR" b="1" dirty="0" smtClean="0"/>
              <a:t> yazılmıştır.</a:t>
            </a:r>
          </a:p>
          <a:p>
            <a:r>
              <a:rPr lang="tr-TR" b="1" dirty="0" smtClean="0"/>
              <a:t>Tarih yazıcılığının Hititlerin yazdığı </a:t>
            </a:r>
            <a:r>
              <a:rPr lang="tr-TR" b="1" dirty="0" err="1" smtClean="0"/>
              <a:t>Anallara</a:t>
            </a:r>
            <a:r>
              <a:rPr lang="tr-TR" b="1" dirty="0" smtClean="0"/>
              <a:t> kadar gitmektedir</a:t>
            </a:r>
          </a:p>
          <a:p>
            <a:r>
              <a:rPr lang="tr-TR" b="1" dirty="0" smtClean="0"/>
              <a:t>A-HİKAYECİ: Sebep sonuç ilişkisi kurulmaz</a:t>
            </a:r>
          </a:p>
          <a:p>
            <a:r>
              <a:rPr lang="tr-TR" b="1" dirty="0" smtClean="0"/>
              <a:t>Olaylar hikaye şeklinde anlatılır –</a:t>
            </a:r>
            <a:r>
              <a:rPr lang="tr-TR" b="1" dirty="0" err="1" smtClean="0"/>
              <a:t>Heredot:Historia</a:t>
            </a:r>
            <a:endParaRPr lang="tr-TR" b="1" dirty="0" smtClean="0"/>
          </a:p>
          <a:p>
            <a:r>
              <a:rPr lang="tr-TR" b="1" dirty="0" smtClean="0"/>
              <a:t>B-ÖĞRETİCİ: Ait olduğu toplumun iyi yönlerini ortaya koyar</a:t>
            </a:r>
          </a:p>
          <a:p>
            <a:r>
              <a:rPr lang="tr-TR" b="1" dirty="0" err="1" smtClean="0"/>
              <a:t>Thukidides</a:t>
            </a:r>
            <a:r>
              <a:rPr lang="tr-TR" b="1" dirty="0" smtClean="0"/>
              <a:t> İlk temsilcisidir</a:t>
            </a:r>
          </a:p>
          <a:p>
            <a:r>
              <a:rPr lang="tr-TR" b="1" dirty="0" smtClean="0"/>
              <a:t>C-SOSYAL: Toplumların kültürleri üzerinden tarihi inceler</a:t>
            </a:r>
          </a:p>
          <a:p>
            <a:r>
              <a:rPr lang="tr-TR" b="1" dirty="0" smtClean="0"/>
              <a:t>D-KRONİK: Olaylar yıl yıl kaydedilir.-</a:t>
            </a:r>
            <a:r>
              <a:rPr lang="tr-TR" b="1" dirty="0" err="1" smtClean="0"/>
              <a:t>Anallar</a:t>
            </a:r>
            <a:endParaRPr lang="tr-TR" b="1" dirty="0" smtClean="0"/>
          </a:p>
          <a:p>
            <a:r>
              <a:rPr lang="tr-TR" b="1" dirty="0" smtClean="0"/>
              <a:t>E-ARAŞTIRMACI: Günümüz tarih yazıcılığı</a:t>
            </a:r>
          </a:p>
          <a:p>
            <a:r>
              <a:rPr lang="tr-TR" b="1" dirty="0" smtClean="0"/>
              <a:t>Sebep sonuç yer ve zaman belirtilir.-Halil İnalcık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9538952" y="5119352"/>
            <a:ext cx="2653048" cy="173864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5661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 YAZICILIĞI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Osmanlıda resmi tarih yazıcılarına VAKANÜVİS adı verilirdi</a:t>
            </a:r>
          </a:p>
          <a:p>
            <a:r>
              <a:rPr lang="tr-TR" b="1" dirty="0" smtClean="0"/>
              <a:t>İlk Vakanüvis Mustafa Naima Efendi</a:t>
            </a:r>
          </a:p>
          <a:p>
            <a:r>
              <a:rPr lang="tr-TR" b="1" dirty="0" smtClean="0"/>
              <a:t>Naima Tarihi (1591-1659)</a:t>
            </a:r>
          </a:p>
          <a:p>
            <a:r>
              <a:rPr lang="tr-TR" b="1" dirty="0" smtClean="0"/>
              <a:t>Abdülaziz döneminde Ahmet Cevdet Paşa</a:t>
            </a:r>
          </a:p>
          <a:p>
            <a:r>
              <a:rPr lang="tr-TR" b="1" dirty="0" smtClean="0"/>
              <a:t>Tarihi Cevdet (12 Cilt) (1774-1825) </a:t>
            </a:r>
            <a:endParaRPr lang="tr-TR" b="1" dirty="0"/>
          </a:p>
          <a:p>
            <a:r>
              <a:rPr lang="tr-TR" b="1" dirty="0" smtClean="0"/>
              <a:t>Osmanlının en önemli tarih yazıcısıdır</a:t>
            </a:r>
          </a:p>
          <a:p>
            <a:r>
              <a:rPr lang="tr-TR" b="1" dirty="0" smtClean="0"/>
              <a:t>Son Vakanüvis Abdurrahman Şeref Beydir…</a:t>
            </a:r>
          </a:p>
          <a:p>
            <a:endParaRPr lang="tr-TR" b="1" dirty="0"/>
          </a:p>
        </p:txBody>
      </p:sp>
      <p:sp>
        <p:nvSpPr>
          <p:cNvPr id="4" name="Gülen Yüz 3"/>
          <p:cNvSpPr/>
          <p:nvPr/>
        </p:nvSpPr>
        <p:spPr>
          <a:xfrm>
            <a:off x="9538952" y="5119352"/>
            <a:ext cx="2653048" cy="173864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82869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HAZIRLAYAN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Hüseyin KESKİN</a:t>
            </a:r>
          </a:p>
          <a:p>
            <a:r>
              <a:rPr lang="tr-TR" sz="3600" b="1" dirty="0" smtClean="0"/>
              <a:t>Halk Eğitimi Merkezi/Alaplı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97025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 BİLİMİNE GİRİŞ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784972" y="7400925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dirty="0"/>
          </a:p>
        </p:txBody>
      </p:sp>
      <p:pic>
        <p:nvPicPr>
          <p:cNvPr id="7" name="Picture 2" descr="nehir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826" y="2603500"/>
            <a:ext cx="11277600" cy="425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8819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 BİLİMİNE GİRİŞ</a:t>
            </a:r>
            <a:endParaRPr lang="tr-TR" b="1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tr-TR" sz="1800" b="1" dirty="0" smtClean="0"/>
              <a:t>Tarih:</a:t>
            </a:r>
          </a:p>
          <a:p>
            <a:r>
              <a:rPr lang="tr-TR" b="1" dirty="0" smtClean="0"/>
              <a:t>İnsan topluluklarının geçmiş yaşantılarını </a:t>
            </a:r>
          </a:p>
          <a:p>
            <a:r>
              <a:rPr lang="tr-TR" b="1" dirty="0" smtClean="0"/>
              <a:t>Belgelere dayalı olarak</a:t>
            </a:r>
          </a:p>
          <a:p>
            <a:r>
              <a:rPr lang="tr-TR" b="1" dirty="0" smtClean="0"/>
              <a:t>Objektif şekilde</a:t>
            </a:r>
          </a:p>
          <a:p>
            <a:r>
              <a:rPr lang="tr-TR" b="1" dirty="0" smtClean="0"/>
              <a:t>Yer ve zaman belirterek</a:t>
            </a:r>
          </a:p>
          <a:p>
            <a:r>
              <a:rPr lang="tr-TR" b="1" dirty="0" smtClean="0"/>
              <a:t>Sebep sonuç ilişkisi çerçevesinde</a:t>
            </a:r>
          </a:p>
          <a:p>
            <a:r>
              <a:rPr lang="tr-TR" b="1" dirty="0" smtClean="0"/>
              <a:t>İnceleyen SOSYAL bir bilimdir…</a:t>
            </a:r>
            <a:endParaRPr lang="tr-TR" b="1" dirty="0"/>
          </a:p>
        </p:txBody>
      </p:sp>
      <p:sp>
        <p:nvSpPr>
          <p:cNvPr id="6" name="Gülen Yüz 5"/>
          <p:cNvSpPr/>
          <p:nvPr/>
        </p:nvSpPr>
        <p:spPr>
          <a:xfrm>
            <a:off x="9916366" y="4919730"/>
            <a:ext cx="2275633" cy="173864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8065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BİLİM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POZİTİF BİLİMLER</a:t>
            </a:r>
          </a:p>
          <a:p>
            <a:r>
              <a:rPr lang="tr-TR" b="1" dirty="0" smtClean="0"/>
              <a:t>Doğa ve doğa olaylarını inceler</a:t>
            </a:r>
          </a:p>
          <a:p>
            <a:r>
              <a:rPr lang="tr-TR" b="1" dirty="0" smtClean="0"/>
              <a:t>Deney ve gözlem yapılır</a:t>
            </a:r>
          </a:p>
          <a:p>
            <a:endParaRPr lang="tr-TR" b="1" dirty="0" smtClean="0"/>
          </a:p>
          <a:p>
            <a:r>
              <a:rPr lang="tr-TR" b="1" dirty="0" smtClean="0"/>
              <a:t>BEŞERİ BİLİMLER</a:t>
            </a:r>
          </a:p>
          <a:p>
            <a:r>
              <a:rPr lang="tr-TR" b="1" dirty="0" smtClean="0"/>
              <a:t>İnsan ve toplumu inceler</a:t>
            </a:r>
          </a:p>
          <a:p>
            <a:r>
              <a:rPr lang="tr-TR" b="1" dirty="0" smtClean="0"/>
              <a:t>Deney yapılmaz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840406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TARİHİN KONUSU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Toplumların geçmişteki</a:t>
            </a:r>
          </a:p>
          <a:p>
            <a:r>
              <a:rPr lang="tr-TR" b="1" dirty="0" smtClean="0"/>
              <a:t>Siyasi-Cumhuriyetin İlanı</a:t>
            </a:r>
          </a:p>
          <a:p>
            <a:r>
              <a:rPr lang="tr-TR" b="1" dirty="0" smtClean="0"/>
              <a:t>Askeri-Malazgirt Savaşı</a:t>
            </a:r>
          </a:p>
          <a:p>
            <a:r>
              <a:rPr lang="tr-TR" b="1" dirty="0" smtClean="0"/>
              <a:t>Ekonomik-Sanayi Devrimi</a:t>
            </a:r>
          </a:p>
          <a:p>
            <a:r>
              <a:rPr lang="tr-TR" b="1" dirty="0" smtClean="0"/>
              <a:t>Sosyal-Orta Asya Türk Göçleri</a:t>
            </a:r>
          </a:p>
          <a:p>
            <a:r>
              <a:rPr lang="tr-TR" b="1" dirty="0" smtClean="0"/>
              <a:t>Dini- </a:t>
            </a:r>
            <a:r>
              <a:rPr lang="tr-TR" b="1" dirty="0" err="1" smtClean="0"/>
              <a:t>İslamiyetin</a:t>
            </a:r>
            <a:r>
              <a:rPr lang="tr-TR" b="1" dirty="0" smtClean="0"/>
              <a:t> Doğuşu</a:t>
            </a:r>
          </a:p>
          <a:p>
            <a:r>
              <a:rPr lang="tr-TR" b="1" dirty="0" smtClean="0"/>
              <a:t>Yönlerini inceler…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53006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OLAY-OLGU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OLAY: İnsanları ilgilendiren </a:t>
            </a:r>
          </a:p>
          <a:p>
            <a:r>
              <a:rPr lang="tr-TR" b="1" dirty="0" smtClean="0"/>
              <a:t>Siyasi, askeri ve ekonomik gelişmelerdir</a:t>
            </a:r>
          </a:p>
          <a:p>
            <a:r>
              <a:rPr lang="tr-TR" b="1" dirty="0" err="1" smtClean="0"/>
              <a:t>Örnek:Malazgirt</a:t>
            </a:r>
            <a:r>
              <a:rPr lang="tr-TR" b="1" dirty="0" smtClean="0"/>
              <a:t> Savaşı</a:t>
            </a:r>
          </a:p>
          <a:p>
            <a:r>
              <a:rPr lang="tr-TR" b="1" dirty="0" err="1" smtClean="0"/>
              <a:t>Mohaç</a:t>
            </a:r>
            <a:r>
              <a:rPr lang="tr-TR" b="1" dirty="0" smtClean="0"/>
              <a:t> Meydan Savaşı</a:t>
            </a:r>
          </a:p>
          <a:p>
            <a:r>
              <a:rPr lang="tr-TR" b="1" dirty="0" smtClean="0"/>
              <a:t>Talas Savaşı</a:t>
            </a:r>
            <a:endParaRPr lang="tr-TR" b="1" dirty="0"/>
          </a:p>
          <a:p>
            <a:r>
              <a:rPr lang="tr-TR" b="1" dirty="0" smtClean="0"/>
              <a:t>OLGU: Bir olayın sonucu olarak gözlemlenebilen unsurlardır.</a:t>
            </a:r>
          </a:p>
          <a:p>
            <a:r>
              <a:rPr lang="tr-TR" b="1" dirty="0" err="1" smtClean="0"/>
              <a:t>Anadolunun</a:t>
            </a:r>
            <a:r>
              <a:rPr lang="tr-TR" b="1" dirty="0" smtClean="0"/>
              <a:t> Türkleşmesi</a:t>
            </a:r>
          </a:p>
          <a:p>
            <a:r>
              <a:rPr lang="tr-TR" b="1" dirty="0" smtClean="0"/>
              <a:t>Balkanların Türkleşmesi</a:t>
            </a:r>
          </a:p>
          <a:p>
            <a:r>
              <a:rPr lang="tr-TR" b="1" dirty="0" smtClean="0"/>
              <a:t>Türklerin İslam dinine geçişi</a:t>
            </a:r>
          </a:p>
          <a:p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9916367" y="4998970"/>
            <a:ext cx="2279561" cy="173864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2482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OLAY-OLGU</a:t>
            </a:r>
            <a:endParaRPr lang="tr-TR" b="1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73409921"/>
              </p:ext>
            </p:extLst>
          </p:nvPr>
        </p:nvGraphicFramePr>
        <p:xfrm>
          <a:off x="1155700" y="2603500"/>
          <a:ext cx="8824914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2457"/>
                <a:gridCol w="4412457"/>
              </a:tblGrid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OLAY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OLGU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Tek tek meydana gelir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Aynı türdeki olayların bir bütünüdür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Somut ve özel olabilir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Daha soyut ve geneldir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Başlangıcı ve bitişi bellidir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Belli bir zaman söz konusu olmayabilir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Yeri genellikle bellidir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Belli bir yer söz konusu olmayabilir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Kısa sürede olup biter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Uzun bir zaman diliminde oluşur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Edirne’nin Fethi, </a:t>
                      </a:r>
                      <a:r>
                        <a:rPr lang="tr-TR" b="1" dirty="0" err="1" smtClean="0"/>
                        <a:t>II.İnönü</a:t>
                      </a:r>
                      <a:r>
                        <a:rPr lang="tr-TR" b="1" dirty="0" smtClean="0"/>
                        <a:t> Savaşı</a:t>
                      </a:r>
                    </a:p>
                    <a:p>
                      <a:r>
                        <a:rPr lang="tr-TR" b="1" dirty="0" smtClean="0"/>
                        <a:t>Fransız İhtilali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Anadolu’nun Türkleşmesi, Türkiye’nin Çağdaşlaşması, Sömürgecilik</a:t>
                      </a:r>
                      <a:endParaRPr lang="tr-T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Gülen Yüz 3"/>
          <p:cNvSpPr/>
          <p:nvPr/>
        </p:nvSpPr>
        <p:spPr>
          <a:xfrm>
            <a:off x="9916367" y="5215943"/>
            <a:ext cx="2211385" cy="1495487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6150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 BİLİNCİ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Geçmişteki olaylara bakarak geleceğe yön vermektir.</a:t>
            </a:r>
          </a:p>
          <a:p>
            <a:endParaRPr lang="tr-TR" b="1" dirty="0"/>
          </a:p>
          <a:p>
            <a:r>
              <a:rPr lang="tr-TR" b="1" dirty="0" err="1"/>
              <a:t>GeIecekte</a:t>
            </a:r>
            <a:r>
              <a:rPr lang="tr-TR" b="1" dirty="0"/>
              <a:t> yaşanacak </a:t>
            </a:r>
            <a:r>
              <a:rPr lang="tr-TR" b="1" dirty="0" err="1"/>
              <a:t>oIan</a:t>
            </a:r>
            <a:r>
              <a:rPr lang="tr-TR" b="1" dirty="0"/>
              <a:t> her büyük </a:t>
            </a:r>
            <a:r>
              <a:rPr lang="tr-TR" b="1" dirty="0" err="1"/>
              <a:t>oIay</a:t>
            </a:r>
            <a:r>
              <a:rPr lang="tr-TR" b="1" dirty="0"/>
              <a:t> geçmişte </a:t>
            </a:r>
            <a:r>
              <a:rPr lang="tr-TR" b="1" dirty="0" err="1"/>
              <a:t>pIanIanmıştır</a:t>
            </a:r>
            <a:r>
              <a:rPr lang="tr-TR" b="1" dirty="0"/>
              <a:t>…</a:t>
            </a:r>
          </a:p>
        </p:txBody>
      </p:sp>
      <p:sp>
        <p:nvSpPr>
          <p:cNvPr id="4" name="Gülen Yüz 3"/>
          <p:cNvSpPr/>
          <p:nvPr/>
        </p:nvSpPr>
        <p:spPr>
          <a:xfrm>
            <a:off x="9749307" y="5150476"/>
            <a:ext cx="2364906" cy="173864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6656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TARİHİN YÖNTEMİ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r>
              <a:rPr lang="tr-TR" b="1" dirty="0" smtClean="0"/>
              <a:t>Deney gözlem olmaz…</a:t>
            </a:r>
          </a:p>
          <a:p>
            <a:r>
              <a:rPr lang="tr-TR" b="1" dirty="0" smtClean="0"/>
              <a:t>Geçmiş dönemlerdeki kaynaklara belgelere bakılır…</a:t>
            </a:r>
          </a:p>
          <a:p>
            <a:endParaRPr lang="tr-TR" b="1" dirty="0"/>
          </a:p>
          <a:p>
            <a:r>
              <a:rPr lang="tr-TR" b="1" dirty="0" smtClean="0"/>
              <a:t>Bir tarihi olayın aydınlatmak için izlenecek yollar vardır…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8041235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 Toplantı Odası">
  <a:themeElements>
    <a:clrScheme name="İyon Toplantı Odası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İyon Toplantı Odası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 Toplantı Odası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212</TotalTime>
  <Words>572</Words>
  <PresentationFormat>Özel</PresentationFormat>
  <Paragraphs>138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İyon Toplantı Odası</vt:lpstr>
      <vt:lpstr>TARİH BİLİMİNE GİRİŞ</vt:lpstr>
      <vt:lpstr>TARİH BİLİMİNE GİRİŞ</vt:lpstr>
      <vt:lpstr>TARİH BİLİMİNE GİRİŞ</vt:lpstr>
      <vt:lpstr>BİLİM</vt:lpstr>
      <vt:lpstr>TARİHİN KONUSU</vt:lpstr>
      <vt:lpstr>OLAY-OLGU</vt:lpstr>
      <vt:lpstr>OLAY-OLGU</vt:lpstr>
      <vt:lpstr>TARİH BİLİNCİ</vt:lpstr>
      <vt:lpstr>TARİHİN YÖNTEMİ</vt:lpstr>
      <vt:lpstr>KAYNAK BULMA-BELGE ARAMA</vt:lpstr>
      <vt:lpstr>KAYNAK BULMA-BELGE ARAMA</vt:lpstr>
      <vt:lpstr>KAYNAK BULMA -BELGE ARAMA</vt:lpstr>
      <vt:lpstr>TARİH ARAŞTIRMALARINDA NELERE DİKKAT EDİLMELİ</vt:lpstr>
      <vt:lpstr>TARİHİN TASNİFİ-SINIFLANDIRILMASI</vt:lpstr>
      <vt:lpstr>TARİHİN TASNİFİ-SINIFLANDIRILMASI</vt:lpstr>
      <vt:lpstr>TARİHİN TASNİFİ-SINIFLANDIRILMASI</vt:lpstr>
      <vt:lpstr>TARİH YAZICILIĞI</vt:lpstr>
      <vt:lpstr>TARİH YAZICILIĞI</vt:lpstr>
      <vt:lpstr>HAZIRLAYAN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2018-10-01T06:18:27Z</dcterms:created>
  <dcterms:modified xsi:type="dcterms:W3CDTF">2018-10-03T16:24:16Z</dcterms:modified>
  <cp:category>www.sorubak.com</cp:category>
</cp:coreProperties>
</file>