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79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797675" cy="992663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DEAAA-825E-44F4-AE33-196672DDD3C9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95B98-746F-4E3D-AD88-1CB9770F339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9230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F9BED-2069-4AC9-8CBB-14E8895E67D5}" type="datetimeFigureOut">
              <a:rPr lang="tr-TR" smtClean="0"/>
              <a:t>01/01/2019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D2EB8-6A45-4A61-8584-1E6E9B7B829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D2EB8-6A45-4A61-8584-1E6E9B7B8290}" type="slidenum">
              <a:rPr lang="tr-TR" smtClean="0"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FE16805-CDFA-46AC-B203-680C268D8950}" type="datetimeFigureOut">
              <a:rPr lang="tr-TR" smtClean="0"/>
              <a:pPr/>
              <a:t>01/01/2019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694D2A-34D9-41C3-AD77-3E8CC3EB7A53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021056"/>
          </a:xfrm>
        </p:spPr>
        <p:txBody>
          <a:bodyPr>
            <a:normAutofit/>
          </a:bodyPr>
          <a:lstStyle/>
          <a:p>
            <a:r>
              <a:rPr lang="tr-TR" sz="8800" dirty="0" smtClean="0"/>
              <a:t>MEB 2023 EĞİTİM VİZYONU</a:t>
            </a:r>
            <a:endParaRPr lang="tr-TR" sz="8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095400"/>
          </a:xfrm>
        </p:spPr>
        <p:txBody>
          <a:bodyPr/>
          <a:lstStyle/>
          <a:p>
            <a:r>
              <a:rPr lang="tr-TR" sz="1000" dirty="0" smtClean="0"/>
              <a:t>Hazırlayan Gökhan TOZ.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894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Rehberlik ve psikolojik danışmanlık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Öğrencilere kariyer rehberliği sistemi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Psikolojik danışma ve rehberlik hizmetleri Milli Eğitim Sistemimizde yeniden yapılandırılıyor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Türk kültürüne özgü tanılama, yönlendirme, yetkinlik araçları yapılandırılıyor.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Rehberlik araştırma merkezleri (RAM) yeniden yapılandırılıyor.</a:t>
            </a:r>
          </a:p>
        </p:txBody>
      </p:sp>
    </p:spTree>
    <p:extLst>
      <p:ext uri="{BB962C8B-B14F-4D97-AF65-F5344CB8AC3E}">
        <p14:creationId xmlns:p14="http://schemas.microsoft.com/office/powerpoint/2010/main" xmlns="" val="19589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Özel eğitim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Özel gereksinmeli çocukların tespiti için Türkiye genelinde taramalara başlatılıyor.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Yerel yönetimlerin özel eğitim birimleri kurması teşvik ediliyor.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Özel </a:t>
            </a:r>
            <a:r>
              <a:rPr lang="tr-TR" dirty="0" err="1"/>
              <a:t>gereksinimli</a:t>
            </a:r>
            <a:r>
              <a:rPr lang="tr-TR" dirty="0"/>
              <a:t> çocuklarımız için mobil eğitim setleri </a:t>
            </a:r>
            <a:r>
              <a:rPr lang="tr-TR" dirty="0" smtClean="0"/>
              <a:t>oluşturuluyor.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1107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Özel yetenek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t"/>
            <a:r>
              <a:rPr lang="tr-TR" dirty="0"/>
              <a:t>Özel yetenekli öğrenciler için mevzuat çıkarılıyor</a:t>
            </a:r>
            <a:br>
              <a:rPr lang="tr-TR" dirty="0"/>
            </a:br>
            <a:r>
              <a:rPr lang="tr-TR" dirty="0"/>
              <a:t>• Özel yetenekli öğrencilerin desteklenmesi için bir kurul oluşturuluyor.</a:t>
            </a:r>
            <a:br>
              <a:rPr lang="tr-TR" dirty="0"/>
            </a:br>
            <a:r>
              <a:rPr lang="tr-TR" dirty="0"/>
              <a:t>• Bilim sanat merkezleri yeniden yapılandırılıyor.</a:t>
            </a:r>
            <a:br>
              <a:rPr lang="tr-TR" dirty="0"/>
            </a:br>
            <a:r>
              <a:rPr lang="tr-TR" dirty="0"/>
              <a:t>• Özel yetenekli öğrencilerin eğitiminde okul ve eğitim sistemindeki uygulamalar iyileştiriliyor</a:t>
            </a:r>
            <a:br>
              <a:rPr lang="tr-TR" dirty="0"/>
            </a:br>
            <a:r>
              <a:rPr lang="tr-TR" dirty="0"/>
              <a:t>• Özel yetenekli çocuklar için müfredatta seçmeli dersler geliyor.</a:t>
            </a:r>
          </a:p>
          <a:p>
            <a:pPr fontAlgn="t"/>
            <a:r>
              <a:rPr lang="tr-TR" dirty="0"/>
              <a:t>• Özel yeteneklilerin eğitimine yönelik lisans ve lisansüstü öğretmen yetiştirme programları güncellenerek yayılımı sağlanıyor.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2175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Yabancı dil eğitimi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• Yabancı dil öğreniminde kademelere göre farklı öğretim yöntemleri uygulanacak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Yabancı dil öğretmenlerine yüksek lisans ve uluslararası sertifika imkanı sağlanıyor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Okul ve program türlerine göre farklı dil becerileri ön plana çıkarılıyor.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Yabancı dil öğrenimi dijital platformları kuruluyor.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Yabancı dile öğreniminde erken yaş çocukları için oyun, hikaye, </a:t>
            </a:r>
            <a:r>
              <a:rPr lang="tr-TR" dirty="0" err="1"/>
              <a:t>karaoke</a:t>
            </a:r>
            <a:r>
              <a:rPr lang="tr-TR" dirty="0"/>
              <a:t> kullanılıyor.</a:t>
            </a:r>
          </a:p>
        </p:txBody>
      </p:sp>
    </p:spTree>
    <p:extLst>
      <p:ext uri="{BB962C8B-B14F-4D97-AF65-F5344CB8AC3E}">
        <p14:creationId xmlns:p14="http://schemas.microsoft.com/office/powerpoint/2010/main" xmlns="" val="1805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Öğrenme süreçlerinde dijital içerik ve beceri destekli dönüşüm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Dijital eğitim-öğretim içeriği geliştirme ekosistemi oluşturuluyor.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Ulusal dijital içerik arşivi oluşturuluyor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Dijital yeni nesil ölçe araçları geliştiriliyor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Dijital öğrenme materyalleri geliştiren lider öğretmenler destekleniyor.</a:t>
            </a:r>
          </a:p>
        </p:txBody>
      </p:sp>
    </p:spTree>
    <p:extLst>
      <p:ext uri="{BB962C8B-B14F-4D97-AF65-F5344CB8AC3E}">
        <p14:creationId xmlns:p14="http://schemas.microsoft.com/office/powerpoint/2010/main" xmlns="" val="4756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Erken çocukluk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5 yaş erken çocukluk eğitimi zorunlu eğitim kapsamına giriyor.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Şartları elverişsiz ailelere okulöncesi çocukları için materyal ve kırtasiye desteği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Yaz dönemlerinde okullarda oyun temelli yaz okulu programları açılıyor.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Okul öncesi eğitimde kalitenin arttırılması için ortak ‘kalite standartları’ uygulamaya giriyor.</a:t>
            </a:r>
          </a:p>
        </p:txBody>
      </p:sp>
    </p:spTree>
    <p:extLst>
      <p:ext uri="{BB962C8B-B14F-4D97-AF65-F5344CB8AC3E}">
        <p14:creationId xmlns:p14="http://schemas.microsoft.com/office/powerpoint/2010/main" xmlns="" val="367827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Temel eğitim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İlkokullarda not yerine beceri temelli değerlendirme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İlkokullarda teneffüs süreleri arttırılıyor.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İlkokul ve ortaokullarda Tasarım Beceri Atölyeleri kuruluyor.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Eğitim kayıt bölgelerinde Okul – Mahalle spor kulüpleri kuruluyor.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Türkçe temel eğitimin öncelikli alanlarından biri oluyor.</a:t>
            </a:r>
          </a:p>
        </p:txBody>
      </p:sp>
    </p:spTree>
    <p:extLst>
      <p:ext uri="{BB962C8B-B14F-4D97-AF65-F5344CB8AC3E}">
        <p14:creationId xmlns:p14="http://schemas.microsoft.com/office/powerpoint/2010/main" xmlns="" val="20426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Ortaöğretim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Liselerde ders saatleri yarıya yakın azalıyor.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Çocukların mesleki yönelimlerine ilişkin yeni bir yapı kuruluyor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Çocukların ilgi yetenek ve mizaçlarına yönelik seçmeli dersler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İş ve bilişim dünyasına ilişkin isteyen çocuklara ulusal ve uluslararası sertifika eğitimleri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Alan seçimi 9. sınıftan başlatılıyor.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Pansiyondaki yatılı öğrencilerin yemek, yatak ve sosyal imkânları geliştiriliyor.</a:t>
            </a:r>
          </a:p>
        </p:txBody>
      </p:sp>
    </p:spTree>
    <p:extLst>
      <p:ext uri="{BB962C8B-B14F-4D97-AF65-F5344CB8AC3E}">
        <p14:creationId xmlns:p14="http://schemas.microsoft.com/office/powerpoint/2010/main" xmlns="" val="8992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Fen liseleri ve sosyal bilimler liseleri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Ders çizelgeleri öğrencilerin araştırma-geliştirme becerilerin iyileştirilmesi için yeniden düzenleniyor.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Fen ve sosyal bilimler liselerinde görev yapacak öğretmen ve okul yöneticileri ölçütler geliyor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Bilim insanları fen ve sosyal bilimler lisesindeki öğrencilere eğitim ve araştırma koçu oluyor.</a:t>
            </a:r>
          </a:p>
        </p:txBody>
      </p:sp>
    </p:spTree>
    <p:extLst>
      <p:ext uri="{BB962C8B-B14F-4D97-AF65-F5344CB8AC3E}">
        <p14:creationId xmlns:p14="http://schemas.microsoft.com/office/powerpoint/2010/main" xmlns="" val="45830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İmam hatip ortaokulları ve liseleri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• İmam hatip okullarında program çeşitliliği korunuyor.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Ders çeşidi azaltılıyor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Öğrencilerin yönelimine göre esnek ve modüler bir yapı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Arapça ve İngilizce yaz okulları açılıyor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İmam hatip okullarıyla üniversiteler arasında işbirliği mekanizmaları kuruluyor</a:t>
            </a:r>
          </a:p>
        </p:txBody>
      </p:sp>
    </p:spTree>
    <p:extLst>
      <p:ext uri="{BB962C8B-B14F-4D97-AF65-F5344CB8AC3E}">
        <p14:creationId xmlns:p14="http://schemas.microsoft.com/office/powerpoint/2010/main" xmlns="" val="6888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023954"/>
            <a:ext cx="8229600" cy="3300645"/>
          </a:xfrm>
        </p:spPr>
        <p:txBody>
          <a:bodyPr/>
          <a:lstStyle/>
          <a:p>
            <a:r>
              <a:rPr lang="tr-TR" dirty="0"/>
              <a:t>Okul yöneticilerimizin yetki ve sorumluluklarını kısmen artırıyoruz. Önümüzdeki süreçte tüm yöneticilerimizin ehliyet ve liyakat temelli olması konusunda ülke çapında bir bakış açısını da paylaşmış olacağız.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404664"/>
            <a:ext cx="3923928" cy="245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213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Mesleki-teknik eğitim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Döner sermaye gelirlerinden alınan %15’lik hazine kesintisi %1’e düşürülüyor.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Esnek ve modüler müfredat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Alan eğitimleri 9. sınıfta başlıyor.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Mesleki teknik eğitim öğrencileri okurken çalışıyor.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Yurt dışında mesleki teknik eğitim imkânları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Millî savunma sanayi sektörüne ara eleman yetiştiriliyor.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Başarılı projelere mikro kredi sağlanıyor.</a:t>
            </a:r>
          </a:p>
        </p:txBody>
      </p:sp>
    </p:spTree>
    <p:extLst>
      <p:ext uri="{BB962C8B-B14F-4D97-AF65-F5344CB8AC3E}">
        <p14:creationId xmlns:p14="http://schemas.microsoft.com/office/powerpoint/2010/main" xmlns="" val="228300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Özel öğretim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Özel öğretim kurumlarıyla ilgili bürokrasi azaltılıyor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Özel öğretimde haksız rekabetin önüne geçiliyor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Özel ve resmi eğitim kurumları arasında işbirliği mekanizmaları kuruluyor</a:t>
            </a:r>
          </a:p>
        </p:txBody>
      </p:sp>
    </p:spTree>
    <p:extLst>
      <p:ext uri="{BB962C8B-B14F-4D97-AF65-F5344CB8AC3E}">
        <p14:creationId xmlns:p14="http://schemas.microsoft.com/office/powerpoint/2010/main" xmlns="" val="403570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Hayatboyu</a:t>
            </a:r>
            <a:r>
              <a:rPr lang="tr-TR" dirty="0"/>
              <a:t> öğrenme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• Okul dışı kalan yetişkinler için diplomaya esas müfredat yapısı sadeleştiriliyor.</a:t>
            </a:r>
          </a:p>
          <a:p>
            <a:r>
              <a:rPr lang="tr-TR" dirty="0" smtClean="0"/>
              <a:t>• Yetişkinlere 21. yüzyıl becerilerine yönelik farkındalık ve beceri eğitimleri başlıyor.</a:t>
            </a:r>
          </a:p>
          <a:p>
            <a:r>
              <a:rPr lang="tr-TR" dirty="0" smtClean="0"/>
              <a:t>• Ulusal Hayat Boyu Öğrenme İzleme Sistemi Kuruluyor.</a:t>
            </a:r>
          </a:p>
          <a:p>
            <a:r>
              <a:rPr lang="tr-TR" dirty="0" smtClean="0"/>
              <a:t>• Başta kadın ve çocuk olmak üzere şiddetle mücadelede farkındalık eğitimleri yaygınlaştırılıyor.</a:t>
            </a:r>
          </a:p>
          <a:p>
            <a:r>
              <a:rPr lang="tr-TR" dirty="0" smtClean="0"/>
              <a:t>• Her türlü bağımlılıkla mücadelede farkındalık ve bilgilendirme eğitimleri yaygınlaştırılıyor.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0100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BİZİ DİNLEDİĞİNİZ İÇİN TEŞEKKÜR EDERİZ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9163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Esnek, modüler, daha az ders saati ve çeşidinin olduğu bir müfredat hazırlanacak.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Okul mahalle spor kulüpleri kuruyoruz.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Yabancı dil eğitiminde TRT ile işbirliği yapılacak</a:t>
            </a:r>
            <a:r>
              <a:rPr lang="tr-TR" dirty="0" smtClean="0"/>
              <a:t>.</a:t>
            </a:r>
          </a:p>
          <a:p>
            <a:r>
              <a:rPr lang="tr-TR" dirty="0"/>
              <a:t>Zamanla sınava giren öğrenci sayısını, sınavla girilen okul sayısını azaltırsak, okullarımız arasındaki imkan farklılıklarını azaltırsak o zaman zaten doğal olarak sınav baskısının azalması söz konusu olacak.</a:t>
            </a:r>
          </a:p>
        </p:txBody>
      </p:sp>
    </p:spTree>
    <p:extLst>
      <p:ext uri="{BB962C8B-B14F-4D97-AF65-F5344CB8AC3E}">
        <p14:creationId xmlns:p14="http://schemas.microsoft.com/office/powerpoint/2010/main" xmlns="" val="300310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084952"/>
          </a:xfrm>
        </p:spPr>
        <p:txBody>
          <a:bodyPr/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İçerik </a:t>
            </a:r>
            <a:r>
              <a:rPr lang="tr-TR" dirty="0"/>
              <a:t>ve uygulama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077072"/>
            <a:ext cx="8229600" cy="2247528"/>
          </a:xfrm>
        </p:spPr>
        <p:txBody>
          <a:bodyPr/>
          <a:lstStyle/>
          <a:p>
            <a:r>
              <a:rPr lang="tr-TR" dirty="0"/>
              <a:t>Tüm okullarda Tasarım – Beceri Atölyeleri kuruluyor.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Müfredat çocuklarımızın ilgi, yetenek ve mizaçlarına göre düzenleniyor.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Zorunlu ders saat ve çeşitleri azalıyor, esnek ve modüler bir ders çizelgesi oluşturuluyor.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052736"/>
            <a:ext cx="3203848" cy="1802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11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Okul gelişim modeli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• </a:t>
            </a:r>
            <a:r>
              <a:rPr lang="tr-TR" dirty="0" smtClean="0"/>
              <a:t>Öğrenme </a:t>
            </a:r>
            <a:r>
              <a:rPr lang="tr-TR" dirty="0"/>
              <a:t>analitiği araçlarıyla veriye dayalı yönetim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Veriye dayalı yönetimle bürokratik iş yükü azaltılıyor.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Eğitimin yönetiminde kullanılan veri tabanları bütünleştirilerek sadeleştiriliyor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Çocuklarımızın öğrenmelerinin takibi ve desteklenmesi için öğrenme analitiği platformu kuruluyor.</a:t>
            </a:r>
          </a:p>
        </p:txBody>
      </p:sp>
    </p:spTree>
    <p:extLst>
      <p:ext uri="{BB962C8B-B14F-4D97-AF65-F5344CB8AC3E}">
        <p14:creationId xmlns:p14="http://schemas.microsoft.com/office/powerpoint/2010/main" xmlns="" val="8214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4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Ölçme ve değerlendirme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Okullarımızda yeterlik temelli değerlendirme uygulamaları başlatılıyor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Sınıftaki çocukların akademik başarılarının izlenmesi ve desteklenmesi için Türkiye genelinde ‘Öğrenci Başarı İzleme Araştırması’ yapılıyor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Sınavla öğrenci alan okullar kademeli olarak azaltılıyor.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Çocuklarımızın tüm kademelerde izlenmesi ve desteklenmesi için ‘ e-</a:t>
            </a:r>
            <a:r>
              <a:rPr lang="tr-TR" dirty="0" err="1"/>
              <a:t>portfolyo</a:t>
            </a:r>
            <a:r>
              <a:rPr lang="tr-TR" dirty="0"/>
              <a:t> ’ sistemine geçiliyor.</a:t>
            </a:r>
          </a:p>
        </p:txBody>
      </p:sp>
    </p:spTree>
    <p:extLst>
      <p:ext uri="{BB962C8B-B14F-4D97-AF65-F5344CB8AC3E}">
        <p14:creationId xmlns:p14="http://schemas.microsoft.com/office/powerpoint/2010/main" xmlns="" val="153372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İnsan kaynaklarının geliştirilmesi ve yönetimi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Öğretmenlik meslek kanunu çıkıyor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Sözleşmeli öğretmenlerin görev süreleri kısalıyor. (3 ARTI 1 YIL OLUYOR)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Ücretli öğretmenlerin ücretleri artıyor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Elverişsiz koşullarda görev yapan öğretmenlere ve yöneticilere teşvik veriliyor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Öğretmenler ve okul müdürleri yüksek lisanslı oluyor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Okul müdürlüğü yüksek lisansa dayalı bir meslek oluyor.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Öğretmen yetiştirme programları uygulama ağırlıklı hale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Öğretmenlere yan alan yüksek lisans imkânı geliyor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Başarılı öğretmenler yurt dışına gönderiliyor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Okul yöneticiliğine atanmada liyakat temelli bir değerlendirme geliyor.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Okul yöneticiliğinin özlük hakları iyileştiriliyor</a:t>
            </a:r>
          </a:p>
        </p:txBody>
      </p:sp>
    </p:spTree>
    <p:extLst>
      <p:ext uri="{BB962C8B-B14F-4D97-AF65-F5344CB8AC3E}">
        <p14:creationId xmlns:p14="http://schemas.microsoft.com/office/powerpoint/2010/main" xmlns="" val="25907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4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Okulların finansmanı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Okullara gelişim bütçesi veriliyor.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Eğitim hayırseverlerinin bağışları için il ve bakanlık teşkilatında yeni bir yapı kuruluyor.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Diğer bakanlıklarla işbirlikleriyle eğitimin finansmanında yeni bir kapasite yaratılıyor.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Mesleki teknik eğitim kurumlarının döner sermaye gelirlerini arttırmak için yeni bir modele geçiliyor.</a:t>
            </a:r>
          </a:p>
        </p:txBody>
      </p:sp>
    </p:spTree>
    <p:extLst>
      <p:ext uri="{BB962C8B-B14F-4D97-AF65-F5344CB8AC3E}">
        <p14:creationId xmlns:p14="http://schemas.microsoft.com/office/powerpoint/2010/main" xmlns="" val="98061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Teftiş ve kurumsal rehberlik hizmetleri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Teftiş sisteminde rehberlik ile inceleme, araştırma ve soruşturma birbirinden ayrılıyor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• Bakanlık müfettişlerine eğitim politikalarının uygulanmalarının izlenmesine ilişkin yeni bir rol veriliyor.</a:t>
            </a:r>
          </a:p>
        </p:txBody>
      </p:sp>
    </p:spTree>
    <p:extLst>
      <p:ext uri="{BB962C8B-B14F-4D97-AF65-F5344CB8AC3E}">
        <p14:creationId xmlns:p14="http://schemas.microsoft.com/office/powerpoint/2010/main" xmlns="" val="103289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317</Words>
  <PresentationFormat>Ekran Gösterisi (4:3)</PresentationFormat>
  <Paragraphs>51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Akış</vt:lpstr>
      <vt:lpstr>MEB 2023 EĞİTİM VİZYONU</vt:lpstr>
      <vt:lpstr>Slayt 2</vt:lpstr>
      <vt:lpstr>Slayt 3</vt:lpstr>
      <vt:lpstr>  İçerik ve uygulama</vt:lpstr>
      <vt:lpstr>Okul gelişim modeli</vt:lpstr>
      <vt:lpstr>Ölçme ve değerlendirme</vt:lpstr>
      <vt:lpstr>İnsan kaynaklarının geliştirilmesi ve yönetimi</vt:lpstr>
      <vt:lpstr>Okulların finansmanı</vt:lpstr>
      <vt:lpstr>Teftiş ve kurumsal rehberlik hizmetleri</vt:lpstr>
      <vt:lpstr>Rehberlik ve psikolojik danışmanlık</vt:lpstr>
      <vt:lpstr>Özel eğitim</vt:lpstr>
      <vt:lpstr>Özel yetenek</vt:lpstr>
      <vt:lpstr>Yabancı dil eğitimi</vt:lpstr>
      <vt:lpstr>Öğrenme süreçlerinde dijital içerik ve beceri destekli dönüşüm</vt:lpstr>
      <vt:lpstr>Erken çocukluk</vt:lpstr>
      <vt:lpstr>Temel eğitim</vt:lpstr>
      <vt:lpstr>Ortaöğretim</vt:lpstr>
      <vt:lpstr>Fen liseleri ve sosyal bilimler liseleri</vt:lpstr>
      <vt:lpstr>İmam hatip ortaokulları ve liseleri</vt:lpstr>
      <vt:lpstr>Mesleki-teknik eğitim</vt:lpstr>
      <vt:lpstr>Özel öğretim</vt:lpstr>
      <vt:lpstr>Hayatboyu öğrenme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2019-01-01T14:16:31Z</cp:lastPrinted>
  <dcterms:created xsi:type="dcterms:W3CDTF">2019-01-01T14:01:14Z</dcterms:created>
  <dcterms:modified xsi:type="dcterms:W3CDTF">2019-01-01T15:46:30Z</dcterms:modified>
  <cp:category>https://www.sorubak.com</cp:category>
</cp:coreProperties>
</file>