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0" r:id="rId16"/>
    <p:sldId id="271" r:id="rId17"/>
    <p:sldId id="272" r:id="rId18"/>
    <p:sldId id="273" r:id="rId1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6C389015-37DA-449D-860C-5D2D489C9F8E}" type="datetimeFigureOut">
              <a:rPr lang="tr-TR" smtClean="0"/>
              <a:pPr/>
              <a:t>02/10/2018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069F70C-D94D-4073-B000-E3074356B5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C389015-37DA-449D-860C-5D2D489C9F8E}" type="datetimeFigureOut">
              <a:rPr lang="tr-TR" smtClean="0"/>
              <a:pPr/>
              <a:t>02/10/2018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069F70C-D94D-4073-B000-E3074356B5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C389015-37DA-449D-860C-5D2D489C9F8E}" type="datetimeFigureOut">
              <a:rPr lang="tr-TR" smtClean="0"/>
              <a:pPr/>
              <a:t>02/10/2018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069F70C-D94D-4073-B000-E3074356B5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C389015-37DA-449D-860C-5D2D489C9F8E}" type="datetimeFigureOut">
              <a:rPr lang="tr-TR" smtClean="0"/>
              <a:pPr/>
              <a:t>02/10/2018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069F70C-D94D-4073-B000-E3074356B5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6C389015-37DA-449D-860C-5D2D489C9F8E}" type="datetimeFigureOut">
              <a:rPr lang="tr-TR" smtClean="0"/>
              <a:pPr/>
              <a:t>02/10/2018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069F70C-D94D-4073-B000-E3074356B5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6C389015-37DA-449D-860C-5D2D489C9F8E}" type="datetimeFigureOut">
              <a:rPr lang="tr-TR" smtClean="0"/>
              <a:pPr/>
              <a:t>02/10/2018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069F70C-D94D-4073-B000-E3074356B5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6C389015-37DA-449D-860C-5D2D489C9F8E}" type="datetimeFigureOut">
              <a:rPr lang="tr-TR" smtClean="0"/>
              <a:pPr/>
              <a:t>02/10/2018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069F70C-D94D-4073-B000-E3074356B5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6C389015-37DA-449D-860C-5D2D489C9F8E}" type="datetimeFigureOut">
              <a:rPr lang="tr-TR" smtClean="0"/>
              <a:pPr/>
              <a:t>02/10/2018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069F70C-D94D-4073-B000-E3074356B5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C389015-37DA-449D-860C-5D2D489C9F8E}" type="datetimeFigureOut">
              <a:rPr lang="tr-TR" smtClean="0"/>
              <a:pPr/>
              <a:t>02/10/2018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069F70C-D94D-4073-B000-E3074356B5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C389015-37DA-449D-860C-5D2D489C9F8E}" type="datetimeFigureOut">
              <a:rPr lang="tr-TR" smtClean="0"/>
              <a:pPr/>
              <a:t>02/10/2018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069F70C-D94D-4073-B000-E3074356B5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C389015-37DA-449D-860C-5D2D489C9F8E}" type="datetimeFigureOut">
              <a:rPr lang="tr-TR" smtClean="0"/>
              <a:pPr/>
              <a:t>02/10/2018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069F70C-D94D-4073-B000-E3074356B5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389015-37DA-449D-860C-5D2D489C9F8E}" type="datetimeFigureOut">
              <a:rPr lang="tr-TR" smtClean="0"/>
              <a:pPr/>
              <a:t>02/10/2018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69F70C-D94D-4073-B000-E3074356B5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14348" y="1000108"/>
            <a:ext cx="7772400" cy="3000396"/>
          </a:xfrm>
        </p:spPr>
        <p:txBody>
          <a:bodyPr>
            <a:noAutofit/>
          </a:bodyPr>
          <a:lstStyle/>
          <a:p>
            <a:r>
              <a:rPr lang="tr-TR" sz="5400" dirty="0" smtClean="0">
                <a:solidFill>
                  <a:srgbClr val="7030A0"/>
                </a:solidFill>
                <a:latin typeface="Georgia" pitchFamily="18" charset="0"/>
              </a:rPr>
              <a:t>MADDE DÖNGÜLERİNE İNSAN MÜDAHALELERİ</a:t>
            </a:r>
            <a:endParaRPr lang="tr-TR" sz="5400" dirty="0">
              <a:latin typeface="Georgia"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071546"/>
            <a:ext cx="8229600" cy="4840303"/>
          </a:xfrm>
        </p:spPr>
        <p:txBody>
          <a:bodyPr/>
          <a:lstStyle/>
          <a:p>
            <a:pPr>
              <a:buNone/>
            </a:pPr>
            <a:r>
              <a:rPr lang="tr-TR" sz="2000" dirty="0" smtClean="0">
                <a:latin typeface="Inherite"/>
              </a:rPr>
              <a:t>        Sulak alanların kurutulduğu bölgelerde su rejiminde meydana gelen bozulmalar ve iklimsel değişmelerin yanı sıra; bir çok canlı türünün neslinin tehlikeye düşmesi ya da tamamen yok olması gibi sorunlar ortaya çıkmıştır. Ayrıca, sulak alanlardan aşırı su kullanımı sonucunda bu sahalardaki suyun kalitesi ve miktarı azalmakta böylece ekosistemler zarar görmektedir. Örneğin, Hatay'daki Amik Gölü'nün suyu, 1968 yılında açılan dört drenaj kanalı ile Asi Nehri'ne boşaltılarak kurutulmuş ve tarım yapılmaya başlanmıştır. Ancak gölden elde edilen yer, çevreye göre altı metre daha aşağıda kalmış ve drenaj kanallarının en küçük bir yağmurda dolarak neredeyse eski hâline dönmektedir. Böylece her yıl on binlerce dönümlük ekili alan sular altında kalmaktadır. Amik Gölü'nün kurutulması ile birlikte Hatay'ın iklimini de değiştirmiştir. Bölgede yağışlar düzensizleşmiş ve seller artmıştır.</a:t>
            </a:r>
          </a:p>
          <a:p>
            <a:endParaRPr lang="tr-TR" dirty="0" smtClean="0">
              <a:latin typeface="Inherite"/>
            </a:endParaRP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1142984"/>
            <a:ext cx="8229600" cy="4357718"/>
          </a:xfrm>
        </p:spPr>
        <p:txBody>
          <a:bodyPr>
            <a:normAutofit/>
          </a:bodyPr>
          <a:lstStyle/>
          <a:p>
            <a:pPr algn="ctr">
              <a:buNone/>
            </a:pPr>
            <a:r>
              <a:rPr lang="tr-TR" sz="2000" b="1" dirty="0" smtClean="0">
                <a:solidFill>
                  <a:srgbClr val="C00000"/>
                </a:solidFill>
                <a:latin typeface="Inherite"/>
              </a:rPr>
              <a:t>F. BİTKİ ÖRTÜSÜNÜN TAHRİBİNİN SU DÖNGÜSÜNE ETKİLERİ:</a:t>
            </a:r>
          </a:p>
          <a:p>
            <a:r>
              <a:rPr lang="tr-TR" sz="2000" dirty="0" smtClean="0">
                <a:latin typeface="Inherite"/>
              </a:rPr>
              <a:t>Bitkilerin, özellikle ağaçların su döngüsüne önemli katkıları vardır. Ağaçlar dal ve yapraklarıyla yağış sularının bir bölümünü tutar ve buharlaşma yoluyla atmosfere geri gönderir. Ayrıca kökleriyle yağış sularının yüzeyde hızlı bir şekilde akmasını engelleyerek suların yer altına sızmasını kolaylaştırır. Bu durum yer altı sularının beslenmesi ve su döngüsünün sağlanması bakımından son derece önemlidir.</a:t>
            </a:r>
          </a:p>
          <a:p>
            <a:r>
              <a:rPr lang="tr-TR" sz="2000" dirty="0" smtClean="0">
                <a:latin typeface="Inherite"/>
              </a:rPr>
              <a:t>Doğal bitki örtüsünün tahrip edildiği sahalarda yağış suları hızla yüzeysek akışa geçer. Buna bağlı olarak seller oluşur. Toprak örtüsü hızla aşınır ve yok olur. Yer altına sızma azaldığından yer altı su seviyesi düşer.</a:t>
            </a:r>
          </a:p>
          <a:p>
            <a:endParaRPr lang="tr-TR"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368412"/>
          </a:xfrm>
        </p:spPr>
        <p:txBody>
          <a:bodyPr>
            <a:noAutofit/>
          </a:bodyPr>
          <a:lstStyle/>
          <a:p>
            <a:r>
              <a:rPr lang="tr-TR" dirty="0" smtClean="0">
                <a:solidFill>
                  <a:srgbClr val="FF7C80"/>
                </a:solidFill>
                <a:latin typeface="Georgia" pitchFamily="18" charset="0"/>
              </a:rPr>
              <a:t>KARBON DÖNGÜSÜNE İNSAN MÜDAHALELERİ</a:t>
            </a:r>
            <a:endParaRPr lang="tr-TR" dirty="0">
              <a:latin typeface="Georgia" pitchFamily="18" charset="0"/>
            </a:endParaRPr>
          </a:p>
        </p:txBody>
      </p:sp>
      <p:sp>
        <p:nvSpPr>
          <p:cNvPr id="3" name="2 İçerik Yer Tutucusu"/>
          <p:cNvSpPr>
            <a:spLocks noGrp="1"/>
          </p:cNvSpPr>
          <p:nvPr>
            <p:ph idx="1"/>
          </p:nvPr>
        </p:nvSpPr>
        <p:spPr>
          <a:xfrm>
            <a:off x="457200" y="1785926"/>
            <a:ext cx="8229600" cy="4572032"/>
          </a:xfrm>
        </p:spPr>
        <p:txBody>
          <a:bodyPr/>
          <a:lstStyle/>
          <a:p>
            <a:r>
              <a:rPr lang="tr-TR" sz="2000" dirty="0" smtClean="0">
                <a:latin typeface="Inherite"/>
              </a:rPr>
              <a:t>Karbondioksit, atmosferi oluşturan su buharı ve diğer birçok gazla birlikte, Dünya'ya sera etkisi yaparak soğumasını önlemekte ve yeryüzünü ortalama 14 °C sıcaklıkta tutmaktadır. Fakat son 150 yıldan beri artan karbondioksit oranı Dünya'nın % 30 oranında ısınmasına neden olmuştur.</a:t>
            </a:r>
          </a:p>
          <a:p>
            <a:r>
              <a:rPr lang="tr-TR" sz="2000" dirty="0" smtClean="0">
                <a:latin typeface="Inherite"/>
              </a:rPr>
              <a:t>Karbon döngüsünü oluşturan çok sayıda sürecin sorunsuz işlemesi, atmosferden büyük miktarlarda alınan ve ormanlar, okyanuslar ile yer altındaki kömür, doğalgaz ve petrol rezervlerinde depolanan karbon miktarına bağlıdır. İnsanlar, başta ormanların yakılması olmak üzere, bu rezervlerdeki karbonu zamanından önce açığa çıkararak döngünün dengesini bozmaktadır. Fosil yakıtların kullanılması karbonun açığa çıkmasını hızlandırarak atmosferde küresel iklimi etkileyecek ölçüde karbondioksit birikmesine neden olmaktadır.</a:t>
            </a:r>
            <a:endParaRPr lang="tr-TR" sz="2000" dirty="0">
              <a:latin typeface="Inherite"/>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071546"/>
            <a:ext cx="8229600" cy="4525963"/>
          </a:xfrm>
        </p:spPr>
        <p:txBody>
          <a:bodyPr>
            <a:normAutofit/>
          </a:bodyPr>
          <a:lstStyle/>
          <a:p>
            <a:r>
              <a:rPr lang="tr-TR" sz="2000" dirty="0" smtClean="0">
                <a:latin typeface="Inherite"/>
              </a:rPr>
              <a:t>Karbon döngüsüne insan müdahaleleri genel olarak şu şekilde sıralanabilir:</a:t>
            </a:r>
          </a:p>
          <a:p>
            <a:r>
              <a:rPr lang="tr-TR" sz="2000" dirty="0" smtClean="0">
                <a:latin typeface="Inherite"/>
              </a:rPr>
              <a:t>Ulaşım araçlarında, fabrikalarda ve konutlarda fosil yakıtların (petrol, kömür, doğal gaz, odun) kullanılması.</a:t>
            </a:r>
          </a:p>
          <a:p>
            <a:r>
              <a:rPr lang="tr-TR" sz="2000" dirty="0" smtClean="0">
                <a:latin typeface="Inherite"/>
              </a:rPr>
              <a:t>Atmosferdeki karbonu önemli ölçüde depolayan ormanların yok edilmesi.</a:t>
            </a:r>
          </a:p>
          <a:p>
            <a:r>
              <a:rPr lang="tr-TR" sz="2000" dirty="0" smtClean="0">
                <a:latin typeface="Inherite"/>
              </a:rPr>
              <a:t>Pirinç tarlaları gibi çok sulu ve bataklık alanların oluşturulmasıyla metan oksitlenmesinin sağlanması gibi müdahalelerdir.</a:t>
            </a:r>
          </a:p>
          <a:p>
            <a:r>
              <a:rPr lang="tr-TR" sz="2000" dirty="0" smtClean="0">
                <a:latin typeface="Inherite"/>
              </a:rPr>
              <a:t>Yapılan araştırmalar, bu müdahaleler sonucunda Sanayi Devrimi'nin gerçekleştiği yaklaşık 150 yıldan beri atmosferdeki karbondioksit oranının arttığını ve kullanım bu hızla sürerse gelecek 100 yıl içinde karbondioksit oranının 2 - 3 misli artacağını göstermektedir.</a:t>
            </a:r>
          </a:p>
          <a:p>
            <a:endParaRPr lang="tr-TR" sz="2000" dirty="0">
              <a:latin typeface="Inherite"/>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creenHunter_5-14.bmp"/>
          <p:cNvPicPr>
            <a:picLocks noGrp="1" noChangeAspect="1"/>
          </p:cNvPicPr>
          <p:nvPr>
            <p:ph idx="1"/>
          </p:nvPr>
        </p:nvPicPr>
        <p:blipFill>
          <a:blip r:embed="rId2" cstate="print"/>
          <a:srcRect l="1695" t="2083" r="3390" b="22917"/>
          <a:stretch>
            <a:fillRect/>
          </a:stretch>
        </p:blipFill>
        <p:spPr>
          <a:xfrm>
            <a:off x="571472" y="571480"/>
            <a:ext cx="4143404" cy="3000396"/>
          </a:xfrm>
          <a:prstGeom prst="rect">
            <a:avLst/>
          </a:prstGeom>
        </p:spPr>
      </p:pic>
      <p:pic>
        <p:nvPicPr>
          <p:cNvPr id="23554" name="Picture 2" descr="karbon dÃ¶ngÃ¼sÃ¼ne insan mÃ¼dahaleleri ile ilgili gÃ¶rsel sonucu"/>
          <p:cNvPicPr>
            <a:picLocks noChangeAspect="1" noChangeArrowheads="1"/>
          </p:cNvPicPr>
          <p:nvPr/>
        </p:nvPicPr>
        <p:blipFill>
          <a:blip r:embed="rId3" cstate="print"/>
          <a:srcRect l="1786" t="2219" r="3571" b="15680"/>
          <a:stretch>
            <a:fillRect/>
          </a:stretch>
        </p:blipFill>
        <p:spPr bwMode="auto">
          <a:xfrm>
            <a:off x="4643438" y="3571876"/>
            <a:ext cx="4000528" cy="2786082"/>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85728"/>
            <a:ext cx="8229600" cy="1143000"/>
          </a:xfrm>
        </p:spPr>
        <p:txBody>
          <a:bodyPr>
            <a:noAutofit/>
          </a:bodyPr>
          <a:lstStyle/>
          <a:p>
            <a:r>
              <a:rPr lang="tr-TR" dirty="0" smtClean="0">
                <a:solidFill>
                  <a:srgbClr val="FF7C80"/>
                </a:solidFill>
                <a:latin typeface="Georgia" pitchFamily="18" charset="0"/>
              </a:rPr>
              <a:t>AZOT DÖNGÜSÜNE İNSAN MÜDAHALELERİ</a:t>
            </a:r>
            <a:endParaRPr lang="tr-TR" dirty="0">
              <a:latin typeface="Georgia" pitchFamily="18" charset="0"/>
            </a:endParaRPr>
          </a:p>
        </p:txBody>
      </p:sp>
      <p:sp>
        <p:nvSpPr>
          <p:cNvPr id="3" name="2 İçerik Yer Tutucusu"/>
          <p:cNvSpPr>
            <a:spLocks noGrp="1"/>
          </p:cNvSpPr>
          <p:nvPr>
            <p:ph idx="1"/>
          </p:nvPr>
        </p:nvSpPr>
        <p:spPr>
          <a:xfrm>
            <a:off x="571472" y="1643050"/>
            <a:ext cx="8229600" cy="4857784"/>
          </a:xfrm>
        </p:spPr>
        <p:txBody>
          <a:bodyPr/>
          <a:lstStyle/>
          <a:p>
            <a:r>
              <a:rPr lang="tr-TR" sz="2000" dirty="0" smtClean="0">
                <a:latin typeface="Inherite"/>
              </a:rPr>
              <a:t>Canlıların protein ve DNA yapılarında bulunan azot, bazı bakteriler dışında doğrudan kullanılamaz. Azot, nitrat tuzuna dönüştüğü takdirde bitkiler bu tuzu kullanarak besin üretebilir. Üretilen bu besinde yer alan azot da besin zinciri yoluyla diğer canlıların bünyesine geçer. Atmosferdeki azot yağışla birlikte toprağa, oradan da üretici ve tüketici canlılara geçer. Ölen bitki ve hayvanların ayrıştırıcılar tarafından parçalanmasıyla nitrat tekrar ekosisteme döner ve azot döngüsü gerçekleşmiş olur.</a:t>
            </a:r>
          </a:p>
          <a:p>
            <a:r>
              <a:rPr lang="tr-TR" sz="2000" dirty="0" smtClean="0">
                <a:latin typeface="Inherite"/>
              </a:rPr>
              <a:t>İnsanın hatalı müdahalesi olmadığı sürece, kullanılabilir durumdaki azot ile bitki ihtiyacı arasındaki denge genelde korunmaktadır. Eğer toprakta ihtiyaçtan fazla miktarda azot bulunursa çeşitli problemler ortaya çıkar. İnsanların tarımsal faaliyetleri doğadaki azot döngüsünün bozulmasının en önemli nedenidir. Topraktan daha fazla ürün elde edebilmek için üretilen azotlu gübreler, hassas azot dengesini bozmuştur.</a:t>
            </a:r>
          </a:p>
          <a:p>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785794"/>
            <a:ext cx="8229600" cy="5340369"/>
          </a:xfrm>
        </p:spPr>
        <p:txBody>
          <a:bodyPr/>
          <a:lstStyle/>
          <a:p>
            <a:r>
              <a:rPr lang="tr-TR" sz="2000" dirty="0" smtClean="0">
                <a:latin typeface="Inherite"/>
              </a:rPr>
              <a:t>Toprakta azotun fazla olması durumunda bu madde bitki dokularında nitrat şeklinde birikir.Yüksek dozda gübrelemenin yapıldığı yerlerde hem yer altı hem de yer üstü suları büyük oranda nitrat ve </a:t>
            </a:r>
            <a:r>
              <a:rPr lang="tr-TR" sz="2000" dirty="0" err="1" smtClean="0">
                <a:latin typeface="Inherite"/>
              </a:rPr>
              <a:t>nitritle</a:t>
            </a:r>
            <a:r>
              <a:rPr lang="tr-TR" sz="2000" dirty="0" smtClean="0">
                <a:latin typeface="Inherite"/>
              </a:rPr>
              <a:t> kirlenmektedir.</a:t>
            </a:r>
          </a:p>
          <a:p>
            <a:r>
              <a:rPr lang="tr-TR" sz="2000" dirty="0" smtClean="0">
                <a:latin typeface="Inherite"/>
              </a:rPr>
              <a:t>Azot bakımından zengin ortamlarda bakteriler ve mavi-yeşil algler hızla gelişir. Bu hızlı gelişme, sudaki oksijeni azaltır. Bu durum, balık ve kabuklular gibi oksijene ihtiyaç duyan diğer canlıların türlerinin yok olmasına sebep olur. Yüksek miktarda azotun diğer bir etkisi de toprağın asitlik derecesi ile içme sularındaki ağır metal oranını artırmasıdır.</a:t>
            </a:r>
          </a:p>
          <a:p>
            <a:r>
              <a:rPr lang="tr-TR" sz="2000" dirty="0" smtClean="0">
                <a:latin typeface="Inherite"/>
              </a:rPr>
              <a:t>Günümüzde gelişmiş ülkeler, neden olduğu zararlardan dolayı azotlu gübre kullanımına kısıtlama getirmiştir. Ancak az gelişmiş ve gelişmekte olan ülkelerde azotlu gübre kullanımı hâlâ yaygındır.</a:t>
            </a:r>
          </a:p>
          <a:p>
            <a:endParaRPr lang="tr-TR" dirty="0" smtClean="0"/>
          </a:p>
          <a:p>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creenHunter_8-7.bmp"/>
          <p:cNvPicPr>
            <a:picLocks noGrp="1" noChangeAspect="1"/>
          </p:cNvPicPr>
          <p:nvPr>
            <p:ph idx="1"/>
          </p:nvPr>
        </p:nvPicPr>
        <p:blipFill>
          <a:blip r:embed="rId2" cstate="print"/>
          <a:srcRect l="2899" t="1724" r="7246" b="24138"/>
          <a:stretch>
            <a:fillRect/>
          </a:stretch>
        </p:blipFill>
        <p:spPr>
          <a:xfrm>
            <a:off x="4500562" y="3643314"/>
            <a:ext cx="4143404" cy="2714644"/>
          </a:xfrm>
        </p:spPr>
      </p:pic>
      <p:pic>
        <p:nvPicPr>
          <p:cNvPr id="29698" name="Picture 2" descr="Ä°lgili resim"/>
          <p:cNvPicPr>
            <a:picLocks noChangeAspect="1" noChangeArrowheads="1"/>
          </p:cNvPicPr>
          <p:nvPr/>
        </p:nvPicPr>
        <p:blipFill>
          <a:blip r:embed="rId3" cstate="print"/>
          <a:srcRect b="2222"/>
          <a:stretch>
            <a:fillRect/>
          </a:stretch>
        </p:blipFill>
        <p:spPr bwMode="auto">
          <a:xfrm>
            <a:off x="571472" y="500042"/>
            <a:ext cx="4143404" cy="3143272"/>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1285860"/>
            <a:ext cx="8229600" cy="1143000"/>
          </a:xfrm>
        </p:spPr>
        <p:txBody>
          <a:bodyPr>
            <a:normAutofit/>
          </a:bodyPr>
          <a:lstStyle/>
          <a:p>
            <a:r>
              <a:rPr lang="tr-TR" sz="5400" dirty="0" smtClean="0">
                <a:solidFill>
                  <a:srgbClr val="C00000"/>
                </a:solidFill>
                <a:latin typeface="Georgia" pitchFamily="18" charset="0"/>
              </a:rPr>
              <a:t>HAZIRLAYAN </a:t>
            </a:r>
            <a:endParaRPr lang="tr-TR" sz="5400" dirty="0">
              <a:solidFill>
                <a:srgbClr val="C00000"/>
              </a:solidFill>
              <a:latin typeface="Georgia" pitchFamily="18" charset="0"/>
            </a:endParaRPr>
          </a:p>
        </p:txBody>
      </p:sp>
      <p:sp>
        <p:nvSpPr>
          <p:cNvPr id="3" name="2 İçerik Yer Tutucusu"/>
          <p:cNvSpPr>
            <a:spLocks noGrp="1"/>
          </p:cNvSpPr>
          <p:nvPr>
            <p:ph idx="1"/>
          </p:nvPr>
        </p:nvSpPr>
        <p:spPr>
          <a:xfrm>
            <a:off x="500034" y="2857496"/>
            <a:ext cx="8229600" cy="1257296"/>
          </a:xfrm>
        </p:spPr>
        <p:txBody>
          <a:bodyPr>
            <a:normAutofit/>
          </a:bodyPr>
          <a:lstStyle/>
          <a:p>
            <a:pPr>
              <a:buNone/>
            </a:pPr>
            <a:r>
              <a:rPr lang="tr-TR" dirty="0" smtClean="0">
                <a:latin typeface="Georgia" pitchFamily="18" charset="0"/>
              </a:rPr>
              <a:t>İREM KUYU </a:t>
            </a:r>
          </a:p>
          <a:p>
            <a:pPr>
              <a:buNone/>
            </a:pPr>
            <a:r>
              <a:rPr lang="tr-TR" dirty="0" smtClean="0">
                <a:latin typeface="Georgia" pitchFamily="18" charset="0"/>
              </a:rPr>
              <a:t>11/E 1999 </a:t>
            </a:r>
            <a:endParaRPr lang="tr-TR" dirty="0">
              <a:latin typeface="Georgia"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571480"/>
            <a:ext cx="8229600" cy="1143000"/>
          </a:xfrm>
        </p:spPr>
        <p:txBody>
          <a:bodyPr/>
          <a:lstStyle/>
          <a:p>
            <a:r>
              <a:rPr lang="tr-TR" dirty="0" smtClean="0">
                <a:solidFill>
                  <a:srgbClr val="FF7C80"/>
                </a:solidFill>
                <a:latin typeface="Georgia" pitchFamily="18" charset="0"/>
              </a:rPr>
              <a:t>SU DÖNGÜSÜNE İNSAN MÜDAHALELERİ</a:t>
            </a:r>
            <a:endParaRPr lang="tr-TR" dirty="0">
              <a:latin typeface="Georgia" pitchFamily="18" charset="0"/>
            </a:endParaRPr>
          </a:p>
        </p:txBody>
      </p:sp>
      <p:sp>
        <p:nvSpPr>
          <p:cNvPr id="3" name="2 İçerik Yer Tutucusu"/>
          <p:cNvSpPr>
            <a:spLocks noGrp="1"/>
          </p:cNvSpPr>
          <p:nvPr>
            <p:ph idx="1"/>
          </p:nvPr>
        </p:nvSpPr>
        <p:spPr>
          <a:xfrm>
            <a:off x="357158" y="1928802"/>
            <a:ext cx="8358246" cy="4357718"/>
          </a:xfrm>
        </p:spPr>
        <p:txBody>
          <a:bodyPr>
            <a:noAutofit/>
          </a:bodyPr>
          <a:lstStyle/>
          <a:p>
            <a:pPr>
              <a:buNone/>
            </a:pPr>
            <a:r>
              <a:rPr lang="tr-TR" sz="2000" b="1" dirty="0">
                <a:solidFill>
                  <a:srgbClr val="C00000"/>
                </a:solidFill>
                <a:latin typeface="Inherite"/>
              </a:rPr>
              <a:t> </a:t>
            </a:r>
            <a:r>
              <a:rPr lang="tr-TR" sz="2000" b="1" dirty="0" smtClean="0">
                <a:solidFill>
                  <a:srgbClr val="C00000"/>
                </a:solidFill>
                <a:latin typeface="Inherite"/>
              </a:rPr>
              <a:t>    A. TARIMDA SU KULLANIMININ SU DÖNGÜSÜNE ETKİLERİ</a:t>
            </a:r>
          </a:p>
          <a:p>
            <a:pPr>
              <a:buNone/>
            </a:pPr>
            <a:r>
              <a:rPr lang="tr-TR" sz="2000" b="1" dirty="0">
                <a:solidFill>
                  <a:srgbClr val="93CDDD"/>
                </a:solidFill>
                <a:latin typeface="Inherite"/>
              </a:rPr>
              <a:t> </a:t>
            </a:r>
            <a:r>
              <a:rPr lang="tr-TR" sz="2000" b="1" dirty="0" smtClean="0">
                <a:solidFill>
                  <a:srgbClr val="93CDDD"/>
                </a:solidFill>
                <a:latin typeface="Inherite"/>
              </a:rPr>
              <a:t>      </a:t>
            </a:r>
            <a:r>
              <a:rPr lang="tr-TR" sz="2000" dirty="0" smtClean="0">
                <a:latin typeface="Inherite"/>
              </a:rPr>
              <a:t>Kurak ve yarı kurak bölgelerde sulama, tarımsal üretimi önemli düzeyde artırmaktadır. Bu amaçla büyük bir bölümü yarı kurak iklim özellikleri gösteren bölgelerde sulama amaçlı büyük yatırımlar gerçekleşmiş ve yapılmaya devam edilmektedir. Sulama projelerinin yetersizliği ve yanlış su yönetimi sonucunda su kayıpları artmaktadır. Böylece hem planlanandan daha küçük alanlar sulanmakta ve de aşırı su kayıpları, taban suyunu yükselterek drenaj ve çoraklık gibi çözümü güç sorunlar ortaya çıkarmaktadır. Belirtilen koşullarda suyun yüksek randımanla iletilmesi, dağıtılması ve toprağa uygulanması ile etkin çalışan drenaj, altyapıların kurulması ve işletilmesi, sahip olduğumuz su kaynaklarının verimli kullanımını sağlayan etkenlerdir.</a:t>
            </a:r>
          </a:p>
          <a:p>
            <a:endParaRPr lang="tr-TR" sz="1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2038_2799951.jpg"/>
          <p:cNvPicPr>
            <a:picLocks noGrp="1" noChangeAspect="1"/>
          </p:cNvPicPr>
          <p:nvPr>
            <p:ph idx="1"/>
          </p:nvPr>
        </p:nvPicPr>
        <p:blipFill>
          <a:blip r:embed="rId2" cstate="print"/>
          <a:stretch>
            <a:fillRect/>
          </a:stretch>
        </p:blipFill>
        <p:spPr>
          <a:xfrm>
            <a:off x="357158" y="489836"/>
            <a:ext cx="5000660" cy="2939163"/>
          </a:xfrm>
        </p:spPr>
      </p:pic>
      <p:pic>
        <p:nvPicPr>
          <p:cNvPr id="5" name="4 Resim" descr="9261_02_15_26.jpg"/>
          <p:cNvPicPr>
            <a:picLocks noChangeAspect="1"/>
          </p:cNvPicPr>
          <p:nvPr/>
        </p:nvPicPr>
        <p:blipFill>
          <a:blip r:embed="rId3" cstate="print"/>
          <a:stretch>
            <a:fillRect/>
          </a:stretch>
        </p:blipFill>
        <p:spPr>
          <a:xfrm>
            <a:off x="4357686" y="3429001"/>
            <a:ext cx="4429156" cy="30003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642918"/>
            <a:ext cx="8229600" cy="5857916"/>
          </a:xfrm>
        </p:spPr>
        <p:txBody>
          <a:bodyPr/>
          <a:lstStyle/>
          <a:p>
            <a:pPr>
              <a:buNone/>
            </a:pPr>
            <a:r>
              <a:rPr lang="tr-TR" sz="2000" b="1" dirty="0" smtClean="0">
                <a:solidFill>
                  <a:srgbClr val="C00000"/>
                </a:solidFill>
                <a:latin typeface="Inherite"/>
              </a:rPr>
              <a:t>B. KENTLEŞME VE NÜFUS ARTIŞININ SU DÖNGÜSÜNE ETKİLERİ:</a:t>
            </a:r>
          </a:p>
          <a:p>
            <a:r>
              <a:rPr lang="tr-TR" sz="2000" dirty="0" smtClean="0">
                <a:latin typeface="Inherite"/>
              </a:rPr>
              <a:t>Dünya nüfusunun hızlı bir şekilde artması ve nüfusun önemli bölümünün kentlerde yaşaması su kaynakları üzerinde önemli bir etkendir. Dünyada 1940-1980 yılları arasında su kullanımı iki katına çıkmıştır. Nüfusun hızla artması, buna karşılık su kaynaklarının sabit kalması sebebiyle su ihtiyacı her geçen gün artmaktadır. Dünya nüfusunun % 40'ını barındıran 80 ülke şimdiden su sıkıntısı çekmektedir.</a:t>
            </a:r>
          </a:p>
          <a:p>
            <a:r>
              <a:rPr lang="tr-TR" sz="2000" dirty="0" smtClean="0">
                <a:latin typeface="Inherite"/>
              </a:rPr>
              <a:t>Dünyada kentsel nüfusun hızlı bir şekilde artması beraberinde betonlaşmayı da getirmektedir. Arazinin binalar ve yollar yapılarak betonlaştırılmasıyla yağış sularının yer altına sızması büyük ölçüde engellenmektedir. Bu durum bir yandan sel olaylarının artmasına bir yandan da yer altı su potansiyelinin azalmasına neden olmaktadır. Yine şehirlerde nüfusun fazla olması nedeniyle yeraltı suları kullanımı artmaktadır. Bu durum, yer altı su seviyesinin düşmesine, özellikle deniz kıyısındaki şehirlerde deniz suyunun yer altı suyuna karışmasın yol açmaktadır.</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1446193"/>
            <a:ext cx="8329642" cy="3625881"/>
          </a:xfrm>
        </p:spPr>
        <p:txBody>
          <a:bodyPr>
            <a:normAutofit/>
          </a:bodyPr>
          <a:lstStyle/>
          <a:p>
            <a:pPr algn="ctr">
              <a:buNone/>
            </a:pPr>
            <a:r>
              <a:rPr lang="fi-FI" sz="2000" b="1" dirty="0" smtClean="0">
                <a:solidFill>
                  <a:srgbClr val="C00000"/>
                </a:solidFill>
                <a:latin typeface="Inherite"/>
              </a:rPr>
              <a:t>C. SANAYİDE SU KULLANIMININ SU DÖNGÜSÜNE ETKİLERİ</a:t>
            </a:r>
            <a:r>
              <a:rPr lang="tr-TR" sz="2000" b="1" dirty="0" smtClean="0">
                <a:solidFill>
                  <a:srgbClr val="C00000"/>
                </a:solidFill>
                <a:latin typeface="Inherite"/>
              </a:rPr>
              <a:t>:</a:t>
            </a:r>
          </a:p>
          <a:p>
            <a:pPr>
              <a:buNone/>
            </a:pPr>
            <a:r>
              <a:rPr lang="tr-TR" sz="2000" dirty="0" smtClean="0">
                <a:latin typeface="Inherite"/>
              </a:rPr>
              <a:t>        Sanayide su kullanımı, tarımda su kullanımına göre daha azdır, ancak oluşturduğu kirlilik daha fazladır. Fabrika atıklarıyla kirlenen su kaynakları, nehirler ve denizler için büyük tehdit oluşturmaktadır. Sanayide su kullanım oranı, endüstrileşmiş ülkelerde, genel su tüketiminin </a:t>
            </a:r>
            <a:r>
              <a:rPr lang="tr-TR" sz="2000" i="1" dirty="0" smtClean="0">
                <a:latin typeface="Inherite"/>
              </a:rPr>
              <a:t>% </a:t>
            </a:r>
            <a:r>
              <a:rPr lang="tr-TR" sz="2000" dirty="0" smtClean="0">
                <a:latin typeface="Inherite"/>
              </a:rPr>
              <a:t>50 ile 80'i arasında değişmektedir. Kullandığımız pek çok ürünün üretimi sırasında çok miktarda su harcanmaktadır. Örneğin, 1 otomobil üretmek için 150 ton, 1 ton çelik üretmek için 240 ton ve 1 varil ham petrolü rafine etmek için 7 ton su kullanılmaktadır.</a:t>
            </a:r>
            <a:endParaRPr lang="tr-TR" sz="2000" dirty="0">
              <a:solidFill>
                <a:srgbClr val="93CDDD"/>
              </a:solidFill>
              <a:latin typeface="Inherite"/>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ukirliligi1.jpg"/>
          <p:cNvPicPr>
            <a:picLocks noGrp="1" noChangeAspect="1"/>
          </p:cNvPicPr>
          <p:nvPr>
            <p:ph idx="1"/>
          </p:nvPr>
        </p:nvPicPr>
        <p:blipFill>
          <a:blip r:embed="rId2" cstate="print"/>
          <a:stretch>
            <a:fillRect/>
          </a:stretch>
        </p:blipFill>
        <p:spPr>
          <a:xfrm>
            <a:off x="571472" y="500042"/>
            <a:ext cx="4429156" cy="3000396"/>
          </a:xfrm>
        </p:spPr>
      </p:pic>
      <p:pic>
        <p:nvPicPr>
          <p:cNvPr id="5" name="4 Resim" descr="Su Kaynaklarinin Kirlenme Nedenleri (2).jpg"/>
          <p:cNvPicPr>
            <a:picLocks noChangeAspect="1"/>
          </p:cNvPicPr>
          <p:nvPr/>
        </p:nvPicPr>
        <p:blipFill>
          <a:blip r:embed="rId3" cstate="print"/>
          <a:stretch>
            <a:fillRect/>
          </a:stretch>
        </p:blipFill>
        <p:spPr>
          <a:xfrm>
            <a:off x="4643438" y="3500438"/>
            <a:ext cx="3962400" cy="298608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357298"/>
            <a:ext cx="8229600" cy="4525963"/>
          </a:xfrm>
        </p:spPr>
        <p:txBody>
          <a:bodyPr/>
          <a:lstStyle/>
          <a:p>
            <a:pPr algn="ctr">
              <a:buNone/>
            </a:pPr>
            <a:r>
              <a:rPr lang="tr-TR" sz="2000" b="1" dirty="0" smtClean="0">
                <a:solidFill>
                  <a:srgbClr val="C00000"/>
                </a:solidFill>
                <a:latin typeface="Inherite"/>
              </a:rPr>
              <a:t>D. BARAJ VE KANALLARIN SU DÖNGÜSÜNE ETKİLERİ:</a:t>
            </a:r>
          </a:p>
          <a:p>
            <a:pPr>
              <a:buNone/>
            </a:pPr>
            <a:r>
              <a:rPr lang="tr-TR" sz="2000" dirty="0">
                <a:latin typeface="Inherite"/>
              </a:rPr>
              <a:t> </a:t>
            </a:r>
            <a:r>
              <a:rPr lang="tr-TR" sz="2000" dirty="0" smtClean="0">
                <a:latin typeface="Inherite"/>
              </a:rPr>
              <a:t>        Çeşitli amaçlarla akarsular üzerine yapılan her baraj yapısı, konumu ve boyutlarına göre değişen oranda, akarsuların doğal akışlarını ve yapısını değiştirmektedir. Bu durum, suyun kalitesinin bozulması, canlıların yaşam alanlarının tehlike altına girmesi ve pek çok canlı türünün bu nedenle yok olması gibi birçok sorunlara yol açmaktadır.Yine su kaynakları kısıtlı olan kapalı havzalardaki akarsularda inşa edilen barajlar, suyu havzanın irtifası yüksek noktalarında tutarak havzanın aşağı kesimlerine olan su akışını azaltmaktadır. Bu durumda, havzanın orta kesimindeki yer altı sularının aşırı derecede azalmasına ve bazı durumlarda havzalardaki göllerin kurumasına neden olmaktadır.</a:t>
            </a:r>
            <a:endParaRPr lang="tr-TR" sz="2000" dirty="0" smtClean="0">
              <a:solidFill>
                <a:srgbClr val="93CDDD"/>
              </a:solidFill>
              <a:latin typeface="Inherite"/>
            </a:endParaRP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deriner (1).jpg"/>
          <p:cNvPicPr>
            <a:picLocks noGrp="1" noChangeAspect="1"/>
          </p:cNvPicPr>
          <p:nvPr>
            <p:ph idx="1"/>
          </p:nvPr>
        </p:nvPicPr>
        <p:blipFill>
          <a:blip r:embed="rId2" cstate="print"/>
          <a:stretch>
            <a:fillRect/>
          </a:stretch>
        </p:blipFill>
        <p:spPr>
          <a:xfrm>
            <a:off x="500034" y="571480"/>
            <a:ext cx="4333900" cy="3000396"/>
          </a:xfrm>
          <a:prstGeom prst="rect">
            <a:avLst/>
          </a:prstGeom>
        </p:spPr>
      </p:pic>
      <p:pic>
        <p:nvPicPr>
          <p:cNvPr id="1026" name="Picture 2" descr="D. BARAJ VE KANALLARIN SU DÃNGÃSÃNE ETKÄ°LERÄ°: ile ilgili gÃ¶rsel sonucu"/>
          <p:cNvPicPr>
            <a:picLocks noChangeAspect="1" noChangeArrowheads="1"/>
          </p:cNvPicPr>
          <p:nvPr/>
        </p:nvPicPr>
        <p:blipFill>
          <a:blip r:embed="rId3" cstate="print"/>
          <a:srcRect l="49219" t="23958" r="3906" b="14583"/>
          <a:stretch>
            <a:fillRect/>
          </a:stretch>
        </p:blipFill>
        <p:spPr bwMode="auto">
          <a:xfrm>
            <a:off x="4572000" y="3571876"/>
            <a:ext cx="4071998" cy="2928958"/>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1214422"/>
            <a:ext cx="8229600" cy="4643470"/>
          </a:xfrm>
        </p:spPr>
        <p:txBody>
          <a:bodyPr>
            <a:noAutofit/>
          </a:bodyPr>
          <a:lstStyle/>
          <a:p>
            <a:pPr algn="ctr">
              <a:buNone/>
            </a:pPr>
            <a:r>
              <a:rPr lang="tr-TR" sz="2000" b="1" dirty="0" smtClean="0">
                <a:solidFill>
                  <a:srgbClr val="C00000"/>
                </a:solidFill>
                <a:latin typeface="Inherite"/>
              </a:rPr>
              <a:t>E.  SULAK ALANLARIN KURUTULMASININ SU DÖNGÜSÜNE ETKİLERİ:</a:t>
            </a:r>
          </a:p>
          <a:p>
            <a:pPr>
              <a:buNone/>
            </a:pPr>
            <a:r>
              <a:rPr lang="tr-TR" sz="2000" dirty="0">
                <a:latin typeface="Inherite"/>
              </a:rPr>
              <a:t> </a:t>
            </a:r>
            <a:r>
              <a:rPr lang="tr-TR" sz="2000" dirty="0" smtClean="0">
                <a:latin typeface="Inherite"/>
              </a:rPr>
              <a:t>        Sulak alanlar, insanların tarım faaliyetlerinin gerçekleştirilmesi bakımından tercih ettikleri ilk yerleşim bölgeleri olmuştur. Nüfus artışı ve teknolojik gelişmelerle birlikte yeni tarım alanları elde etme amacıyla sazlıklar, bataklıklar, taşkın ovaları ve gölleri kurutulmaya başlanmıştır. Yapılan araştırmalar; yeryüzündeki sulak alanların % 50'sinin yok olduğunu, Orta Doğadaki sulak alanların % 97'sinin insan etkinliklerini desteklemek amacıyla kurutulduğunu, su talebinin son 25 yıl içinde % 60 arttığını göstermektedir. Yine Akdeniz ülkeleri sulak alanlarının % 70'ini kaybetmiştir.</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TotalTime>
  <Words>319</Words>
  <PresentationFormat>Ekran Gösterisi (4:3)</PresentationFormat>
  <Paragraphs>34</Paragraphs>
  <Slides>18</Slides>
  <Notes>0</Notes>
  <HiddenSlides>0</HiddenSlides>
  <MMClips>0</MMClips>
  <ScaleCrop>false</ScaleCrop>
  <HeadingPairs>
    <vt:vector size="4" baseType="variant">
      <vt:variant>
        <vt:lpstr>Tema</vt:lpstr>
      </vt:variant>
      <vt:variant>
        <vt:i4>1</vt:i4>
      </vt:variant>
      <vt:variant>
        <vt:lpstr>Slayt Başlıkları</vt:lpstr>
      </vt:variant>
      <vt:variant>
        <vt:i4>18</vt:i4>
      </vt:variant>
    </vt:vector>
  </HeadingPairs>
  <TitlesOfParts>
    <vt:vector size="19" baseType="lpstr">
      <vt:lpstr>Ofis Teması</vt:lpstr>
      <vt:lpstr>MADDE DÖNGÜLERİNE İNSAN MÜDAHALELERİ</vt:lpstr>
      <vt:lpstr>SU DÖNGÜSÜNE İNSAN MÜDAHALELERİ</vt:lpstr>
      <vt:lpstr>Slayt 3</vt:lpstr>
      <vt:lpstr>Slayt 4</vt:lpstr>
      <vt:lpstr>Slayt 5</vt:lpstr>
      <vt:lpstr>Slayt 6</vt:lpstr>
      <vt:lpstr>Slayt 7</vt:lpstr>
      <vt:lpstr>Slayt 8</vt:lpstr>
      <vt:lpstr>Slayt 9</vt:lpstr>
      <vt:lpstr>Slayt 10</vt:lpstr>
      <vt:lpstr>Slayt 11</vt:lpstr>
      <vt:lpstr>KARBON DÖNGÜSÜNE İNSAN MÜDAHALELERİ</vt:lpstr>
      <vt:lpstr>Slayt 13</vt:lpstr>
      <vt:lpstr>Slayt 14</vt:lpstr>
      <vt:lpstr>AZOT DÖNGÜSÜNE İNSAN MÜDAHALELERİ</vt:lpstr>
      <vt:lpstr>Slayt 16</vt:lpstr>
      <vt:lpstr>Slayt 17</vt:lpstr>
      <vt:lpstr>HAZIRLAYAN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2018-05-18T18:03:26Z</dcterms:created>
  <dcterms:modified xsi:type="dcterms:W3CDTF">2018-10-02T16:10:06Z</dcterms:modified>
  <cp:category>www.sorubak.com</cp:category>
</cp:coreProperties>
</file>