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61" r:id="rId3"/>
    <p:sldId id="257" r:id="rId4"/>
    <p:sldId id="300" r:id="rId5"/>
    <p:sldId id="258" r:id="rId6"/>
    <p:sldId id="259" r:id="rId7"/>
    <p:sldId id="260" r:id="rId8"/>
    <p:sldId id="263" r:id="rId9"/>
    <p:sldId id="265" r:id="rId10"/>
    <p:sldId id="277" r:id="rId11"/>
    <p:sldId id="291" r:id="rId12"/>
    <p:sldId id="262" r:id="rId13"/>
    <p:sldId id="264" r:id="rId14"/>
    <p:sldId id="272" r:id="rId15"/>
    <p:sldId id="271" r:id="rId16"/>
    <p:sldId id="290" r:id="rId17"/>
    <p:sldId id="273" r:id="rId18"/>
    <p:sldId id="266" r:id="rId19"/>
    <p:sldId id="267" r:id="rId20"/>
    <p:sldId id="270" r:id="rId21"/>
    <p:sldId id="268" r:id="rId22"/>
    <p:sldId id="269" r:id="rId23"/>
    <p:sldId id="274" r:id="rId24"/>
    <p:sldId id="275" r:id="rId25"/>
    <p:sldId id="276" r:id="rId26"/>
    <p:sldId id="278" r:id="rId27"/>
    <p:sldId id="292" r:id="rId28"/>
    <p:sldId id="297" r:id="rId29"/>
    <p:sldId id="298" r:id="rId30"/>
    <p:sldId id="287" r:id="rId31"/>
    <p:sldId id="293" r:id="rId32"/>
    <p:sldId id="288" r:id="rId33"/>
    <p:sldId id="289" r:id="rId34"/>
    <p:sldId id="294" r:id="rId35"/>
    <p:sldId id="295" r:id="rId36"/>
    <p:sldId id="296"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1175"/>
    <a:srgbClr val="FA8612"/>
    <a:srgbClr val="00FFFF"/>
    <a:srgbClr val="EC20CF"/>
    <a:srgbClr val="21FC10"/>
    <a:srgbClr val="15A1F7"/>
    <a:srgbClr val="F01CC3"/>
    <a:srgbClr val="10FC48"/>
    <a:srgbClr val="16EBF6"/>
    <a:srgbClr val="F5AB1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F39CD9-EB9C-4DF2-9EF2-F617343623A8}" type="datetimeFigureOut">
              <a:rPr lang="tr-TR" smtClean="0"/>
              <a:t>03/10/2018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0F65E0-8FAF-40DD-93D4-60604F198426}"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dirty="0" smtClean="0"/>
              <a:t>.com</a:t>
            </a:r>
            <a:endParaRPr lang="tr-TR" dirty="0"/>
          </a:p>
        </p:txBody>
      </p:sp>
      <p:sp>
        <p:nvSpPr>
          <p:cNvPr id="4" name="3 Slayt Numarası Yer Tutucusu"/>
          <p:cNvSpPr>
            <a:spLocks noGrp="1"/>
          </p:cNvSpPr>
          <p:nvPr>
            <p:ph type="sldNum" sz="quarter" idx="10"/>
          </p:nvPr>
        </p:nvSpPr>
        <p:spPr/>
        <p:txBody>
          <a:bodyPr/>
          <a:lstStyle/>
          <a:p>
            <a:fld id="{FD0F65E0-8FAF-40DD-93D4-60604F198426}" type="slidenum">
              <a:rPr lang="tr-TR" smtClean="0"/>
              <a:t>36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03/10/2018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eokulegitim.com/mustafa-kemal-ataturkun-samsuna-cikisi-kisaca/"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www.sosyalbilgiler.gen.tr/forum/inkilap-tarihi/sivas-kongresi/"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ustafa kemalin samsuna çıkışı ile ilgili görsel sonucu"/>
          <p:cNvPicPr>
            <a:picLocks noChangeAspect="1" noChangeArrowheads="1"/>
          </p:cNvPicPr>
          <p:nvPr/>
        </p:nvPicPr>
        <p:blipFill>
          <a:blip r:embed="rId2" cstate="print"/>
          <a:srcRect/>
          <a:stretch>
            <a:fillRect/>
          </a:stretch>
        </p:blipFill>
        <p:spPr bwMode="auto">
          <a:xfrm>
            <a:off x="285720" y="285728"/>
            <a:ext cx="8501122"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02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026"/>
                                        </p:tgtEl>
                                        <p:attrNameLst>
                                          <p:attrName>ppt_y</p:attrName>
                                        </p:attrNameLst>
                                      </p:cBhvr>
                                      <p:tavLst>
                                        <p:tav tm="0">
                                          <p:val>
                                            <p:strVal val="#ppt_y"/>
                                          </p:val>
                                        </p:tav>
                                        <p:tav tm="100000">
                                          <p:val>
                                            <p:strVal val="#ppt_y"/>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amasya görüşmeleri kararları ile ilgili görsel sonucu"/>
          <p:cNvPicPr>
            <a:picLocks noChangeAspect="1" noChangeArrowheads="1"/>
          </p:cNvPicPr>
          <p:nvPr/>
        </p:nvPicPr>
        <p:blipFill>
          <a:blip r:embed="rId2" cstate="print"/>
          <a:srcRect/>
          <a:stretch>
            <a:fillRect/>
          </a:stretch>
        </p:blipFill>
        <p:spPr bwMode="auto">
          <a:xfrm>
            <a:off x="357158" y="357166"/>
            <a:ext cx="8501122"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box(in)">
                                      <p:cBhvr>
                                        <p:cTn id="7"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428604"/>
            <a:ext cx="8501122" cy="914400"/>
          </a:xfrm>
          <a:prstGeom prst="rect">
            <a:avLst/>
          </a:prstGeom>
          <a:solidFill>
            <a:srgbClr val="10FC48"/>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KURTULUŞ SAVAŞININ AMACI GEREKÇESİ VE YÖNTEMİ BELİRLENMİŞTİR.</a:t>
            </a:r>
            <a:endParaRPr lang="tr-TR" sz="2400" b="1" dirty="0">
              <a:solidFill>
                <a:schemeClr val="tx1"/>
              </a:solidFill>
              <a:latin typeface="Comic Sans MS" pitchFamily="66" charset="0"/>
            </a:endParaRPr>
          </a:p>
        </p:txBody>
      </p:sp>
      <p:sp>
        <p:nvSpPr>
          <p:cNvPr id="3" name="2 Dikdörtgen"/>
          <p:cNvSpPr/>
          <p:nvPr/>
        </p:nvSpPr>
        <p:spPr>
          <a:xfrm>
            <a:off x="428596" y="2071678"/>
            <a:ext cx="8215370" cy="914400"/>
          </a:xfrm>
          <a:prstGeom prst="rect">
            <a:avLst/>
          </a:prstGeom>
          <a:solidFill>
            <a:srgbClr val="F01CC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İLK KEZ ULUS EGEMENLİĞİNE YER VERMİŞTİR.</a:t>
            </a:r>
            <a:endParaRPr lang="tr-TR" sz="2400" b="1" dirty="0">
              <a:solidFill>
                <a:schemeClr val="tx1"/>
              </a:solidFill>
              <a:latin typeface="Comic Sans MS" pitchFamily="66" charset="0"/>
            </a:endParaRPr>
          </a:p>
        </p:txBody>
      </p:sp>
      <p:sp>
        <p:nvSpPr>
          <p:cNvPr id="4" name="3 Dikdörtgen"/>
          <p:cNvSpPr/>
          <p:nvPr/>
        </p:nvSpPr>
        <p:spPr>
          <a:xfrm>
            <a:off x="428596" y="3571876"/>
            <a:ext cx="8143932" cy="914400"/>
          </a:xfrm>
          <a:prstGeom prst="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solidFill>
                  <a:schemeClr val="tx1"/>
                </a:solidFill>
                <a:latin typeface="Comic Sans MS" pitchFamily="66" charset="0"/>
              </a:rPr>
              <a:t>İLK KEZ İSTANBUL HÜKÜMETİNE TEPKİ DİLE GETİRİLMİŞTİR.</a:t>
            </a:r>
            <a:endParaRPr lang="tr-TR" sz="2400"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3"/>
                                        </p:tgtEl>
                                        <p:attrNameLst>
                                          <p:attrName>ppt_y</p:attrName>
                                        </p:attrNameLst>
                                      </p:cBhvr>
                                      <p:tavLst>
                                        <p:tav tm="0">
                                          <p:val>
                                            <p:strVal val="#ppt_y"/>
                                          </p:val>
                                        </p:tav>
                                        <p:tav tm="100000">
                                          <p:val>
                                            <p:strVal val="#ppt_y"/>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ox(i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amasya genelgesi maddeleri ile ilgili görsel sonucu"/>
          <p:cNvPicPr>
            <a:picLocks noChangeAspect="1" noChangeArrowheads="1"/>
          </p:cNvPicPr>
          <p:nvPr/>
        </p:nvPicPr>
        <p:blipFill>
          <a:blip r:embed="rId2" cstate="print"/>
          <a:srcRect/>
          <a:stretch>
            <a:fillRect/>
          </a:stretch>
        </p:blipFill>
        <p:spPr bwMode="auto">
          <a:xfrm>
            <a:off x="357159" y="285728"/>
            <a:ext cx="8501122"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14282" y="228584"/>
            <a:ext cx="8572560" cy="914400"/>
          </a:xfrm>
          <a:prstGeom prst="rect">
            <a:avLst/>
          </a:prstGeom>
          <a:solidFill>
            <a:schemeClr val="accent2">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ERZURUM KONGRESİ 23 TEMMUZ 1919</a:t>
            </a:r>
            <a:endParaRPr lang="tr-TR" sz="3200" b="1" dirty="0">
              <a:solidFill>
                <a:schemeClr val="tx1"/>
              </a:solidFill>
              <a:latin typeface="Comic Sans MS" pitchFamily="66" charset="0"/>
            </a:endParaRPr>
          </a:p>
        </p:txBody>
      </p:sp>
      <p:pic>
        <p:nvPicPr>
          <p:cNvPr id="2050" name="Picture 2" descr="ERZURUM KONGRESİ tablosu ile ilgili görsel sonucu"/>
          <p:cNvPicPr>
            <a:picLocks noChangeAspect="1" noChangeArrowheads="1"/>
          </p:cNvPicPr>
          <p:nvPr/>
        </p:nvPicPr>
        <p:blipFill>
          <a:blip r:embed="rId2" cstate="print"/>
          <a:srcRect/>
          <a:stretch>
            <a:fillRect/>
          </a:stretch>
        </p:blipFill>
        <p:spPr bwMode="auto">
          <a:xfrm>
            <a:off x="285720" y="1500174"/>
            <a:ext cx="8572560" cy="521497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erzurum kongresi kararları ile ilgili görsel sonucu"/>
          <p:cNvPicPr>
            <a:picLocks noChangeAspect="1" noChangeArrowheads="1"/>
          </p:cNvPicPr>
          <p:nvPr/>
        </p:nvPicPr>
        <p:blipFill>
          <a:blip r:embed="rId2" cstate="print"/>
          <a:srcRect/>
          <a:stretch>
            <a:fillRect/>
          </a:stretch>
        </p:blipFill>
        <p:spPr bwMode="auto">
          <a:xfrm>
            <a:off x="285720" y="214290"/>
            <a:ext cx="8572560" cy="635798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erzurum kongresi kararları ile ilgili görsel sonucu"/>
          <p:cNvPicPr>
            <a:picLocks noChangeAspect="1" noChangeArrowheads="1"/>
          </p:cNvPicPr>
          <p:nvPr/>
        </p:nvPicPr>
        <p:blipFill>
          <a:blip r:embed="rId2" cstate="print"/>
          <a:srcRect/>
          <a:stretch>
            <a:fillRect/>
          </a:stretch>
        </p:blipFill>
        <p:spPr bwMode="auto">
          <a:xfrm>
            <a:off x="214282" y="285728"/>
            <a:ext cx="8643998"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14348" y="785794"/>
            <a:ext cx="7929618" cy="914400"/>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ERZURUM KONGRESİ BÖLGESEL TOPLANMIŞ ANCAK ULUSAL KARARLAR ALMIŞTIR.</a:t>
            </a:r>
            <a:endParaRPr lang="tr-TR" sz="2400" b="1" dirty="0">
              <a:solidFill>
                <a:schemeClr val="tx1"/>
              </a:solidFill>
              <a:latin typeface="Comic Sans MS" pitchFamily="66" charset="0"/>
            </a:endParaRPr>
          </a:p>
        </p:txBody>
      </p:sp>
      <p:sp>
        <p:nvSpPr>
          <p:cNvPr id="3" name="2 Dikdörtgen"/>
          <p:cNvSpPr/>
          <p:nvPr/>
        </p:nvSpPr>
        <p:spPr>
          <a:xfrm>
            <a:off x="714348" y="2143116"/>
            <a:ext cx="7858180" cy="914400"/>
          </a:xfrm>
          <a:prstGeom prst="rect">
            <a:avLst/>
          </a:prstGeom>
          <a:solidFill>
            <a:schemeClr val="accent4">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MANDA VE HİMAYE İLK KEZ REDDEDİLMİŞTİR.</a:t>
            </a:r>
            <a:endParaRPr lang="tr-TR" sz="2800" b="1" dirty="0">
              <a:solidFill>
                <a:schemeClr val="tx1"/>
              </a:solidFill>
              <a:latin typeface="Comic Sans MS" pitchFamily="66" charset="0"/>
            </a:endParaRPr>
          </a:p>
        </p:txBody>
      </p:sp>
      <p:sp>
        <p:nvSpPr>
          <p:cNvPr id="4" name="3 Dikdörtgen"/>
          <p:cNvSpPr/>
          <p:nvPr/>
        </p:nvSpPr>
        <p:spPr>
          <a:xfrm>
            <a:off x="714348" y="3500438"/>
            <a:ext cx="7858180" cy="914400"/>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YENİ BİR HÜKÜMETİN KURULMASI GEREĞİ VURGULANMIŞTIR.</a:t>
            </a:r>
            <a:endParaRPr lang="tr-TR" sz="2400" b="1" dirty="0">
              <a:solidFill>
                <a:schemeClr val="tx1"/>
              </a:solidFill>
              <a:latin typeface="Comic Sans MS" pitchFamily="66" charset="0"/>
            </a:endParaRPr>
          </a:p>
        </p:txBody>
      </p:sp>
      <p:sp>
        <p:nvSpPr>
          <p:cNvPr id="5" name="4 Dikdörtgen"/>
          <p:cNvSpPr/>
          <p:nvPr/>
        </p:nvSpPr>
        <p:spPr>
          <a:xfrm>
            <a:off x="714348" y="4929198"/>
            <a:ext cx="7786742" cy="914400"/>
          </a:xfrm>
          <a:prstGeom prst="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DOĞUDA ERZURUM KONGRESİ DEVAM EDERKEN BATIDA  BALIKESİR VE ALAŞEHİR KONGRELERİ YAPILDI.</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8" presetClass="entr" presetSubtype="0" accel="5000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8"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9" dur="1000" fill="hold"/>
                                        <p:tgtEl>
                                          <p:spTgt spid="4"/>
                                        </p:tgtEl>
                                        <p:attrNameLst>
                                          <p:attrName>ppt_y</p:attrName>
                                        </p:attrNameLst>
                                      </p:cBhvr>
                                      <p:tavLst>
                                        <p:tav tm="0">
                                          <p:val>
                                            <p:strVal val="#ppt_y"/>
                                          </p:val>
                                        </p:tav>
                                        <p:tav tm="100000">
                                          <p:val>
                                            <p:strVal val="#ppt_y"/>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80">
                                          <p:stCondLst>
                                            <p:cond delay="0"/>
                                          </p:stCondLst>
                                        </p:cTn>
                                        <p:tgtEl>
                                          <p:spTgt spid="5"/>
                                        </p:tgtEl>
                                      </p:cBhvr>
                                    </p:animEffect>
                                    <p:anim calcmode="lin" valueType="num">
                                      <p:cBhvr>
                                        <p:cTn id="2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gtEl>
                                      </p:cBhvr>
                                      <p:to x="100000" y="60000"/>
                                    </p:animScale>
                                    <p:animScale>
                                      <p:cBhvr>
                                        <p:cTn id="32" dur="166" decel="50000">
                                          <p:stCondLst>
                                            <p:cond delay="676"/>
                                          </p:stCondLst>
                                        </p:cTn>
                                        <p:tgtEl>
                                          <p:spTgt spid="5"/>
                                        </p:tgtEl>
                                      </p:cBhvr>
                                      <p:to x="100000" y="100000"/>
                                    </p:animScale>
                                    <p:animScale>
                                      <p:cBhvr>
                                        <p:cTn id="33" dur="26">
                                          <p:stCondLst>
                                            <p:cond delay="1312"/>
                                          </p:stCondLst>
                                        </p:cTn>
                                        <p:tgtEl>
                                          <p:spTgt spid="5"/>
                                        </p:tgtEl>
                                      </p:cBhvr>
                                      <p:to x="100000" y="80000"/>
                                    </p:animScale>
                                    <p:animScale>
                                      <p:cBhvr>
                                        <p:cTn id="34" dur="166" decel="50000">
                                          <p:stCondLst>
                                            <p:cond delay="1338"/>
                                          </p:stCondLst>
                                        </p:cTn>
                                        <p:tgtEl>
                                          <p:spTgt spid="5"/>
                                        </p:tgtEl>
                                      </p:cBhvr>
                                      <p:to x="100000" y="100000"/>
                                    </p:animScale>
                                    <p:animScale>
                                      <p:cBhvr>
                                        <p:cTn id="35" dur="26">
                                          <p:stCondLst>
                                            <p:cond delay="1642"/>
                                          </p:stCondLst>
                                        </p:cTn>
                                        <p:tgtEl>
                                          <p:spTgt spid="5"/>
                                        </p:tgtEl>
                                      </p:cBhvr>
                                      <p:to x="100000" y="90000"/>
                                    </p:animScale>
                                    <p:animScale>
                                      <p:cBhvr>
                                        <p:cTn id="36" dur="166" decel="50000">
                                          <p:stCondLst>
                                            <p:cond delay="1668"/>
                                          </p:stCondLst>
                                        </p:cTn>
                                        <p:tgtEl>
                                          <p:spTgt spid="5"/>
                                        </p:tgtEl>
                                      </p:cBhvr>
                                      <p:to x="100000" y="100000"/>
                                    </p:animScale>
                                    <p:animScale>
                                      <p:cBhvr>
                                        <p:cTn id="37" dur="26">
                                          <p:stCondLst>
                                            <p:cond delay="1808"/>
                                          </p:stCondLst>
                                        </p:cTn>
                                        <p:tgtEl>
                                          <p:spTgt spid="5"/>
                                        </p:tgtEl>
                                      </p:cBhvr>
                                      <p:to x="100000" y="95000"/>
                                    </p:animScale>
                                    <p:animScale>
                                      <p:cBhvr>
                                        <p:cTn id="38"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erzurum kongresi kararları ile ilgili görsel sonucu"/>
          <p:cNvPicPr>
            <a:picLocks noChangeAspect="1" noChangeArrowheads="1"/>
          </p:cNvPicPr>
          <p:nvPr/>
        </p:nvPicPr>
        <p:blipFill>
          <a:blip r:embed="rId2" cstate="print"/>
          <a:srcRect/>
          <a:stretch>
            <a:fillRect/>
          </a:stretch>
        </p:blipFill>
        <p:spPr bwMode="auto">
          <a:xfrm>
            <a:off x="357158" y="285728"/>
            <a:ext cx="8358246"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down)">
                                      <p:cBhvr>
                                        <p:cTn id="7" dur="580">
                                          <p:stCondLst>
                                            <p:cond delay="0"/>
                                          </p:stCondLst>
                                        </p:cTn>
                                        <p:tgtEl>
                                          <p:spTgt spid="30722"/>
                                        </p:tgtEl>
                                      </p:cBhvr>
                                    </p:animEffect>
                                    <p:anim calcmode="lin" valueType="num">
                                      <p:cBhvr>
                                        <p:cTn id="8" dur="1822" tmFilter="0,0; 0.14,0.36; 0.43,0.73; 0.71,0.91; 1.0,1.0">
                                          <p:stCondLst>
                                            <p:cond delay="0"/>
                                          </p:stCondLst>
                                        </p:cTn>
                                        <p:tgtEl>
                                          <p:spTgt spid="307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22"/>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22"/>
                                        </p:tgtEl>
                                      </p:cBhvr>
                                      <p:to x="100000" y="60000"/>
                                    </p:animScale>
                                    <p:animScale>
                                      <p:cBhvr>
                                        <p:cTn id="14" dur="166" decel="50000">
                                          <p:stCondLst>
                                            <p:cond delay="676"/>
                                          </p:stCondLst>
                                        </p:cTn>
                                        <p:tgtEl>
                                          <p:spTgt spid="30722"/>
                                        </p:tgtEl>
                                      </p:cBhvr>
                                      <p:to x="100000" y="100000"/>
                                    </p:animScale>
                                    <p:animScale>
                                      <p:cBhvr>
                                        <p:cTn id="15" dur="26">
                                          <p:stCondLst>
                                            <p:cond delay="1312"/>
                                          </p:stCondLst>
                                        </p:cTn>
                                        <p:tgtEl>
                                          <p:spTgt spid="30722"/>
                                        </p:tgtEl>
                                      </p:cBhvr>
                                      <p:to x="100000" y="80000"/>
                                    </p:animScale>
                                    <p:animScale>
                                      <p:cBhvr>
                                        <p:cTn id="16" dur="166" decel="50000">
                                          <p:stCondLst>
                                            <p:cond delay="1338"/>
                                          </p:stCondLst>
                                        </p:cTn>
                                        <p:tgtEl>
                                          <p:spTgt spid="30722"/>
                                        </p:tgtEl>
                                      </p:cBhvr>
                                      <p:to x="100000" y="100000"/>
                                    </p:animScale>
                                    <p:animScale>
                                      <p:cBhvr>
                                        <p:cTn id="17" dur="26">
                                          <p:stCondLst>
                                            <p:cond delay="1642"/>
                                          </p:stCondLst>
                                        </p:cTn>
                                        <p:tgtEl>
                                          <p:spTgt spid="30722"/>
                                        </p:tgtEl>
                                      </p:cBhvr>
                                      <p:to x="100000" y="90000"/>
                                    </p:animScale>
                                    <p:animScale>
                                      <p:cBhvr>
                                        <p:cTn id="18" dur="166" decel="50000">
                                          <p:stCondLst>
                                            <p:cond delay="1668"/>
                                          </p:stCondLst>
                                        </p:cTn>
                                        <p:tgtEl>
                                          <p:spTgt spid="30722"/>
                                        </p:tgtEl>
                                      </p:cBhvr>
                                      <p:to x="100000" y="100000"/>
                                    </p:animScale>
                                    <p:animScale>
                                      <p:cBhvr>
                                        <p:cTn id="19" dur="26">
                                          <p:stCondLst>
                                            <p:cond delay="1808"/>
                                          </p:stCondLst>
                                        </p:cTn>
                                        <p:tgtEl>
                                          <p:spTgt spid="30722"/>
                                        </p:tgtEl>
                                      </p:cBhvr>
                                      <p:to x="100000" y="95000"/>
                                    </p:animScale>
                                    <p:animScale>
                                      <p:cBhvr>
                                        <p:cTn id="20" dur="166" decel="50000">
                                          <p:stCondLst>
                                            <p:cond delay="1834"/>
                                          </p:stCondLst>
                                        </p:cTn>
                                        <p:tgtEl>
                                          <p:spTgt spid="307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İlgili resim"/>
          <p:cNvPicPr>
            <a:picLocks noChangeAspect="1" noChangeArrowheads="1"/>
          </p:cNvPicPr>
          <p:nvPr/>
        </p:nvPicPr>
        <p:blipFill>
          <a:blip r:embed="rId2" cstate="print"/>
          <a:srcRect/>
          <a:stretch>
            <a:fillRect/>
          </a:stretch>
        </p:blipFill>
        <p:spPr bwMode="auto">
          <a:xfrm>
            <a:off x="285720" y="1857364"/>
            <a:ext cx="8358246" cy="4643470"/>
          </a:xfrm>
          <a:prstGeom prst="rect">
            <a:avLst/>
          </a:prstGeom>
          <a:ln w="228600" cap="sq" cmpd="thickThin">
            <a:solidFill>
              <a:srgbClr val="000000"/>
            </a:solidFill>
            <a:prstDash val="solid"/>
            <a:miter lim="800000"/>
          </a:ln>
          <a:effectLst>
            <a:innerShdw blurRad="76200">
              <a:srgbClr val="000000"/>
            </a:innerShdw>
          </a:effectLst>
        </p:spPr>
      </p:pic>
      <p:sp>
        <p:nvSpPr>
          <p:cNvPr id="3" name="2 Dikdörtgen"/>
          <p:cNvSpPr/>
          <p:nvPr/>
        </p:nvSpPr>
        <p:spPr>
          <a:xfrm>
            <a:off x="642910" y="500042"/>
            <a:ext cx="7786742" cy="914400"/>
          </a:xfrm>
          <a:prstGeom prst="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SİVAS KONGRESİ 4-11 EYLÜL 1919</a:t>
            </a:r>
            <a:endParaRPr lang="tr-TR" sz="32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23556"/>
                                        </p:tgtEl>
                                        <p:attrNameLst>
                                          <p:attrName>style.visibility</p:attrName>
                                        </p:attrNameLst>
                                      </p:cBhvr>
                                      <p:to>
                                        <p:strVal val="visible"/>
                                      </p:to>
                                    </p:set>
                                    <p:animEffect transition="in" filter="wipe(down)">
                                      <p:cBhvr>
                                        <p:cTn id="18" dur="580">
                                          <p:stCondLst>
                                            <p:cond delay="0"/>
                                          </p:stCondLst>
                                        </p:cTn>
                                        <p:tgtEl>
                                          <p:spTgt spid="23556"/>
                                        </p:tgtEl>
                                      </p:cBhvr>
                                    </p:animEffect>
                                    <p:anim calcmode="lin" valueType="num">
                                      <p:cBhvr>
                                        <p:cTn id="19" dur="1822" tmFilter="0,0; 0.14,0.36; 0.43,0.73; 0.71,0.91; 1.0,1.0">
                                          <p:stCondLst>
                                            <p:cond delay="0"/>
                                          </p:stCondLst>
                                        </p:cTn>
                                        <p:tgtEl>
                                          <p:spTgt spid="2355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355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355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355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3556"/>
                                        </p:tgtEl>
                                        <p:attrNameLst>
                                          <p:attrName>ppt_y</p:attrName>
                                        </p:attrNameLst>
                                      </p:cBhvr>
                                      <p:tavLst>
                                        <p:tav tm="0" fmla="#ppt_y-sin(pi*$)/81">
                                          <p:val>
                                            <p:fltVal val="0"/>
                                          </p:val>
                                        </p:tav>
                                        <p:tav tm="100000">
                                          <p:val>
                                            <p:fltVal val="1"/>
                                          </p:val>
                                        </p:tav>
                                      </p:tavLst>
                                    </p:anim>
                                    <p:animScale>
                                      <p:cBhvr>
                                        <p:cTn id="24" dur="26">
                                          <p:stCondLst>
                                            <p:cond delay="650"/>
                                          </p:stCondLst>
                                        </p:cTn>
                                        <p:tgtEl>
                                          <p:spTgt spid="23556"/>
                                        </p:tgtEl>
                                      </p:cBhvr>
                                      <p:to x="100000" y="60000"/>
                                    </p:animScale>
                                    <p:animScale>
                                      <p:cBhvr>
                                        <p:cTn id="25" dur="166" decel="50000">
                                          <p:stCondLst>
                                            <p:cond delay="676"/>
                                          </p:stCondLst>
                                        </p:cTn>
                                        <p:tgtEl>
                                          <p:spTgt spid="23556"/>
                                        </p:tgtEl>
                                      </p:cBhvr>
                                      <p:to x="100000" y="100000"/>
                                    </p:animScale>
                                    <p:animScale>
                                      <p:cBhvr>
                                        <p:cTn id="26" dur="26">
                                          <p:stCondLst>
                                            <p:cond delay="1312"/>
                                          </p:stCondLst>
                                        </p:cTn>
                                        <p:tgtEl>
                                          <p:spTgt spid="23556"/>
                                        </p:tgtEl>
                                      </p:cBhvr>
                                      <p:to x="100000" y="80000"/>
                                    </p:animScale>
                                    <p:animScale>
                                      <p:cBhvr>
                                        <p:cTn id="27" dur="166" decel="50000">
                                          <p:stCondLst>
                                            <p:cond delay="1338"/>
                                          </p:stCondLst>
                                        </p:cTn>
                                        <p:tgtEl>
                                          <p:spTgt spid="23556"/>
                                        </p:tgtEl>
                                      </p:cBhvr>
                                      <p:to x="100000" y="100000"/>
                                    </p:animScale>
                                    <p:animScale>
                                      <p:cBhvr>
                                        <p:cTn id="28" dur="26">
                                          <p:stCondLst>
                                            <p:cond delay="1642"/>
                                          </p:stCondLst>
                                        </p:cTn>
                                        <p:tgtEl>
                                          <p:spTgt spid="23556"/>
                                        </p:tgtEl>
                                      </p:cBhvr>
                                      <p:to x="100000" y="90000"/>
                                    </p:animScale>
                                    <p:animScale>
                                      <p:cBhvr>
                                        <p:cTn id="29" dur="166" decel="50000">
                                          <p:stCondLst>
                                            <p:cond delay="1668"/>
                                          </p:stCondLst>
                                        </p:cTn>
                                        <p:tgtEl>
                                          <p:spTgt spid="23556"/>
                                        </p:tgtEl>
                                      </p:cBhvr>
                                      <p:to x="100000" y="100000"/>
                                    </p:animScale>
                                    <p:animScale>
                                      <p:cBhvr>
                                        <p:cTn id="30" dur="26">
                                          <p:stCondLst>
                                            <p:cond delay="1808"/>
                                          </p:stCondLst>
                                        </p:cTn>
                                        <p:tgtEl>
                                          <p:spTgt spid="23556"/>
                                        </p:tgtEl>
                                      </p:cBhvr>
                                      <p:to x="100000" y="95000"/>
                                    </p:animScale>
                                    <p:animScale>
                                      <p:cBhvr>
                                        <p:cTn id="31" dur="166" decel="50000">
                                          <p:stCondLst>
                                            <p:cond delay="1834"/>
                                          </p:stCondLst>
                                        </p:cTn>
                                        <p:tgtEl>
                                          <p:spTgt spid="23556"/>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nodeType="clickEffect">
                                  <p:stCondLst>
                                    <p:cond delay="0"/>
                                  </p:stCondLst>
                                  <p:childTnLst>
                                    <p:set>
                                      <p:cBhvr>
                                        <p:cTn id="35" dur="1" fill="hold">
                                          <p:stCondLst>
                                            <p:cond delay="0"/>
                                          </p:stCondLst>
                                        </p:cTn>
                                        <p:tgtEl>
                                          <p:spTgt spid="23556"/>
                                        </p:tgtEl>
                                        <p:attrNameLst>
                                          <p:attrName>style.visibility</p:attrName>
                                        </p:attrNameLst>
                                      </p:cBhvr>
                                      <p:to>
                                        <p:strVal val="visible"/>
                                      </p:to>
                                    </p:set>
                                    <p:animEffect transition="in" filter="wipe(down)">
                                      <p:cBhvr>
                                        <p:cTn id="36" dur="580">
                                          <p:stCondLst>
                                            <p:cond delay="0"/>
                                          </p:stCondLst>
                                        </p:cTn>
                                        <p:tgtEl>
                                          <p:spTgt spid="23556"/>
                                        </p:tgtEl>
                                      </p:cBhvr>
                                    </p:animEffect>
                                    <p:anim calcmode="lin" valueType="num">
                                      <p:cBhvr>
                                        <p:cTn id="37" dur="1822" tmFilter="0,0; 0.14,0.36; 0.43,0.73; 0.71,0.91; 1.0,1.0">
                                          <p:stCondLst>
                                            <p:cond delay="0"/>
                                          </p:stCondLst>
                                        </p:cTn>
                                        <p:tgtEl>
                                          <p:spTgt spid="23556"/>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23556"/>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23556"/>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23556"/>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23556"/>
                                        </p:tgtEl>
                                        <p:attrNameLst>
                                          <p:attrName>ppt_y</p:attrName>
                                        </p:attrNameLst>
                                      </p:cBhvr>
                                      <p:tavLst>
                                        <p:tav tm="0" fmla="#ppt_y-sin(pi*$)/81">
                                          <p:val>
                                            <p:fltVal val="0"/>
                                          </p:val>
                                        </p:tav>
                                        <p:tav tm="100000">
                                          <p:val>
                                            <p:fltVal val="1"/>
                                          </p:val>
                                        </p:tav>
                                      </p:tavLst>
                                    </p:anim>
                                    <p:animScale>
                                      <p:cBhvr>
                                        <p:cTn id="42" dur="26">
                                          <p:stCondLst>
                                            <p:cond delay="650"/>
                                          </p:stCondLst>
                                        </p:cTn>
                                        <p:tgtEl>
                                          <p:spTgt spid="23556"/>
                                        </p:tgtEl>
                                      </p:cBhvr>
                                      <p:to x="100000" y="60000"/>
                                    </p:animScale>
                                    <p:animScale>
                                      <p:cBhvr>
                                        <p:cTn id="43" dur="166" decel="50000">
                                          <p:stCondLst>
                                            <p:cond delay="676"/>
                                          </p:stCondLst>
                                        </p:cTn>
                                        <p:tgtEl>
                                          <p:spTgt spid="23556"/>
                                        </p:tgtEl>
                                      </p:cBhvr>
                                      <p:to x="100000" y="100000"/>
                                    </p:animScale>
                                    <p:animScale>
                                      <p:cBhvr>
                                        <p:cTn id="44" dur="26">
                                          <p:stCondLst>
                                            <p:cond delay="1312"/>
                                          </p:stCondLst>
                                        </p:cTn>
                                        <p:tgtEl>
                                          <p:spTgt spid="23556"/>
                                        </p:tgtEl>
                                      </p:cBhvr>
                                      <p:to x="100000" y="80000"/>
                                    </p:animScale>
                                    <p:animScale>
                                      <p:cBhvr>
                                        <p:cTn id="45" dur="166" decel="50000">
                                          <p:stCondLst>
                                            <p:cond delay="1338"/>
                                          </p:stCondLst>
                                        </p:cTn>
                                        <p:tgtEl>
                                          <p:spTgt spid="23556"/>
                                        </p:tgtEl>
                                      </p:cBhvr>
                                      <p:to x="100000" y="100000"/>
                                    </p:animScale>
                                    <p:animScale>
                                      <p:cBhvr>
                                        <p:cTn id="46" dur="26">
                                          <p:stCondLst>
                                            <p:cond delay="1642"/>
                                          </p:stCondLst>
                                        </p:cTn>
                                        <p:tgtEl>
                                          <p:spTgt spid="23556"/>
                                        </p:tgtEl>
                                      </p:cBhvr>
                                      <p:to x="100000" y="90000"/>
                                    </p:animScale>
                                    <p:animScale>
                                      <p:cBhvr>
                                        <p:cTn id="47" dur="166" decel="50000">
                                          <p:stCondLst>
                                            <p:cond delay="1668"/>
                                          </p:stCondLst>
                                        </p:cTn>
                                        <p:tgtEl>
                                          <p:spTgt spid="23556"/>
                                        </p:tgtEl>
                                      </p:cBhvr>
                                      <p:to x="100000" y="100000"/>
                                    </p:animScale>
                                    <p:animScale>
                                      <p:cBhvr>
                                        <p:cTn id="48" dur="26">
                                          <p:stCondLst>
                                            <p:cond delay="1808"/>
                                          </p:stCondLst>
                                        </p:cTn>
                                        <p:tgtEl>
                                          <p:spTgt spid="23556"/>
                                        </p:tgtEl>
                                      </p:cBhvr>
                                      <p:to x="100000" y="95000"/>
                                    </p:animScale>
                                    <p:animScale>
                                      <p:cBhvr>
                                        <p:cTn id="49" dur="166" decel="50000">
                                          <p:stCondLst>
                                            <p:cond delay="1834"/>
                                          </p:stCondLst>
                                        </p:cTn>
                                        <p:tgtEl>
                                          <p:spTgt spid="2355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lgili resim"/>
          <p:cNvPicPr>
            <a:picLocks noChangeAspect="1" noChangeArrowheads="1"/>
          </p:cNvPicPr>
          <p:nvPr/>
        </p:nvPicPr>
        <p:blipFill>
          <a:blip r:embed="rId2" cstate="print"/>
          <a:srcRect/>
          <a:stretch>
            <a:fillRect/>
          </a:stretch>
        </p:blipFill>
        <p:spPr bwMode="auto">
          <a:xfrm>
            <a:off x="285720" y="285728"/>
            <a:ext cx="8572560" cy="2928958"/>
          </a:xfrm>
          <a:prstGeom prst="rect">
            <a:avLst/>
          </a:prstGeom>
          <a:ln w="228600" cap="sq" cmpd="thickThin">
            <a:solidFill>
              <a:srgbClr val="000000"/>
            </a:solidFill>
            <a:prstDash val="solid"/>
            <a:miter lim="800000"/>
          </a:ln>
          <a:effectLst>
            <a:innerShdw blurRad="76200">
              <a:srgbClr val="000000"/>
            </a:innerShdw>
          </a:effectLst>
        </p:spPr>
      </p:pic>
      <p:pic>
        <p:nvPicPr>
          <p:cNvPr id="24580" name="Picture 4" descr="sivas kongresi binası ile ilgili görsel sonucu"/>
          <p:cNvPicPr>
            <a:picLocks noChangeAspect="1" noChangeArrowheads="1"/>
          </p:cNvPicPr>
          <p:nvPr/>
        </p:nvPicPr>
        <p:blipFill>
          <a:blip r:embed="rId3" cstate="print"/>
          <a:srcRect/>
          <a:stretch>
            <a:fillRect/>
          </a:stretch>
        </p:blipFill>
        <p:spPr bwMode="auto">
          <a:xfrm>
            <a:off x="214282" y="3500438"/>
            <a:ext cx="8715436" cy="314327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770" decel="100000"/>
                                        <p:tgtEl>
                                          <p:spTgt spid="24578"/>
                                        </p:tgtEl>
                                      </p:cBhvr>
                                    </p:animEffect>
                                    <p:animScale>
                                      <p:cBhvr>
                                        <p:cTn id="8" dur="770" decel="100000"/>
                                        <p:tgtEl>
                                          <p:spTgt spid="24578"/>
                                        </p:tgtEl>
                                      </p:cBhvr>
                                      <p:from x="10000" y="10000"/>
                                      <p:to x="200000" y="450000"/>
                                    </p:animScale>
                                    <p:animScale>
                                      <p:cBhvr>
                                        <p:cTn id="9" dur="1230" accel="100000" fill="hold">
                                          <p:stCondLst>
                                            <p:cond delay="770"/>
                                          </p:stCondLst>
                                        </p:cTn>
                                        <p:tgtEl>
                                          <p:spTgt spid="24578"/>
                                        </p:tgtEl>
                                      </p:cBhvr>
                                      <p:from x="200000" y="450000"/>
                                      <p:to x="100000" y="100000"/>
                                    </p:animScale>
                                    <p:set>
                                      <p:cBhvr>
                                        <p:cTn id="10" dur="770" fill="hold"/>
                                        <p:tgtEl>
                                          <p:spTgt spid="24578"/>
                                        </p:tgtEl>
                                        <p:attrNameLst>
                                          <p:attrName>ppt_x</p:attrName>
                                        </p:attrNameLst>
                                      </p:cBhvr>
                                      <p:to>
                                        <p:strVal val="(0.5)"/>
                                      </p:to>
                                    </p:set>
                                    <p:anim from="(0.5)" to="(#ppt_x)" calcmode="lin" valueType="num">
                                      <p:cBhvr>
                                        <p:cTn id="11" dur="1230" accel="100000" fill="hold">
                                          <p:stCondLst>
                                            <p:cond delay="770"/>
                                          </p:stCondLst>
                                        </p:cTn>
                                        <p:tgtEl>
                                          <p:spTgt spid="24578"/>
                                        </p:tgtEl>
                                        <p:attrNameLst>
                                          <p:attrName>ppt_x</p:attrName>
                                        </p:attrNameLst>
                                      </p:cBhvr>
                                    </p:anim>
                                    <p:set>
                                      <p:cBhvr>
                                        <p:cTn id="12" dur="770" fill="hold"/>
                                        <p:tgtEl>
                                          <p:spTgt spid="24578"/>
                                        </p:tgtEl>
                                        <p:attrNameLst>
                                          <p:attrName>ppt_y</p:attrName>
                                        </p:attrNameLst>
                                      </p:cBhvr>
                                      <p:to>
                                        <p:strVal val="(#ppt_y+0.4)"/>
                                      </p:to>
                                    </p:set>
                                    <p:anim from="(#ppt_y+0.4)" to="(#ppt_y)" calcmode="lin" valueType="num">
                                      <p:cBhvr>
                                        <p:cTn id="13" dur="1230" accel="100000" fill="hold">
                                          <p:stCondLst>
                                            <p:cond delay="770"/>
                                          </p:stCondLst>
                                        </p:cTn>
                                        <p:tgtEl>
                                          <p:spTgt spid="2457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4580"/>
                                        </p:tgtEl>
                                        <p:attrNameLst>
                                          <p:attrName>style.visibility</p:attrName>
                                        </p:attrNameLst>
                                      </p:cBhvr>
                                      <p:to>
                                        <p:strVal val="visible"/>
                                      </p:to>
                                    </p:set>
                                    <p:animEffect transition="in" filter="box(in)">
                                      <p:cBhvr>
                                        <p:cTn id="18"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descr="havza genelgesi harit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6388" name="AutoShape 4" descr="havza genelgesi harit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390" name="Picture 6" descr="havza genelgesi harita ile ilgili görsel sonucu"/>
          <p:cNvPicPr>
            <a:picLocks noChangeAspect="1" noChangeArrowheads="1"/>
          </p:cNvPicPr>
          <p:nvPr/>
        </p:nvPicPr>
        <p:blipFill>
          <a:blip r:embed="rId2" cstate="print"/>
          <a:srcRect/>
          <a:stretch>
            <a:fillRect/>
          </a:stretch>
        </p:blipFill>
        <p:spPr bwMode="auto">
          <a:xfrm>
            <a:off x="285720" y="285728"/>
            <a:ext cx="8572560" cy="614364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İlgili resim"/>
          <p:cNvPicPr>
            <a:picLocks noChangeAspect="1" noChangeArrowheads="1"/>
          </p:cNvPicPr>
          <p:nvPr/>
        </p:nvPicPr>
        <p:blipFill>
          <a:blip r:embed="rId2" cstate="print"/>
          <a:srcRect/>
          <a:stretch>
            <a:fillRect/>
          </a:stretch>
        </p:blipFill>
        <p:spPr bwMode="auto">
          <a:xfrm>
            <a:off x="214282" y="357166"/>
            <a:ext cx="8643998" cy="621510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ox(in)">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57158" y="428604"/>
            <a:ext cx="8358246" cy="1071570"/>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CEMİYETLER ANADOLU VE RUMELİ MÜDAFA-İ HUKUK CEMİYETİ OLARAK BİRLEŞTİRİLDİ.</a:t>
            </a:r>
            <a:endParaRPr lang="tr-TR" sz="2400" b="1" dirty="0">
              <a:solidFill>
                <a:schemeClr val="tx1"/>
              </a:solidFill>
              <a:latin typeface="Comic Sans MS" pitchFamily="66" charset="0"/>
            </a:endParaRPr>
          </a:p>
        </p:txBody>
      </p:sp>
      <p:sp>
        <p:nvSpPr>
          <p:cNvPr id="4" name="3 Dikdörtgen"/>
          <p:cNvSpPr/>
          <p:nvPr/>
        </p:nvSpPr>
        <p:spPr>
          <a:xfrm>
            <a:off x="357158" y="1714488"/>
            <a:ext cx="8358246" cy="914400"/>
          </a:xfrm>
          <a:prstGeom prst="rect">
            <a:avLst/>
          </a:prstGeom>
          <a:solidFill>
            <a:srgbClr val="EC20C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TEMSİL KURULU SAYISI 15’E ÇIKARILDI.</a:t>
            </a:r>
            <a:endParaRPr lang="tr-TR" sz="2800" b="1" dirty="0">
              <a:solidFill>
                <a:schemeClr val="tx1"/>
              </a:solidFill>
              <a:latin typeface="Comic Sans MS" pitchFamily="66" charset="0"/>
            </a:endParaRPr>
          </a:p>
        </p:txBody>
      </p:sp>
      <p:sp>
        <p:nvSpPr>
          <p:cNvPr id="5" name="4 Dikdörtgen"/>
          <p:cNvSpPr/>
          <p:nvPr/>
        </p:nvSpPr>
        <p:spPr>
          <a:xfrm>
            <a:off x="357158" y="2928934"/>
            <a:ext cx="8286808" cy="914400"/>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ERZURUM KONGRESİ KARARLARI AYNEN KABUL EDİLDİ.</a:t>
            </a:r>
            <a:endParaRPr lang="tr-TR" sz="2800" b="1" dirty="0">
              <a:solidFill>
                <a:schemeClr val="tx1"/>
              </a:solidFill>
              <a:latin typeface="Comic Sans MS" pitchFamily="66" charset="0"/>
            </a:endParaRPr>
          </a:p>
        </p:txBody>
      </p:sp>
      <p:sp>
        <p:nvSpPr>
          <p:cNvPr id="6" name="5 Dikdörtgen"/>
          <p:cNvSpPr/>
          <p:nvPr/>
        </p:nvSpPr>
        <p:spPr>
          <a:xfrm>
            <a:off x="428596" y="4071942"/>
            <a:ext cx="8143932" cy="1057276"/>
          </a:xfrm>
          <a:prstGeom prst="rect">
            <a:avLst/>
          </a:prstGeom>
          <a:solidFill>
            <a:srgbClr val="15F77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SİVAS KONGRESİNDEN SONRA BATI CEPHESİ KOMUTANLIĞINA ALİ FUAT CEBESOY ATANDI .TEMSİL HEYETİ HÜKÜMET GİBİ ÇALIŞTI.</a:t>
            </a:r>
            <a:endParaRPr lang="tr-TR" sz="2000" b="1" dirty="0">
              <a:solidFill>
                <a:schemeClr val="tx1"/>
              </a:solidFill>
              <a:latin typeface="Comic Sans MS" pitchFamily="66" charset="0"/>
            </a:endParaRPr>
          </a:p>
        </p:txBody>
      </p:sp>
      <p:sp>
        <p:nvSpPr>
          <p:cNvPr id="7" name="6 Dikdörtgen"/>
          <p:cNvSpPr/>
          <p:nvPr/>
        </p:nvSpPr>
        <p:spPr>
          <a:xfrm>
            <a:off x="428596" y="5300682"/>
            <a:ext cx="8072494" cy="914400"/>
          </a:xfrm>
          <a:prstGeom prst="rect">
            <a:avLst/>
          </a:prstGeom>
          <a:solidFill>
            <a:srgbClr val="DC7A3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smtClean="0">
                <a:solidFill>
                  <a:schemeClr val="tx1"/>
                </a:solidFill>
                <a:latin typeface="Comic Sans MS" pitchFamily="66" charset="0"/>
              </a:rPr>
              <a:t>İSTANBUL HÜKÜMETİ İLE HABERLEŞME KESİLDİ.</a:t>
            </a:r>
            <a:endParaRPr lang="tr-TR" sz="2400" b="1">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80">
                                          <p:stCondLst>
                                            <p:cond delay="0"/>
                                          </p:stCondLst>
                                        </p:cTn>
                                        <p:tgtEl>
                                          <p:spTgt spid="7"/>
                                        </p:tgtEl>
                                      </p:cBhvr>
                                    </p:animEffect>
                                    <p:anim calcmode="lin" valueType="num">
                                      <p:cBhvr>
                                        <p:cTn id="4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6" dur="26">
                                          <p:stCondLst>
                                            <p:cond delay="650"/>
                                          </p:stCondLst>
                                        </p:cTn>
                                        <p:tgtEl>
                                          <p:spTgt spid="7"/>
                                        </p:tgtEl>
                                      </p:cBhvr>
                                      <p:to x="100000" y="60000"/>
                                    </p:animScale>
                                    <p:animScale>
                                      <p:cBhvr>
                                        <p:cTn id="47" dur="166" decel="50000">
                                          <p:stCondLst>
                                            <p:cond delay="676"/>
                                          </p:stCondLst>
                                        </p:cTn>
                                        <p:tgtEl>
                                          <p:spTgt spid="7"/>
                                        </p:tgtEl>
                                      </p:cBhvr>
                                      <p:to x="100000" y="100000"/>
                                    </p:animScale>
                                    <p:animScale>
                                      <p:cBhvr>
                                        <p:cTn id="48" dur="26">
                                          <p:stCondLst>
                                            <p:cond delay="1312"/>
                                          </p:stCondLst>
                                        </p:cTn>
                                        <p:tgtEl>
                                          <p:spTgt spid="7"/>
                                        </p:tgtEl>
                                      </p:cBhvr>
                                      <p:to x="100000" y="80000"/>
                                    </p:animScale>
                                    <p:animScale>
                                      <p:cBhvr>
                                        <p:cTn id="49" dur="166" decel="50000">
                                          <p:stCondLst>
                                            <p:cond delay="1338"/>
                                          </p:stCondLst>
                                        </p:cTn>
                                        <p:tgtEl>
                                          <p:spTgt spid="7"/>
                                        </p:tgtEl>
                                      </p:cBhvr>
                                      <p:to x="100000" y="100000"/>
                                    </p:animScale>
                                    <p:animScale>
                                      <p:cBhvr>
                                        <p:cTn id="50" dur="26">
                                          <p:stCondLst>
                                            <p:cond delay="1642"/>
                                          </p:stCondLst>
                                        </p:cTn>
                                        <p:tgtEl>
                                          <p:spTgt spid="7"/>
                                        </p:tgtEl>
                                      </p:cBhvr>
                                      <p:to x="100000" y="90000"/>
                                    </p:animScale>
                                    <p:animScale>
                                      <p:cBhvr>
                                        <p:cTn id="51" dur="166" decel="50000">
                                          <p:stCondLst>
                                            <p:cond delay="1668"/>
                                          </p:stCondLst>
                                        </p:cTn>
                                        <p:tgtEl>
                                          <p:spTgt spid="7"/>
                                        </p:tgtEl>
                                      </p:cBhvr>
                                      <p:to x="100000" y="100000"/>
                                    </p:animScale>
                                    <p:animScale>
                                      <p:cBhvr>
                                        <p:cTn id="52" dur="26">
                                          <p:stCondLst>
                                            <p:cond delay="1808"/>
                                          </p:stCondLst>
                                        </p:cTn>
                                        <p:tgtEl>
                                          <p:spTgt spid="7"/>
                                        </p:tgtEl>
                                      </p:cBhvr>
                                      <p:to x="100000" y="95000"/>
                                    </p:animScale>
                                    <p:animScale>
                                      <p:cBhvr>
                                        <p:cTn id="53"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28596" y="500042"/>
            <a:ext cx="8215370" cy="1785950"/>
          </a:xfrm>
          <a:prstGeom prst="rect">
            <a:avLst/>
          </a:prstGeom>
          <a:solidFill>
            <a:srgbClr val="DC7A3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SİVAS’TA İRADE-İ MİLLİYE GAZETESİ ÇIKARILDI.</a:t>
            </a:r>
            <a:endParaRPr lang="tr-TR" sz="2800" b="1" dirty="0">
              <a:solidFill>
                <a:schemeClr val="tx1"/>
              </a:solidFill>
              <a:latin typeface="Comic Sans MS" pitchFamily="66" charset="0"/>
            </a:endParaRPr>
          </a:p>
        </p:txBody>
      </p:sp>
      <p:sp>
        <p:nvSpPr>
          <p:cNvPr id="5" name="4 Dikdörtgen"/>
          <p:cNvSpPr/>
          <p:nvPr/>
        </p:nvSpPr>
        <p:spPr>
          <a:xfrm>
            <a:off x="428596" y="3429000"/>
            <a:ext cx="8215370" cy="1928826"/>
          </a:xfrm>
          <a:prstGeom prst="rect">
            <a:avLst/>
          </a:prstGeom>
          <a:solidFill>
            <a:srgbClr val="EC20C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DAMAT FERİT HÜKÜMETİ İSTİFA ETTİ ALİ RIZA PAŞA HÜKÜMETİ KURULDU.</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8" presetClass="entr" presetSubtype="0" accel="5000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9"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85728"/>
            <a:ext cx="8358246" cy="914400"/>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400" b="1" dirty="0" smtClean="0">
                <a:solidFill>
                  <a:schemeClr val="tx1"/>
                </a:solidFill>
                <a:latin typeface="Comic Sans MS" pitchFamily="66" charset="0"/>
              </a:rPr>
              <a:t>AMASYA GÖRÜŞMELERİ</a:t>
            </a:r>
            <a:endParaRPr lang="tr-TR" sz="4400" b="1" dirty="0">
              <a:solidFill>
                <a:schemeClr val="tx1"/>
              </a:solidFill>
              <a:latin typeface="Comic Sans MS" pitchFamily="66" charset="0"/>
            </a:endParaRPr>
          </a:p>
        </p:txBody>
      </p:sp>
      <p:sp>
        <p:nvSpPr>
          <p:cNvPr id="3" name="2 Sağ Ok"/>
          <p:cNvSpPr/>
          <p:nvPr/>
        </p:nvSpPr>
        <p:spPr>
          <a:xfrm>
            <a:off x="500034" y="1571612"/>
            <a:ext cx="3357586" cy="1143008"/>
          </a:xfrm>
          <a:prstGeom prst="rightArrow">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İSTANBUL HÜKÜMETİ</a:t>
            </a:r>
            <a:endParaRPr lang="tr-TR" b="1" dirty="0">
              <a:solidFill>
                <a:schemeClr val="tx1"/>
              </a:solidFill>
              <a:latin typeface="Comic Sans MS" pitchFamily="66" charset="0"/>
            </a:endParaRPr>
          </a:p>
        </p:txBody>
      </p:sp>
      <p:sp>
        <p:nvSpPr>
          <p:cNvPr id="4" name="3 Sol Ok"/>
          <p:cNvSpPr/>
          <p:nvPr/>
        </p:nvSpPr>
        <p:spPr>
          <a:xfrm>
            <a:off x="4714876" y="1571612"/>
            <a:ext cx="3714776" cy="1143008"/>
          </a:xfrm>
          <a:prstGeom prst="leftArrow">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TEMSİL HEYETİ</a:t>
            </a:r>
            <a:endParaRPr lang="tr-TR" sz="2800" b="1" dirty="0">
              <a:solidFill>
                <a:schemeClr val="tx1"/>
              </a:solidFill>
              <a:latin typeface="Comic Sans MS" pitchFamily="66" charset="0"/>
            </a:endParaRPr>
          </a:p>
        </p:txBody>
      </p:sp>
      <p:pic>
        <p:nvPicPr>
          <p:cNvPr id="31746" name="Picture 2" descr="ali rıza paşa hükümeti ile ilgili görsel sonucu"/>
          <p:cNvPicPr>
            <a:picLocks noChangeAspect="1" noChangeArrowheads="1"/>
          </p:cNvPicPr>
          <p:nvPr/>
        </p:nvPicPr>
        <p:blipFill>
          <a:blip r:embed="rId2" cstate="print"/>
          <a:srcRect/>
          <a:stretch>
            <a:fillRect/>
          </a:stretch>
        </p:blipFill>
        <p:spPr bwMode="auto">
          <a:xfrm>
            <a:off x="428596" y="2928934"/>
            <a:ext cx="7858180" cy="2571768"/>
          </a:xfrm>
          <a:prstGeom prst="rect">
            <a:avLst/>
          </a:prstGeom>
          <a:noFill/>
        </p:spPr>
      </p:pic>
      <p:sp>
        <p:nvSpPr>
          <p:cNvPr id="6" name="5 Dikdörtgen"/>
          <p:cNvSpPr/>
          <p:nvPr/>
        </p:nvSpPr>
        <p:spPr>
          <a:xfrm>
            <a:off x="428596" y="5715016"/>
            <a:ext cx="7786742" cy="914400"/>
          </a:xfrm>
          <a:prstGeom prst="rec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smtClean="0">
                <a:latin typeface="Comic Sans MS" pitchFamily="66" charset="0"/>
              </a:rPr>
              <a:t>Ali Rıza Paşa</a:t>
            </a:r>
            <a:endParaRPr lang="tr-TR" sz="3600" b="1"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8" presetClass="entr" presetSubtype="0" accel="5000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2"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8" presetClass="entr" presetSubtype="0" accel="5000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0"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1" dur="1000" fill="hold"/>
                                        <p:tgtEl>
                                          <p:spTgt spid="4"/>
                                        </p:tgtEl>
                                        <p:attrNameLst>
                                          <p:attrName>ppt_y</p:attrName>
                                        </p:attrNameLst>
                                      </p:cBhvr>
                                      <p:tavLst>
                                        <p:tav tm="0">
                                          <p:val>
                                            <p:strVal val="#ppt_y"/>
                                          </p:val>
                                        </p:tav>
                                        <p:tav tm="100000">
                                          <p:val>
                                            <p:strVal val="#ppt_y"/>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1746"/>
                                        </p:tgtEl>
                                        <p:attrNameLst>
                                          <p:attrName>style.visibility</p:attrName>
                                        </p:attrNameLst>
                                      </p:cBhvr>
                                      <p:to>
                                        <p:strVal val="visible"/>
                                      </p:to>
                                    </p:set>
                                    <p:animEffect transition="in" filter="box(in)">
                                      <p:cBhvr>
                                        <p:cTn id="27" dur="500"/>
                                        <p:tgtEl>
                                          <p:spTgt spid="31746"/>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heel(4)">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amasya görüşmeleri 20-22 ekim 1919 ile ilgili görsel sonucu"/>
          <p:cNvPicPr>
            <a:picLocks noChangeAspect="1" noChangeArrowheads="1"/>
          </p:cNvPicPr>
          <p:nvPr/>
        </p:nvPicPr>
        <p:blipFill>
          <a:blip r:embed="rId2" cstate="print"/>
          <a:srcRect/>
          <a:stretch>
            <a:fillRect/>
          </a:stretch>
        </p:blipFill>
        <p:spPr bwMode="auto">
          <a:xfrm>
            <a:off x="214282" y="285728"/>
            <a:ext cx="8501122" cy="628654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1000" fill="hold"/>
                                        <p:tgtEl>
                                          <p:spTgt spid="3277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277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2772"/>
                                        </p:tgtEl>
                                        <p:attrNameLst>
                                          <p:attrName>ppt_y</p:attrName>
                                        </p:attrNameLst>
                                      </p:cBhvr>
                                      <p:tavLst>
                                        <p:tav tm="0">
                                          <p:val>
                                            <p:strVal val="#ppt_y"/>
                                          </p:val>
                                        </p:tav>
                                        <p:tav tm="100000">
                                          <p:val>
                                            <p:strVal val="#ppt_y"/>
                                          </p:val>
                                        </p:tav>
                                      </p:tavLst>
                                    </p:anim>
                                    <p:animEffect transition="in" filter="fade">
                                      <p:cBhvr>
                                        <p:cTn id="10" dur="1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428604"/>
            <a:ext cx="8572560" cy="6000792"/>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 1. İstanbul hükümeti Temsil heyetini tanıyacak.</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2. Temsil Heyeti İstanbul Hükümeti aleyhinde çalışmayacak..</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3. İstanbul Hükümeti Sivas kongresi kararlarını tanıyacak.</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4. Seçimler yapılıp </a:t>
            </a:r>
            <a:r>
              <a:rPr lang="tr-TR" sz="2000" b="1" dirty="0" err="1" smtClean="0">
                <a:solidFill>
                  <a:schemeClr val="tx1"/>
                </a:solidFill>
                <a:latin typeface="Comic Sans MS" pitchFamily="66" charset="0"/>
              </a:rPr>
              <a:t>Mebusan</a:t>
            </a:r>
            <a:r>
              <a:rPr lang="tr-TR" sz="2000" b="1" dirty="0" smtClean="0">
                <a:solidFill>
                  <a:schemeClr val="tx1"/>
                </a:solidFill>
                <a:latin typeface="Comic Sans MS" pitchFamily="66" charset="0"/>
              </a:rPr>
              <a:t> Meclisi toplanacak.</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5. Milli Meclis, Anadolu'da İstanbul Hükümetinin uygun göreceği güvenilir bir yerde toplanacaktır.</a:t>
            </a:r>
          </a:p>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6.Milli mücadele düşmanı olan görevlilerin görevine son verilecek.</a:t>
            </a:r>
          </a:p>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7. İtilaf Devletleri ile yapılacak barış görüşmelerine Temsil Heyeti'nin uygun gördüğü kimseler gönderilecektir.</a:t>
            </a:r>
          </a:p>
          <a:p>
            <a:pPr algn="ct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500042"/>
            <a:ext cx="8286808" cy="5643602"/>
          </a:xfrm>
          <a:prstGeom prst="rect">
            <a:avLst/>
          </a:prstGeom>
          <a:solidFill>
            <a:srgbClr val="EC20C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 Amasya Görüşmeleri'nin Önemi:</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-İstanbul Hükümet temsilcisi Erzurum ve Sivas Kongrelerinde kabul edilen kararları benimsemiştir.</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-Ancak Salih Paşa Amasya Görüşmeleri'nde alınan kararları İstanbul Hükümetine kabul ettirememiştir.</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-Amasya Görüşmeleri sonucunda uygulamaya koyulan tek madde “Milli Meclisin açılması” kararı olmuştur.</a:t>
            </a:r>
          </a:p>
          <a:p>
            <a:r>
              <a:rPr lang="tr-TR" sz="2000" b="1" dirty="0" smtClean="0">
                <a:solidFill>
                  <a:schemeClr val="tx1"/>
                </a:solidFill>
                <a:latin typeface="Comic Sans MS" pitchFamily="66" charset="0"/>
              </a:rPr>
              <a:t> </a:t>
            </a:r>
          </a:p>
          <a:p>
            <a:r>
              <a:rPr lang="tr-TR" sz="2000" b="1" dirty="0" smtClean="0">
                <a:solidFill>
                  <a:schemeClr val="tx1"/>
                </a:solidFill>
                <a:latin typeface="Comic Sans MS" pitchFamily="66" charset="0"/>
              </a:rPr>
              <a:t>-İstanbul Hükümet; Salih Paşayı Temsil Heyeti'yle görüşmek üzere Amasya'ya göndermekle Temsil Heyeti'nin ve Milli Mücadele'nin varlığını hukuken tanımıştır. Temsil Heyeti'nin siyasi etkinliği ve saygınlığı artmıştır.</a:t>
            </a:r>
          </a:p>
          <a:p>
            <a:pPr algn="ct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14348" y="1357299"/>
            <a:ext cx="7858180" cy="4801314"/>
          </a:xfrm>
          <a:prstGeom prst="rect">
            <a:avLst/>
          </a:prstGeom>
          <a:solidFill>
            <a:srgbClr val="16EBF6"/>
          </a:solidFill>
          <a:ln w="76200">
            <a:solidFill>
              <a:schemeClr val="tx1"/>
            </a:solidFill>
          </a:ln>
        </p:spPr>
        <p:txBody>
          <a:bodyPr wrap="square">
            <a:spAutoFit/>
          </a:bodyPr>
          <a:lstStyle/>
          <a:p>
            <a:r>
              <a:rPr lang="tr-TR" b="1" dirty="0" smtClean="0">
                <a:latin typeface="Comic Sans MS" pitchFamily="66" charset="0"/>
              </a:rPr>
              <a:t> </a:t>
            </a:r>
          </a:p>
          <a:p>
            <a:r>
              <a:rPr lang="tr-TR" b="1" dirty="0" smtClean="0">
                <a:latin typeface="Comic Sans MS" pitchFamily="66" charset="0"/>
              </a:rPr>
              <a:t>İstanbul'da </a:t>
            </a:r>
            <a:r>
              <a:rPr lang="tr-TR" b="1" dirty="0" err="1" smtClean="0">
                <a:latin typeface="Comic Sans MS" pitchFamily="66" charset="0"/>
              </a:rPr>
              <a:t>Mebusan</a:t>
            </a:r>
            <a:r>
              <a:rPr lang="tr-TR" b="1" dirty="0" smtClean="0">
                <a:latin typeface="Comic Sans MS" pitchFamily="66" charset="0"/>
              </a:rPr>
              <a:t> Meclisi'nin açılması kesinleşince Temsil Heyeti meclisin çalışmalarını daha yakından takip etmek amacıyla Ankara'ya geldi.</a:t>
            </a:r>
          </a:p>
          <a:p>
            <a:r>
              <a:rPr lang="tr-TR" b="1" dirty="0" smtClean="0">
                <a:latin typeface="Comic Sans MS" pitchFamily="66" charset="0"/>
              </a:rPr>
              <a:t> </a:t>
            </a:r>
          </a:p>
          <a:p>
            <a:r>
              <a:rPr lang="tr-TR" b="1" dirty="0" smtClean="0">
                <a:latin typeface="Comic Sans MS" pitchFamily="66" charset="0"/>
              </a:rPr>
              <a:t>Ayrıca Ankara'nın;</a:t>
            </a:r>
          </a:p>
          <a:p>
            <a:r>
              <a:rPr lang="tr-TR" b="1" dirty="0" smtClean="0">
                <a:latin typeface="Comic Sans MS" pitchFamily="66" charset="0"/>
              </a:rPr>
              <a:t> </a:t>
            </a:r>
          </a:p>
          <a:p>
            <a:r>
              <a:rPr lang="tr-TR" b="1" dirty="0" smtClean="0">
                <a:latin typeface="Comic Sans MS" pitchFamily="66" charset="0"/>
              </a:rPr>
              <a:t>-Haberleşme, kara ve demir yolu ulaşımı imkanlarının elverişli olması,</a:t>
            </a:r>
          </a:p>
          <a:p>
            <a:r>
              <a:rPr lang="tr-TR" b="1" dirty="0" smtClean="0">
                <a:latin typeface="Comic Sans MS" pitchFamily="66" charset="0"/>
              </a:rPr>
              <a:t> </a:t>
            </a:r>
          </a:p>
          <a:p>
            <a:r>
              <a:rPr lang="tr-TR" b="1" dirty="0" smtClean="0">
                <a:latin typeface="Comic Sans MS" pitchFamily="66" charset="0"/>
              </a:rPr>
              <a:t>-Batı Cephesi'ne yakın ve güvenli olması,</a:t>
            </a:r>
          </a:p>
          <a:p>
            <a:r>
              <a:rPr lang="tr-TR" b="1" dirty="0" smtClean="0">
                <a:latin typeface="Comic Sans MS" pitchFamily="66" charset="0"/>
              </a:rPr>
              <a:t> </a:t>
            </a:r>
          </a:p>
          <a:p>
            <a:r>
              <a:rPr lang="tr-TR" b="1" dirty="0" smtClean="0">
                <a:latin typeface="Comic Sans MS" pitchFamily="66" charset="0"/>
              </a:rPr>
              <a:t>-Anadolu'nun merkezi konumunda bulunması, Temsil Heyeti'nin gelmesinde çok etkili oldu.</a:t>
            </a:r>
          </a:p>
          <a:p>
            <a:r>
              <a:rPr lang="tr-TR" b="1" dirty="0" smtClean="0">
                <a:latin typeface="Comic Sans MS" pitchFamily="66" charset="0"/>
              </a:rPr>
              <a:t> </a:t>
            </a:r>
          </a:p>
          <a:p>
            <a:r>
              <a:rPr lang="tr-TR" b="1" dirty="0" smtClean="0">
                <a:latin typeface="Comic Sans MS" pitchFamily="66" charset="0"/>
              </a:rPr>
              <a:t>Ankara, Temsil Heyeti'nin gelmesiyle Milli Mücadele'nin merkezi oldu. </a:t>
            </a:r>
            <a:endParaRPr lang="tr-TR" b="1" dirty="0">
              <a:latin typeface="Comic Sans MS" pitchFamily="66" charset="0"/>
            </a:endParaRPr>
          </a:p>
        </p:txBody>
      </p:sp>
      <p:sp>
        <p:nvSpPr>
          <p:cNvPr id="3" name="2 Dikdörtgen"/>
          <p:cNvSpPr/>
          <p:nvPr/>
        </p:nvSpPr>
        <p:spPr>
          <a:xfrm>
            <a:off x="642910" y="214290"/>
            <a:ext cx="7858180" cy="914400"/>
          </a:xfrm>
          <a:prstGeom prst="rect">
            <a:avLst/>
          </a:prstGeom>
          <a:solidFill>
            <a:srgbClr val="F5AB1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TEMSİL HEYETİ'NİN ANKARA'YA GELİŞİ </a:t>
            </a:r>
          </a:p>
          <a:p>
            <a:pPr algn="ctr"/>
            <a:r>
              <a:rPr lang="tr-TR" sz="2400" b="1" dirty="0" smtClean="0">
                <a:solidFill>
                  <a:schemeClr val="tx1"/>
                </a:solidFill>
                <a:latin typeface="Comic Sans MS" pitchFamily="66" charset="0"/>
              </a:rPr>
              <a:t>(27 ARALIK 1919)</a:t>
            </a:r>
          </a:p>
          <a:p>
            <a:pPr algn="ct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2"/>
                                        </p:tgtEl>
                                        <p:attrNameLst>
                                          <p:attrName>ppt_y</p:attrName>
                                        </p:attrNameLst>
                                      </p:cBhvr>
                                      <p:tavLst>
                                        <p:tav tm="0">
                                          <p:val>
                                            <p:strVal val="#ppt_y"/>
                                          </p:val>
                                        </p:tav>
                                        <p:tav tm="100000">
                                          <p:val>
                                            <p:strVal val="#ppt_y"/>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endParaRPr lang="tr-TR"/>
          </a:p>
        </p:txBody>
      </p:sp>
      <p:sp>
        <p:nvSpPr>
          <p:cNvPr id="49155" name="Rectangle 3"/>
          <p:cNvSpPr>
            <a:spLocks noGrp="1" noChangeArrowheads="1"/>
          </p:cNvSpPr>
          <p:nvPr>
            <p:ph type="body" idx="1"/>
          </p:nvPr>
        </p:nvSpPr>
        <p:spPr/>
        <p:txBody>
          <a:bodyPr/>
          <a:lstStyle/>
          <a:p>
            <a:endParaRPr lang="tr-TR"/>
          </a:p>
        </p:txBody>
      </p:sp>
      <p:pic>
        <p:nvPicPr>
          <p:cNvPr id="49156" name="Picture 4" descr="Ankara merkez"/>
          <p:cNvPicPr>
            <a:picLocks noChangeAspect="1" noChangeArrowheads="1"/>
          </p:cNvPicPr>
          <p:nvPr/>
        </p:nvPicPr>
        <p:blipFill>
          <a:blip r:embed="rId2" cstate="print"/>
          <a:srcRect/>
          <a:stretch>
            <a:fillRect/>
          </a:stretch>
        </p:blipFill>
        <p:spPr bwMode="auto">
          <a:xfrm>
            <a:off x="0" y="0"/>
            <a:ext cx="9144000" cy="72326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Aşağı Ok Belirtme Çizgisi"/>
          <p:cNvSpPr/>
          <p:nvPr/>
        </p:nvSpPr>
        <p:spPr>
          <a:xfrm>
            <a:off x="285720" y="285728"/>
            <a:ext cx="8501122" cy="1357322"/>
          </a:xfrm>
          <a:prstGeom prst="downArrowCallout">
            <a:avLst/>
          </a:prstGeom>
          <a:solidFill>
            <a:srgbClr val="FF0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MUSTAFA KEMAL’İN SAMSUN’A ÇIKIŞI</a:t>
            </a:r>
          </a:p>
          <a:p>
            <a:pPr algn="ctr"/>
            <a:r>
              <a:rPr lang="tr-TR" sz="2800" b="1" dirty="0" smtClean="0">
                <a:solidFill>
                  <a:schemeClr val="tx1"/>
                </a:solidFill>
                <a:latin typeface="Comic Sans MS" pitchFamily="66" charset="0"/>
              </a:rPr>
              <a:t>19 MAYIS 1919</a:t>
            </a:r>
            <a:endParaRPr lang="tr-TR" sz="2800" b="1" dirty="0">
              <a:solidFill>
                <a:schemeClr val="tx1"/>
              </a:solidFill>
              <a:latin typeface="Comic Sans MS" pitchFamily="66" charset="0"/>
            </a:endParaRPr>
          </a:p>
        </p:txBody>
      </p:sp>
      <p:pic>
        <p:nvPicPr>
          <p:cNvPr id="14338" name="Picture 2" descr="mustafa kemalin samsuna çıkışı ile ilgili görsel sonucu"/>
          <p:cNvPicPr>
            <a:picLocks noChangeAspect="1" noChangeArrowheads="1"/>
          </p:cNvPicPr>
          <p:nvPr/>
        </p:nvPicPr>
        <p:blipFill>
          <a:blip r:embed="rId2" cstate="print"/>
          <a:srcRect/>
          <a:stretch>
            <a:fillRect/>
          </a:stretch>
        </p:blipFill>
        <p:spPr bwMode="auto">
          <a:xfrm>
            <a:off x="428596" y="4071942"/>
            <a:ext cx="8286808" cy="2447913"/>
          </a:xfrm>
          <a:prstGeom prst="rect">
            <a:avLst/>
          </a:prstGeom>
          <a:ln w="228600" cap="sq" cmpd="thickThin">
            <a:solidFill>
              <a:srgbClr val="000000"/>
            </a:solidFill>
            <a:prstDash val="solid"/>
            <a:miter lim="800000"/>
          </a:ln>
          <a:effectLst>
            <a:innerShdw blurRad="76200">
              <a:srgbClr val="000000"/>
            </a:innerShdw>
          </a:effectLst>
        </p:spPr>
      </p:pic>
      <p:sp>
        <p:nvSpPr>
          <p:cNvPr id="4" name="3 Dikdörtgen"/>
          <p:cNvSpPr/>
          <p:nvPr/>
        </p:nvSpPr>
        <p:spPr>
          <a:xfrm>
            <a:off x="357158" y="2071678"/>
            <a:ext cx="8429684" cy="1428760"/>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Mustafa Kemal Mondros Ateşkes Antlaşmasından sonra Suriye Cephesinden İstanbul’a geldi.13 Kasım 1919 ‘da İstanbul’un işgal edildiği gün İstanbul’a geldi ve ‘GELDİKLERİ GİBİ GİDERLER’ dedi.</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nodeType="clickEffect">
                                  <p:stCondLst>
                                    <p:cond delay="0"/>
                                  </p:stCondLst>
                                  <p:childTnLst>
                                    <p:set>
                                      <p:cBhvr>
                                        <p:cTn id="29" dur="1" fill="hold">
                                          <p:stCondLst>
                                            <p:cond delay="0"/>
                                          </p:stCondLst>
                                        </p:cTn>
                                        <p:tgtEl>
                                          <p:spTgt spid="14338"/>
                                        </p:tgtEl>
                                        <p:attrNameLst>
                                          <p:attrName>style.visibility</p:attrName>
                                        </p:attrNameLst>
                                      </p:cBhvr>
                                      <p:to>
                                        <p:strVal val="visible"/>
                                      </p:to>
                                    </p:set>
                                    <p:animEffect transition="in" filter="wheel(4)">
                                      <p:cBhvr>
                                        <p:cTn id="30" dur="2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357166"/>
            <a:ext cx="8501122" cy="914400"/>
          </a:xfrm>
          <a:prstGeom prst="rect">
            <a:avLst/>
          </a:prstGeom>
          <a:solidFill>
            <a:schemeClr val="accent6">
              <a:lumMod val="60000"/>
              <a:lumOff val="4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SON OSMANLI MEBUSAN MECLİSİSNİN AÇILMASI (12 OCAK 1920)</a:t>
            </a:r>
            <a:endParaRPr lang="tr-TR" sz="2400" b="1" dirty="0">
              <a:solidFill>
                <a:schemeClr val="tx1"/>
              </a:solidFill>
              <a:latin typeface="Comic Sans MS" pitchFamily="66" charset="0"/>
            </a:endParaRPr>
          </a:p>
        </p:txBody>
      </p:sp>
      <p:sp>
        <p:nvSpPr>
          <p:cNvPr id="3" name="2 Dikdörtgen"/>
          <p:cNvSpPr/>
          <p:nvPr/>
        </p:nvSpPr>
        <p:spPr>
          <a:xfrm>
            <a:off x="357158" y="1500174"/>
            <a:ext cx="8429684" cy="1071570"/>
          </a:xfrm>
          <a:prstGeom prst="rect">
            <a:avLst/>
          </a:prstGeom>
          <a:solidFill>
            <a:srgbClr val="10FC48"/>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smtClean="0">
                <a:solidFill>
                  <a:schemeClr val="tx1"/>
                </a:solidFill>
                <a:latin typeface="Comic Sans MS" pitchFamily="66" charset="0"/>
              </a:rPr>
              <a:t>Son Osmanlı Meclisi Amasya Görüşmeleri’nde alınan kararlar üzerine 12 Ocak 1920’de İstanbul’da toplandı.</a:t>
            </a:r>
          </a:p>
        </p:txBody>
      </p:sp>
      <p:sp>
        <p:nvSpPr>
          <p:cNvPr id="4" name="3 Dikdörtgen"/>
          <p:cNvSpPr/>
          <p:nvPr/>
        </p:nvSpPr>
        <p:spPr>
          <a:xfrm>
            <a:off x="1785918" y="2786058"/>
            <a:ext cx="5786478" cy="914400"/>
          </a:xfrm>
          <a:prstGeom prst="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MUSTAFA KEMAL MECLİSE ÜYE OLARAK SEÇİLENLERDEN ÜÇ İSTEKTE BULUNDU</a:t>
            </a:r>
            <a:endParaRPr lang="tr-TR" sz="2000" b="1" dirty="0">
              <a:solidFill>
                <a:schemeClr val="tx1"/>
              </a:solidFill>
              <a:latin typeface="Comic Sans MS" pitchFamily="66" charset="0"/>
            </a:endParaRPr>
          </a:p>
        </p:txBody>
      </p:sp>
      <p:sp>
        <p:nvSpPr>
          <p:cNvPr id="5" name="4 Yukarı Ok Belirtme Çizgisi"/>
          <p:cNvSpPr/>
          <p:nvPr/>
        </p:nvSpPr>
        <p:spPr>
          <a:xfrm>
            <a:off x="0" y="4143380"/>
            <a:ext cx="2857552" cy="1785950"/>
          </a:xfrm>
          <a:prstGeom prst="upArrowCallou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MÜDAFA-İ HUKUK GURUBUNUN KURULMASI</a:t>
            </a:r>
            <a:endParaRPr lang="tr-TR" sz="2000" b="1" dirty="0">
              <a:solidFill>
                <a:schemeClr val="tx1"/>
              </a:solidFill>
              <a:latin typeface="Comic Sans MS" pitchFamily="66" charset="0"/>
            </a:endParaRPr>
          </a:p>
        </p:txBody>
      </p:sp>
      <p:sp>
        <p:nvSpPr>
          <p:cNvPr id="6" name="5 Yukarı Ok Belirtme Çizgisi"/>
          <p:cNvSpPr/>
          <p:nvPr/>
        </p:nvSpPr>
        <p:spPr>
          <a:xfrm>
            <a:off x="3000364" y="4143380"/>
            <a:ext cx="2714644" cy="1785950"/>
          </a:xfrm>
          <a:prstGeom prst="upArrowCallout">
            <a:avLst/>
          </a:prstGeom>
          <a:solidFill>
            <a:srgbClr val="10FC48"/>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KENDİSİNİN MECLİS BAŞKANI SEÇİLMESİ</a:t>
            </a:r>
            <a:endParaRPr lang="tr-TR" sz="2000" b="1" dirty="0">
              <a:solidFill>
                <a:schemeClr val="tx1"/>
              </a:solidFill>
              <a:latin typeface="Comic Sans MS" pitchFamily="66" charset="0"/>
            </a:endParaRPr>
          </a:p>
        </p:txBody>
      </p:sp>
      <p:sp>
        <p:nvSpPr>
          <p:cNvPr id="7" name="6 Yukarı Ok Belirtme Çizgisi"/>
          <p:cNvSpPr/>
          <p:nvPr/>
        </p:nvSpPr>
        <p:spPr>
          <a:xfrm>
            <a:off x="5929322" y="4214818"/>
            <a:ext cx="2928958" cy="1643074"/>
          </a:xfrm>
          <a:prstGeom prst="upArrowCallout">
            <a:avLst/>
          </a:prstGeom>
          <a:solidFill>
            <a:srgbClr val="F01CC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MİSAK-I MİLLİ KARARLARININ KABUL EDİLMESİ</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4)">
                                      <p:cBhvr>
                                        <p:cTn id="25" dur="2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48" presetClass="entr" presetSubtype="0" accel="5000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32" dur="1000" fill="hold"/>
                                        <p:tgtEl>
                                          <p:spTgt spid="4"/>
                                        </p:tgtEl>
                                        <p:attrNameLst>
                                          <p:attrName>ppt_y</p:attrName>
                                        </p:attrNameLst>
                                      </p:cBhvr>
                                      <p:tavLst>
                                        <p:tav tm="0">
                                          <p:val>
                                            <p:strVal val="#ppt_y"/>
                                          </p:val>
                                        </p:tav>
                                        <p:tav tm="100000">
                                          <p:val>
                                            <p:strVal val="#ppt_y"/>
                                          </p:val>
                                        </p:tav>
                                      </p:tavLst>
                                    </p:anim>
                                    <p:animEffect transition="in" filter="fade">
                                      <p:cBhvr>
                                        <p:cTn id="33" dur="10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4)">
                                      <p:cBhvr>
                                        <p:cTn id="42" dur="2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heel(4)">
                                      <p:cBhvr>
                                        <p:cTn id="4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ey Kaydırma"/>
          <p:cNvSpPr/>
          <p:nvPr/>
        </p:nvSpPr>
        <p:spPr>
          <a:xfrm>
            <a:off x="0" y="428604"/>
            <a:ext cx="4429124" cy="6143668"/>
          </a:xfrm>
          <a:prstGeom prst="verticalScroll">
            <a:avLst/>
          </a:prstGeom>
          <a:solidFill>
            <a:schemeClr val="accent2">
              <a:lumMod val="20000"/>
              <a:lumOff val="8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latin typeface="Comic Sans MS" pitchFamily="66" charset="0"/>
              </a:rPr>
              <a:t> </a:t>
            </a:r>
            <a:r>
              <a:rPr lang="tr-TR" b="1" dirty="0" smtClean="0">
                <a:solidFill>
                  <a:schemeClr val="tx1"/>
                </a:solidFill>
                <a:latin typeface="Comic Sans MS" pitchFamily="66" charset="0"/>
              </a:rPr>
              <a:t>Mecliste İstanbul Hükümeti ve Anadolu halkını temsil eden milletvekilleri bulunuyordu. Anadolu’dan gelen istekle İstanbul Hükümeti meclis çalışmalarını başlattığında ne Mustafa Kemal Paşa’nın meclis başkanlığı söz konusu olmuş, ne de millî teşkilatın amaç ve hedeflerine hizmet edecek bir Müdafaa-i Hukuk Grubu kurulabilmişti. </a:t>
            </a:r>
            <a:endParaRPr lang="tr-TR" b="1" dirty="0">
              <a:solidFill>
                <a:schemeClr val="tx1"/>
              </a:solidFill>
            </a:endParaRPr>
          </a:p>
        </p:txBody>
      </p:sp>
      <p:sp>
        <p:nvSpPr>
          <p:cNvPr id="4" name="3 Dikey Kaydırma"/>
          <p:cNvSpPr/>
          <p:nvPr/>
        </p:nvSpPr>
        <p:spPr>
          <a:xfrm>
            <a:off x="4214810" y="357166"/>
            <a:ext cx="4572032" cy="6143668"/>
          </a:xfrm>
          <a:prstGeom prst="verticalScroll">
            <a:avLst/>
          </a:prstGeom>
          <a:solidFill>
            <a:schemeClr val="accent2">
              <a:lumMod val="20000"/>
              <a:lumOff val="8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Comic Sans MS" pitchFamily="66" charset="0"/>
              </a:rPr>
              <a:t>Müdafaa- i Hukukçular, Rauf Bey’in başkanlığı altında “Felah-ı Vatan Grubu” adıyla bir grup kurmuşlardır.</a:t>
            </a:r>
          </a:p>
          <a:p>
            <a:r>
              <a:rPr lang="tr-TR" b="1" dirty="0" smtClean="0">
                <a:solidFill>
                  <a:schemeClr val="tx1"/>
                </a:solidFill>
                <a:latin typeface="Comic Sans MS" pitchFamily="66" charset="0"/>
              </a:rPr>
              <a:t>Meclis-i </a:t>
            </a:r>
            <a:r>
              <a:rPr lang="tr-TR" b="1" dirty="0" err="1" smtClean="0">
                <a:solidFill>
                  <a:schemeClr val="tx1"/>
                </a:solidFill>
                <a:latin typeface="Comic Sans MS" pitchFamily="66" charset="0"/>
              </a:rPr>
              <a:t>Mebusan’ın</a:t>
            </a:r>
            <a:r>
              <a:rPr lang="tr-TR" b="1" dirty="0" smtClean="0">
                <a:solidFill>
                  <a:schemeClr val="tx1"/>
                </a:solidFill>
                <a:latin typeface="Comic Sans MS" pitchFamily="66" charset="0"/>
              </a:rPr>
              <a:t> yaptığı en önemli faaliyet Misakımillî’yi kabul etmesidir. Mecliste bulunan Millî Mücadele taraftarları Misakımillî’nin kabul edilmesini sağlamışlardır. (Böylece bütün Anadolu ulusal bağımsızlığın yanında yer almış oluyordu.)</a:t>
            </a:r>
          </a:p>
          <a:p>
            <a:pPr algn="ctr"/>
            <a:endParaRPr lang="tr-TR"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4)">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571472" y="1785926"/>
            <a:ext cx="8215370" cy="4247317"/>
          </a:xfrm>
          <a:prstGeom prst="rect">
            <a:avLst/>
          </a:prstGeom>
          <a:solidFill>
            <a:srgbClr val="F01CC3"/>
          </a:solidFill>
          <a:ln w="762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1" i="0" u="sng" strike="noStrike" cap="none" normalizeH="0" baseline="0" dirty="0" smtClean="0">
              <a:ln>
                <a:noFill/>
              </a:ln>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1. Mondros Ateşkesi imzalandığı sırada işgal edilmemiş bölgeler kesin Türk yurdudur, parçalanamaz.</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2.  Kars, Ardahan ve </a:t>
            </a:r>
            <a:r>
              <a:rPr kumimoji="0" lang="tr-TR" b="1" i="0" u="none" strike="noStrike" cap="none" normalizeH="0" baseline="0" dirty="0" err="1" smtClean="0">
                <a:ln>
                  <a:noFill/>
                </a:ln>
                <a:effectLst/>
                <a:latin typeface="Comic Sans MS" pitchFamily="66" charset="0"/>
                <a:cs typeface="Arial" pitchFamily="34" charset="0"/>
              </a:rPr>
              <a:t>Batum'da</a:t>
            </a:r>
            <a:r>
              <a:rPr kumimoji="0" lang="tr-TR" b="1" i="0" u="none" strike="noStrike" cap="none" normalizeH="0" baseline="0" dirty="0" smtClean="0">
                <a:ln>
                  <a:noFill/>
                </a:ln>
                <a:effectLst/>
                <a:latin typeface="Comic Sans MS" pitchFamily="66" charset="0"/>
                <a:cs typeface="Arial" pitchFamily="34" charset="0"/>
              </a:rPr>
              <a:t> (</a:t>
            </a:r>
            <a:r>
              <a:rPr kumimoji="0" lang="tr-TR" b="1" i="0" u="none" strike="noStrike" cap="none" normalizeH="0" baseline="0" dirty="0" err="1" smtClean="0">
                <a:ln>
                  <a:noFill/>
                </a:ln>
                <a:effectLst/>
                <a:latin typeface="Comic Sans MS" pitchFamily="66" charset="0"/>
                <a:cs typeface="Arial" pitchFamily="34" charset="0"/>
              </a:rPr>
              <a:t>Elviya</a:t>
            </a:r>
            <a:r>
              <a:rPr kumimoji="0" lang="tr-TR" b="1" i="0" u="none" strike="noStrike" cap="none" normalizeH="0" baseline="0" dirty="0" smtClean="0">
                <a:ln>
                  <a:noFill/>
                </a:ln>
                <a:effectLst/>
                <a:latin typeface="Comic Sans MS" pitchFamily="66" charset="0"/>
                <a:cs typeface="Arial" pitchFamily="34" charset="0"/>
              </a:rPr>
              <a:t>-i </a:t>
            </a:r>
            <a:r>
              <a:rPr kumimoji="0" lang="tr-TR" b="1" i="0" u="none" strike="noStrike" cap="none" normalizeH="0" baseline="0" dirty="0" err="1" smtClean="0">
                <a:ln>
                  <a:noFill/>
                </a:ln>
                <a:effectLst/>
                <a:latin typeface="Comic Sans MS" pitchFamily="66" charset="0"/>
                <a:cs typeface="Arial" pitchFamily="34" charset="0"/>
              </a:rPr>
              <a:t>Selase</a:t>
            </a:r>
            <a:r>
              <a:rPr kumimoji="0" lang="tr-TR" b="1" i="0" u="none" strike="noStrike" cap="none" normalizeH="0" baseline="0" dirty="0" smtClean="0">
                <a:ln>
                  <a:noFill/>
                </a:ln>
                <a:effectLst/>
                <a:latin typeface="Comic Sans MS" pitchFamily="66" charset="0"/>
                <a:cs typeface="Arial" pitchFamily="34" charset="0"/>
              </a:rPr>
              <a:t>) gerekirse referanduma gidilecektir.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3. Araplar kendi geleceklerini kendileri belirleyecektir. (Arapların çoğunlukla yaşadığı yerlerde referandum yapılacaktır.)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4.  Batı Trakya'nın geleceği referandum ile belirlenecektir.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5.  İstanbul, Marmara ve Halifenin güvenliği sağlandığı takdirde, Boğazlar trafiğe açılacaktır.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6. Azınlıklara, diğer ülkelerdeki Türk azınlığa tanınan haklar tanınacaktır.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b="1" i="0" u="none" strike="noStrike" cap="none" normalizeH="0" baseline="0" dirty="0" smtClean="0">
                <a:ln>
                  <a:noFill/>
                </a:ln>
                <a:effectLst/>
                <a:latin typeface="Comic Sans MS" pitchFamily="66" charset="0"/>
                <a:cs typeface="Arial" pitchFamily="34" charset="0"/>
              </a:rPr>
              <a:t>7.  Siyasi, mali ve adli gelişmemizi engelleyen sınırlamalar kabul edilemez. (Kapitülasyonlar)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200" b="1" i="0" u="none" strike="noStrike" cap="none" normalizeH="0" baseline="0" dirty="0" smtClean="0">
                <a:ln>
                  <a:noFill/>
                </a:ln>
                <a:effectLst/>
                <a:latin typeface="Comic Sans MS" pitchFamily="66" charset="0"/>
                <a:cs typeface="Arial" pitchFamily="34" charset="0"/>
              </a:rPr>
              <a:t/>
            </a:r>
            <a:br>
              <a:rPr kumimoji="0" lang="tr-TR" sz="1200" b="1" i="0" u="none" strike="noStrike" cap="none" normalizeH="0" baseline="0" dirty="0" smtClean="0">
                <a:ln>
                  <a:noFill/>
                </a:ln>
                <a:effectLst/>
                <a:latin typeface="Comic Sans MS" pitchFamily="66" charset="0"/>
                <a:cs typeface="Arial" pitchFamily="34" charset="0"/>
              </a:rPr>
            </a:br>
            <a:endParaRPr kumimoji="0" lang="tr-TR" sz="1200" b="1" i="0" u="none" strike="noStrike" cap="none" normalizeH="0" baseline="0" dirty="0" smtClean="0">
              <a:ln>
                <a:noFill/>
              </a:ln>
              <a:effectLst/>
              <a:latin typeface="Comic Sans MS" pitchFamily="66" charset="0"/>
              <a:cs typeface="Arial" pitchFamily="34" charset="0"/>
            </a:endParaRPr>
          </a:p>
        </p:txBody>
      </p:sp>
      <p:sp>
        <p:nvSpPr>
          <p:cNvPr id="3" name="2 Dikdörtgen"/>
          <p:cNvSpPr/>
          <p:nvPr/>
        </p:nvSpPr>
        <p:spPr>
          <a:xfrm>
            <a:off x="500034" y="357166"/>
            <a:ext cx="8429684" cy="914400"/>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endParaRPr lang="tr-TR" sz="2800" b="1" dirty="0" smtClean="0">
              <a:solidFill>
                <a:schemeClr val="tx1"/>
              </a:solidFill>
              <a:latin typeface="Comic Sans MS" pitchFamily="66" charset="0"/>
              <a:cs typeface="Arial" pitchFamily="34" charset="0"/>
            </a:endParaRPr>
          </a:p>
          <a:p>
            <a:pPr lvl="0" fontAlgn="base">
              <a:spcBef>
                <a:spcPct val="0"/>
              </a:spcBef>
              <a:spcAft>
                <a:spcPct val="0"/>
              </a:spcAft>
            </a:pPr>
            <a:r>
              <a:rPr lang="tr-TR" sz="2800" b="1" dirty="0" smtClean="0">
                <a:solidFill>
                  <a:schemeClr val="tx1"/>
                </a:solidFill>
                <a:latin typeface="Comic Sans MS" pitchFamily="66" charset="0"/>
                <a:cs typeface="Arial" pitchFamily="34" charset="0"/>
              </a:rPr>
              <a:t>MİSAK-I MİLLİ KARARLARI (28 Ocak 1920)</a:t>
            </a:r>
          </a:p>
          <a:p>
            <a:pPr algn="ctr"/>
            <a:endParaRPr lang="tr-TR" sz="2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grpId="0" nodeType="clickEffect">
                                  <p:stCondLst>
                                    <p:cond delay="0"/>
                                  </p:stCondLst>
                                  <p:childTnLst>
                                    <p:set>
                                      <p:cBhvr>
                                        <p:cTn id="14" dur="1" fill="hold">
                                          <p:stCondLst>
                                            <p:cond delay="0"/>
                                          </p:stCondLst>
                                        </p:cTn>
                                        <p:tgtEl>
                                          <p:spTgt spid="45057"/>
                                        </p:tgtEl>
                                        <p:attrNameLst>
                                          <p:attrName>style.visibility</p:attrName>
                                        </p:attrNameLst>
                                      </p:cBhvr>
                                      <p:to>
                                        <p:strVal val="visible"/>
                                      </p:to>
                                    </p:set>
                                    <p:animEffect transition="in" filter="fade">
                                      <p:cBhvr>
                                        <p:cTn id="15" dur="770" decel="100000"/>
                                        <p:tgtEl>
                                          <p:spTgt spid="45057"/>
                                        </p:tgtEl>
                                      </p:cBhvr>
                                    </p:animEffect>
                                    <p:animScale>
                                      <p:cBhvr>
                                        <p:cTn id="16" dur="770" decel="100000"/>
                                        <p:tgtEl>
                                          <p:spTgt spid="45057"/>
                                        </p:tgtEl>
                                      </p:cBhvr>
                                      <p:from x="10000" y="10000"/>
                                      <p:to x="200000" y="450000"/>
                                    </p:animScale>
                                    <p:animScale>
                                      <p:cBhvr>
                                        <p:cTn id="17" dur="1230" accel="100000" fill="hold">
                                          <p:stCondLst>
                                            <p:cond delay="770"/>
                                          </p:stCondLst>
                                        </p:cTn>
                                        <p:tgtEl>
                                          <p:spTgt spid="45057"/>
                                        </p:tgtEl>
                                      </p:cBhvr>
                                      <p:from x="200000" y="450000"/>
                                      <p:to x="100000" y="100000"/>
                                    </p:animScale>
                                    <p:set>
                                      <p:cBhvr>
                                        <p:cTn id="18" dur="770" fill="hold"/>
                                        <p:tgtEl>
                                          <p:spTgt spid="45057"/>
                                        </p:tgtEl>
                                        <p:attrNameLst>
                                          <p:attrName>ppt_x</p:attrName>
                                        </p:attrNameLst>
                                      </p:cBhvr>
                                      <p:to>
                                        <p:strVal val="(0.5)"/>
                                      </p:to>
                                    </p:set>
                                    <p:anim from="(0.5)" to="(#ppt_x)" calcmode="lin" valueType="num">
                                      <p:cBhvr>
                                        <p:cTn id="19" dur="1230" accel="100000" fill="hold">
                                          <p:stCondLst>
                                            <p:cond delay="770"/>
                                          </p:stCondLst>
                                        </p:cTn>
                                        <p:tgtEl>
                                          <p:spTgt spid="45057"/>
                                        </p:tgtEl>
                                        <p:attrNameLst>
                                          <p:attrName>ppt_x</p:attrName>
                                        </p:attrNameLst>
                                      </p:cBhvr>
                                    </p:anim>
                                    <p:set>
                                      <p:cBhvr>
                                        <p:cTn id="20" dur="770" fill="hold"/>
                                        <p:tgtEl>
                                          <p:spTgt spid="45057"/>
                                        </p:tgtEl>
                                        <p:attrNameLst>
                                          <p:attrName>ppt_y</p:attrName>
                                        </p:attrNameLst>
                                      </p:cBhvr>
                                      <p:to>
                                        <p:strVal val="(#ppt_y+0.4)"/>
                                      </p:to>
                                    </p:set>
                                    <p:anim from="(#ppt_y+0.4)" to="(#ppt_y)" calcmode="lin" valueType="num">
                                      <p:cBhvr>
                                        <p:cTn id="21" dur="1230" accel="100000" fill="hold">
                                          <p:stCondLst>
                                            <p:cond delay="770"/>
                                          </p:stCondLst>
                                        </p:cTn>
                                        <p:tgtEl>
                                          <p:spTgt spid="4505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85728"/>
            <a:ext cx="8286808" cy="6215106"/>
          </a:xfrm>
          <a:prstGeom prst="rect">
            <a:avLst/>
          </a:prstGeom>
          <a:solidFill>
            <a:srgbClr val="10FC48"/>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Önemi:</a:t>
            </a:r>
            <a:endParaRPr lang="tr-TR" sz="2800" b="1" dirty="0" smtClean="0">
              <a:solidFill>
                <a:schemeClr val="tx1"/>
              </a:solidFill>
              <a:latin typeface="Comic Sans MS" pitchFamily="66" charset="0"/>
              <a:cs typeface="Arial" pitchFamily="34" charset="0"/>
            </a:endParaRPr>
          </a:p>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1.  Milli mücadelede hedefler kesin olarak belirlendi.</a:t>
            </a:r>
            <a:endParaRPr lang="tr-TR" sz="2800" b="1" dirty="0" smtClean="0">
              <a:solidFill>
                <a:schemeClr val="tx1"/>
              </a:solidFill>
              <a:latin typeface="Comic Sans MS" pitchFamily="66" charset="0"/>
              <a:cs typeface="Arial" pitchFamily="34" charset="0"/>
            </a:endParaRPr>
          </a:p>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2.  Vatan sınırları (Misak-ı Milli Sınırları) kesin olarak belirlendi.</a:t>
            </a:r>
            <a:endParaRPr lang="tr-TR" sz="2800" b="1" dirty="0" smtClean="0">
              <a:solidFill>
                <a:schemeClr val="tx1"/>
              </a:solidFill>
              <a:latin typeface="Comic Sans MS" pitchFamily="66" charset="0"/>
              <a:cs typeface="Arial" pitchFamily="34" charset="0"/>
            </a:endParaRPr>
          </a:p>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3.  Son Osmanlı Meclis-i </a:t>
            </a:r>
            <a:r>
              <a:rPr lang="tr-TR" sz="2800" b="1" dirty="0" err="1" smtClean="0">
                <a:solidFill>
                  <a:srgbClr val="333333"/>
                </a:solidFill>
                <a:latin typeface="Comic Sans MS" pitchFamily="66" charset="0"/>
                <a:cs typeface="Arial" pitchFamily="34" charset="0"/>
              </a:rPr>
              <a:t>Mebusan'ın</a:t>
            </a:r>
            <a:r>
              <a:rPr lang="tr-TR" sz="2800" b="1" dirty="0" smtClean="0">
                <a:solidFill>
                  <a:srgbClr val="333333"/>
                </a:solidFill>
                <a:latin typeface="Comic Sans MS" pitchFamily="66" charset="0"/>
                <a:cs typeface="Arial" pitchFamily="34" charset="0"/>
              </a:rPr>
              <a:t> aldığı en önemli karardır.</a:t>
            </a:r>
            <a:endParaRPr lang="tr-TR" sz="2800" b="1" dirty="0" smtClean="0">
              <a:solidFill>
                <a:schemeClr val="tx1"/>
              </a:solidFill>
              <a:latin typeface="Comic Sans MS" pitchFamily="66" charset="0"/>
              <a:cs typeface="Arial" pitchFamily="34" charset="0"/>
            </a:endParaRPr>
          </a:p>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   Bu kararlar meclis onayından geçtiği için resmiyet kazanmış  kararlardı.</a:t>
            </a:r>
          </a:p>
          <a:p>
            <a:pPr lvl="0" eaLnBrk="0" fontAlgn="base" hangingPunct="0">
              <a:spcBef>
                <a:spcPct val="0"/>
              </a:spcBef>
              <a:spcAft>
                <a:spcPct val="0"/>
              </a:spcAft>
            </a:pPr>
            <a:r>
              <a:rPr lang="tr-TR" sz="2800" b="1" dirty="0" smtClean="0">
                <a:solidFill>
                  <a:srgbClr val="333333"/>
                </a:solidFill>
                <a:latin typeface="Comic Sans MS" pitchFamily="66" charset="0"/>
                <a:cs typeface="Arial" pitchFamily="34" charset="0"/>
              </a:rPr>
              <a:t> +   Meclis-i </a:t>
            </a:r>
            <a:r>
              <a:rPr lang="tr-TR" sz="2800" b="1" dirty="0" err="1" smtClean="0">
                <a:solidFill>
                  <a:srgbClr val="333333"/>
                </a:solidFill>
                <a:latin typeface="Comic Sans MS" pitchFamily="66" charset="0"/>
                <a:cs typeface="Arial" pitchFamily="34" charset="0"/>
              </a:rPr>
              <a:t>Mebusan</a:t>
            </a:r>
            <a:r>
              <a:rPr lang="tr-TR" sz="2800" b="1" dirty="0" smtClean="0">
                <a:solidFill>
                  <a:srgbClr val="333333"/>
                </a:solidFill>
                <a:latin typeface="Comic Sans MS" pitchFamily="66" charset="0"/>
                <a:cs typeface="Arial" pitchFamily="34" charset="0"/>
              </a:rPr>
              <a:t>; kongre kararlarından etkilenmiştir.</a:t>
            </a:r>
            <a:r>
              <a:rPr lang="tr-TR" sz="2800" b="1" dirty="0" smtClean="0">
                <a:solidFill>
                  <a:schemeClr val="tx1"/>
                </a:solidFill>
                <a:latin typeface="Comic Sans MS" pitchFamily="66" charset="0"/>
                <a:cs typeface="Arial" pitchFamily="34" charset="0"/>
              </a:rPr>
              <a:t> </a:t>
            </a:r>
          </a:p>
          <a:p>
            <a:pPr algn="ctr"/>
            <a:endParaRPr lang="tr-TR" sz="28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357166"/>
            <a:ext cx="7786742" cy="914400"/>
          </a:xfrm>
          <a:prstGeom prst="rect">
            <a:avLst/>
          </a:prstGeom>
          <a:solidFill>
            <a:srgbClr val="FFFF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İSTANBUL’UN İŞGALİ 16 MART 1920</a:t>
            </a:r>
            <a:endParaRPr lang="tr-TR" sz="2400" b="1" dirty="0">
              <a:solidFill>
                <a:schemeClr val="tx1"/>
              </a:solidFill>
              <a:latin typeface="Comic Sans MS" pitchFamily="66" charset="0"/>
            </a:endParaRPr>
          </a:p>
        </p:txBody>
      </p:sp>
      <p:sp>
        <p:nvSpPr>
          <p:cNvPr id="3" name="2 Yukarı Ok Belirtme Çizgisi"/>
          <p:cNvSpPr/>
          <p:nvPr/>
        </p:nvSpPr>
        <p:spPr>
          <a:xfrm>
            <a:off x="642910" y="1643050"/>
            <a:ext cx="7715304" cy="1214446"/>
          </a:xfrm>
          <a:prstGeom prst="upArrowCallou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İtilaf devletleri, Son Osmanlı </a:t>
            </a:r>
            <a:r>
              <a:rPr lang="tr-TR" sz="2000" b="1" dirty="0" err="1" smtClean="0">
                <a:solidFill>
                  <a:schemeClr val="tx1"/>
                </a:solidFill>
                <a:latin typeface="Comic Sans MS" pitchFamily="66" charset="0"/>
              </a:rPr>
              <a:t>Mebusan</a:t>
            </a:r>
            <a:r>
              <a:rPr lang="tr-TR" sz="2000" b="1" dirty="0" smtClean="0">
                <a:solidFill>
                  <a:schemeClr val="tx1"/>
                </a:solidFill>
                <a:latin typeface="Comic Sans MS" pitchFamily="66" charset="0"/>
              </a:rPr>
              <a:t> Meclisinin Misak-ı milli kararlarını onaylaması üzerine İstanbul’u işgal ettiler.</a:t>
            </a:r>
            <a:endParaRPr lang="tr-TR" sz="2000" b="1" dirty="0">
              <a:solidFill>
                <a:schemeClr val="tx1"/>
              </a:solidFill>
              <a:latin typeface="Comic Sans MS" pitchFamily="66" charset="0"/>
            </a:endParaRPr>
          </a:p>
        </p:txBody>
      </p:sp>
      <p:pic>
        <p:nvPicPr>
          <p:cNvPr id="1026" name="Picture 2" descr="istanbul'un işgali 16 mart 1920 ile ilgili görsel sonucu"/>
          <p:cNvPicPr>
            <a:picLocks noChangeAspect="1" noChangeArrowheads="1"/>
          </p:cNvPicPr>
          <p:nvPr/>
        </p:nvPicPr>
        <p:blipFill>
          <a:blip r:embed="rId2" cstate="print"/>
          <a:srcRect/>
          <a:stretch>
            <a:fillRect/>
          </a:stretch>
        </p:blipFill>
        <p:spPr bwMode="auto">
          <a:xfrm>
            <a:off x="642910" y="3357562"/>
            <a:ext cx="4476750" cy="2838450"/>
          </a:xfrm>
          <a:prstGeom prst="rect">
            <a:avLst/>
          </a:prstGeom>
          <a:ln w="228600" cap="sq" cmpd="thickThin">
            <a:solidFill>
              <a:srgbClr val="000000"/>
            </a:solidFill>
            <a:prstDash val="solid"/>
            <a:miter lim="800000"/>
          </a:ln>
          <a:effectLst>
            <a:innerShdw blurRad="76200">
              <a:srgbClr val="000000"/>
            </a:innerShdw>
          </a:effectLst>
        </p:spPr>
      </p:pic>
      <p:sp>
        <p:nvSpPr>
          <p:cNvPr id="5" name="4 Dikey Kaydırma"/>
          <p:cNvSpPr/>
          <p:nvPr/>
        </p:nvSpPr>
        <p:spPr>
          <a:xfrm>
            <a:off x="5643570" y="3143248"/>
            <a:ext cx="2857520" cy="3429024"/>
          </a:xfrm>
          <a:prstGeom prst="verticalScroll">
            <a:avLst/>
          </a:prstGeom>
          <a:solidFill>
            <a:srgbClr val="15A1F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İşgalin geçici olduğunu, amacın saltanatı yıkmak değil güçlendirmek olduğunu söylediler </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1000"/>
                                        <p:tgtEl>
                                          <p:spTgt spid="1026"/>
                                        </p:tgtEl>
                                      </p:cBhvr>
                                    </p:animEffect>
                                    <p:anim calcmode="lin" valueType="num">
                                      <p:cBhvr>
                                        <p:cTn id="22" dur="1000" fill="hold"/>
                                        <p:tgtEl>
                                          <p:spTgt spid="1026"/>
                                        </p:tgtEl>
                                        <p:attrNameLst>
                                          <p:attrName>ppt_x</p:attrName>
                                        </p:attrNameLst>
                                      </p:cBhvr>
                                      <p:tavLst>
                                        <p:tav tm="0">
                                          <p:val>
                                            <p:strVal val="#ppt_x"/>
                                          </p:val>
                                        </p:tav>
                                        <p:tav tm="100000">
                                          <p:val>
                                            <p:strVal val="#ppt_x"/>
                                          </p:val>
                                        </p:tav>
                                      </p:tavLst>
                                    </p:anim>
                                    <p:anim calcmode="lin" valueType="num">
                                      <p:cBhvr>
                                        <p:cTn id="23" dur="900" decel="100000" fill="hold"/>
                                        <p:tgtEl>
                                          <p:spTgt spid="102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26"/>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ağ Ok Belirtme Çizgisi"/>
          <p:cNvSpPr/>
          <p:nvPr/>
        </p:nvSpPr>
        <p:spPr>
          <a:xfrm>
            <a:off x="285720" y="1785926"/>
            <a:ext cx="3000396" cy="2143140"/>
          </a:xfrm>
          <a:prstGeom prst="rightArrowCallout">
            <a:avLst/>
          </a:prstGeom>
          <a:solidFill>
            <a:srgbClr val="FA8612"/>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TEMSİL KURULU İŞGALE KARŞI ŞU ÖNLEMLERİ ALMIŞTIR.</a:t>
            </a:r>
            <a:endParaRPr lang="tr-TR" sz="2000" b="1" dirty="0">
              <a:solidFill>
                <a:schemeClr val="tx1"/>
              </a:solidFill>
              <a:latin typeface="Comic Sans MS" pitchFamily="66" charset="0"/>
            </a:endParaRPr>
          </a:p>
        </p:txBody>
      </p:sp>
      <p:sp>
        <p:nvSpPr>
          <p:cNvPr id="3" name="2 Yuvarlatılmış Dikdörtgen"/>
          <p:cNvSpPr/>
          <p:nvPr/>
        </p:nvSpPr>
        <p:spPr>
          <a:xfrm>
            <a:off x="3357554" y="428604"/>
            <a:ext cx="5286412" cy="914400"/>
          </a:xfrm>
          <a:prstGeom prst="roundRect">
            <a:avLst/>
          </a:prstGeom>
          <a:solidFill>
            <a:srgbClr val="15A1F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 İstanbul ile telefon ve telgraf görüşmeleri kesildi.</a:t>
            </a:r>
            <a:endParaRPr lang="tr-TR" sz="2400" b="1" dirty="0">
              <a:solidFill>
                <a:schemeClr val="tx1"/>
              </a:solidFill>
              <a:latin typeface="Comic Sans MS" pitchFamily="66" charset="0"/>
            </a:endParaRPr>
          </a:p>
        </p:txBody>
      </p:sp>
      <p:sp>
        <p:nvSpPr>
          <p:cNvPr id="4" name="3 Yuvarlatılmış Dikdörtgen"/>
          <p:cNvSpPr/>
          <p:nvPr/>
        </p:nvSpPr>
        <p:spPr>
          <a:xfrm>
            <a:off x="3357554" y="1500174"/>
            <a:ext cx="5286412" cy="1143008"/>
          </a:xfrm>
          <a:prstGeom prst="round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 İstanbul'daki tutuklamalara karşılık Anadolu'da görevli İtilaf Devletleri subayları tutuklandı.</a:t>
            </a:r>
            <a:endParaRPr lang="tr-TR" sz="2000" b="1" dirty="0">
              <a:solidFill>
                <a:schemeClr val="tx1"/>
              </a:solidFill>
              <a:latin typeface="Comic Sans MS" pitchFamily="66" charset="0"/>
            </a:endParaRPr>
          </a:p>
        </p:txBody>
      </p:sp>
      <p:sp>
        <p:nvSpPr>
          <p:cNvPr id="5" name="4 Yuvarlatılmış Dikdörtgen"/>
          <p:cNvSpPr/>
          <p:nvPr/>
        </p:nvSpPr>
        <p:spPr>
          <a:xfrm>
            <a:off x="3428992" y="2786058"/>
            <a:ext cx="5286412" cy="1071570"/>
          </a:xfrm>
          <a:prstGeom prst="roundRect">
            <a:avLst/>
          </a:prstGeom>
          <a:solidFill>
            <a:srgbClr val="21FC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Eskişehir ve Afyon çevresinde bulunan İngiliz kuvvetlerinin çıkarılmasına veya silahsızlandırılmasına karar verildi.</a:t>
            </a:r>
            <a:endParaRPr lang="tr-TR" sz="2000" b="1" dirty="0">
              <a:solidFill>
                <a:schemeClr val="tx1"/>
              </a:solidFill>
              <a:latin typeface="Comic Sans MS" pitchFamily="66" charset="0"/>
            </a:endParaRPr>
          </a:p>
        </p:txBody>
      </p:sp>
      <p:sp>
        <p:nvSpPr>
          <p:cNvPr id="6" name="5 Yuvarlatılmış Dikdörtgen"/>
          <p:cNvSpPr/>
          <p:nvPr/>
        </p:nvSpPr>
        <p:spPr>
          <a:xfrm>
            <a:off x="3500430" y="5286388"/>
            <a:ext cx="5286412" cy="1357322"/>
          </a:xfrm>
          <a:prstGeom prst="roundRect">
            <a:avLst/>
          </a:prstGeom>
          <a:solidFill>
            <a:schemeClr val="accent4">
              <a:lumMod val="40000"/>
              <a:lumOff val="60000"/>
            </a:schemeClr>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Anadolu'da bulunan resmi veya gayri resmi bütün mali kuruluşların para ve kıymetli eşyaları </a:t>
            </a:r>
            <a:r>
              <a:rPr lang="tr-TR" sz="2000" b="1" dirty="0" err="1" smtClean="0">
                <a:solidFill>
                  <a:schemeClr val="tx1"/>
                </a:solidFill>
                <a:latin typeface="Comic Sans MS" pitchFamily="66" charset="0"/>
              </a:rPr>
              <a:t>tesbit</a:t>
            </a:r>
            <a:r>
              <a:rPr lang="tr-TR" sz="2000" b="1" dirty="0" smtClean="0">
                <a:solidFill>
                  <a:schemeClr val="tx1"/>
                </a:solidFill>
                <a:latin typeface="Comic Sans MS" pitchFamily="66" charset="0"/>
              </a:rPr>
              <a:t> ettirilerek İstanbul'a gönderilmesi yasaklandı.</a:t>
            </a:r>
            <a:endParaRPr lang="tr-TR" sz="2000" b="1" dirty="0">
              <a:solidFill>
                <a:schemeClr val="tx1"/>
              </a:solidFill>
              <a:latin typeface="Comic Sans MS" pitchFamily="66" charset="0"/>
            </a:endParaRPr>
          </a:p>
        </p:txBody>
      </p:sp>
      <p:sp>
        <p:nvSpPr>
          <p:cNvPr id="7" name="6 Yuvarlatılmış Dikdörtgen"/>
          <p:cNvSpPr/>
          <p:nvPr/>
        </p:nvSpPr>
        <p:spPr>
          <a:xfrm>
            <a:off x="3428992" y="3929066"/>
            <a:ext cx="5286412" cy="1214446"/>
          </a:xfrm>
          <a:prstGeom prst="roundRect">
            <a:avLst/>
          </a:prstGeom>
          <a:solidFill>
            <a:srgbClr val="EC20C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 İstanbul ve Adana'dan düşman sevkiyatını önlemek amacıyla Geyve ve Ulukışla civarındaki demiryolları tahrip edildi.</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ey Kaydırma"/>
          <p:cNvSpPr/>
          <p:nvPr/>
        </p:nvSpPr>
        <p:spPr>
          <a:xfrm>
            <a:off x="357158" y="785794"/>
            <a:ext cx="8286808" cy="1143000"/>
          </a:xfrm>
          <a:prstGeom prst="verticalScroll">
            <a:avLst/>
          </a:prstGeom>
          <a:solidFill>
            <a:srgbClr val="00FFFF"/>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tx1"/>
                </a:solidFill>
                <a:latin typeface="Comic Sans MS" pitchFamily="66" charset="0"/>
              </a:rPr>
              <a:t>İŞGAL SONUNDA DAMAT FERİT HÜKÜMETİ YENİDEN KURULDU</a:t>
            </a:r>
            <a:endParaRPr lang="tr-TR" sz="2800" b="1" dirty="0">
              <a:solidFill>
                <a:schemeClr val="tx1"/>
              </a:solidFill>
              <a:latin typeface="Comic Sans MS" pitchFamily="66" charset="0"/>
            </a:endParaRPr>
          </a:p>
        </p:txBody>
      </p:sp>
      <p:sp>
        <p:nvSpPr>
          <p:cNvPr id="3" name="2 Dikey Kaydırma"/>
          <p:cNvSpPr/>
          <p:nvPr/>
        </p:nvSpPr>
        <p:spPr>
          <a:xfrm>
            <a:off x="285720" y="2214554"/>
            <a:ext cx="8286808" cy="1714512"/>
          </a:xfrm>
          <a:prstGeom prst="verticalScroll">
            <a:avLst/>
          </a:prstGeom>
          <a:solidFill>
            <a:srgbClr val="21FC1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MEBUSAN MECLİSİ FESHEDİLDİ VE ANKARA’DA YENİ BİR MECLİS AÇILMASI İÇİN ZEMİN HAZIRLANDI.</a:t>
            </a:r>
            <a:endParaRPr lang="tr-TR" sz="2400" b="1" dirty="0">
              <a:solidFill>
                <a:schemeClr val="tx1"/>
              </a:solidFill>
              <a:latin typeface="Comic Sans MS" pitchFamily="66" charset="0"/>
            </a:endParaRPr>
          </a:p>
        </p:txBody>
      </p:sp>
      <p:sp>
        <p:nvSpPr>
          <p:cNvPr id="4" name="3 Dikey Kaydırma"/>
          <p:cNvSpPr/>
          <p:nvPr/>
        </p:nvSpPr>
        <p:spPr>
          <a:xfrm>
            <a:off x="428596" y="4429132"/>
            <a:ext cx="8072494" cy="1143000"/>
          </a:xfrm>
          <a:prstGeom prst="verticalScroll">
            <a:avLst/>
          </a:prstGeom>
          <a:solidFill>
            <a:srgbClr val="F01CC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ULUSAL MÜCADELENİN İLKE VE HEDEFLERİNİ YURDA DUYURMAK İÇİN ANADOLU AJANSI KURULDU.</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900" decel="100000" fill="hold"/>
                                        <p:tgtEl>
                                          <p:spTgt spid="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900" decel="100000" fill="hold"/>
                                        <p:tgtEl>
                                          <p:spTgt spid="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http://tahtakalem.net/wp-content/2009/12/sevr-anlasmasi-osmanli.jpg"/>
          <p:cNvPicPr>
            <a:picLocks noChangeAspect="1" noChangeArrowheads="1"/>
          </p:cNvPicPr>
          <p:nvPr/>
        </p:nvPicPr>
        <p:blipFill>
          <a:blip r:embed="rId2" cstate="print"/>
          <a:stretch>
            <a:fillRect/>
          </a:stretch>
        </p:blipFill>
        <p:spPr bwMode="auto">
          <a:xfrm>
            <a:off x="-1188640" y="0"/>
            <a:ext cx="26962838" cy="17674902"/>
          </a:xfrm>
          <a:prstGeom prst="rect">
            <a:avLst/>
          </a:prstGeom>
          <a:noFill/>
          <a:ln>
            <a:noFill/>
          </a:ln>
        </p:spPr>
      </p:pic>
      <p:pic>
        <p:nvPicPr>
          <p:cNvPr id="10" name="Picture 9" descr="893"/>
          <p:cNvPicPr>
            <a:picLocks noChangeAspect="1" noChangeArrowheads="1" noCrop="1"/>
          </p:cNvPicPr>
          <p:nvPr/>
        </p:nvPicPr>
        <p:blipFill>
          <a:blip r:embed="rId3" cstate="print"/>
          <a:srcRect/>
          <a:stretch>
            <a:fillRect/>
          </a:stretch>
        </p:blipFill>
        <p:spPr bwMode="auto">
          <a:xfrm>
            <a:off x="4427984" y="836712"/>
            <a:ext cx="1901013" cy="1584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8.33333E-7 -1.2933E-6 L -0.86788 0.01986 " pathEditMode="fixed" rAng="0" ptsTypes="AA">
                                      <p:cBhvr>
                                        <p:cTn id="6" dur="5000" fill="hold"/>
                                        <p:tgtEl>
                                          <p:spTgt spid="8"/>
                                        </p:tgtEl>
                                        <p:attrNameLst>
                                          <p:attrName>ppt_x</p:attrName>
                                          <p:attrName>ppt_y</p:attrName>
                                        </p:attrNameLst>
                                      </p:cBhvr>
                                      <p:rCtr x="-434" y="10"/>
                                    </p:animMotion>
                                  </p:childTnLst>
                                </p:cTn>
                              </p:par>
                              <p:par>
                                <p:cTn id="7" presetID="0" presetClass="path" presetSubtype="0" accel="50000" decel="50000" fill="hold" nodeType="withEffect">
                                  <p:stCondLst>
                                    <p:cond delay="0"/>
                                  </p:stCondLst>
                                  <p:childTnLst>
                                    <p:animMotion origin="layout" path="M -4.44444E-6 0.0231 C 0.01494 -0.03718 0.00556 -0.01201 0.025 -0.05543 C 0.02605 -0.06466 0.02414 -0.07598 0.02865 -0.08314 C 0.03351 -0.09099 0.04271 -0.09099 0.04966 -0.09446 C 0.06546 -0.10277 0.079 -0.11362 0.09514 -0.12263 C 0.09775 -0.12817 0.10105 -0.13372 0.1033 -0.13926 C 0.11684 -0.17459 0.0882 -0.1582 0.15313 -0.15034 C 0.17691 -0.08614 0.14549 -0.16189 0.17379 -0.11663 C 0.18369 -0.10138 0.18698 -0.08314 0.19445 -0.06628 C 0.19948 -0.05473 0.20556 -0.04411 0.21112 -0.03279 C 0.21372 -0.02679 0.21928 -0.01616 0.21928 -0.01593 C 0.22674 0.01247 0.22309 0.04088 0.20678 0.06282 " pathEditMode="fixed" rAng="0" ptsTypes="fffffffffffA">
                                      <p:cBhvr>
                                        <p:cTn id="8" dur="5000" fill="hold"/>
                                        <p:tgtEl>
                                          <p:spTgt spid="10"/>
                                        </p:tgtEl>
                                        <p:attrNameLst>
                                          <p:attrName>ppt_x</p:attrName>
                                          <p:attrName>ppt_y</p:attrName>
                                        </p:attrNameLst>
                                      </p:cBhvr>
                                      <p:rCtr x="113" y="-7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mustafa kemalin samsuna çıkışı ile ilgili görsel sonucu"/>
          <p:cNvPicPr>
            <a:picLocks noChangeAspect="1" noChangeArrowheads="1"/>
          </p:cNvPicPr>
          <p:nvPr/>
        </p:nvPicPr>
        <p:blipFill>
          <a:blip r:embed="rId2" cstate="print"/>
          <a:srcRect/>
          <a:stretch>
            <a:fillRect/>
          </a:stretch>
        </p:blipFill>
        <p:spPr bwMode="auto">
          <a:xfrm>
            <a:off x="571472" y="3786190"/>
            <a:ext cx="2876550" cy="2714644"/>
          </a:xfrm>
          <a:prstGeom prst="rect">
            <a:avLst/>
          </a:prstGeom>
          <a:ln w="228600" cap="sq" cmpd="thickThin">
            <a:solidFill>
              <a:srgbClr val="000000"/>
            </a:solidFill>
            <a:prstDash val="solid"/>
            <a:miter lim="800000"/>
          </a:ln>
          <a:effectLst>
            <a:innerShdw blurRad="76200">
              <a:srgbClr val="000000"/>
            </a:innerShdw>
          </a:effectLst>
        </p:spPr>
      </p:pic>
      <p:sp>
        <p:nvSpPr>
          <p:cNvPr id="3" name="2 Dikdörtgen"/>
          <p:cNvSpPr/>
          <p:nvPr/>
        </p:nvSpPr>
        <p:spPr>
          <a:xfrm>
            <a:off x="357158" y="357166"/>
            <a:ext cx="8286808" cy="1500198"/>
          </a:xfrm>
          <a:prstGeom prst="rect">
            <a:avLst/>
          </a:prstGeom>
          <a:solidFill>
            <a:srgbClr val="00B0F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chemeClr val="tx1"/>
                </a:solidFill>
                <a:latin typeface="Comic Sans MS" pitchFamily="66" charset="0"/>
              </a:rPr>
              <a:t> </a:t>
            </a:r>
          </a:p>
          <a:p>
            <a:endParaRPr lang="tr-TR" dirty="0" smtClean="0">
              <a:solidFill>
                <a:schemeClr val="tx1"/>
              </a:solidFill>
              <a:latin typeface="Comic Sans MS" pitchFamily="66" charset="0"/>
            </a:endParaRPr>
          </a:p>
          <a:p>
            <a:r>
              <a:rPr lang="tr-TR" dirty="0" smtClean="0">
                <a:solidFill>
                  <a:schemeClr val="tx1"/>
                </a:solidFill>
                <a:latin typeface="Comic Sans MS" pitchFamily="66" charset="0"/>
              </a:rPr>
              <a:t>Orta ve Doğu Karadeniz Bölgesi’nde Pontus Rum Cemiyeti’nin çalışmaları sonucunda bölgedeki Rum halkı karışıklıklar çıkarıyor ve olayın sorumlusu olarak da Türk halkı gösteriliyordu. Bu durum karşısında İngilizler, Osmanlı hükümetine bölgede güvenliğin sağlanmasını; aksi takdirde, bölgeyi işgal edeceklerini bildirdiler.</a:t>
            </a:r>
            <a:br>
              <a:rPr lang="tr-TR" dirty="0" smtClean="0">
                <a:solidFill>
                  <a:schemeClr val="tx1"/>
                </a:solidFill>
                <a:latin typeface="Comic Sans MS" pitchFamily="66" charset="0"/>
              </a:rPr>
            </a:br>
            <a:r>
              <a:rPr lang="tr-TR" dirty="0" smtClean="0">
                <a:solidFill>
                  <a:schemeClr val="tx1"/>
                </a:solidFill>
                <a:latin typeface="Comic Sans MS" pitchFamily="66" charset="0"/>
              </a:rPr>
              <a:t/>
            </a:r>
            <a:br>
              <a:rPr lang="tr-TR" dirty="0" smtClean="0">
                <a:solidFill>
                  <a:schemeClr val="tx1"/>
                </a:solidFill>
                <a:latin typeface="Comic Sans MS" pitchFamily="66" charset="0"/>
              </a:rPr>
            </a:br>
            <a:r>
              <a:rPr lang="tr-TR" dirty="0" smtClean="0">
                <a:solidFill>
                  <a:schemeClr val="tx1"/>
                </a:solidFill>
                <a:latin typeface="Comic Sans MS" pitchFamily="66" charset="0"/>
                <a:hlinkClick r:id="rId3"/>
              </a:rPr>
              <a:t>/</a:t>
            </a:r>
            <a:endParaRPr lang="tr-TR" dirty="0">
              <a:solidFill>
                <a:schemeClr val="tx1"/>
              </a:solidFill>
              <a:latin typeface="Comic Sans MS" pitchFamily="66" charset="0"/>
            </a:endParaRPr>
          </a:p>
        </p:txBody>
      </p:sp>
      <p:sp>
        <p:nvSpPr>
          <p:cNvPr id="4" name="3 Dikdörtgen"/>
          <p:cNvSpPr/>
          <p:nvPr/>
        </p:nvSpPr>
        <p:spPr>
          <a:xfrm>
            <a:off x="357158" y="2143116"/>
            <a:ext cx="8286808" cy="1271590"/>
          </a:xfrm>
          <a:prstGeom prst="rect">
            <a:avLst/>
          </a:prstGeom>
          <a:solidFill>
            <a:srgbClr val="FBF01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b="1" dirty="0" smtClean="0">
              <a:solidFill>
                <a:schemeClr val="tx1"/>
              </a:solidFill>
              <a:latin typeface="Comic Sans MS" pitchFamily="66" charset="0"/>
            </a:endParaRPr>
          </a:p>
          <a:p>
            <a:endParaRPr lang="tr-TR" b="1" dirty="0" smtClean="0">
              <a:solidFill>
                <a:schemeClr val="tx1"/>
              </a:solidFill>
              <a:latin typeface="Comic Sans MS" pitchFamily="66" charset="0"/>
            </a:endParaRPr>
          </a:p>
          <a:p>
            <a:r>
              <a:rPr lang="tr-TR" b="1" dirty="0" smtClean="0">
                <a:solidFill>
                  <a:schemeClr val="tx1"/>
                </a:solidFill>
                <a:latin typeface="Comic Sans MS" pitchFamily="66" charset="0"/>
              </a:rPr>
              <a:t>Bölgede güvenliğin sağlanması için İstanbul yönetimi IX. Ordu Müfettişliği’ne getirerek Mustafa Kemal’i görevlendirdi. Mustafa Kemal bölgede hare­ket edebilmek için IX. Ordu Bölgesindeki sivil makamlara da emir verme yetkisini aldı.</a:t>
            </a:r>
            <a:br>
              <a:rPr lang="tr-TR" b="1" dirty="0" smtClean="0">
                <a:solidFill>
                  <a:schemeClr val="tx1"/>
                </a:solidFill>
                <a:latin typeface="Comic Sans MS" pitchFamily="66" charset="0"/>
              </a:rPr>
            </a:br>
            <a:r>
              <a:rPr lang="tr-TR" b="1" dirty="0" smtClean="0">
                <a:solidFill>
                  <a:schemeClr val="tx1"/>
                </a:solidFill>
                <a:latin typeface="Comic Sans MS" pitchFamily="66" charset="0"/>
              </a:rPr>
              <a:t/>
            </a:r>
            <a:br>
              <a:rPr lang="tr-TR" b="1" dirty="0" smtClean="0">
                <a:solidFill>
                  <a:schemeClr val="tx1"/>
                </a:solidFill>
                <a:latin typeface="Comic Sans MS" pitchFamily="66" charset="0"/>
              </a:rPr>
            </a:br>
            <a:endParaRPr lang="tr-TR" b="1" dirty="0">
              <a:solidFill>
                <a:schemeClr val="tx1"/>
              </a:solidFill>
              <a:latin typeface="Comic Sans MS" pitchFamily="66" charset="0"/>
            </a:endParaRPr>
          </a:p>
        </p:txBody>
      </p:sp>
      <p:sp>
        <p:nvSpPr>
          <p:cNvPr id="5" name="4 Dikdörtgen"/>
          <p:cNvSpPr/>
          <p:nvPr/>
        </p:nvSpPr>
        <p:spPr>
          <a:xfrm>
            <a:off x="4071934" y="3643314"/>
            <a:ext cx="4500594" cy="3000396"/>
          </a:xfrm>
          <a:prstGeom prst="rect">
            <a:avLst/>
          </a:prstGeom>
          <a:solidFill>
            <a:srgbClr val="F01CC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2000" b="1" dirty="0" smtClean="0">
              <a:solidFill>
                <a:schemeClr val="tx1"/>
              </a:solidFill>
              <a:latin typeface="Comic Sans MS" pitchFamily="66" charset="0"/>
            </a:endParaRPr>
          </a:p>
          <a:p>
            <a:endParaRPr lang="tr-TR" sz="2000" b="1" dirty="0" smtClean="0">
              <a:solidFill>
                <a:schemeClr val="tx1"/>
              </a:solidFill>
              <a:latin typeface="Comic Sans MS" pitchFamily="66" charset="0"/>
            </a:endParaRPr>
          </a:p>
          <a:p>
            <a:r>
              <a:rPr lang="tr-TR" sz="2000" b="1" dirty="0" smtClean="0">
                <a:solidFill>
                  <a:schemeClr val="tx1"/>
                </a:solidFill>
                <a:latin typeface="Comic Sans MS" pitchFamily="66" charset="0"/>
              </a:rPr>
              <a:t>Mustafa Kemal’in Görevi: </a:t>
            </a:r>
          </a:p>
          <a:p>
            <a:r>
              <a:rPr lang="tr-TR" sz="2000" b="1" dirty="0" smtClean="0">
                <a:solidFill>
                  <a:schemeClr val="tx1"/>
                </a:solidFill>
                <a:latin typeface="Comic Sans MS" pitchFamily="66" charset="0"/>
              </a:rPr>
              <a:t>1.Görev bölgesindeki orduları terhis etmek </a:t>
            </a:r>
          </a:p>
          <a:p>
            <a:r>
              <a:rPr lang="tr-TR" sz="2000" b="1" dirty="0" smtClean="0">
                <a:solidFill>
                  <a:schemeClr val="tx1"/>
                </a:solidFill>
                <a:latin typeface="Comic Sans MS" pitchFamily="66" charset="0"/>
              </a:rPr>
              <a:t>2.Asayiş ve güvenliği sağlamak </a:t>
            </a:r>
          </a:p>
          <a:p>
            <a:r>
              <a:rPr lang="tr-TR" sz="2000" b="1" dirty="0" smtClean="0">
                <a:solidFill>
                  <a:schemeClr val="tx1"/>
                </a:solidFill>
                <a:latin typeface="Comic Sans MS" pitchFamily="66" charset="0"/>
              </a:rPr>
              <a:t>3.Halkın elindeki silah ve cephaneyi toplamak </a:t>
            </a:r>
          </a:p>
          <a:p>
            <a:r>
              <a:rPr lang="tr-TR" sz="2000" b="1" dirty="0" smtClean="0">
                <a:solidFill>
                  <a:schemeClr val="tx1"/>
                </a:solidFill>
                <a:latin typeface="Comic Sans MS" pitchFamily="66" charset="0"/>
              </a:rPr>
              <a:t>4.Halka silah ve cephane dağıtan kuruluşları ortadan kaldırmak</a:t>
            </a:r>
            <a:br>
              <a:rPr lang="tr-TR" sz="2000" b="1" dirty="0" smtClean="0">
                <a:solidFill>
                  <a:schemeClr val="tx1"/>
                </a:solidFill>
                <a:latin typeface="Comic Sans MS" pitchFamily="66" charset="0"/>
              </a:rPr>
            </a:br>
            <a:r>
              <a:rPr lang="tr-TR" sz="2000" b="1" dirty="0" smtClean="0">
                <a:solidFill>
                  <a:schemeClr val="tx1"/>
                </a:solidFill>
                <a:latin typeface="Comic Sans MS" pitchFamily="66" charset="0"/>
              </a:rPr>
              <a:t/>
            </a:r>
            <a:br>
              <a:rPr lang="tr-TR" sz="2000" b="1" dirty="0" smtClean="0">
                <a:solidFill>
                  <a:schemeClr val="tx1"/>
                </a:solidFill>
                <a:latin typeface="Comic Sans MS" pitchFamily="66" charset="0"/>
              </a:rPr>
            </a:b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4)">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15362"/>
                                        </p:tgtEl>
                                        <p:attrNameLst>
                                          <p:attrName>style.visibility</p:attrName>
                                        </p:attrNameLst>
                                      </p:cBhvr>
                                      <p:to>
                                        <p:strVal val="visible"/>
                                      </p:to>
                                    </p:set>
                                    <p:animEffect transition="in" filter="wipe(down)">
                                      <p:cBhvr>
                                        <p:cTn id="30" dur="580">
                                          <p:stCondLst>
                                            <p:cond delay="0"/>
                                          </p:stCondLst>
                                        </p:cTn>
                                        <p:tgtEl>
                                          <p:spTgt spid="15362"/>
                                        </p:tgtEl>
                                      </p:cBhvr>
                                    </p:animEffect>
                                    <p:anim calcmode="lin" valueType="num">
                                      <p:cBhvr>
                                        <p:cTn id="31" dur="1822" tmFilter="0,0; 0.14,0.36; 0.43,0.73; 0.71,0.91; 1.0,1.0">
                                          <p:stCondLst>
                                            <p:cond delay="0"/>
                                          </p:stCondLst>
                                        </p:cTn>
                                        <p:tgtEl>
                                          <p:spTgt spid="1536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536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536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536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5362"/>
                                        </p:tgtEl>
                                        <p:attrNameLst>
                                          <p:attrName>ppt_y</p:attrName>
                                        </p:attrNameLst>
                                      </p:cBhvr>
                                      <p:tavLst>
                                        <p:tav tm="0" fmla="#ppt_y-sin(pi*$)/81">
                                          <p:val>
                                            <p:fltVal val="0"/>
                                          </p:val>
                                        </p:tav>
                                        <p:tav tm="100000">
                                          <p:val>
                                            <p:fltVal val="1"/>
                                          </p:val>
                                        </p:tav>
                                      </p:tavLst>
                                    </p:anim>
                                    <p:animScale>
                                      <p:cBhvr>
                                        <p:cTn id="36" dur="26">
                                          <p:stCondLst>
                                            <p:cond delay="650"/>
                                          </p:stCondLst>
                                        </p:cTn>
                                        <p:tgtEl>
                                          <p:spTgt spid="15362"/>
                                        </p:tgtEl>
                                      </p:cBhvr>
                                      <p:to x="100000" y="60000"/>
                                    </p:animScale>
                                    <p:animScale>
                                      <p:cBhvr>
                                        <p:cTn id="37" dur="166" decel="50000">
                                          <p:stCondLst>
                                            <p:cond delay="676"/>
                                          </p:stCondLst>
                                        </p:cTn>
                                        <p:tgtEl>
                                          <p:spTgt spid="15362"/>
                                        </p:tgtEl>
                                      </p:cBhvr>
                                      <p:to x="100000" y="100000"/>
                                    </p:animScale>
                                    <p:animScale>
                                      <p:cBhvr>
                                        <p:cTn id="38" dur="26">
                                          <p:stCondLst>
                                            <p:cond delay="1312"/>
                                          </p:stCondLst>
                                        </p:cTn>
                                        <p:tgtEl>
                                          <p:spTgt spid="15362"/>
                                        </p:tgtEl>
                                      </p:cBhvr>
                                      <p:to x="100000" y="80000"/>
                                    </p:animScale>
                                    <p:animScale>
                                      <p:cBhvr>
                                        <p:cTn id="39" dur="166" decel="50000">
                                          <p:stCondLst>
                                            <p:cond delay="1338"/>
                                          </p:stCondLst>
                                        </p:cTn>
                                        <p:tgtEl>
                                          <p:spTgt spid="15362"/>
                                        </p:tgtEl>
                                      </p:cBhvr>
                                      <p:to x="100000" y="100000"/>
                                    </p:animScale>
                                    <p:animScale>
                                      <p:cBhvr>
                                        <p:cTn id="40" dur="26">
                                          <p:stCondLst>
                                            <p:cond delay="1642"/>
                                          </p:stCondLst>
                                        </p:cTn>
                                        <p:tgtEl>
                                          <p:spTgt spid="15362"/>
                                        </p:tgtEl>
                                      </p:cBhvr>
                                      <p:to x="100000" y="90000"/>
                                    </p:animScale>
                                    <p:animScale>
                                      <p:cBhvr>
                                        <p:cTn id="41" dur="166" decel="50000">
                                          <p:stCondLst>
                                            <p:cond delay="1668"/>
                                          </p:stCondLst>
                                        </p:cTn>
                                        <p:tgtEl>
                                          <p:spTgt spid="15362"/>
                                        </p:tgtEl>
                                      </p:cBhvr>
                                      <p:to x="100000" y="100000"/>
                                    </p:animScale>
                                    <p:animScale>
                                      <p:cBhvr>
                                        <p:cTn id="42" dur="26">
                                          <p:stCondLst>
                                            <p:cond delay="1808"/>
                                          </p:stCondLst>
                                        </p:cTn>
                                        <p:tgtEl>
                                          <p:spTgt spid="15362"/>
                                        </p:tgtEl>
                                      </p:cBhvr>
                                      <p:to x="100000" y="95000"/>
                                    </p:animScale>
                                    <p:animScale>
                                      <p:cBhvr>
                                        <p:cTn id="43" dur="166" decel="50000">
                                          <p:stCondLst>
                                            <p:cond delay="1834"/>
                                          </p:stCondLst>
                                        </p:cTn>
                                        <p:tgtEl>
                                          <p:spTgt spid="15362"/>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80">
                                          <p:stCondLst>
                                            <p:cond delay="0"/>
                                          </p:stCondLst>
                                        </p:cTn>
                                        <p:tgtEl>
                                          <p:spTgt spid="5"/>
                                        </p:tgtEl>
                                      </p:cBhvr>
                                    </p:animEffect>
                                    <p:anim calcmode="lin" valueType="num">
                                      <p:cBhvr>
                                        <p:cTn id="4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4" dur="26">
                                          <p:stCondLst>
                                            <p:cond delay="650"/>
                                          </p:stCondLst>
                                        </p:cTn>
                                        <p:tgtEl>
                                          <p:spTgt spid="5"/>
                                        </p:tgtEl>
                                      </p:cBhvr>
                                      <p:to x="100000" y="60000"/>
                                    </p:animScale>
                                    <p:animScale>
                                      <p:cBhvr>
                                        <p:cTn id="55" dur="166" decel="50000">
                                          <p:stCondLst>
                                            <p:cond delay="676"/>
                                          </p:stCondLst>
                                        </p:cTn>
                                        <p:tgtEl>
                                          <p:spTgt spid="5"/>
                                        </p:tgtEl>
                                      </p:cBhvr>
                                      <p:to x="100000" y="100000"/>
                                    </p:animScale>
                                    <p:animScale>
                                      <p:cBhvr>
                                        <p:cTn id="56" dur="26">
                                          <p:stCondLst>
                                            <p:cond delay="1312"/>
                                          </p:stCondLst>
                                        </p:cTn>
                                        <p:tgtEl>
                                          <p:spTgt spid="5"/>
                                        </p:tgtEl>
                                      </p:cBhvr>
                                      <p:to x="100000" y="80000"/>
                                    </p:animScale>
                                    <p:animScale>
                                      <p:cBhvr>
                                        <p:cTn id="57" dur="166" decel="50000">
                                          <p:stCondLst>
                                            <p:cond delay="1338"/>
                                          </p:stCondLst>
                                        </p:cTn>
                                        <p:tgtEl>
                                          <p:spTgt spid="5"/>
                                        </p:tgtEl>
                                      </p:cBhvr>
                                      <p:to x="100000" y="100000"/>
                                    </p:animScale>
                                    <p:animScale>
                                      <p:cBhvr>
                                        <p:cTn id="58" dur="26">
                                          <p:stCondLst>
                                            <p:cond delay="1642"/>
                                          </p:stCondLst>
                                        </p:cTn>
                                        <p:tgtEl>
                                          <p:spTgt spid="5"/>
                                        </p:tgtEl>
                                      </p:cBhvr>
                                      <p:to x="100000" y="90000"/>
                                    </p:animScale>
                                    <p:animScale>
                                      <p:cBhvr>
                                        <p:cTn id="59" dur="166" decel="50000">
                                          <p:stCondLst>
                                            <p:cond delay="1668"/>
                                          </p:stCondLst>
                                        </p:cTn>
                                        <p:tgtEl>
                                          <p:spTgt spid="5"/>
                                        </p:tgtEl>
                                      </p:cBhvr>
                                      <p:to x="100000" y="100000"/>
                                    </p:animScale>
                                    <p:animScale>
                                      <p:cBhvr>
                                        <p:cTn id="60" dur="26">
                                          <p:stCondLst>
                                            <p:cond delay="1808"/>
                                          </p:stCondLst>
                                        </p:cTn>
                                        <p:tgtEl>
                                          <p:spTgt spid="5"/>
                                        </p:tgtEl>
                                      </p:cBhvr>
                                      <p:to x="100000" y="95000"/>
                                    </p:animScale>
                                    <p:animScale>
                                      <p:cBhvr>
                                        <p:cTn id="61"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2857496"/>
            <a:ext cx="8215370" cy="3500462"/>
          </a:xfrm>
          <a:prstGeom prst="rect">
            <a:avLst/>
          </a:prstGeom>
          <a:solidFill>
            <a:srgbClr val="FB1175"/>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3200" b="1" dirty="0" smtClean="0">
              <a:solidFill>
                <a:schemeClr val="tx1"/>
              </a:solidFill>
              <a:latin typeface="Comic Sans MS" pitchFamily="66" charset="0"/>
            </a:endParaRPr>
          </a:p>
          <a:p>
            <a:endParaRPr lang="tr-TR" sz="3200" b="1" dirty="0" smtClean="0">
              <a:solidFill>
                <a:schemeClr val="tx1"/>
              </a:solidFill>
              <a:latin typeface="Comic Sans MS" pitchFamily="66" charset="0"/>
            </a:endParaRPr>
          </a:p>
          <a:p>
            <a:r>
              <a:rPr lang="tr-TR" sz="3200" b="1" dirty="0" smtClean="0">
                <a:solidFill>
                  <a:schemeClr val="tx1"/>
                </a:solidFill>
                <a:latin typeface="Comic Sans MS" pitchFamily="66" charset="0"/>
              </a:rPr>
              <a:t>Samsun’a Çıkışın Önemi: </a:t>
            </a:r>
          </a:p>
          <a:p>
            <a:r>
              <a:rPr lang="tr-TR" sz="3200" b="1" dirty="0" smtClean="0">
                <a:solidFill>
                  <a:schemeClr val="tx1"/>
                </a:solidFill>
                <a:latin typeface="Comic Sans MS" pitchFamily="66" charset="0"/>
              </a:rPr>
              <a:t>1.Mustafa Kemal, milli mücadeleyi başlattı </a:t>
            </a:r>
          </a:p>
          <a:p>
            <a:r>
              <a:rPr lang="tr-TR" sz="3200" b="1" dirty="0" smtClean="0">
                <a:solidFill>
                  <a:schemeClr val="tx1"/>
                </a:solidFill>
                <a:latin typeface="Comic Sans MS" pitchFamily="66" charset="0"/>
              </a:rPr>
              <a:t>2.“Ya istiklal! Ya ölüm!” parolasını benimsendi. </a:t>
            </a:r>
          </a:p>
          <a:p>
            <a:r>
              <a:rPr lang="tr-TR" sz="3200" b="1" dirty="0" smtClean="0">
                <a:solidFill>
                  <a:schemeClr val="tx1"/>
                </a:solidFill>
                <a:latin typeface="Comic Sans MS" pitchFamily="66" charset="0"/>
              </a:rPr>
              <a:t>3.Kurtuluşun millî olacağı vurgulandı.</a:t>
            </a:r>
            <a:br>
              <a:rPr lang="tr-TR" sz="3200" b="1" dirty="0" smtClean="0">
                <a:solidFill>
                  <a:schemeClr val="tx1"/>
                </a:solidFill>
                <a:latin typeface="Comic Sans MS" pitchFamily="66" charset="0"/>
              </a:rPr>
            </a:br>
            <a:r>
              <a:rPr lang="tr-TR" sz="3200" b="1" dirty="0" smtClean="0">
                <a:solidFill>
                  <a:schemeClr val="tx1"/>
                </a:solidFill>
                <a:latin typeface="Comic Sans MS" pitchFamily="66" charset="0"/>
              </a:rPr>
              <a:t/>
            </a:r>
            <a:br>
              <a:rPr lang="tr-TR" sz="3200" b="1" dirty="0" smtClean="0">
                <a:solidFill>
                  <a:schemeClr val="tx1"/>
                </a:solidFill>
                <a:latin typeface="Comic Sans MS" pitchFamily="66" charset="0"/>
              </a:rPr>
            </a:br>
            <a:endParaRPr lang="tr-TR" sz="3200" b="1" dirty="0">
              <a:solidFill>
                <a:schemeClr val="tx1"/>
              </a:solidFill>
              <a:latin typeface="Comic Sans MS" pitchFamily="66" charset="0"/>
            </a:endParaRPr>
          </a:p>
        </p:txBody>
      </p:sp>
      <p:sp>
        <p:nvSpPr>
          <p:cNvPr id="3" name="2 Dikdörtgen"/>
          <p:cNvSpPr/>
          <p:nvPr/>
        </p:nvSpPr>
        <p:spPr>
          <a:xfrm>
            <a:off x="357158" y="428604"/>
            <a:ext cx="8215370" cy="1714512"/>
          </a:xfrm>
          <a:prstGeom prst="rect">
            <a:avLst/>
          </a:prstGeom>
          <a:solidFill>
            <a:srgbClr val="16EBF6"/>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19 MAYIS 1919 DA SAMSUN’A ÇIKAN MUSTAFA KEMAL YAYINLADIĞI SAMSUN RAPORUNDA BÖLGEDEKİ KARIŞIKLIKLARDAN TÜRKLER DEĞİL RUMLARIN SORUMLU OLDUĞUNU BİLDİRDİ.</a:t>
            </a:r>
            <a:endParaRPr lang="tr-TR" sz="24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avza genelgesi maddeleri ile ilgili görsel sonucu"/>
          <p:cNvPicPr>
            <a:picLocks noChangeAspect="1" noChangeArrowheads="1"/>
          </p:cNvPicPr>
          <p:nvPr/>
        </p:nvPicPr>
        <p:blipFill>
          <a:blip r:embed="rId2" cstate="print"/>
          <a:srcRect/>
          <a:stretch>
            <a:fillRect/>
          </a:stretch>
        </p:blipFill>
        <p:spPr bwMode="auto">
          <a:xfrm>
            <a:off x="214282" y="214290"/>
            <a:ext cx="8715436" cy="6429397"/>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900" b="0" i="0" u="none" strike="noStrike" cap="none" normalizeH="0" baseline="0" smtClean="0">
                <a:ln>
                  <a:noFill/>
                </a:ln>
                <a:solidFill>
                  <a:srgbClr val="000000"/>
                </a:solidFill>
                <a:effectLst/>
                <a:latin typeface="Verdana" pitchFamily="34" charset="0"/>
                <a:cs typeface="Arial" pitchFamily="34" charset="0"/>
              </a:rPr>
              <a:t>maddelerinin yorumlarını içiren açıklamayı bir tablo halinde sunuyoruz </a:t>
            </a:r>
            <a:r>
              <a:rPr kumimoji="0" lang="tr-TR" sz="800" b="0" i="0" u="none" strike="noStrike" cap="none" normalizeH="0" baseline="0" smtClean="0">
                <a:ln>
                  <a:noFill/>
                </a:ln>
                <a:solidFill>
                  <a:schemeClr val="tx1"/>
                </a:solidFill>
                <a:effectLst/>
                <a:latin typeface="Arial" pitchFamily="34" charset="0"/>
                <a:cs typeface="Arial" pitchFamily="34" charset="0"/>
              </a:rPr>
              <a:t/>
            </a:r>
            <a:br>
              <a:rPr kumimoji="0" lang="tr-TR" sz="800" b="0" i="0" u="none" strike="noStrike" cap="none" normalizeH="0" baseline="0" smtClean="0">
                <a:ln>
                  <a:noFill/>
                </a:ln>
                <a:solidFill>
                  <a:schemeClr val="tx1"/>
                </a:solidFill>
                <a:effectLst/>
                <a:latin typeface="Arial" pitchFamily="34" charset="0"/>
                <a:cs typeface="Arial" pitchFamily="34" charset="0"/>
              </a:rPr>
            </a:br>
            <a:r>
              <a:rPr kumimoji="0" lang="tr-TR" sz="1800" b="0" i="0" u="none" strike="noStrike" cap="none" normalizeH="0" baseline="0" smtClean="0">
                <a:ln>
                  <a:noFill/>
                </a:ln>
                <a:solidFill>
                  <a:schemeClr val="tx1"/>
                </a:solidFill>
                <a:effectLst/>
                <a:latin typeface="Arial" pitchFamily="34" charset="0"/>
                <a:cs typeface="Arial" pitchFamily="34" charset="0"/>
              </a:rPr>
              <a:t/>
            </a:r>
            <a:br>
              <a:rPr kumimoji="0" lang="tr-TR" sz="1800" b="0" i="0" u="none" strike="noStrike" cap="none" normalizeH="0" baseline="0" smtClean="0">
                <a:ln>
                  <a:noFill/>
                </a:ln>
                <a:solidFill>
                  <a:schemeClr val="tx1"/>
                </a:solidFill>
                <a:effectLst/>
                <a:latin typeface="Arial" pitchFamily="34" charset="0"/>
                <a:cs typeface="Arial" pitchFamily="34" charset="0"/>
              </a:rPr>
            </a:br>
            <a:r>
              <a:rPr kumimoji="0" lang="tr-TR" sz="1800" b="0" i="0" u="none" strike="noStrike" cap="none" normalizeH="0" baseline="0" smtClean="0">
                <a:ln>
                  <a:noFill/>
                </a:ln>
                <a:solidFill>
                  <a:schemeClr val="tx1"/>
                </a:solidFill>
                <a:effectLst/>
                <a:latin typeface="Arial" pitchFamily="34" charset="0"/>
                <a:cs typeface="Arial" pitchFamily="34" charset="0"/>
              </a:rPr>
              <a:t>  </a:t>
            </a:r>
            <a:r>
              <a:rPr kumimoji="0" lang="tr-TR" sz="105500" b="0" i="0" u="none" strike="noStrike" cap="none" normalizeH="0" baseline="0" smtClean="0">
                <a:ln>
                  <a:noFill/>
                </a:ln>
                <a:solidFill>
                  <a:schemeClr val="tx1"/>
                </a:solidFill>
                <a:effectLst/>
                <a:latin typeface="Arial" pitchFamily="34" charset="0"/>
                <a:cs typeface="Arial" pitchFamily="34"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4 Dikdörtgen"/>
          <p:cNvSpPr/>
          <p:nvPr/>
        </p:nvSpPr>
        <p:spPr>
          <a:xfrm>
            <a:off x="285720" y="142852"/>
            <a:ext cx="8501122" cy="1143008"/>
          </a:xfrm>
          <a:prstGeom prst="rect">
            <a:avLst/>
          </a:prstGeom>
          <a:solidFill>
            <a:srgbClr val="15F77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latin typeface="Comic Sans MS" pitchFamily="66" charset="0"/>
              </a:rPr>
              <a:t>AMASYA GENELGESİ </a:t>
            </a:r>
          </a:p>
          <a:p>
            <a:pPr algn="ctr"/>
            <a:r>
              <a:rPr lang="tr-TR" sz="3200" b="1" dirty="0" smtClean="0">
                <a:solidFill>
                  <a:schemeClr val="tx1"/>
                </a:solidFill>
                <a:latin typeface="Comic Sans MS" pitchFamily="66" charset="0"/>
              </a:rPr>
              <a:t>22 HAZİRAN 1919</a:t>
            </a:r>
            <a:endParaRPr lang="tr-TR" sz="3200" b="1" dirty="0">
              <a:solidFill>
                <a:schemeClr val="tx1"/>
              </a:solidFill>
              <a:latin typeface="Comic Sans MS" pitchFamily="66" charset="0"/>
            </a:endParaRPr>
          </a:p>
        </p:txBody>
      </p:sp>
      <p:pic>
        <p:nvPicPr>
          <p:cNvPr id="6" name="Picture 8" descr="AMASYA genelgesiNİ İMZALAYANLAR ile ilgili görsel sonucu"/>
          <p:cNvPicPr>
            <a:picLocks noChangeAspect="1" noChangeArrowheads="1"/>
          </p:cNvPicPr>
          <p:nvPr/>
        </p:nvPicPr>
        <p:blipFill>
          <a:blip r:embed="rId2" cstate="print"/>
          <a:srcRect/>
          <a:stretch>
            <a:fillRect/>
          </a:stretch>
        </p:blipFill>
        <p:spPr bwMode="auto">
          <a:xfrm>
            <a:off x="3500430" y="1500174"/>
            <a:ext cx="5143536" cy="1985961"/>
          </a:xfrm>
          <a:prstGeom prst="rect">
            <a:avLst/>
          </a:prstGeom>
          <a:ln w="228600" cap="sq" cmpd="thickThin">
            <a:solidFill>
              <a:srgbClr val="000000"/>
            </a:solidFill>
            <a:prstDash val="solid"/>
            <a:miter lim="800000"/>
          </a:ln>
          <a:effectLst>
            <a:innerShdw blurRad="76200">
              <a:srgbClr val="000000"/>
            </a:innerShdw>
          </a:effectLst>
        </p:spPr>
      </p:pic>
      <p:sp>
        <p:nvSpPr>
          <p:cNvPr id="7" name="6 Dikdörtgen"/>
          <p:cNvSpPr/>
          <p:nvPr/>
        </p:nvSpPr>
        <p:spPr>
          <a:xfrm>
            <a:off x="357158" y="1285860"/>
            <a:ext cx="2643206" cy="2357454"/>
          </a:xfrm>
          <a:prstGeom prst="rect">
            <a:avLst/>
          </a:prstGeom>
          <a:solidFill>
            <a:srgbClr val="F5AB1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tx1"/>
                </a:solidFill>
                <a:latin typeface="Comic Sans MS" pitchFamily="66" charset="0"/>
              </a:rPr>
              <a:t>MUSTAFA KEMAL</a:t>
            </a:r>
          </a:p>
          <a:p>
            <a:pPr algn="ctr"/>
            <a:r>
              <a:rPr lang="tr-TR" b="1" dirty="0" smtClean="0">
                <a:solidFill>
                  <a:schemeClr val="tx1"/>
                </a:solidFill>
                <a:latin typeface="Comic Sans MS" pitchFamily="66" charset="0"/>
              </a:rPr>
              <a:t>RAUF ORBAY</a:t>
            </a:r>
          </a:p>
          <a:p>
            <a:pPr algn="ctr"/>
            <a:r>
              <a:rPr lang="tr-TR" b="1" dirty="0" smtClean="0">
                <a:solidFill>
                  <a:schemeClr val="tx1"/>
                </a:solidFill>
                <a:latin typeface="Comic Sans MS" pitchFamily="66" charset="0"/>
              </a:rPr>
              <a:t>REFET BELE</a:t>
            </a:r>
          </a:p>
          <a:p>
            <a:pPr algn="ctr"/>
            <a:r>
              <a:rPr lang="tr-TR" b="1" dirty="0" smtClean="0">
                <a:solidFill>
                  <a:schemeClr val="tx1"/>
                </a:solidFill>
                <a:latin typeface="Comic Sans MS" pitchFamily="66" charset="0"/>
              </a:rPr>
              <a:t>ALİ FUAT CEBESOY</a:t>
            </a:r>
          </a:p>
          <a:p>
            <a:pPr algn="ctr"/>
            <a:r>
              <a:rPr lang="tr-TR" b="1" dirty="0" smtClean="0">
                <a:solidFill>
                  <a:schemeClr val="tx1"/>
                </a:solidFill>
                <a:latin typeface="Comic Sans MS" pitchFamily="66" charset="0"/>
              </a:rPr>
              <a:t>KAZIM KARABEKİR</a:t>
            </a:r>
          </a:p>
          <a:p>
            <a:pPr algn="ctr"/>
            <a:r>
              <a:rPr lang="tr-TR" b="1" dirty="0" smtClean="0">
                <a:solidFill>
                  <a:schemeClr val="tx1"/>
                </a:solidFill>
                <a:latin typeface="Comic Sans MS" pitchFamily="66" charset="0"/>
              </a:rPr>
              <a:t>CEMAL PAŞA</a:t>
            </a:r>
            <a:endParaRPr lang="tr-TR" b="1" dirty="0">
              <a:solidFill>
                <a:schemeClr val="tx1"/>
              </a:solidFill>
              <a:latin typeface="Comic Sans MS" pitchFamily="66" charset="0"/>
            </a:endParaRPr>
          </a:p>
        </p:txBody>
      </p:sp>
      <p:sp>
        <p:nvSpPr>
          <p:cNvPr id="8" name="7 Dikdörtgen"/>
          <p:cNvSpPr/>
          <p:nvPr/>
        </p:nvSpPr>
        <p:spPr>
          <a:xfrm>
            <a:off x="357158" y="3857628"/>
            <a:ext cx="8501122" cy="914400"/>
          </a:xfrm>
          <a:prstGeom prst="rect">
            <a:avLst/>
          </a:prstGeom>
          <a:solidFill>
            <a:srgbClr val="15A1F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latin typeface="Comic Sans MS" pitchFamily="66" charset="0"/>
              </a:rPr>
              <a:t>Vatanın bütünlüğü milletin bağımsızlığı tehlikededir.</a:t>
            </a:r>
            <a:endParaRPr lang="tr-TR" sz="2400" b="1" dirty="0">
              <a:solidFill>
                <a:schemeClr val="tx1"/>
              </a:solidFill>
              <a:latin typeface="Comic Sans MS" pitchFamily="66" charset="0"/>
            </a:endParaRPr>
          </a:p>
        </p:txBody>
      </p:sp>
      <p:sp>
        <p:nvSpPr>
          <p:cNvPr id="9" name="8 Dikdörtgen"/>
          <p:cNvSpPr/>
          <p:nvPr/>
        </p:nvSpPr>
        <p:spPr>
          <a:xfrm>
            <a:off x="357158" y="4929198"/>
            <a:ext cx="8501122" cy="914400"/>
          </a:xfrm>
          <a:prstGeom prst="rect">
            <a:avLst/>
          </a:prstGeom>
          <a:solidFill>
            <a:srgbClr val="10FC48"/>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İstanbul Hükümeti üzerine aldığı sorumluluğu yerine getirememektedir. Bu durum milletimizi yok duruma düşürmüştür</a:t>
            </a:r>
            <a:endParaRPr lang="tr-TR" sz="2000" b="1" dirty="0">
              <a:solidFill>
                <a:schemeClr val="tx1"/>
              </a:solidFill>
              <a:latin typeface="Comic Sans MS" pitchFamily="66" charset="0"/>
            </a:endParaRPr>
          </a:p>
        </p:txBody>
      </p:sp>
      <p:sp>
        <p:nvSpPr>
          <p:cNvPr id="10" name="9 Dikdörtgen"/>
          <p:cNvSpPr/>
          <p:nvPr/>
        </p:nvSpPr>
        <p:spPr>
          <a:xfrm>
            <a:off x="357158" y="5943600"/>
            <a:ext cx="8501122" cy="700110"/>
          </a:xfrm>
          <a:prstGeom prst="rect">
            <a:avLst/>
          </a:prstGeom>
          <a:solidFill>
            <a:srgbClr val="F01CC3"/>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Milletin bağımsızlığını yine milletin azim ve kararı kurtaracaktır.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7"/>
                                        </p:tgtEl>
                                        <p:attrNameLst>
                                          <p:attrName>ppt_y</p:attrName>
                                        </p:attrNameLst>
                                      </p:cBhvr>
                                      <p:tavLst>
                                        <p:tav tm="0">
                                          <p:val>
                                            <p:strVal val="#ppt_y"/>
                                          </p:val>
                                        </p:tav>
                                        <p:tav tm="100000">
                                          <p:val>
                                            <p:strVal val="#ppt_y"/>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80">
                                          <p:stCondLst>
                                            <p:cond delay="0"/>
                                          </p:stCondLst>
                                        </p:cTn>
                                        <p:tgtEl>
                                          <p:spTgt spid="6"/>
                                        </p:tgtEl>
                                      </p:cBhvr>
                                    </p:animEffect>
                                    <p:anim calcmode="lin" valueType="num">
                                      <p:cBhvr>
                                        <p:cTn id="2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9" dur="26">
                                          <p:stCondLst>
                                            <p:cond delay="650"/>
                                          </p:stCondLst>
                                        </p:cTn>
                                        <p:tgtEl>
                                          <p:spTgt spid="6"/>
                                        </p:tgtEl>
                                      </p:cBhvr>
                                      <p:to x="100000" y="60000"/>
                                    </p:animScale>
                                    <p:animScale>
                                      <p:cBhvr>
                                        <p:cTn id="30" dur="166" decel="50000">
                                          <p:stCondLst>
                                            <p:cond delay="676"/>
                                          </p:stCondLst>
                                        </p:cTn>
                                        <p:tgtEl>
                                          <p:spTgt spid="6"/>
                                        </p:tgtEl>
                                      </p:cBhvr>
                                      <p:to x="100000" y="100000"/>
                                    </p:animScale>
                                    <p:animScale>
                                      <p:cBhvr>
                                        <p:cTn id="31" dur="26">
                                          <p:stCondLst>
                                            <p:cond delay="1312"/>
                                          </p:stCondLst>
                                        </p:cTn>
                                        <p:tgtEl>
                                          <p:spTgt spid="6"/>
                                        </p:tgtEl>
                                      </p:cBhvr>
                                      <p:to x="100000" y="80000"/>
                                    </p:animScale>
                                    <p:animScale>
                                      <p:cBhvr>
                                        <p:cTn id="32" dur="166" decel="50000">
                                          <p:stCondLst>
                                            <p:cond delay="1338"/>
                                          </p:stCondLst>
                                        </p:cTn>
                                        <p:tgtEl>
                                          <p:spTgt spid="6"/>
                                        </p:tgtEl>
                                      </p:cBhvr>
                                      <p:to x="100000" y="100000"/>
                                    </p:animScale>
                                    <p:animScale>
                                      <p:cBhvr>
                                        <p:cTn id="33" dur="26">
                                          <p:stCondLst>
                                            <p:cond delay="1642"/>
                                          </p:stCondLst>
                                        </p:cTn>
                                        <p:tgtEl>
                                          <p:spTgt spid="6"/>
                                        </p:tgtEl>
                                      </p:cBhvr>
                                      <p:to x="100000" y="90000"/>
                                    </p:animScale>
                                    <p:animScale>
                                      <p:cBhvr>
                                        <p:cTn id="34" dur="166" decel="50000">
                                          <p:stCondLst>
                                            <p:cond delay="1668"/>
                                          </p:stCondLst>
                                        </p:cTn>
                                        <p:tgtEl>
                                          <p:spTgt spid="6"/>
                                        </p:tgtEl>
                                      </p:cBhvr>
                                      <p:to x="100000" y="100000"/>
                                    </p:animScale>
                                    <p:animScale>
                                      <p:cBhvr>
                                        <p:cTn id="35" dur="26">
                                          <p:stCondLst>
                                            <p:cond delay="1808"/>
                                          </p:stCondLst>
                                        </p:cTn>
                                        <p:tgtEl>
                                          <p:spTgt spid="6"/>
                                        </p:tgtEl>
                                      </p:cBhvr>
                                      <p:to x="100000" y="95000"/>
                                    </p:animScale>
                                    <p:animScale>
                                      <p:cBhvr>
                                        <p:cTn id="36" dur="166" decel="50000">
                                          <p:stCondLst>
                                            <p:cond delay="1834"/>
                                          </p:stCondLst>
                                        </p:cTn>
                                        <p:tgtEl>
                                          <p:spTgt spid="6"/>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4)">
                                      <p:cBhvr>
                                        <p:cTn id="41" dur="2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heel(4)">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heel(4)">
                                      <p:cBhvr>
                                        <p:cTn id="5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5720" y="357166"/>
            <a:ext cx="8429684" cy="914400"/>
          </a:xfrm>
          <a:prstGeom prst="rect">
            <a:avLst/>
          </a:prstGeom>
          <a:solidFill>
            <a:srgbClr val="F5AB1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b="1" dirty="0" smtClean="0">
              <a:solidFill>
                <a:schemeClr val="tx1"/>
              </a:solidFill>
              <a:latin typeface="Comic Sans MS" pitchFamily="66" charset="0"/>
            </a:endParaRPr>
          </a:p>
          <a:p>
            <a:pPr algn="ctr"/>
            <a:r>
              <a:rPr lang="tr-TR" b="1" dirty="0" smtClean="0">
                <a:solidFill>
                  <a:schemeClr val="tx1"/>
                </a:solidFill>
                <a:latin typeface="Comic Sans MS" pitchFamily="66" charset="0"/>
              </a:rPr>
              <a:t>Milletin durumunu göz önünde tutmak ve haklarını dile getirip bütün dünyaya duyurmak için her türlü denetim ve etkiden uzak milli bir kurul oluşturulmalıdır.</a:t>
            </a:r>
          </a:p>
          <a:p>
            <a:pPr algn="ctr"/>
            <a:endParaRPr lang="tr-TR" b="1" dirty="0">
              <a:solidFill>
                <a:schemeClr val="tx1"/>
              </a:solidFill>
              <a:latin typeface="Comic Sans MS" pitchFamily="66" charset="0"/>
            </a:endParaRPr>
          </a:p>
        </p:txBody>
      </p:sp>
      <p:sp>
        <p:nvSpPr>
          <p:cNvPr id="4" name="3 Dikdörtgen"/>
          <p:cNvSpPr/>
          <p:nvPr/>
        </p:nvSpPr>
        <p:spPr>
          <a:xfrm>
            <a:off x="285720" y="1571612"/>
            <a:ext cx="8358246" cy="914400"/>
          </a:xfrm>
          <a:prstGeom prst="rect">
            <a:avLst/>
          </a:prstGeom>
          <a:solidFill>
            <a:srgbClr val="7030A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400" b="1" dirty="0" smtClean="0">
              <a:solidFill>
                <a:schemeClr val="tx1"/>
              </a:solidFill>
              <a:latin typeface="Comic Sans MS" pitchFamily="66" charset="0"/>
            </a:endParaRPr>
          </a:p>
          <a:p>
            <a:pPr algn="ctr"/>
            <a:r>
              <a:rPr lang="tr-TR" sz="2400" b="1" dirty="0" smtClean="0">
                <a:solidFill>
                  <a:schemeClr val="tx1"/>
                </a:solidFill>
                <a:latin typeface="Comic Sans MS" pitchFamily="66" charset="0"/>
              </a:rPr>
              <a:t>Anadolu’nun her bakımdan güvenli bir yeri olan </a:t>
            </a:r>
          </a:p>
          <a:p>
            <a:pPr algn="ctr"/>
            <a:r>
              <a:rPr lang="tr-TR" sz="2400" b="1" dirty="0" smtClean="0">
                <a:solidFill>
                  <a:schemeClr val="tx1"/>
                </a:solidFill>
                <a:latin typeface="Comic Sans MS" pitchFamily="66" charset="0"/>
              </a:rPr>
              <a:t>Sivas’ ta Milli Bir Kongre toplanmalıdır.</a:t>
            </a:r>
          </a:p>
          <a:p>
            <a:pPr algn="ctr"/>
            <a:endParaRPr lang="tr-TR" sz="2400" b="1" dirty="0">
              <a:solidFill>
                <a:schemeClr val="tx1"/>
              </a:solidFill>
              <a:latin typeface="Comic Sans MS" pitchFamily="66" charset="0"/>
            </a:endParaRPr>
          </a:p>
        </p:txBody>
      </p:sp>
      <p:sp>
        <p:nvSpPr>
          <p:cNvPr id="5" name="4 Dikdörtgen"/>
          <p:cNvSpPr/>
          <p:nvPr/>
        </p:nvSpPr>
        <p:spPr>
          <a:xfrm>
            <a:off x="357158" y="2786058"/>
            <a:ext cx="8286808" cy="914400"/>
          </a:xfrm>
          <a:prstGeom prst="rect">
            <a:avLst/>
          </a:prstGeom>
          <a:solidFill>
            <a:srgbClr val="15A1F7"/>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2000" b="1" dirty="0" smtClean="0">
              <a:solidFill>
                <a:schemeClr val="tx1"/>
              </a:solidFill>
              <a:latin typeface="Comic Sans MS" pitchFamily="66" charset="0"/>
              <a:hlinkClick r:id="rId2"/>
            </a:endParaRPr>
          </a:p>
          <a:p>
            <a:pPr algn="ctr"/>
            <a:r>
              <a:rPr lang="tr-TR" sz="2000" b="1" dirty="0" smtClean="0">
                <a:solidFill>
                  <a:schemeClr val="tx1"/>
                </a:solidFill>
                <a:latin typeface="Comic Sans MS" pitchFamily="66" charset="0"/>
                <a:hlinkClick r:id="rId2"/>
              </a:rPr>
              <a:t>Sivas Kongresi</a:t>
            </a:r>
            <a:r>
              <a:rPr lang="tr-TR" sz="2000" b="1" dirty="0" smtClean="0">
                <a:solidFill>
                  <a:schemeClr val="tx1"/>
                </a:solidFill>
                <a:latin typeface="Comic Sans MS" pitchFamily="66" charset="0"/>
              </a:rPr>
              <a:t>ne katılacak temsilciler Müdafaa-i Hukuk ve </a:t>
            </a:r>
            <a:r>
              <a:rPr lang="tr-TR" sz="2000" b="1" dirty="0" err="1" smtClean="0">
                <a:solidFill>
                  <a:schemeClr val="tx1"/>
                </a:solidFill>
                <a:latin typeface="Comic Sans MS" pitchFamily="66" charset="0"/>
              </a:rPr>
              <a:t>Redd</a:t>
            </a:r>
            <a:r>
              <a:rPr lang="tr-TR" sz="2000" b="1" dirty="0" smtClean="0">
                <a:solidFill>
                  <a:schemeClr val="tx1"/>
                </a:solidFill>
                <a:latin typeface="Comic Sans MS" pitchFamily="66" charset="0"/>
              </a:rPr>
              <a:t>-i İlhak cemiyetleri ile belediyeler aracılığı ile seçilecektir.</a:t>
            </a:r>
          </a:p>
          <a:p>
            <a:pPr algn="ctr"/>
            <a:endParaRPr lang="tr-TR" sz="2000" b="1" dirty="0">
              <a:solidFill>
                <a:schemeClr val="tx1"/>
              </a:solidFill>
              <a:latin typeface="Comic Sans MS" pitchFamily="66" charset="0"/>
            </a:endParaRPr>
          </a:p>
        </p:txBody>
      </p:sp>
      <p:sp>
        <p:nvSpPr>
          <p:cNvPr id="6" name="5 Dikdörtgen"/>
          <p:cNvSpPr/>
          <p:nvPr/>
        </p:nvSpPr>
        <p:spPr>
          <a:xfrm>
            <a:off x="357158" y="4000504"/>
            <a:ext cx="8286808" cy="914400"/>
          </a:xfrm>
          <a:prstGeom prst="rect">
            <a:avLst/>
          </a:prstGeom>
          <a:solidFill>
            <a:srgbClr val="92D05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latin typeface="Comic Sans MS" pitchFamily="66" charset="0"/>
              </a:rPr>
              <a:t>Her türlü ihtimale karşı,kongreyle ilgili faaliyetler  milli bir sır olarak saklanmalıdır</a:t>
            </a:r>
            <a:endParaRPr lang="tr-TR" sz="2000" b="1" dirty="0">
              <a:solidFill>
                <a:schemeClr val="tx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4"/>
                                        </p:tgtEl>
                                        <p:attrNameLst>
                                          <p:attrName>ppt_y</p:attrName>
                                        </p:attrNameLst>
                                      </p:cBhvr>
                                      <p:tavLst>
                                        <p:tav tm="0">
                                          <p:val>
                                            <p:strVal val="#ppt_y"/>
                                          </p:val>
                                        </p:tav>
                                        <p:tav tm="100000">
                                          <p:val>
                                            <p:strVal val="#ppt_y"/>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5"/>
                                        </p:tgtEl>
                                        <p:attrNameLst>
                                          <p:attrName>ppt_y</p:attrName>
                                        </p:attrNameLst>
                                      </p:cBhvr>
                                      <p:tavLst>
                                        <p:tav tm="0">
                                          <p:val>
                                            <p:strVal val="#ppt_y"/>
                                          </p:val>
                                        </p:tav>
                                        <p:tav tm="100000">
                                          <p:val>
                                            <p:strVal val="#ppt_y"/>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80">
                                          <p:stCondLst>
                                            <p:cond delay="0"/>
                                          </p:stCondLst>
                                        </p:cTn>
                                        <p:tgtEl>
                                          <p:spTgt spid="6"/>
                                        </p:tgtEl>
                                      </p:cBhvr>
                                    </p:animEffect>
                                    <p:anim calcmode="lin" valueType="num">
                                      <p:cBhvr>
                                        <p:cTn id="3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gtEl>
                                      </p:cBhvr>
                                      <p:to x="100000" y="60000"/>
                                    </p:animScale>
                                    <p:animScale>
                                      <p:cBhvr>
                                        <p:cTn id="38" dur="166" decel="50000">
                                          <p:stCondLst>
                                            <p:cond delay="676"/>
                                          </p:stCondLst>
                                        </p:cTn>
                                        <p:tgtEl>
                                          <p:spTgt spid="6"/>
                                        </p:tgtEl>
                                      </p:cBhvr>
                                      <p:to x="100000" y="100000"/>
                                    </p:animScale>
                                    <p:animScale>
                                      <p:cBhvr>
                                        <p:cTn id="39" dur="26">
                                          <p:stCondLst>
                                            <p:cond delay="1312"/>
                                          </p:stCondLst>
                                        </p:cTn>
                                        <p:tgtEl>
                                          <p:spTgt spid="6"/>
                                        </p:tgtEl>
                                      </p:cBhvr>
                                      <p:to x="100000" y="80000"/>
                                    </p:animScale>
                                    <p:animScale>
                                      <p:cBhvr>
                                        <p:cTn id="40" dur="166" decel="50000">
                                          <p:stCondLst>
                                            <p:cond delay="1338"/>
                                          </p:stCondLst>
                                        </p:cTn>
                                        <p:tgtEl>
                                          <p:spTgt spid="6"/>
                                        </p:tgtEl>
                                      </p:cBhvr>
                                      <p:to x="100000" y="100000"/>
                                    </p:animScale>
                                    <p:animScale>
                                      <p:cBhvr>
                                        <p:cTn id="41" dur="26">
                                          <p:stCondLst>
                                            <p:cond delay="1642"/>
                                          </p:stCondLst>
                                        </p:cTn>
                                        <p:tgtEl>
                                          <p:spTgt spid="6"/>
                                        </p:tgtEl>
                                      </p:cBhvr>
                                      <p:to x="100000" y="90000"/>
                                    </p:animScale>
                                    <p:animScale>
                                      <p:cBhvr>
                                        <p:cTn id="42" dur="166" decel="50000">
                                          <p:stCondLst>
                                            <p:cond delay="1668"/>
                                          </p:stCondLst>
                                        </p:cTn>
                                        <p:tgtEl>
                                          <p:spTgt spid="6"/>
                                        </p:tgtEl>
                                      </p:cBhvr>
                                      <p:to x="100000" y="100000"/>
                                    </p:animScale>
                                    <p:animScale>
                                      <p:cBhvr>
                                        <p:cTn id="43" dur="26">
                                          <p:stCondLst>
                                            <p:cond delay="1808"/>
                                          </p:stCondLst>
                                        </p:cTn>
                                        <p:tgtEl>
                                          <p:spTgt spid="6"/>
                                        </p:tgtEl>
                                      </p:cBhvr>
                                      <p:to x="100000" y="95000"/>
                                    </p:animScale>
                                    <p:animScale>
                                      <p:cBhvr>
                                        <p:cTn id="4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721</Words>
  <PresentationFormat>Ekran Gösterisi (4:3)</PresentationFormat>
  <Paragraphs>140</Paragraphs>
  <Slides>36</Slides>
  <Notes>1</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2017-11-05T16:14:04Z</dcterms:created>
  <dcterms:modified xsi:type="dcterms:W3CDTF">2018-10-03T17:09:16Z</dcterms:modified>
  <cp:category>www.sorubak.com</cp:category>
</cp:coreProperties>
</file>