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8A8889-E779-4A18-92D6-810F87B4A337}" type="datetimeFigureOut">
              <a:rPr lang="tr-TR" smtClean="0"/>
              <a:t>03/10/2018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14146D-ABC3-4944-894A-4F0E15F3F16B}"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a:t>
            </a:r>
            <a:r>
              <a:rPr lang="tr-TR" dirty="0" err="1" smtClean="0"/>
              <a:t>sorubak</a:t>
            </a:r>
            <a:r>
              <a:rPr lang="tr-TR" smtClean="0"/>
              <a:t>.com</a:t>
            </a:r>
          </a:p>
          <a:p>
            <a:endParaRPr lang="tr-TR"/>
          </a:p>
        </p:txBody>
      </p:sp>
      <p:sp>
        <p:nvSpPr>
          <p:cNvPr id="4" name="3 Slayt Numarası Yer Tutucusu"/>
          <p:cNvSpPr>
            <a:spLocks noGrp="1"/>
          </p:cNvSpPr>
          <p:nvPr>
            <p:ph type="sldNum" sz="quarter" idx="10"/>
          </p:nvPr>
        </p:nvSpPr>
        <p:spPr/>
        <p:txBody>
          <a:bodyPr/>
          <a:lstStyle/>
          <a:p>
            <a:fld id="{7714146D-ABC3-4944-894A-4F0E15F3F16B}"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03/10/2018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14290"/>
            <a:ext cx="8501122" cy="1271590"/>
          </a:xfrm>
          <a:prstGeom prst="rect">
            <a:avLst/>
          </a:prstGeom>
          <a:solidFill>
            <a:srgbClr val="FF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İNSANLIĞIN SERÜVENİ KAYIT ALTINDA</a:t>
            </a:r>
            <a:endParaRPr lang="tr-TR" sz="2800" b="1" dirty="0">
              <a:solidFill>
                <a:schemeClr val="tx1"/>
              </a:solidFill>
              <a:latin typeface="Comic Sans MS" pitchFamily="66" charset="0"/>
            </a:endParaRPr>
          </a:p>
        </p:txBody>
      </p:sp>
      <p:sp>
        <p:nvSpPr>
          <p:cNvPr id="3" name="2 Yukarı Ok Belirtme Çizgisi"/>
          <p:cNvSpPr/>
          <p:nvPr/>
        </p:nvSpPr>
        <p:spPr>
          <a:xfrm>
            <a:off x="2857488" y="1571612"/>
            <a:ext cx="6000792" cy="2857520"/>
          </a:xfrm>
          <a:prstGeom prst="upArrowCallou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Tarih yazmak, tarih yapmak kadar mühimdir. Yazan yapana sadık kalmazsa değişmeyen hakikat, insanlığı şaşırtacak bir mahiyet alır.”</a:t>
            </a:r>
          </a:p>
          <a:p>
            <a:r>
              <a:rPr lang="tr-TR" sz="2400" b="1" dirty="0" smtClean="0">
                <a:solidFill>
                  <a:schemeClr val="tx1"/>
                </a:solidFill>
                <a:latin typeface="Comic Sans MS" pitchFamily="66" charset="0"/>
              </a:rPr>
              <a:t>M. Kemal Atatürk</a:t>
            </a:r>
            <a:endParaRPr lang="tr-TR" sz="2400" b="1" dirty="0">
              <a:solidFill>
                <a:schemeClr val="tx1"/>
              </a:solidFill>
              <a:latin typeface="Comic Sans MS" pitchFamily="66" charset="0"/>
            </a:endParaRPr>
          </a:p>
        </p:txBody>
      </p:sp>
      <p:sp>
        <p:nvSpPr>
          <p:cNvPr id="4" name="3 Dikdörtgen"/>
          <p:cNvSpPr/>
          <p:nvPr/>
        </p:nvSpPr>
        <p:spPr>
          <a:xfrm>
            <a:off x="357158" y="4857760"/>
            <a:ext cx="8429684" cy="1643074"/>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Tarih yazıcılığı, tarihin kendisi kadar önemli bir alandır. Çünkü tarih, geçmiş ve geleceği merak eden insanın düşünce faaliyetlerinin önemli bir kısmını oluşturur. Toplumlar, geçmiş araştırılıp aydınlatılmaya çalışılırken tarih bilincine ulaşır.</a:t>
            </a:r>
            <a:endParaRPr lang="tr-TR" sz="2000" b="1" dirty="0">
              <a:solidFill>
                <a:schemeClr val="tx1"/>
              </a:solidFill>
              <a:latin typeface="Comic Sans MS" pitchFamily="66" charset="0"/>
            </a:endParaRPr>
          </a:p>
        </p:txBody>
      </p:sp>
      <p:sp>
        <p:nvSpPr>
          <p:cNvPr id="7170" name="AutoShape 2" descr="mustafa kemal atatür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172" name="AutoShape 4" descr="mustafa kemal atatürk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174" name="Picture 6" descr="mustafa kemal atatürk ile ilgili görsel sonucu"/>
          <p:cNvPicPr>
            <a:picLocks noChangeAspect="1" noChangeArrowheads="1"/>
          </p:cNvPicPr>
          <p:nvPr/>
        </p:nvPicPr>
        <p:blipFill>
          <a:blip r:embed="rId3" cstate="print"/>
          <a:srcRect/>
          <a:stretch>
            <a:fillRect/>
          </a:stretch>
        </p:blipFill>
        <p:spPr bwMode="auto">
          <a:xfrm>
            <a:off x="357158" y="1928802"/>
            <a:ext cx="2000264" cy="26432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box(in)">
                                      <p:cBhvr>
                                        <p:cTn id="25" dur="500"/>
                                        <p:tgtEl>
                                          <p:spTgt spid="7174"/>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ox(i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horizontal)">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71472" y="285728"/>
            <a:ext cx="7858180" cy="1057276"/>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HİKAYECİ TARİH YAZICILIĞI</a:t>
            </a:r>
            <a:endParaRPr lang="tr-TR" sz="3600" b="1" dirty="0">
              <a:solidFill>
                <a:schemeClr val="tx1"/>
              </a:solidFill>
              <a:latin typeface="Comic Sans MS" pitchFamily="66" charset="0"/>
            </a:endParaRPr>
          </a:p>
        </p:txBody>
      </p:sp>
      <p:sp>
        <p:nvSpPr>
          <p:cNvPr id="3" name="2 Aşağı Ok"/>
          <p:cNvSpPr/>
          <p:nvPr/>
        </p:nvSpPr>
        <p:spPr>
          <a:xfrm>
            <a:off x="857224" y="1428736"/>
            <a:ext cx="1285884" cy="1928826"/>
          </a:xfrm>
          <a:prstGeom prst="downArrow">
            <a:avLst/>
          </a:prstGeom>
          <a:solidFill>
            <a:srgbClr val="FF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chemeClr val="tx1"/>
              </a:solidFill>
              <a:latin typeface="Comic Sans MS" pitchFamily="66" charset="0"/>
            </a:endParaRPr>
          </a:p>
        </p:txBody>
      </p:sp>
      <p:sp>
        <p:nvSpPr>
          <p:cNvPr id="4" name="3 Dikdörtgen"/>
          <p:cNvSpPr/>
          <p:nvPr/>
        </p:nvSpPr>
        <p:spPr>
          <a:xfrm>
            <a:off x="214282" y="3571876"/>
            <a:ext cx="4500594" cy="3071834"/>
          </a:xfrm>
          <a:prstGeom prst="rec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Herodotos  tarih kelimesini, “İnsan topluluklarının başından geçenleri,kaydetmesi yoluyla ortaya çıkan bir bilgidir.” anlamında ilk kez kullanmıştır. Herodotos’un yazmış olduğu kitabın adı, tanık olunan ve haber alınan şeylerin anlatılması anlamına gelen “</a:t>
            </a:r>
            <a:r>
              <a:rPr lang="tr-TR" sz="2000" b="1" dirty="0" err="1" smtClean="0">
                <a:solidFill>
                  <a:schemeClr val="tx1"/>
                </a:solidFill>
                <a:latin typeface="Comic Sans MS" pitchFamily="66" charset="0"/>
              </a:rPr>
              <a:t>Istorias</a:t>
            </a:r>
            <a:r>
              <a:rPr lang="tr-TR" sz="2000" b="1" dirty="0" smtClean="0">
                <a:solidFill>
                  <a:schemeClr val="tx1"/>
                </a:solidFill>
                <a:latin typeface="Comic Sans MS" pitchFamily="66" charset="0"/>
              </a:rPr>
              <a:t> </a:t>
            </a:r>
            <a:r>
              <a:rPr lang="tr-TR" sz="2000" b="1" dirty="0" err="1" smtClean="0">
                <a:solidFill>
                  <a:schemeClr val="tx1"/>
                </a:solidFill>
                <a:latin typeface="Comic Sans MS" pitchFamily="66" charset="0"/>
              </a:rPr>
              <a:t>Apodesis”tir</a:t>
            </a:r>
            <a:r>
              <a:rPr lang="tr-TR" sz="2000" b="1" dirty="0" smtClean="0">
                <a:solidFill>
                  <a:schemeClr val="tx1"/>
                </a:solidFill>
                <a:latin typeface="Comic Sans MS" pitchFamily="66" charset="0"/>
              </a:rPr>
              <a:t>.</a:t>
            </a:r>
            <a:endParaRPr lang="tr-TR" sz="2000" b="1" dirty="0">
              <a:solidFill>
                <a:schemeClr val="tx1"/>
              </a:solidFill>
              <a:latin typeface="Comic Sans MS" pitchFamily="66" charset="0"/>
            </a:endParaRPr>
          </a:p>
        </p:txBody>
      </p:sp>
      <p:sp>
        <p:nvSpPr>
          <p:cNvPr id="5" name="4 Dikdörtgen"/>
          <p:cNvSpPr/>
          <p:nvPr/>
        </p:nvSpPr>
        <p:spPr>
          <a:xfrm>
            <a:off x="5143504" y="3571876"/>
            <a:ext cx="3786214" cy="3071834"/>
          </a:xfrm>
          <a:prstGeom prst="rect">
            <a:avLst/>
          </a:prstGeom>
          <a:solidFill>
            <a:schemeClr val="accent2">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Hikâyeci (rivayetçi)</a:t>
            </a:r>
          </a:p>
          <a:p>
            <a:r>
              <a:rPr lang="tr-TR" b="1" dirty="0" smtClean="0">
                <a:solidFill>
                  <a:schemeClr val="tx1"/>
                </a:solidFill>
                <a:latin typeface="Comic Sans MS" pitchFamily="66" charset="0"/>
              </a:rPr>
              <a:t>tarih yazıcılığında olaylar aktarılırken yer ve zaman hususları dikkate alınmış ancak tarihî olaylar arasında sebep–sonuç ilişkisi kurulmamıştır. Duyduğu olayları, olduğu gibi aktaran Herodotos, tarihî bilgileri eleştiriye tabi tutmadan ortaya koymuştur.</a:t>
            </a:r>
            <a:endParaRPr lang="tr-TR" b="1" dirty="0">
              <a:solidFill>
                <a:schemeClr val="tx1"/>
              </a:solidFill>
              <a:latin typeface="Comic Sans MS" pitchFamily="66" charset="0"/>
            </a:endParaRPr>
          </a:p>
        </p:txBody>
      </p:sp>
      <p:sp>
        <p:nvSpPr>
          <p:cNvPr id="6" name="5 Aşağı Ok"/>
          <p:cNvSpPr/>
          <p:nvPr/>
        </p:nvSpPr>
        <p:spPr>
          <a:xfrm>
            <a:off x="6143636" y="1428736"/>
            <a:ext cx="1357322" cy="1857388"/>
          </a:xfrm>
          <a:prstGeom prst="downArrow">
            <a:avLst/>
          </a:prstGeom>
          <a:solidFill>
            <a:srgbClr val="FF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a:solidFill>
                <a:schemeClr val="tx1"/>
              </a:solidFill>
              <a:latin typeface="Comic Sans MS" pitchFamily="66" charset="0"/>
            </a:endParaRPr>
          </a:p>
        </p:txBody>
      </p:sp>
      <p:pic>
        <p:nvPicPr>
          <p:cNvPr id="6146" name="Picture 2" descr="tarihçi heredot ile ilgili görsel sonucu"/>
          <p:cNvPicPr>
            <a:picLocks noChangeAspect="1" noChangeArrowheads="1"/>
          </p:cNvPicPr>
          <p:nvPr/>
        </p:nvPicPr>
        <p:blipFill>
          <a:blip r:embed="rId2" cstate="print"/>
          <a:srcRect/>
          <a:stretch>
            <a:fillRect/>
          </a:stretch>
        </p:blipFill>
        <p:spPr bwMode="auto">
          <a:xfrm>
            <a:off x="2857488" y="1071546"/>
            <a:ext cx="2628900" cy="221457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ipe(down)">
                                      <p:cBhvr>
                                        <p:cTn id="12" dur="580">
                                          <p:stCondLst>
                                            <p:cond delay="0"/>
                                          </p:stCondLst>
                                        </p:cTn>
                                        <p:tgtEl>
                                          <p:spTgt spid="6146"/>
                                        </p:tgtEl>
                                      </p:cBhvr>
                                    </p:animEffect>
                                    <p:anim calcmode="lin" valueType="num">
                                      <p:cBhvr>
                                        <p:cTn id="13" dur="1822" tmFilter="0,0; 0.14,0.36; 0.43,0.73; 0.71,0.91; 1.0,1.0">
                                          <p:stCondLst>
                                            <p:cond delay="0"/>
                                          </p:stCondLst>
                                        </p:cTn>
                                        <p:tgtEl>
                                          <p:spTgt spid="614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14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14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14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146"/>
                                        </p:tgtEl>
                                        <p:attrNameLst>
                                          <p:attrName>ppt_y</p:attrName>
                                        </p:attrNameLst>
                                      </p:cBhvr>
                                      <p:tavLst>
                                        <p:tav tm="0" fmla="#ppt_y-sin(pi*$)/81">
                                          <p:val>
                                            <p:fltVal val="0"/>
                                          </p:val>
                                        </p:tav>
                                        <p:tav tm="100000">
                                          <p:val>
                                            <p:fltVal val="1"/>
                                          </p:val>
                                        </p:tav>
                                      </p:tavLst>
                                    </p:anim>
                                    <p:animScale>
                                      <p:cBhvr>
                                        <p:cTn id="18" dur="26">
                                          <p:stCondLst>
                                            <p:cond delay="650"/>
                                          </p:stCondLst>
                                        </p:cTn>
                                        <p:tgtEl>
                                          <p:spTgt spid="6146"/>
                                        </p:tgtEl>
                                      </p:cBhvr>
                                      <p:to x="100000" y="60000"/>
                                    </p:animScale>
                                    <p:animScale>
                                      <p:cBhvr>
                                        <p:cTn id="19" dur="166" decel="50000">
                                          <p:stCondLst>
                                            <p:cond delay="676"/>
                                          </p:stCondLst>
                                        </p:cTn>
                                        <p:tgtEl>
                                          <p:spTgt spid="6146"/>
                                        </p:tgtEl>
                                      </p:cBhvr>
                                      <p:to x="100000" y="100000"/>
                                    </p:animScale>
                                    <p:animScale>
                                      <p:cBhvr>
                                        <p:cTn id="20" dur="26">
                                          <p:stCondLst>
                                            <p:cond delay="1312"/>
                                          </p:stCondLst>
                                        </p:cTn>
                                        <p:tgtEl>
                                          <p:spTgt spid="6146"/>
                                        </p:tgtEl>
                                      </p:cBhvr>
                                      <p:to x="100000" y="80000"/>
                                    </p:animScale>
                                    <p:animScale>
                                      <p:cBhvr>
                                        <p:cTn id="21" dur="166" decel="50000">
                                          <p:stCondLst>
                                            <p:cond delay="1338"/>
                                          </p:stCondLst>
                                        </p:cTn>
                                        <p:tgtEl>
                                          <p:spTgt spid="6146"/>
                                        </p:tgtEl>
                                      </p:cBhvr>
                                      <p:to x="100000" y="100000"/>
                                    </p:animScale>
                                    <p:animScale>
                                      <p:cBhvr>
                                        <p:cTn id="22" dur="26">
                                          <p:stCondLst>
                                            <p:cond delay="1642"/>
                                          </p:stCondLst>
                                        </p:cTn>
                                        <p:tgtEl>
                                          <p:spTgt spid="6146"/>
                                        </p:tgtEl>
                                      </p:cBhvr>
                                      <p:to x="100000" y="90000"/>
                                    </p:animScale>
                                    <p:animScale>
                                      <p:cBhvr>
                                        <p:cTn id="23" dur="166" decel="50000">
                                          <p:stCondLst>
                                            <p:cond delay="1668"/>
                                          </p:stCondLst>
                                        </p:cTn>
                                        <p:tgtEl>
                                          <p:spTgt spid="6146"/>
                                        </p:tgtEl>
                                      </p:cBhvr>
                                      <p:to x="100000" y="100000"/>
                                    </p:animScale>
                                    <p:animScale>
                                      <p:cBhvr>
                                        <p:cTn id="24" dur="26">
                                          <p:stCondLst>
                                            <p:cond delay="1808"/>
                                          </p:stCondLst>
                                        </p:cTn>
                                        <p:tgtEl>
                                          <p:spTgt spid="6146"/>
                                        </p:tgtEl>
                                      </p:cBhvr>
                                      <p:to x="100000" y="95000"/>
                                    </p:animScale>
                                    <p:animScale>
                                      <p:cBhvr>
                                        <p:cTn id="25" dur="166" decel="50000">
                                          <p:stCondLst>
                                            <p:cond delay="1834"/>
                                          </p:stCondLst>
                                        </p:cTn>
                                        <p:tgtEl>
                                          <p:spTgt spid="614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80">
                                          <p:stCondLst>
                                            <p:cond delay="0"/>
                                          </p:stCondLst>
                                        </p:cTn>
                                        <p:tgtEl>
                                          <p:spTgt spid="3"/>
                                        </p:tgtEl>
                                      </p:cBhvr>
                                    </p:animEffect>
                                    <p:anim calcmode="lin" valueType="num">
                                      <p:cBhvr>
                                        <p:cTn id="3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gtEl>
                                      </p:cBhvr>
                                      <p:to x="100000" y="60000"/>
                                    </p:animScale>
                                    <p:animScale>
                                      <p:cBhvr>
                                        <p:cTn id="37" dur="166" decel="50000">
                                          <p:stCondLst>
                                            <p:cond delay="676"/>
                                          </p:stCondLst>
                                        </p:cTn>
                                        <p:tgtEl>
                                          <p:spTgt spid="3"/>
                                        </p:tgtEl>
                                      </p:cBhvr>
                                      <p:to x="100000" y="100000"/>
                                    </p:animScale>
                                    <p:animScale>
                                      <p:cBhvr>
                                        <p:cTn id="38" dur="26">
                                          <p:stCondLst>
                                            <p:cond delay="1312"/>
                                          </p:stCondLst>
                                        </p:cTn>
                                        <p:tgtEl>
                                          <p:spTgt spid="3"/>
                                        </p:tgtEl>
                                      </p:cBhvr>
                                      <p:to x="100000" y="80000"/>
                                    </p:animScale>
                                    <p:animScale>
                                      <p:cBhvr>
                                        <p:cTn id="39" dur="166" decel="50000">
                                          <p:stCondLst>
                                            <p:cond delay="1338"/>
                                          </p:stCondLst>
                                        </p:cTn>
                                        <p:tgtEl>
                                          <p:spTgt spid="3"/>
                                        </p:tgtEl>
                                      </p:cBhvr>
                                      <p:to x="100000" y="100000"/>
                                    </p:animScale>
                                    <p:animScale>
                                      <p:cBhvr>
                                        <p:cTn id="40" dur="26">
                                          <p:stCondLst>
                                            <p:cond delay="1642"/>
                                          </p:stCondLst>
                                        </p:cTn>
                                        <p:tgtEl>
                                          <p:spTgt spid="3"/>
                                        </p:tgtEl>
                                      </p:cBhvr>
                                      <p:to x="100000" y="90000"/>
                                    </p:animScale>
                                    <p:animScale>
                                      <p:cBhvr>
                                        <p:cTn id="41" dur="166" decel="50000">
                                          <p:stCondLst>
                                            <p:cond delay="1668"/>
                                          </p:stCondLst>
                                        </p:cTn>
                                        <p:tgtEl>
                                          <p:spTgt spid="3"/>
                                        </p:tgtEl>
                                      </p:cBhvr>
                                      <p:to x="100000" y="100000"/>
                                    </p:animScale>
                                    <p:animScale>
                                      <p:cBhvr>
                                        <p:cTn id="42" dur="26">
                                          <p:stCondLst>
                                            <p:cond delay="1808"/>
                                          </p:stCondLst>
                                        </p:cTn>
                                        <p:tgtEl>
                                          <p:spTgt spid="3"/>
                                        </p:tgtEl>
                                      </p:cBhvr>
                                      <p:to x="100000" y="95000"/>
                                    </p:animScale>
                                    <p:animScale>
                                      <p:cBhvr>
                                        <p:cTn id="43" dur="166" decel="50000">
                                          <p:stCondLst>
                                            <p:cond delay="1834"/>
                                          </p:stCondLst>
                                        </p:cTn>
                                        <p:tgtEl>
                                          <p:spTgt spid="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heel(4)">
                                      <p:cBhvr>
                                        <p:cTn id="48" dur="20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ox(in)">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4"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heel(4)">
                                      <p:cBhvr>
                                        <p:cTn id="5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42910" y="500042"/>
            <a:ext cx="7715304" cy="914400"/>
          </a:xfrm>
          <a:prstGeom prst="rect">
            <a:avLst/>
          </a:prstGeom>
          <a:solidFill>
            <a:srgbClr val="CC0099"/>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ÖĞRETİCİ (PRAGMATİK) TARİH YAZICILIĞI</a:t>
            </a:r>
            <a:endParaRPr lang="tr-TR" sz="2400" dirty="0">
              <a:solidFill>
                <a:schemeClr val="tx1"/>
              </a:solidFill>
              <a:latin typeface="Comic Sans MS" pitchFamily="66" charset="0"/>
            </a:endParaRPr>
          </a:p>
        </p:txBody>
      </p:sp>
      <p:sp>
        <p:nvSpPr>
          <p:cNvPr id="3" name="2 Dikdörtgen"/>
          <p:cNvSpPr/>
          <p:nvPr/>
        </p:nvSpPr>
        <p:spPr>
          <a:xfrm>
            <a:off x="785786" y="1785926"/>
            <a:ext cx="7500990" cy="4643470"/>
          </a:xfrm>
          <a:prstGeom prst="rect">
            <a:avLst/>
          </a:prstGeom>
          <a:solidFill>
            <a:schemeClr val="accent6">
              <a:lumMod val="75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Bu tarih yazıcılığının ilk temsilcisi </a:t>
            </a:r>
            <a:r>
              <a:rPr lang="tr-TR" sz="2400" b="1" dirty="0" err="1" smtClean="0">
                <a:solidFill>
                  <a:schemeClr val="tx1"/>
                </a:solidFill>
                <a:latin typeface="Comic Sans MS" pitchFamily="66" charset="0"/>
              </a:rPr>
              <a:t>Tukidides’tir</a:t>
            </a:r>
            <a:r>
              <a:rPr lang="tr-TR" sz="2400" b="1" dirty="0" smtClean="0">
                <a:solidFill>
                  <a:schemeClr val="tx1"/>
                </a:solidFill>
                <a:latin typeface="Comic Sans MS" pitchFamily="66" charset="0"/>
              </a:rPr>
              <a:t>.</a:t>
            </a:r>
          </a:p>
          <a:p>
            <a:endParaRPr lang="tr-TR" sz="2400" b="1" dirty="0" smtClean="0">
              <a:solidFill>
                <a:schemeClr val="tx1"/>
              </a:solidFill>
              <a:latin typeface="Comic Sans MS" pitchFamily="66" charset="0"/>
            </a:endParaRPr>
          </a:p>
          <a:p>
            <a:endParaRPr lang="tr-TR" sz="2400" b="1" dirty="0" smtClean="0">
              <a:solidFill>
                <a:schemeClr val="tx1"/>
              </a:solidFill>
              <a:latin typeface="Comic Sans MS" pitchFamily="66" charset="0"/>
            </a:endParaRPr>
          </a:p>
          <a:p>
            <a:r>
              <a:rPr lang="tr-TR" sz="2400" b="1" dirty="0" smtClean="0">
                <a:solidFill>
                  <a:schemeClr val="tx1"/>
                </a:solidFill>
                <a:latin typeface="Comic Sans MS" pitchFamily="66" charset="0"/>
              </a:rPr>
              <a:t>Yaşanmış olaylardan ders çıkarmak,okuyucuda milli ve ahlaki duygular oluşturmak amacıyla yazılır.</a:t>
            </a:r>
          </a:p>
          <a:p>
            <a:endParaRPr lang="tr-TR" sz="2400" b="1" dirty="0" smtClean="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285728"/>
            <a:ext cx="7715304" cy="914400"/>
          </a:xfrm>
          <a:prstGeom prst="rect">
            <a:avLst/>
          </a:prstGeom>
          <a:solidFill>
            <a:srgbClr val="33CC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ARAŞTIRMACI TARİH YAZICILIĞI</a:t>
            </a:r>
            <a:endParaRPr lang="tr-TR" sz="2800" b="1" dirty="0">
              <a:solidFill>
                <a:schemeClr val="tx1"/>
              </a:solidFill>
              <a:latin typeface="Comic Sans MS" pitchFamily="66" charset="0"/>
            </a:endParaRPr>
          </a:p>
        </p:txBody>
      </p:sp>
      <p:sp>
        <p:nvSpPr>
          <p:cNvPr id="3" name="2 Dikdörtgen"/>
          <p:cNvSpPr/>
          <p:nvPr/>
        </p:nvSpPr>
        <p:spPr>
          <a:xfrm>
            <a:off x="571472" y="1500174"/>
            <a:ext cx="7858180" cy="1714512"/>
          </a:xfrm>
          <a:prstGeom prst="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XIX. yüzyılda tarih yazıcılığında ciddi bir değişim yaşanması sonucu ortaya çıkmıştır. Artık tarihçiler, tarihî olayları incelerken daima “neden ve nasıl oldu?” sorularıyla araştırıcı tarihçilik anlayışını geliştirdi. </a:t>
            </a:r>
          </a:p>
          <a:p>
            <a:endParaRPr lang="tr-TR" sz="2000" b="1" dirty="0" smtClean="0">
              <a:solidFill>
                <a:schemeClr val="tx1"/>
              </a:solidFill>
              <a:latin typeface="Comic Sans MS" pitchFamily="66" charset="0"/>
            </a:endParaRPr>
          </a:p>
          <a:p>
            <a:endParaRPr lang="tr-TR" sz="2000" b="1" dirty="0">
              <a:solidFill>
                <a:schemeClr val="tx1"/>
              </a:solidFill>
              <a:latin typeface="Comic Sans MS" pitchFamily="66" charset="0"/>
            </a:endParaRPr>
          </a:p>
        </p:txBody>
      </p:sp>
      <p:sp>
        <p:nvSpPr>
          <p:cNvPr id="4" name="3 Dikdörtgen"/>
          <p:cNvSpPr/>
          <p:nvPr/>
        </p:nvSpPr>
        <p:spPr>
          <a:xfrm>
            <a:off x="642910" y="3571876"/>
            <a:ext cx="7858180" cy="1200152"/>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Bu tarih yazıcılığı kullanılarak kaleme alınan eserler, özellikle</a:t>
            </a:r>
          </a:p>
          <a:p>
            <a:r>
              <a:rPr lang="tr-TR" sz="2000" b="1" dirty="0" smtClean="0">
                <a:solidFill>
                  <a:schemeClr val="tx1"/>
                </a:solidFill>
                <a:latin typeface="Comic Sans MS" pitchFamily="66" charset="0"/>
              </a:rPr>
              <a:t>olayların sebeplerini araştırarak olayları açıklamaya çalışmıştır</a:t>
            </a:r>
            <a:endParaRPr lang="tr-TR" sz="2000" dirty="0"/>
          </a:p>
        </p:txBody>
      </p:sp>
      <p:sp>
        <p:nvSpPr>
          <p:cNvPr id="5" name="4 Dikdörtgen"/>
          <p:cNvSpPr/>
          <p:nvPr/>
        </p:nvSpPr>
        <p:spPr>
          <a:xfrm>
            <a:off x="642910" y="5214950"/>
            <a:ext cx="7858180" cy="1343028"/>
          </a:xfrm>
          <a:prstGeom prst="rect">
            <a:avLst/>
          </a:prstGeom>
          <a:solidFill>
            <a:srgbClr val="7030A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Araştırıcı tarih yazıcılığının en önemli yöntemi, tarihe ait malzemeyi eleştiriye tabi tutmasıdır.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28662" y="214290"/>
            <a:ext cx="7429552" cy="914400"/>
          </a:xfrm>
          <a:prstGeom prst="rect">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latin typeface="Comic Sans MS" pitchFamily="66" charset="0"/>
              </a:rPr>
              <a:t>SOSYAL TARİH YAZICILIĞI </a:t>
            </a:r>
            <a:endParaRPr lang="tr-TR" sz="3600" dirty="0">
              <a:solidFill>
                <a:schemeClr val="tx1"/>
              </a:solidFill>
              <a:latin typeface="Comic Sans MS" pitchFamily="66" charset="0"/>
            </a:endParaRPr>
          </a:p>
        </p:txBody>
      </p:sp>
      <p:sp>
        <p:nvSpPr>
          <p:cNvPr id="3" name="2 Dikdörtgen"/>
          <p:cNvSpPr/>
          <p:nvPr/>
        </p:nvSpPr>
        <p:spPr>
          <a:xfrm>
            <a:off x="500034" y="1285860"/>
            <a:ext cx="8143932" cy="2428892"/>
          </a:xfrm>
          <a:prstGeom prst="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latin typeface="Comic Sans MS" pitchFamily="66" charset="0"/>
              </a:rPr>
              <a:t>Olayların tek bir neden ve olgu üzerinden değil; sosyal, siyasi, ekonomik,kültürel ve fikrî birçok etken dikkate alınarak bilinebileceği kabul edilmiştir. Bu tarz yazıcılık, tarihî olaylardan genel sosyal kanunlara ulaşmaya çalışır. </a:t>
            </a:r>
            <a:endParaRPr lang="tr-TR" sz="2400" b="1" dirty="0">
              <a:solidFill>
                <a:schemeClr val="tx1"/>
              </a:solidFill>
              <a:latin typeface="Comic Sans MS" pitchFamily="66" charset="0"/>
            </a:endParaRPr>
          </a:p>
        </p:txBody>
      </p:sp>
      <p:sp>
        <p:nvSpPr>
          <p:cNvPr id="4" name="3 Dikdörtgen"/>
          <p:cNvSpPr/>
          <p:nvPr/>
        </p:nvSpPr>
        <p:spPr>
          <a:xfrm>
            <a:off x="500034" y="4000504"/>
            <a:ext cx="8143932" cy="1285884"/>
          </a:xfrm>
          <a:prstGeom prst="rect">
            <a:avLst/>
          </a:prstGeom>
          <a:solidFill>
            <a:srgbClr val="66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 Günümüzde, araştırıcı ve sosyal tarih yazıcılığı tarihçiler tarafından diğerlerine göre daha yaygın olarak tercih edilmektedir.</a:t>
            </a:r>
            <a:endParaRPr lang="tr-TR" sz="2400" dirty="0"/>
          </a:p>
        </p:txBody>
      </p:sp>
      <p:sp>
        <p:nvSpPr>
          <p:cNvPr id="5" name="4 Dikdörtgen"/>
          <p:cNvSpPr/>
          <p:nvPr/>
        </p:nvSpPr>
        <p:spPr>
          <a:xfrm>
            <a:off x="500034" y="5572140"/>
            <a:ext cx="8072494" cy="914400"/>
          </a:xfrm>
          <a:prstGeom prst="rect">
            <a:avLst/>
          </a:prstGeom>
          <a:solidFill>
            <a:srgbClr val="CC00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HALİL İNALCIK VE ÖMER LÜTFİ BARKAN  bu türün ülkemizdeki temsilcileri</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428604"/>
            <a:ext cx="8072494" cy="1071570"/>
          </a:xfrm>
          <a:prstGeom prst="rect">
            <a:avLst/>
          </a:prstGeom>
          <a:solidFill>
            <a:srgbClr val="33CC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tx1"/>
                </a:solidFill>
                <a:latin typeface="Comic Sans MS" pitchFamily="66" charset="0"/>
              </a:rPr>
              <a:t>İSLAM DÜNYASINDA TARİH YAZICILIĞI</a:t>
            </a:r>
            <a:endParaRPr lang="tr-TR" sz="2800" dirty="0">
              <a:solidFill>
                <a:schemeClr val="tx1"/>
              </a:solidFill>
              <a:latin typeface="Comic Sans MS" pitchFamily="66" charset="0"/>
            </a:endParaRPr>
          </a:p>
        </p:txBody>
      </p:sp>
      <p:sp>
        <p:nvSpPr>
          <p:cNvPr id="3" name="2 Dikdörtgen"/>
          <p:cNvSpPr/>
          <p:nvPr/>
        </p:nvSpPr>
        <p:spPr>
          <a:xfrm>
            <a:off x="500034" y="1785926"/>
            <a:ext cx="7929618" cy="1343028"/>
          </a:xfrm>
          <a:prstGeom prst="rect">
            <a:avLst/>
          </a:prstGeom>
          <a:solidFill>
            <a:schemeClr val="accent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Vakanüvislik olarak gelişmiştir. Vakanüvislikte, olayların ortaya çıkış nedenleri üzerinde durulmaz ve olaylar olduğu gibi nakledilir.</a:t>
            </a:r>
            <a:endParaRPr lang="tr-TR" sz="2000" b="1" dirty="0">
              <a:solidFill>
                <a:schemeClr val="tx1"/>
              </a:solidFill>
              <a:latin typeface="Comic Sans MS" pitchFamily="66" charset="0"/>
            </a:endParaRPr>
          </a:p>
        </p:txBody>
      </p:sp>
      <p:sp>
        <p:nvSpPr>
          <p:cNvPr id="4" name="3 Dikdörtgen"/>
          <p:cNvSpPr/>
          <p:nvPr/>
        </p:nvSpPr>
        <p:spPr>
          <a:xfrm>
            <a:off x="500034" y="3357562"/>
            <a:ext cx="7929618" cy="1500198"/>
          </a:xfrm>
          <a:prstGeom prst="rect">
            <a:avLst/>
          </a:prstGeom>
          <a:solidFill>
            <a:srgbClr val="CCFF6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Osmanlı Devleti’nin önemli vakanüvislerinden biri olan Ahmet Cevdet Paşa</a:t>
            </a:r>
            <a:r>
              <a:rPr lang="tr-TR" sz="2000" dirty="0" smtClean="0">
                <a:solidFill>
                  <a:schemeClr val="tx1"/>
                </a:solidFill>
                <a:latin typeface="Comic Sans MS" pitchFamily="66" charset="0"/>
              </a:rPr>
              <a:t>, kendisinden önceki vakanüvisler gibi olayları</a:t>
            </a:r>
          </a:p>
          <a:p>
            <a:r>
              <a:rPr lang="tr-TR" sz="2000" dirty="0" smtClean="0">
                <a:solidFill>
                  <a:schemeClr val="tx1"/>
                </a:solidFill>
                <a:latin typeface="Comic Sans MS" pitchFamily="66" charset="0"/>
              </a:rPr>
              <a:t>sadece kronolojik olarak kaydetmemiş, tarihî belgeleri yorumlaması ve değerlendirmesi bakımından modern tarihçiliğin</a:t>
            </a:r>
          </a:p>
          <a:p>
            <a:r>
              <a:rPr lang="tr-TR" sz="2000" dirty="0" smtClean="0">
                <a:solidFill>
                  <a:schemeClr val="tx1"/>
                </a:solidFill>
                <a:latin typeface="Comic Sans MS" pitchFamily="66" charset="0"/>
              </a:rPr>
              <a:t>önderliğini de yapmıştır.</a:t>
            </a:r>
            <a:endParaRPr lang="tr-TR" sz="2000" dirty="0">
              <a:solidFill>
                <a:schemeClr val="tx1"/>
              </a:solidFill>
              <a:latin typeface="Comic Sans MS" pitchFamily="66" charset="0"/>
            </a:endParaRPr>
          </a:p>
        </p:txBody>
      </p:sp>
      <p:sp>
        <p:nvSpPr>
          <p:cNvPr id="5" name="4 Dikdörtgen"/>
          <p:cNvSpPr/>
          <p:nvPr/>
        </p:nvSpPr>
        <p:spPr>
          <a:xfrm>
            <a:off x="500034" y="5214950"/>
            <a:ext cx="7929618" cy="1357322"/>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Türk Milleti’nin kimliğini tanıtmak, Türk tarih ve medeniyetini bilimsel yöntemlerle araştırmak için 1931’de “Türk Tarihi Tetkik Cemiyeti”ni kurdurmuş ve bu kurum 1935’te “Türk Tarih Kurumu” adını almıştır.</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AHMET CEVDET PAŞA ile ilgili görsel sonucu"/>
          <p:cNvPicPr>
            <a:picLocks noChangeAspect="1" noChangeArrowheads="1"/>
          </p:cNvPicPr>
          <p:nvPr/>
        </p:nvPicPr>
        <p:blipFill>
          <a:blip r:embed="rId2" cstate="print"/>
          <a:srcRect/>
          <a:stretch>
            <a:fillRect/>
          </a:stretch>
        </p:blipFill>
        <p:spPr bwMode="auto">
          <a:xfrm>
            <a:off x="4786314" y="571480"/>
            <a:ext cx="3857652" cy="4786346"/>
          </a:xfrm>
          <a:prstGeom prst="rect">
            <a:avLst/>
          </a:prstGeom>
          <a:ln w="228600" cap="sq" cmpd="thickThin">
            <a:solidFill>
              <a:srgbClr val="000000"/>
            </a:solidFill>
            <a:prstDash val="solid"/>
            <a:miter lim="800000"/>
          </a:ln>
          <a:effectLst>
            <a:innerShdw blurRad="76200">
              <a:srgbClr val="000000"/>
            </a:innerShdw>
          </a:effectLst>
        </p:spPr>
      </p:pic>
      <p:sp>
        <p:nvSpPr>
          <p:cNvPr id="20484" name="AutoShape 4" descr="mustafa naima efend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0486" name="Picture 6" descr="mustafa naima efendi ile ilgili görsel sonucu"/>
          <p:cNvPicPr>
            <a:picLocks noChangeAspect="1" noChangeArrowheads="1"/>
          </p:cNvPicPr>
          <p:nvPr/>
        </p:nvPicPr>
        <p:blipFill>
          <a:blip r:embed="rId3" cstate="print"/>
          <a:srcRect/>
          <a:stretch>
            <a:fillRect/>
          </a:stretch>
        </p:blipFill>
        <p:spPr bwMode="auto">
          <a:xfrm>
            <a:off x="428596" y="571480"/>
            <a:ext cx="3714776" cy="4786346"/>
          </a:xfrm>
          <a:prstGeom prst="rect">
            <a:avLst/>
          </a:prstGeom>
          <a:ln w="228600" cap="sq" cmpd="thickThin">
            <a:solidFill>
              <a:srgbClr val="000000"/>
            </a:solidFill>
            <a:prstDash val="solid"/>
            <a:miter lim="800000"/>
          </a:ln>
          <a:effectLst>
            <a:innerShdw blurRad="76200">
              <a:srgbClr val="000000"/>
            </a:innerShdw>
          </a:effectLst>
        </p:spPr>
      </p:pic>
      <p:sp>
        <p:nvSpPr>
          <p:cNvPr id="5" name="4 Yuvarlatılmış Dikdörtgen"/>
          <p:cNvSpPr/>
          <p:nvPr/>
        </p:nvSpPr>
        <p:spPr>
          <a:xfrm>
            <a:off x="428596" y="5715016"/>
            <a:ext cx="3643338" cy="914400"/>
          </a:xfrm>
          <a:prstGeom prst="roundRect">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MUSTAFA NAİMA EFENDİ</a:t>
            </a:r>
            <a:endParaRPr lang="tr-TR" sz="2800" b="1" dirty="0">
              <a:solidFill>
                <a:schemeClr val="tx1"/>
              </a:solidFill>
              <a:latin typeface="Comic Sans MS" pitchFamily="66" charset="0"/>
            </a:endParaRPr>
          </a:p>
        </p:txBody>
      </p:sp>
      <p:sp>
        <p:nvSpPr>
          <p:cNvPr id="6" name="5 Yuvarlatılmış Dikdörtgen"/>
          <p:cNvSpPr/>
          <p:nvPr/>
        </p:nvSpPr>
        <p:spPr>
          <a:xfrm>
            <a:off x="5000628" y="5643578"/>
            <a:ext cx="3571900" cy="914400"/>
          </a:xfrm>
          <a:prstGeom prst="roundRect">
            <a:avLst/>
          </a:prstGeom>
          <a:solidFill>
            <a:srgbClr val="CC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AHMET CEVDET PAŞA</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p:cTn id="7" dur="1000" fill="hold"/>
                                        <p:tgtEl>
                                          <p:spTgt spid="2048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048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0486"/>
                                        </p:tgtEl>
                                        <p:attrNameLst>
                                          <p:attrName>ppt_y</p:attrName>
                                        </p:attrNameLst>
                                      </p:cBhvr>
                                      <p:tavLst>
                                        <p:tav tm="0">
                                          <p:val>
                                            <p:strVal val="#ppt_y"/>
                                          </p:val>
                                        </p:tav>
                                        <p:tav tm="100000">
                                          <p:val>
                                            <p:strVal val="#ppt_y"/>
                                          </p:val>
                                        </p:tav>
                                      </p:tavLst>
                                    </p:anim>
                                    <p:animEffect transition="in" filter="fade">
                                      <p:cBhvr>
                                        <p:cTn id="10" dur="1000"/>
                                        <p:tgtEl>
                                          <p:spTgt spid="20486"/>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4)">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nodeType="clickEffect">
                                  <p:stCondLst>
                                    <p:cond delay="0"/>
                                  </p:stCondLst>
                                  <p:childTnLst>
                                    <p:set>
                                      <p:cBhvr>
                                        <p:cTn id="19" dur="1" fill="hold">
                                          <p:stCondLst>
                                            <p:cond delay="0"/>
                                          </p:stCondLst>
                                        </p:cTn>
                                        <p:tgtEl>
                                          <p:spTgt spid="20482"/>
                                        </p:tgtEl>
                                        <p:attrNameLst>
                                          <p:attrName>style.visibility</p:attrName>
                                        </p:attrNameLst>
                                      </p:cBhvr>
                                      <p:to>
                                        <p:strVal val="visible"/>
                                      </p:to>
                                    </p:set>
                                    <p:anim calcmode="lin" valueType="num">
                                      <p:cBhvr>
                                        <p:cTn id="20" dur="1000" fill="hold"/>
                                        <p:tgtEl>
                                          <p:spTgt spid="2048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20482"/>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20482"/>
                                        </p:tgtEl>
                                        <p:attrNameLst>
                                          <p:attrName>ppt_y</p:attrName>
                                        </p:attrNameLst>
                                      </p:cBhvr>
                                      <p:tavLst>
                                        <p:tav tm="0">
                                          <p:val>
                                            <p:strVal val="#ppt_y"/>
                                          </p:val>
                                        </p:tav>
                                        <p:tav tm="100000">
                                          <p:val>
                                            <p:strVal val="#ppt_y"/>
                                          </p:val>
                                        </p:tav>
                                      </p:tavLst>
                                    </p:anim>
                                    <p:animEffect transition="in" filter="fade">
                                      <p:cBhvr>
                                        <p:cTn id="23" dur="1000"/>
                                        <p:tgtEl>
                                          <p:spTgt spid="20482"/>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4)">
                                      <p:cBhvr>
                                        <p:cTn id="2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p:cNvSpPr/>
          <p:nvPr/>
        </p:nvSpPr>
        <p:spPr>
          <a:xfrm>
            <a:off x="285720" y="1500174"/>
            <a:ext cx="3429024" cy="2928958"/>
          </a:xfrm>
          <a:prstGeom prst="rightArrow">
            <a:avLst/>
          </a:prstGeom>
          <a:solidFill>
            <a:srgbClr val="00B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TARİHİN YORUMU</a:t>
            </a:r>
            <a:endParaRPr lang="tr-TR" sz="3200" b="1" dirty="0">
              <a:solidFill>
                <a:schemeClr val="tx1"/>
              </a:solidFill>
              <a:latin typeface="Comic Sans MS" pitchFamily="66" charset="0"/>
            </a:endParaRPr>
          </a:p>
        </p:txBody>
      </p:sp>
      <p:sp>
        <p:nvSpPr>
          <p:cNvPr id="3" name="2 Dikdörtgen"/>
          <p:cNvSpPr/>
          <p:nvPr/>
        </p:nvSpPr>
        <p:spPr>
          <a:xfrm>
            <a:off x="4071934" y="214290"/>
            <a:ext cx="4714908" cy="1714512"/>
          </a:xfrm>
          <a:prstGeom prst="rect">
            <a:avLst/>
          </a:prstGeom>
          <a:solidFill>
            <a:srgbClr val="9966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Tarih, millî kimliğin inşası ve değerlerin</a:t>
            </a:r>
          </a:p>
          <a:p>
            <a:r>
              <a:rPr lang="tr-TR" b="1" dirty="0" smtClean="0">
                <a:solidFill>
                  <a:schemeClr val="tx1"/>
                </a:solidFill>
                <a:latin typeface="Comic Sans MS" pitchFamily="66" charset="0"/>
              </a:rPr>
              <a:t>aktarımı için bir araçtır. Kitaplarda,</a:t>
            </a:r>
          </a:p>
          <a:p>
            <a:r>
              <a:rPr lang="tr-TR" b="1" dirty="0" smtClean="0">
                <a:solidFill>
                  <a:schemeClr val="tx1"/>
                </a:solidFill>
                <a:latin typeface="Comic Sans MS" pitchFamily="66" charset="0"/>
              </a:rPr>
              <a:t>televizyonlarda, sinemalarda,</a:t>
            </a:r>
          </a:p>
          <a:p>
            <a:r>
              <a:rPr lang="tr-TR" b="1" dirty="0" smtClean="0">
                <a:solidFill>
                  <a:schemeClr val="tx1"/>
                </a:solidFill>
                <a:latin typeface="Comic Sans MS" pitchFamily="66" charset="0"/>
              </a:rPr>
              <a:t>Genel Ağ’da tarihle ilgili pek çok konu</a:t>
            </a:r>
          </a:p>
          <a:p>
            <a:r>
              <a:rPr lang="tr-TR" b="1" dirty="0" smtClean="0">
                <a:solidFill>
                  <a:schemeClr val="tx1"/>
                </a:solidFill>
                <a:latin typeface="Comic Sans MS" pitchFamily="66" charset="0"/>
              </a:rPr>
              <a:t>ve bilgi bulunabilir.</a:t>
            </a:r>
            <a:endParaRPr lang="tr-TR" b="1" dirty="0">
              <a:solidFill>
                <a:schemeClr val="tx1"/>
              </a:solidFill>
              <a:latin typeface="Comic Sans MS" pitchFamily="66" charset="0"/>
            </a:endParaRPr>
          </a:p>
        </p:txBody>
      </p:sp>
      <p:sp>
        <p:nvSpPr>
          <p:cNvPr id="4" name="3 Dikdörtgen"/>
          <p:cNvSpPr/>
          <p:nvPr/>
        </p:nvSpPr>
        <p:spPr>
          <a:xfrm>
            <a:off x="4143372" y="2071678"/>
            <a:ext cx="4572032" cy="1200152"/>
          </a:xfrm>
          <a:prstGeom prst="rect">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latin typeface="Comic Sans MS" pitchFamily="66" charset="0"/>
              </a:rPr>
              <a:t>Tarihî bilgiler ya geçmişte yaşanılanların</a:t>
            </a:r>
          </a:p>
          <a:p>
            <a:r>
              <a:rPr lang="tr-TR" dirty="0" smtClean="0">
                <a:solidFill>
                  <a:schemeClr val="tx1"/>
                </a:solidFill>
                <a:latin typeface="Comic Sans MS" pitchFamily="66" charset="0"/>
              </a:rPr>
              <a:t>olduğu gibi aktarılması ya da tarihçinin olaylara kendi yorumunu katarak yansıtmasıdır.</a:t>
            </a:r>
            <a:endParaRPr lang="tr-TR" dirty="0">
              <a:solidFill>
                <a:schemeClr val="tx1"/>
              </a:solidFill>
              <a:latin typeface="Comic Sans MS" pitchFamily="66" charset="0"/>
            </a:endParaRPr>
          </a:p>
        </p:txBody>
      </p:sp>
      <p:sp>
        <p:nvSpPr>
          <p:cNvPr id="5" name="4 Dikdörtgen"/>
          <p:cNvSpPr/>
          <p:nvPr/>
        </p:nvSpPr>
        <p:spPr>
          <a:xfrm>
            <a:off x="4143372" y="3429000"/>
            <a:ext cx="4714908" cy="1785950"/>
          </a:xfrm>
          <a:prstGeom prst="rect">
            <a:avLst/>
          </a:prstGeom>
          <a:solidFill>
            <a:srgbClr val="33CC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Tarihçi biyolog gibi olayları dışarıdan</a:t>
            </a:r>
          </a:p>
          <a:p>
            <a:r>
              <a:rPr lang="tr-TR" b="1" dirty="0" smtClean="0">
                <a:solidFill>
                  <a:schemeClr val="tx1"/>
                </a:solidFill>
                <a:latin typeface="Comic Sans MS" pitchFamily="66" charset="0"/>
              </a:rPr>
              <a:t>gözlemleyemez. Çünkü tarihî olaylar</a:t>
            </a:r>
          </a:p>
          <a:p>
            <a:r>
              <a:rPr lang="tr-TR" b="1" dirty="0" smtClean="0">
                <a:solidFill>
                  <a:schemeClr val="tx1"/>
                </a:solidFill>
                <a:latin typeface="Comic Sans MS" pitchFamily="66" charset="0"/>
              </a:rPr>
              <a:t>geçmişte kalmıştır, benzersizdir ve</a:t>
            </a:r>
          </a:p>
          <a:p>
            <a:r>
              <a:rPr lang="tr-TR" b="1" dirty="0" smtClean="0">
                <a:solidFill>
                  <a:schemeClr val="tx1"/>
                </a:solidFill>
                <a:latin typeface="Comic Sans MS" pitchFamily="66" charset="0"/>
              </a:rPr>
              <a:t>tekrar etmeyen olaylardır. Tarihçi</a:t>
            </a:r>
          </a:p>
          <a:p>
            <a:r>
              <a:rPr lang="tr-TR" b="1" dirty="0" smtClean="0">
                <a:solidFill>
                  <a:schemeClr val="tx1"/>
                </a:solidFill>
                <a:latin typeface="Comic Sans MS" pitchFamily="66" charset="0"/>
              </a:rPr>
              <a:t>geçmiş olay ve olguları ele alırken</a:t>
            </a:r>
          </a:p>
          <a:p>
            <a:r>
              <a:rPr lang="tr-TR" b="1" dirty="0" smtClean="0">
                <a:solidFill>
                  <a:schemeClr val="tx1"/>
                </a:solidFill>
                <a:latin typeface="Comic Sans MS" pitchFamily="66" charset="0"/>
              </a:rPr>
              <a:t>kendi değer yargılarından uzak değildir</a:t>
            </a:r>
            <a:endParaRPr lang="tr-TR" b="1" dirty="0">
              <a:solidFill>
                <a:schemeClr val="tx1"/>
              </a:solidFill>
              <a:latin typeface="Comic Sans MS" pitchFamily="66" charset="0"/>
            </a:endParaRPr>
          </a:p>
        </p:txBody>
      </p:sp>
      <p:sp>
        <p:nvSpPr>
          <p:cNvPr id="6" name="5 Dikdörtgen"/>
          <p:cNvSpPr/>
          <p:nvPr/>
        </p:nvSpPr>
        <p:spPr>
          <a:xfrm>
            <a:off x="4143372" y="5286388"/>
            <a:ext cx="4643470" cy="1414466"/>
          </a:xfrm>
          <a:prstGeom prst="rect">
            <a:avLst/>
          </a:prstGeom>
          <a:solidFill>
            <a:srgbClr val="FF00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b="1" dirty="0" smtClean="0">
              <a:solidFill>
                <a:schemeClr val="tx1"/>
              </a:solidFill>
              <a:latin typeface="Comic Sans MS" pitchFamily="66" charset="0"/>
            </a:endParaRPr>
          </a:p>
          <a:p>
            <a:r>
              <a:rPr lang="tr-TR" b="1" dirty="0" smtClean="0">
                <a:solidFill>
                  <a:schemeClr val="tx1"/>
                </a:solidFill>
                <a:latin typeface="Comic Sans MS" pitchFamily="66" charset="0"/>
              </a:rPr>
              <a:t>Bu yüzden bir tarihçi araştırmalarında</a:t>
            </a:r>
          </a:p>
          <a:p>
            <a:r>
              <a:rPr lang="tr-TR" b="1" dirty="0" smtClean="0">
                <a:solidFill>
                  <a:schemeClr val="tx1"/>
                </a:solidFill>
                <a:latin typeface="Comic Sans MS" pitchFamily="66" charset="0"/>
              </a:rPr>
              <a:t>ne kadar çok ve çeşitli kaynak kullanırsa gerçeğe o kadar yaklaşmış olacaktır.</a:t>
            </a:r>
          </a:p>
          <a:p>
            <a:endParaRPr lang="tr-TR" b="1" dirty="0" smtClean="0">
              <a:solidFill>
                <a:schemeClr val="tx1"/>
              </a:solidFill>
              <a:latin typeface="Comic Sans MS" pitchFamily="66" charset="0"/>
            </a:endParaRPr>
          </a:p>
          <a:p>
            <a:endParaRPr lang="tr-TR"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14290"/>
            <a:ext cx="8501122" cy="2714644"/>
          </a:xfrm>
          <a:prstGeom prst="rect">
            <a:avLst/>
          </a:prstGeom>
          <a:solidFill>
            <a:srgbClr val="FF99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Osmanlı Hanedanı’nın kapısında o vezir oluncaya kadar padişahın yüce eşiğine gelen </a:t>
            </a:r>
            <a:r>
              <a:rPr lang="tr-TR" sz="2000" b="1" dirty="0" err="1" smtClean="0">
                <a:solidFill>
                  <a:schemeClr val="tx1"/>
                </a:solidFill>
                <a:latin typeface="Comic Sans MS" pitchFamily="66" charset="0"/>
              </a:rPr>
              <a:t>ulemâya</a:t>
            </a:r>
            <a:r>
              <a:rPr lang="tr-TR" sz="2000" b="1" dirty="0" smtClean="0">
                <a:solidFill>
                  <a:schemeClr val="tx1"/>
                </a:solidFill>
                <a:latin typeface="Comic Sans MS" pitchFamily="66" charset="0"/>
              </a:rPr>
              <a:t> ve dervişlere padişahtan sadaka verilirdi. Kimisine sof, kimine çuha, kimine akça verirlerdi. Hemen ki Rum Mehmet geldi, vezir oldu, bu </a:t>
            </a:r>
            <a:r>
              <a:rPr lang="tr-TR" sz="2000" b="1" dirty="0" err="1" smtClean="0">
                <a:solidFill>
                  <a:schemeClr val="tx1"/>
                </a:solidFill>
                <a:latin typeface="Comic Sans MS" pitchFamily="66" charset="0"/>
              </a:rPr>
              <a:t>sadakakesildi</a:t>
            </a:r>
            <a:r>
              <a:rPr lang="tr-TR" sz="2000" b="1" dirty="0" smtClean="0">
                <a:solidFill>
                  <a:schemeClr val="tx1"/>
                </a:solidFill>
                <a:latin typeface="Comic Sans MS" pitchFamily="66" charset="0"/>
              </a:rPr>
              <a:t>. Rum Mehmet Paşa son derecede akıllıydı ancak aklını Türklere ve devlete ihanet olarak kullanıyordu. Rum şeytanı Mehmet Paşa, İstanbul’un acısını almak isterdi. Görevlerini yaptı ama sonu çok kötü oldu (Atsız, 1992, s.169’dan düzenlenmiştir).”</a:t>
            </a:r>
            <a:endParaRPr lang="tr-TR" sz="2000" b="1" dirty="0">
              <a:solidFill>
                <a:schemeClr val="tx1"/>
              </a:solidFill>
              <a:latin typeface="Comic Sans MS" pitchFamily="66" charset="0"/>
            </a:endParaRPr>
          </a:p>
        </p:txBody>
      </p:sp>
      <p:pic>
        <p:nvPicPr>
          <p:cNvPr id="1026" name="Picture 2"/>
          <p:cNvPicPr>
            <a:picLocks noChangeAspect="1" noChangeArrowheads="1"/>
          </p:cNvPicPr>
          <p:nvPr/>
        </p:nvPicPr>
        <p:blipFill>
          <a:blip r:embed="rId2" cstate="print"/>
          <a:srcRect/>
          <a:stretch>
            <a:fillRect/>
          </a:stretch>
        </p:blipFill>
        <p:spPr bwMode="auto">
          <a:xfrm>
            <a:off x="285720" y="3271318"/>
            <a:ext cx="2428904" cy="3229516"/>
          </a:xfrm>
          <a:prstGeom prst="rect">
            <a:avLst/>
          </a:prstGeom>
          <a:noFill/>
          <a:ln w="9525">
            <a:noFill/>
            <a:miter lim="800000"/>
            <a:headEnd/>
            <a:tailEnd/>
          </a:ln>
          <a:effectLst/>
        </p:spPr>
      </p:pic>
      <p:sp>
        <p:nvSpPr>
          <p:cNvPr id="4" name="3 Dikdörtgen"/>
          <p:cNvSpPr/>
          <p:nvPr/>
        </p:nvSpPr>
        <p:spPr>
          <a:xfrm>
            <a:off x="2857488" y="3143248"/>
            <a:ext cx="6286512" cy="3714752"/>
          </a:xfrm>
          <a:prstGeom prst="rect">
            <a:avLst/>
          </a:prstGeom>
          <a:solidFill>
            <a:srgbClr val="33CCCC"/>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latin typeface="Comic Sans MS" pitchFamily="66" charset="0"/>
              </a:rPr>
              <a:t>Âşık Paşazade’nin, Fatih Sultan Mehmet Dönemi’nde vezir olan Rum Mehmet Paşa ile ilgili olarak yazdığı bu ifadelerde geçmişte yaşanan olay ve olguların yanında, Âşık Paşazade’ye ait yorumlar da bulunmaktadır. Tarihî kaynaklardaki bilgiler, bilimsel bilgi olmayabilir. Bunun yanında tarihçiler, eserlerine birtakım yorumlar katabilir. Böylece tarihte, bilgi ve olguların yanında yorumlar da yerini almış olur. Bu yüzden tarihçi, geçmişin aynası değil aynayı tutan kişi olarak karşımıza çıkar. Tarihçinin fikirleri, zihniyeti, hayata bakış açısı gibi durumlar ve kullandığı kaynağın güvenilirliği aynanın büyüyüp küçülmesinde etkilidir.</a:t>
            </a:r>
            <a:endParaRPr lang="tr-TR"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80">
                                          <p:stCondLst>
                                            <p:cond delay="0"/>
                                          </p:stCondLst>
                                        </p:cTn>
                                        <p:tgtEl>
                                          <p:spTgt spid="1026"/>
                                        </p:tgtEl>
                                      </p:cBhvr>
                                    </p:animEffect>
                                    <p:anim calcmode="lin" valueType="num">
                                      <p:cBhvr>
                                        <p:cTn id="13"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8" dur="26">
                                          <p:stCondLst>
                                            <p:cond delay="650"/>
                                          </p:stCondLst>
                                        </p:cTn>
                                        <p:tgtEl>
                                          <p:spTgt spid="1026"/>
                                        </p:tgtEl>
                                      </p:cBhvr>
                                      <p:to x="100000" y="60000"/>
                                    </p:animScale>
                                    <p:animScale>
                                      <p:cBhvr>
                                        <p:cTn id="19" dur="166" decel="50000">
                                          <p:stCondLst>
                                            <p:cond delay="676"/>
                                          </p:stCondLst>
                                        </p:cTn>
                                        <p:tgtEl>
                                          <p:spTgt spid="1026"/>
                                        </p:tgtEl>
                                      </p:cBhvr>
                                      <p:to x="100000" y="100000"/>
                                    </p:animScale>
                                    <p:animScale>
                                      <p:cBhvr>
                                        <p:cTn id="20" dur="26">
                                          <p:stCondLst>
                                            <p:cond delay="1312"/>
                                          </p:stCondLst>
                                        </p:cTn>
                                        <p:tgtEl>
                                          <p:spTgt spid="1026"/>
                                        </p:tgtEl>
                                      </p:cBhvr>
                                      <p:to x="100000" y="80000"/>
                                    </p:animScale>
                                    <p:animScale>
                                      <p:cBhvr>
                                        <p:cTn id="21" dur="166" decel="50000">
                                          <p:stCondLst>
                                            <p:cond delay="1338"/>
                                          </p:stCondLst>
                                        </p:cTn>
                                        <p:tgtEl>
                                          <p:spTgt spid="1026"/>
                                        </p:tgtEl>
                                      </p:cBhvr>
                                      <p:to x="100000" y="100000"/>
                                    </p:animScale>
                                    <p:animScale>
                                      <p:cBhvr>
                                        <p:cTn id="22" dur="26">
                                          <p:stCondLst>
                                            <p:cond delay="1642"/>
                                          </p:stCondLst>
                                        </p:cTn>
                                        <p:tgtEl>
                                          <p:spTgt spid="1026"/>
                                        </p:tgtEl>
                                      </p:cBhvr>
                                      <p:to x="100000" y="90000"/>
                                    </p:animScale>
                                    <p:animScale>
                                      <p:cBhvr>
                                        <p:cTn id="23" dur="166" decel="50000">
                                          <p:stCondLst>
                                            <p:cond delay="1668"/>
                                          </p:stCondLst>
                                        </p:cTn>
                                        <p:tgtEl>
                                          <p:spTgt spid="1026"/>
                                        </p:tgtEl>
                                      </p:cBhvr>
                                      <p:to x="100000" y="100000"/>
                                    </p:animScale>
                                    <p:animScale>
                                      <p:cBhvr>
                                        <p:cTn id="24" dur="26">
                                          <p:stCondLst>
                                            <p:cond delay="1808"/>
                                          </p:stCondLst>
                                        </p:cTn>
                                        <p:tgtEl>
                                          <p:spTgt spid="1026"/>
                                        </p:tgtEl>
                                      </p:cBhvr>
                                      <p:to x="100000" y="95000"/>
                                    </p:animScale>
                                    <p:animScale>
                                      <p:cBhvr>
                                        <p:cTn id="25" dur="166" decel="50000">
                                          <p:stCondLst>
                                            <p:cond delay="1834"/>
                                          </p:stCondLst>
                                        </p:cTn>
                                        <p:tgtEl>
                                          <p:spTgt spid="102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heel(4)">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667</Words>
  <PresentationFormat>Ekran Gösterisi (4:3)</PresentationFormat>
  <Paragraphs>52</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Slayt 1</vt:lpstr>
      <vt:lpstr>Slayt 2</vt:lpstr>
      <vt:lpstr>Slayt 3</vt:lpstr>
      <vt:lpstr>Slayt 4</vt:lpstr>
      <vt:lpstr>Slayt 5</vt:lpstr>
      <vt:lpstr>Slayt 6</vt:lpstr>
      <vt:lpstr>Slayt 7</vt:lpstr>
      <vt:lpstr>Slayt 8</vt:lpstr>
      <vt:lpstr>Slayt 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2017-10-17T17:01:58Z</dcterms:created>
  <dcterms:modified xsi:type="dcterms:W3CDTF">2018-10-03T17:09:50Z</dcterms:modified>
  <cp:category>www.sorubak.com</cp:category>
</cp:coreProperties>
</file>