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43B9B0-531D-4D59-81E0-7223B47BA281}" type="datetimeFigureOut">
              <a:rPr lang="tr-TR" smtClean="0"/>
              <a:t>03/10/2018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D5439F-9D93-425B-AA3B-97D77E52D2E5}"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a:t>
            </a:r>
            <a:r>
              <a:rPr lang="tr-TR" dirty="0" err="1" smtClean="0"/>
              <a:t>sorubak</a:t>
            </a:r>
            <a:r>
              <a:rPr lang="tr-TR" smtClean="0"/>
              <a:t>.com</a:t>
            </a:r>
          </a:p>
        </p:txBody>
      </p:sp>
      <p:sp>
        <p:nvSpPr>
          <p:cNvPr id="4" name="3 Slayt Numarası Yer Tutucusu"/>
          <p:cNvSpPr>
            <a:spLocks noGrp="1"/>
          </p:cNvSpPr>
          <p:nvPr>
            <p:ph type="sldNum" sz="quarter" idx="10"/>
          </p:nvPr>
        </p:nvSpPr>
        <p:spPr/>
        <p:txBody>
          <a:bodyPr/>
          <a:lstStyle/>
          <a:p>
            <a:fld id="{39D5439F-9D93-425B-AA3B-97D77E52D2E5}" type="slidenum">
              <a:rPr lang="tr-TR" smtClean="0"/>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03/10/2018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428604"/>
            <a:ext cx="8286808" cy="914400"/>
          </a:xfrm>
          <a:prstGeom prst="rect">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İNSANLIĞIN İLK İZLERİ</a:t>
            </a:r>
            <a:endParaRPr lang="tr-TR" sz="4400" b="1" dirty="0">
              <a:solidFill>
                <a:schemeClr val="tx1"/>
              </a:solidFill>
              <a:latin typeface="Comic Sans MS" pitchFamily="66" charset="0"/>
            </a:endParaRPr>
          </a:p>
        </p:txBody>
      </p:sp>
      <p:pic>
        <p:nvPicPr>
          <p:cNvPr id="1026" name="Picture 2"/>
          <p:cNvPicPr>
            <a:picLocks noChangeAspect="1" noChangeArrowheads="1"/>
          </p:cNvPicPr>
          <p:nvPr/>
        </p:nvPicPr>
        <p:blipFill>
          <a:blip r:embed="rId2" cstate="print"/>
          <a:srcRect/>
          <a:stretch>
            <a:fillRect/>
          </a:stretch>
        </p:blipFill>
        <p:spPr bwMode="auto">
          <a:xfrm>
            <a:off x="428596" y="1785926"/>
            <a:ext cx="4357718" cy="4214842"/>
          </a:xfrm>
          <a:prstGeom prst="rect">
            <a:avLst/>
          </a:prstGeom>
          <a:ln w="228600" cap="sq" cmpd="thickThin">
            <a:solidFill>
              <a:srgbClr val="000000"/>
            </a:solidFill>
            <a:prstDash val="solid"/>
            <a:miter lim="800000"/>
          </a:ln>
          <a:effectLst>
            <a:innerShdw blurRad="76200">
              <a:srgbClr val="000000"/>
            </a:innerShdw>
          </a:effectLst>
        </p:spPr>
      </p:pic>
      <p:pic>
        <p:nvPicPr>
          <p:cNvPr id="1027" name="Picture 3"/>
          <p:cNvPicPr>
            <a:picLocks noChangeAspect="1" noChangeArrowheads="1"/>
          </p:cNvPicPr>
          <p:nvPr/>
        </p:nvPicPr>
        <p:blipFill>
          <a:blip r:embed="rId3" cstate="print"/>
          <a:srcRect/>
          <a:stretch>
            <a:fillRect/>
          </a:stretch>
        </p:blipFill>
        <p:spPr bwMode="auto">
          <a:xfrm>
            <a:off x="5500694" y="1785926"/>
            <a:ext cx="2643190" cy="414340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fltVal val="0"/>
                                          </p:val>
                                        </p:tav>
                                        <p:tav tm="100000">
                                          <p:val>
                                            <p:strVal val="#ppt_w"/>
                                          </p:val>
                                        </p:tav>
                                      </p:tavLst>
                                    </p:anim>
                                    <p:anim calcmode="lin" valueType="num">
                                      <p:cBhvr>
                                        <p:cTn id="12" dur="1000" fill="hold"/>
                                        <p:tgtEl>
                                          <p:spTgt spid="1026"/>
                                        </p:tgtEl>
                                        <p:attrNameLst>
                                          <p:attrName>ppt_h</p:attrName>
                                        </p:attrNameLst>
                                      </p:cBhvr>
                                      <p:tavLst>
                                        <p:tav tm="0">
                                          <p:val>
                                            <p:fltVal val="0"/>
                                          </p:val>
                                        </p:tav>
                                        <p:tav tm="100000">
                                          <p:val>
                                            <p:strVal val="#ppt_h"/>
                                          </p:val>
                                        </p:tav>
                                      </p:tavLst>
                                    </p:anim>
                                    <p:anim calcmode="lin" valueType="num">
                                      <p:cBhvr>
                                        <p:cTn id="13" dur="1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p:cTn id="19" dur="1000" fill="hold"/>
                                        <p:tgtEl>
                                          <p:spTgt spid="1027"/>
                                        </p:tgtEl>
                                        <p:attrNameLst>
                                          <p:attrName>ppt_w</p:attrName>
                                        </p:attrNameLst>
                                      </p:cBhvr>
                                      <p:tavLst>
                                        <p:tav tm="0">
                                          <p:val>
                                            <p:fltVal val="0"/>
                                          </p:val>
                                        </p:tav>
                                        <p:tav tm="100000">
                                          <p:val>
                                            <p:strVal val="#ppt_w"/>
                                          </p:val>
                                        </p:tav>
                                      </p:tavLst>
                                    </p:anim>
                                    <p:anim calcmode="lin" valueType="num">
                                      <p:cBhvr>
                                        <p:cTn id="20" dur="1000" fill="hold"/>
                                        <p:tgtEl>
                                          <p:spTgt spid="1027"/>
                                        </p:tgtEl>
                                        <p:attrNameLst>
                                          <p:attrName>ppt_h</p:attrName>
                                        </p:attrNameLst>
                                      </p:cBhvr>
                                      <p:tavLst>
                                        <p:tav tm="0">
                                          <p:val>
                                            <p:fltVal val="0"/>
                                          </p:val>
                                        </p:tav>
                                        <p:tav tm="100000">
                                          <p:val>
                                            <p:strVal val="#ppt_h"/>
                                          </p:val>
                                        </p:tav>
                                      </p:tavLst>
                                    </p:anim>
                                    <p:anim calcmode="lin" valueType="num">
                                      <p:cBhvr>
                                        <p:cTn id="21" dur="1000" fill="hold"/>
                                        <p:tgtEl>
                                          <p:spTgt spid="102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2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500042"/>
            <a:ext cx="8072494" cy="2286016"/>
          </a:xfrm>
          <a:prstGeom prst="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latin typeface="Comic Sans MS" pitchFamily="66" charset="0"/>
              </a:rPr>
              <a:t>Tarih öncesi devirlerin, başlangıç ve bitiş zamanları bölgelere göre farklılıklar gösterir.</a:t>
            </a:r>
            <a:endParaRPr lang="tr-TR" sz="3200" b="1" dirty="0">
              <a:solidFill>
                <a:schemeClr val="tx1"/>
              </a:solidFill>
              <a:latin typeface="Comic Sans MS" pitchFamily="66" charset="0"/>
            </a:endParaRPr>
          </a:p>
        </p:txBody>
      </p:sp>
      <p:sp>
        <p:nvSpPr>
          <p:cNvPr id="3" name="2 Dikdörtgen"/>
          <p:cNvSpPr/>
          <p:nvPr/>
        </p:nvSpPr>
        <p:spPr>
          <a:xfrm>
            <a:off x="500034" y="3143248"/>
            <a:ext cx="8072494" cy="2643206"/>
          </a:xfrm>
          <a:prstGeom prst="rect">
            <a:avLst/>
          </a:prstGeom>
          <a:solidFill>
            <a:srgbClr val="FFFF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latin typeface="Comic Sans MS" pitchFamily="66" charset="0"/>
              </a:rPr>
              <a:t>Yazıdan önceki dönemlerde bütün insanların aynı sıralamayı takip etmemesi, tarih öncesi devirleri birbirlerinden kesin olarak ayırmayı zorlaştırmıştır</a:t>
            </a:r>
            <a:endParaRPr lang="tr-TR" sz="28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28596" y="214290"/>
            <a:ext cx="8143932" cy="914400"/>
          </a:xfrm>
          <a:prstGeom prst="roundRec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latin typeface="Comic Sans MS" pitchFamily="66" charset="0"/>
              </a:rPr>
              <a:t>YERLEŞİK İNSAN VE MEDENİYET</a:t>
            </a:r>
            <a:endParaRPr lang="tr-TR" sz="3200" b="1" dirty="0">
              <a:latin typeface="Comic Sans MS" pitchFamily="66" charset="0"/>
            </a:endParaRPr>
          </a:p>
        </p:txBody>
      </p:sp>
      <p:sp>
        <p:nvSpPr>
          <p:cNvPr id="3" name="2 Dikdörtgen"/>
          <p:cNvSpPr/>
          <p:nvPr/>
        </p:nvSpPr>
        <p:spPr>
          <a:xfrm>
            <a:off x="500034" y="1214422"/>
            <a:ext cx="8072494" cy="914400"/>
          </a:xfrm>
          <a:prstGeom prst="rect">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Yerleşik yaşama ve medeniyete ait ilk yerleşim merkezleri yazıdan önceki dönemde görülmektedir.</a:t>
            </a:r>
            <a:endParaRPr lang="tr-TR" sz="2000" b="1" dirty="0">
              <a:solidFill>
                <a:schemeClr val="tx1"/>
              </a:solidFill>
              <a:latin typeface="Comic Sans MS" pitchFamily="66" charset="0"/>
            </a:endParaRPr>
          </a:p>
        </p:txBody>
      </p:sp>
      <p:sp>
        <p:nvSpPr>
          <p:cNvPr id="4" name="3 Sağ Ok Belirtme Çizgisi"/>
          <p:cNvSpPr/>
          <p:nvPr/>
        </p:nvSpPr>
        <p:spPr>
          <a:xfrm>
            <a:off x="285720" y="2357430"/>
            <a:ext cx="3071834" cy="1628780"/>
          </a:xfrm>
          <a:prstGeom prst="rightArrowCallout">
            <a:avLst/>
          </a:prstGeom>
          <a:solidFill>
            <a:srgbClr val="1CFB1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GÖBEKLİTEPE</a:t>
            </a:r>
            <a:endParaRPr lang="tr-TR" sz="2000" b="1" dirty="0">
              <a:solidFill>
                <a:schemeClr val="tx1"/>
              </a:solidFill>
              <a:latin typeface="Comic Sans MS" pitchFamily="66" charset="0"/>
            </a:endParaRPr>
          </a:p>
        </p:txBody>
      </p:sp>
      <p:sp>
        <p:nvSpPr>
          <p:cNvPr id="5" name="4 Dikdörtgen"/>
          <p:cNvSpPr/>
          <p:nvPr/>
        </p:nvSpPr>
        <p:spPr>
          <a:xfrm>
            <a:off x="3571868" y="2357430"/>
            <a:ext cx="5429288" cy="1928826"/>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-Şanlıurfa kent merkezinin 18 km kuzeydoğusunda, Örencik Köyü yakınlarındadır.</a:t>
            </a:r>
          </a:p>
          <a:p>
            <a:r>
              <a:rPr lang="tr-TR" b="1" dirty="0" smtClean="0">
                <a:solidFill>
                  <a:schemeClr val="tx1"/>
                </a:solidFill>
                <a:latin typeface="Comic Sans MS" pitchFamily="66" charset="0"/>
              </a:rPr>
              <a:t>-Dini ve ayinsel amaç taşıyan yapılar T şeklinde dikili etrafa taş ve duvarlarla çevrili.</a:t>
            </a:r>
          </a:p>
          <a:p>
            <a:r>
              <a:rPr lang="tr-TR" b="1" dirty="0" smtClean="0">
                <a:solidFill>
                  <a:schemeClr val="tx1"/>
                </a:solidFill>
                <a:latin typeface="Comic Sans MS" pitchFamily="66" charset="0"/>
              </a:rPr>
              <a:t>-En erken tarihli dini mimari. </a:t>
            </a:r>
          </a:p>
          <a:p>
            <a:r>
              <a:rPr lang="tr-TR" b="1" dirty="0" smtClean="0">
                <a:solidFill>
                  <a:schemeClr val="tx1"/>
                </a:solidFill>
                <a:latin typeface="Comic Sans MS" pitchFamily="66" charset="0"/>
              </a:rPr>
              <a:t>-Burada taş aletler,heykeller,bitki kalıntıları bulundu.</a:t>
            </a:r>
            <a:endParaRPr lang="tr-TR" b="1" dirty="0">
              <a:solidFill>
                <a:schemeClr val="tx1"/>
              </a:solidFill>
              <a:latin typeface="Comic Sans MS" pitchFamily="66" charset="0"/>
            </a:endParaRPr>
          </a:p>
        </p:txBody>
      </p:sp>
      <p:sp>
        <p:nvSpPr>
          <p:cNvPr id="21506" name="AutoShape 2" descr="göbeklitepe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1508" name="AutoShape 4" descr="göbeklitepe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10" name="Picture 6" descr="göbeklitepe ile ilgili görsel sonucu"/>
          <p:cNvPicPr>
            <a:picLocks noChangeAspect="1" noChangeArrowheads="1"/>
          </p:cNvPicPr>
          <p:nvPr/>
        </p:nvPicPr>
        <p:blipFill>
          <a:blip r:embed="rId2" cstate="print"/>
          <a:srcRect/>
          <a:stretch>
            <a:fillRect/>
          </a:stretch>
        </p:blipFill>
        <p:spPr bwMode="auto">
          <a:xfrm>
            <a:off x="571472" y="4500570"/>
            <a:ext cx="8001056"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down)">
                                      <p:cBhvr>
                                        <p:cTn id="61" dur="580">
                                          <p:stCondLst>
                                            <p:cond delay="0"/>
                                          </p:stCondLst>
                                        </p:cTn>
                                        <p:tgtEl>
                                          <p:spTgt spid="5"/>
                                        </p:tgtEl>
                                      </p:cBhvr>
                                    </p:animEffect>
                                    <p:anim calcmode="lin" valueType="num">
                                      <p:cBhvr>
                                        <p:cTn id="6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gtEl>
                                      </p:cBhvr>
                                      <p:to x="100000" y="60000"/>
                                    </p:animScale>
                                    <p:animScale>
                                      <p:cBhvr>
                                        <p:cTn id="68" dur="166" decel="50000">
                                          <p:stCondLst>
                                            <p:cond delay="676"/>
                                          </p:stCondLst>
                                        </p:cTn>
                                        <p:tgtEl>
                                          <p:spTgt spid="5"/>
                                        </p:tgtEl>
                                      </p:cBhvr>
                                      <p:to x="100000" y="100000"/>
                                    </p:animScale>
                                    <p:animScale>
                                      <p:cBhvr>
                                        <p:cTn id="69" dur="26">
                                          <p:stCondLst>
                                            <p:cond delay="1312"/>
                                          </p:stCondLst>
                                        </p:cTn>
                                        <p:tgtEl>
                                          <p:spTgt spid="5"/>
                                        </p:tgtEl>
                                      </p:cBhvr>
                                      <p:to x="100000" y="80000"/>
                                    </p:animScale>
                                    <p:animScale>
                                      <p:cBhvr>
                                        <p:cTn id="70" dur="166" decel="50000">
                                          <p:stCondLst>
                                            <p:cond delay="1338"/>
                                          </p:stCondLst>
                                        </p:cTn>
                                        <p:tgtEl>
                                          <p:spTgt spid="5"/>
                                        </p:tgtEl>
                                      </p:cBhvr>
                                      <p:to x="100000" y="100000"/>
                                    </p:animScale>
                                    <p:animScale>
                                      <p:cBhvr>
                                        <p:cTn id="71" dur="26">
                                          <p:stCondLst>
                                            <p:cond delay="1642"/>
                                          </p:stCondLst>
                                        </p:cTn>
                                        <p:tgtEl>
                                          <p:spTgt spid="5"/>
                                        </p:tgtEl>
                                      </p:cBhvr>
                                      <p:to x="100000" y="90000"/>
                                    </p:animScale>
                                    <p:animScale>
                                      <p:cBhvr>
                                        <p:cTn id="72" dur="166" decel="50000">
                                          <p:stCondLst>
                                            <p:cond delay="1668"/>
                                          </p:stCondLst>
                                        </p:cTn>
                                        <p:tgtEl>
                                          <p:spTgt spid="5"/>
                                        </p:tgtEl>
                                      </p:cBhvr>
                                      <p:to x="100000" y="100000"/>
                                    </p:animScale>
                                    <p:animScale>
                                      <p:cBhvr>
                                        <p:cTn id="73" dur="26">
                                          <p:stCondLst>
                                            <p:cond delay="1808"/>
                                          </p:stCondLst>
                                        </p:cTn>
                                        <p:tgtEl>
                                          <p:spTgt spid="5"/>
                                        </p:tgtEl>
                                      </p:cBhvr>
                                      <p:to x="100000" y="95000"/>
                                    </p:animScale>
                                    <p:animScale>
                                      <p:cBhvr>
                                        <p:cTn id="74" dur="166" decel="50000">
                                          <p:stCondLst>
                                            <p:cond delay="1834"/>
                                          </p:stCondLst>
                                        </p:cTn>
                                        <p:tgtEl>
                                          <p:spTgt spid="5"/>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21510"/>
                                        </p:tgtEl>
                                        <p:attrNameLst>
                                          <p:attrName>style.visibility</p:attrName>
                                        </p:attrNameLst>
                                      </p:cBhvr>
                                      <p:to>
                                        <p:strVal val="visible"/>
                                      </p:to>
                                    </p:set>
                                    <p:animEffect transition="in" filter="wipe(down)">
                                      <p:cBhvr>
                                        <p:cTn id="79" dur="580">
                                          <p:stCondLst>
                                            <p:cond delay="0"/>
                                          </p:stCondLst>
                                        </p:cTn>
                                        <p:tgtEl>
                                          <p:spTgt spid="21510"/>
                                        </p:tgtEl>
                                      </p:cBhvr>
                                    </p:animEffect>
                                    <p:anim calcmode="lin" valueType="num">
                                      <p:cBhvr>
                                        <p:cTn id="80" dur="1822" tmFilter="0,0; 0.14,0.36; 0.43,0.73; 0.71,0.91; 1.0,1.0">
                                          <p:stCondLst>
                                            <p:cond delay="0"/>
                                          </p:stCondLst>
                                        </p:cTn>
                                        <p:tgtEl>
                                          <p:spTgt spid="21510"/>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1510"/>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1510"/>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1510"/>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1510"/>
                                        </p:tgtEl>
                                        <p:attrNameLst>
                                          <p:attrName>ppt_y</p:attrName>
                                        </p:attrNameLst>
                                      </p:cBhvr>
                                      <p:tavLst>
                                        <p:tav tm="0" fmla="#ppt_y-sin(pi*$)/81">
                                          <p:val>
                                            <p:fltVal val="0"/>
                                          </p:val>
                                        </p:tav>
                                        <p:tav tm="100000">
                                          <p:val>
                                            <p:fltVal val="1"/>
                                          </p:val>
                                        </p:tav>
                                      </p:tavLst>
                                    </p:anim>
                                    <p:animScale>
                                      <p:cBhvr>
                                        <p:cTn id="85" dur="26">
                                          <p:stCondLst>
                                            <p:cond delay="650"/>
                                          </p:stCondLst>
                                        </p:cTn>
                                        <p:tgtEl>
                                          <p:spTgt spid="21510"/>
                                        </p:tgtEl>
                                      </p:cBhvr>
                                      <p:to x="100000" y="60000"/>
                                    </p:animScale>
                                    <p:animScale>
                                      <p:cBhvr>
                                        <p:cTn id="86" dur="166" decel="50000">
                                          <p:stCondLst>
                                            <p:cond delay="676"/>
                                          </p:stCondLst>
                                        </p:cTn>
                                        <p:tgtEl>
                                          <p:spTgt spid="21510"/>
                                        </p:tgtEl>
                                      </p:cBhvr>
                                      <p:to x="100000" y="100000"/>
                                    </p:animScale>
                                    <p:animScale>
                                      <p:cBhvr>
                                        <p:cTn id="87" dur="26">
                                          <p:stCondLst>
                                            <p:cond delay="1312"/>
                                          </p:stCondLst>
                                        </p:cTn>
                                        <p:tgtEl>
                                          <p:spTgt spid="21510"/>
                                        </p:tgtEl>
                                      </p:cBhvr>
                                      <p:to x="100000" y="80000"/>
                                    </p:animScale>
                                    <p:animScale>
                                      <p:cBhvr>
                                        <p:cTn id="88" dur="166" decel="50000">
                                          <p:stCondLst>
                                            <p:cond delay="1338"/>
                                          </p:stCondLst>
                                        </p:cTn>
                                        <p:tgtEl>
                                          <p:spTgt spid="21510"/>
                                        </p:tgtEl>
                                      </p:cBhvr>
                                      <p:to x="100000" y="100000"/>
                                    </p:animScale>
                                    <p:animScale>
                                      <p:cBhvr>
                                        <p:cTn id="89" dur="26">
                                          <p:stCondLst>
                                            <p:cond delay="1642"/>
                                          </p:stCondLst>
                                        </p:cTn>
                                        <p:tgtEl>
                                          <p:spTgt spid="21510"/>
                                        </p:tgtEl>
                                      </p:cBhvr>
                                      <p:to x="100000" y="90000"/>
                                    </p:animScale>
                                    <p:animScale>
                                      <p:cBhvr>
                                        <p:cTn id="90" dur="166" decel="50000">
                                          <p:stCondLst>
                                            <p:cond delay="1668"/>
                                          </p:stCondLst>
                                        </p:cTn>
                                        <p:tgtEl>
                                          <p:spTgt spid="21510"/>
                                        </p:tgtEl>
                                      </p:cBhvr>
                                      <p:to x="100000" y="100000"/>
                                    </p:animScale>
                                    <p:animScale>
                                      <p:cBhvr>
                                        <p:cTn id="91" dur="26">
                                          <p:stCondLst>
                                            <p:cond delay="1808"/>
                                          </p:stCondLst>
                                        </p:cTn>
                                        <p:tgtEl>
                                          <p:spTgt spid="21510"/>
                                        </p:tgtEl>
                                      </p:cBhvr>
                                      <p:to x="100000" y="95000"/>
                                    </p:animScale>
                                    <p:animScale>
                                      <p:cBhvr>
                                        <p:cTn id="92" dur="166" decel="50000">
                                          <p:stCondLst>
                                            <p:cond delay="1834"/>
                                          </p:stCondLst>
                                        </p:cTn>
                                        <p:tgtEl>
                                          <p:spTgt spid="215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zeyr\Desktop\göbeklitepe.jpg"/>
          <p:cNvPicPr>
            <a:picLocks noChangeAspect="1" noChangeArrowheads="1"/>
          </p:cNvPicPr>
          <p:nvPr/>
        </p:nvPicPr>
        <p:blipFill>
          <a:blip r:embed="rId2" cstate="print"/>
          <a:srcRect/>
          <a:stretch>
            <a:fillRect/>
          </a:stretch>
        </p:blipFill>
        <p:spPr bwMode="auto">
          <a:xfrm>
            <a:off x="500034" y="500042"/>
            <a:ext cx="8215370" cy="578647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Belirtme Çizgisi"/>
          <p:cNvSpPr/>
          <p:nvPr/>
        </p:nvSpPr>
        <p:spPr>
          <a:xfrm>
            <a:off x="428596" y="571480"/>
            <a:ext cx="3000396" cy="1857388"/>
          </a:xfrm>
          <a:prstGeom prst="rightArrowCallout">
            <a:avLst/>
          </a:prstGeom>
          <a:solidFill>
            <a:srgbClr val="1CFB1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ÇATALHÖYÜK</a:t>
            </a:r>
            <a:endParaRPr lang="tr-TR" sz="2000" b="1" dirty="0">
              <a:solidFill>
                <a:schemeClr val="tx1"/>
              </a:solidFill>
              <a:latin typeface="Comic Sans MS" pitchFamily="66" charset="0"/>
            </a:endParaRPr>
          </a:p>
        </p:txBody>
      </p:sp>
      <p:sp>
        <p:nvSpPr>
          <p:cNvPr id="3" name="2 Dikdörtgen"/>
          <p:cNvSpPr/>
          <p:nvPr/>
        </p:nvSpPr>
        <p:spPr>
          <a:xfrm>
            <a:off x="3643306" y="500042"/>
            <a:ext cx="5214974" cy="3857652"/>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-Anadolu’da yazıdan önceki dönemi en iyi yansıtan yerleşim alanlarından bir diğeri ise Konya’nın Çumra ilçesi yakınlarında</a:t>
            </a:r>
          </a:p>
          <a:p>
            <a:r>
              <a:rPr lang="tr-TR" b="1" dirty="0" smtClean="0">
                <a:solidFill>
                  <a:schemeClr val="tx1"/>
                </a:solidFill>
                <a:latin typeface="Comic Sans MS" pitchFamily="66" charset="0"/>
              </a:rPr>
              <a:t>-Kent oldukça iyi korunmuş yapılar topluluğundan meydana gelmektedir.</a:t>
            </a:r>
          </a:p>
          <a:p>
            <a:r>
              <a:rPr lang="tr-TR" b="1" dirty="0" smtClean="0">
                <a:solidFill>
                  <a:schemeClr val="tx1"/>
                </a:solidFill>
                <a:latin typeface="Comic Sans MS" pitchFamily="66" charset="0"/>
              </a:rPr>
              <a:t>-Çatalhöyük’te ezme ve öğütme taşlarının bulunması, buradaki insanların kendi ekmek ihtiyaçlarını karşıladıklarını göstermektedir.</a:t>
            </a:r>
          </a:p>
          <a:p>
            <a:pPr>
              <a:buFontTx/>
              <a:buChar char="-"/>
            </a:pPr>
            <a:r>
              <a:rPr lang="tr-TR" b="1" dirty="0" smtClean="0">
                <a:solidFill>
                  <a:schemeClr val="tx1"/>
                </a:solidFill>
                <a:latin typeface="Comic Sans MS" pitchFamily="66" charset="0"/>
              </a:rPr>
              <a:t>Köpek ve sığır burada evcilleştirilen hayvanlar arasındadır.</a:t>
            </a:r>
          </a:p>
          <a:p>
            <a:r>
              <a:rPr lang="tr-TR" b="1" dirty="0" smtClean="0">
                <a:solidFill>
                  <a:schemeClr val="tx1"/>
                </a:solidFill>
                <a:latin typeface="Comic Sans MS" pitchFamily="66" charset="0"/>
              </a:rPr>
              <a:t>- Çatalhöyük, günümüzde“UNESCO Dünya Mirası” listesinde olan önemli bir yerdir.</a:t>
            </a:r>
          </a:p>
        </p:txBody>
      </p:sp>
      <p:pic>
        <p:nvPicPr>
          <p:cNvPr id="20482" name="Picture 2" descr="konya çatalhöyük ile ilgili görsel sonucu"/>
          <p:cNvPicPr>
            <a:picLocks noChangeAspect="1" noChangeArrowheads="1"/>
          </p:cNvPicPr>
          <p:nvPr/>
        </p:nvPicPr>
        <p:blipFill>
          <a:blip r:embed="rId2" cstate="print"/>
          <a:srcRect/>
          <a:stretch>
            <a:fillRect/>
          </a:stretch>
        </p:blipFill>
        <p:spPr bwMode="auto">
          <a:xfrm>
            <a:off x="428596" y="4429131"/>
            <a:ext cx="8358246" cy="20002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ox(i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20482"/>
                                        </p:tgtEl>
                                        <p:attrNameLst>
                                          <p:attrName>style.visibility</p:attrName>
                                        </p:attrNameLst>
                                      </p:cBhvr>
                                      <p:to>
                                        <p:strVal val="visible"/>
                                      </p:to>
                                    </p:set>
                                    <p:animEffect transition="in" filter="box(in)">
                                      <p:cBhvr>
                                        <p:cTn id="20"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Belirtme Çizgisi"/>
          <p:cNvSpPr/>
          <p:nvPr/>
        </p:nvSpPr>
        <p:spPr>
          <a:xfrm>
            <a:off x="285720" y="642918"/>
            <a:ext cx="3214710" cy="2143140"/>
          </a:xfrm>
          <a:prstGeom prst="rightArrowCallout">
            <a:avLst/>
          </a:prstGeom>
          <a:solidFill>
            <a:srgbClr val="1CFB1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ÇAYÖNÜ</a:t>
            </a:r>
            <a:endParaRPr lang="tr-TR" sz="2800" b="1" dirty="0">
              <a:solidFill>
                <a:schemeClr val="tx1"/>
              </a:solidFill>
              <a:latin typeface="Comic Sans MS" pitchFamily="66" charset="0"/>
            </a:endParaRPr>
          </a:p>
        </p:txBody>
      </p:sp>
      <p:sp>
        <p:nvSpPr>
          <p:cNvPr id="3" name="2 Dikdörtgen"/>
          <p:cNvSpPr/>
          <p:nvPr/>
        </p:nvSpPr>
        <p:spPr>
          <a:xfrm>
            <a:off x="4071934" y="642918"/>
            <a:ext cx="4643470" cy="2357454"/>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Diyarbakır-Ergani ilçesi sınırlarındaki Çayönü’dür</a:t>
            </a:r>
          </a:p>
          <a:p>
            <a:r>
              <a:rPr lang="tr-TR" sz="2400" b="1" dirty="0" smtClean="0">
                <a:solidFill>
                  <a:schemeClr val="tx1"/>
                </a:solidFill>
                <a:latin typeface="Comic Sans MS" pitchFamily="66" charset="0"/>
              </a:rPr>
              <a:t>Çayönü’nde, Yakındoğu’daki köy yerleşmelerinin ilk örneği görülmektedir.</a:t>
            </a:r>
            <a:endParaRPr lang="tr-TR" sz="2400" b="1" dirty="0">
              <a:solidFill>
                <a:schemeClr val="tx1"/>
              </a:solidFill>
              <a:latin typeface="Comic Sans MS" pitchFamily="66" charset="0"/>
            </a:endParaRPr>
          </a:p>
        </p:txBody>
      </p:sp>
      <p:sp>
        <p:nvSpPr>
          <p:cNvPr id="25602" name="AutoShape 2" descr="DİYARBAKIR ÇAYÖNÜ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5604" name="AutoShape 4" descr="DİYARBAKIR ÇAYÖNÜ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5606" name="Picture 6" descr="DİYARBAKIR ÇAYÖNÜ ile ilgili görsel sonucu"/>
          <p:cNvPicPr>
            <a:picLocks noChangeAspect="1" noChangeArrowheads="1"/>
          </p:cNvPicPr>
          <p:nvPr/>
        </p:nvPicPr>
        <p:blipFill>
          <a:blip r:embed="rId2" cstate="print"/>
          <a:srcRect/>
          <a:stretch>
            <a:fillRect/>
          </a:stretch>
        </p:blipFill>
        <p:spPr bwMode="auto">
          <a:xfrm>
            <a:off x="571472" y="3143248"/>
            <a:ext cx="8143932" cy="32099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3"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
                                        <p:tgtEl>
                                          <p:spTgt spid="3"/>
                                        </p:tgtEl>
                                      </p:cBhvr>
                                    </p:animEffect>
                                    <p:anim calcmode="lin" valueType="num">
                                      <p:cBhvr>
                                        <p:cTn id="19" dur="400" fill="hold"/>
                                        <p:tgtEl>
                                          <p:spTgt spid="3"/>
                                        </p:tgtEl>
                                        <p:attrNameLst>
                                          <p:attrName>ppt_x</p:attrName>
                                        </p:attrNameLst>
                                      </p:cBhvr>
                                      <p:tavLst>
                                        <p:tav tm="0">
                                          <p:val>
                                            <p:strVal val="#ppt_x"/>
                                          </p:val>
                                        </p:tav>
                                        <p:tav tm="100000">
                                          <p:val>
                                            <p:strVal val="#ppt_x"/>
                                          </p:val>
                                        </p:tav>
                                      </p:tavLst>
                                    </p:anim>
                                    <p:anim calcmode="lin" valueType="num">
                                      <p:cBhvr>
                                        <p:cTn id="20" dur="400" fill="hold"/>
                                        <p:tgtEl>
                                          <p:spTgt spid="3"/>
                                        </p:tgtEl>
                                        <p:attrNameLst>
                                          <p:attrName>ppt_y</p:attrName>
                                        </p:attrNameLst>
                                      </p:cBhvr>
                                      <p:tavLst>
                                        <p:tav tm="0">
                                          <p:val>
                                            <p:strVal val="#ppt_y+0.31"/>
                                          </p:val>
                                        </p:tav>
                                        <p:tav tm="100000">
                                          <p:val>
                                            <p:strVal val="#ppt_y+0.31"/>
                                          </p:val>
                                        </p:tav>
                                      </p:tavLst>
                                    </p:anim>
                                    <p:anim calcmode="lin" valueType="num">
                                      <p:cBhvr>
                                        <p:cTn id="21"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2"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3" presetClass="entr" presetSubtype="0" fill="hold" nodeType="clickEffect">
                                  <p:stCondLst>
                                    <p:cond delay="0"/>
                                  </p:stCondLst>
                                  <p:childTnLst>
                                    <p:set>
                                      <p:cBhvr>
                                        <p:cTn id="26" dur="1" fill="hold">
                                          <p:stCondLst>
                                            <p:cond delay="0"/>
                                          </p:stCondLst>
                                        </p:cTn>
                                        <p:tgtEl>
                                          <p:spTgt spid="25606"/>
                                        </p:tgtEl>
                                        <p:attrNameLst>
                                          <p:attrName>style.visibility</p:attrName>
                                        </p:attrNameLst>
                                      </p:cBhvr>
                                      <p:to>
                                        <p:strVal val="visible"/>
                                      </p:to>
                                    </p:set>
                                    <p:animEffect transition="in" filter="fade">
                                      <p:cBhvr>
                                        <p:cTn id="27" dur="100"/>
                                        <p:tgtEl>
                                          <p:spTgt spid="25606"/>
                                        </p:tgtEl>
                                      </p:cBhvr>
                                    </p:animEffect>
                                    <p:anim calcmode="lin" valueType="num">
                                      <p:cBhvr>
                                        <p:cTn id="28" dur="400" fill="hold"/>
                                        <p:tgtEl>
                                          <p:spTgt spid="25606"/>
                                        </p:tgtEl>
                                        <p:attrNameLst>
                                          <p:attrName>ppt_x</p:attrName>
                                        </p:attrNameLst>
                                      </p:cBhvr>
                                      <p:tavLst>
                                        <p:tav tm="0">
                                          <p:val>
                                            <p:strVal val="#ppt_x"/>
                                          </p:val>
                                        </p:tav>
                                        <p:tav tm="100000">
                                          <p:val>
                                            <p:strVal val="#ppt_x"/>
                                          </p:val>
                                        </p:tav>
                                      </p:tavLst>
                                    </p:anim>
                                    <p:anim calcmode="lin" valueType="num">
                                      <p:cBhvr>
                                        <p:cTn id="29" dur="400" fill="hold"/>
                                        <p:tgtEl>
                                          <p:spTgt spid="25606"/>
                                        </p:tgtEl>
                                        <p:attrNameLst>
                                          <p:attrName>ppt_y</p:attrName>
                                        </p:attrNameLst>
                                      </p:cBhvr>
                                      <p:tavLst>
                                        <p:tav tm="0">
                                          <p:val>
                                            <p:strVal val="#ppt_y+0.31"/>
                                          </p:val>
                                        </p:tav>
                                        <p:tav tm="100000">
                                          <p:val>
                                            <p:strVal val="#ppt_y+0.31"/>
                                          </p:val>
                                        </p:tav>
                                      </p:tavLst>
                                    </p:anim>
                                    <p:anim calcmode="lin" valueType="num">
                                      <p:cBhvr>
                                        <p:cTn id="30" dur="600" decel="50000" fill="hold">
                                          <p:stCondLst>
                                            <p:cond delay="400"/>
                                          </p:stCondLst>
                                        </p:cTn>
                                        <p:tgtEl>
                                          <p:spTgt spid="2560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1" dur="600" decel="50000" fill="hold">
                                          <p:stCondLst>
                                            <p:cond delay="400"/>
                                          </p:stCondLst>
                                        </p:cTn>
                                        <p:tgtEl>
                                          <p:spTgt spid="2560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500042"/>
            <a:ext cx="8572560" cy="914400"/>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Yazıdan önceki dönemin aydınlatılabilmesi için en önemli </a:t>
            </a:r>
            <a:r>
              <a:rPr lang="es-ES" sz="2000" b="1" dirty="0" smtClean="0">
                <a:solidFill>
                  <a:schemeClr val="tx1"/>
                </a:solidFill>
                <a:latin typeface="Comic Sans MS" pitchFamily="66" charset="0"/>
              </a:rPr>
              <a:t>unsur arkeolojik araştırmalar sonucunda elde edilen araç ve</a:t>
            </a:r>
            <a:r>
              <a:rPr lang="tr-TR" sz="2000" b="1" dirty="0" smtClean="0">
                <a:solidFill>
                  <a:schemeClr val="tx1"/>
                </a:solidFill>
                <a:latin typeface="Comic Sans MS" pitchFamily="66" charset="0"/>
              </a:rPr>
              <a:t> gereçlerdir .</a:t>
            </a:r>
            <a:endParaRPr lang="tr-TR" sz="2000" b="1" dirty="0">
              <a:solidFill>
                <a:schemeClr val="tx1"/>
              </a:solidFill>
              <a:latin typeface="Comic Sans MS" pitchFamily="66" charset="0"/>
            </a:endParaRPr>
          </a:p>
        </p:txBody>
      </p:sp>
      <p:sp>
        <p:nvSpPr>
          <p:cNvPr id="3" name="2 Dikdörtgen"/>
          <p:cNvSpPr/>
          <p:nvPr/>
        </p:nvSpPr>
        <p:spPr>
          <a:xfrm>
            <a:off x="214282" y="1714488"/>
            <a:ext cx="8501122" cy="1357322"/>
          </a:xfrm>
          <a:prstGeom prst="rect">
            <a:avLst/>
          </a:prstGeom>
          <a:solidFill>
            <a:srgbClr val="13C2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Buluntulardan elde edilen bilgiler, yazıdan önceki dönemin doğru okunabilmesinde oldukça önemlidir. İnsanlığın bu döneminde mağaralar, kerpiçten ilkel konutlar, taştan, kemikten, pişmiş kilden yapılmış aletler o döneme ayna tutar</a:t>
            </a:r>
            <a:endParaRPr lang="tr-TR" sz="2000" b="1" dirty="0">
              <a:solidFill>
                <a:schemeClr val="tx1"/>
              </a:solidFill>
              <a:latin typeface="Comic Sans MS" pitchFamily="66" charset="0"/>
            </a:endParaRPr>
          </a:p>
        </p:txBody>
      </p:sp>
      <p:sp>
        <p:nvSpPr>
          <p:cNvPr id="4" name="3 Dikdörtgen"/>
          <p:cNvSpPr/>
          <p:nvPr/>
        </p:nvSpPr>
        <p:spPr>
          <a:xfrm>
            <a:off x="214282" y="3429000"/>
            <a:ext cx="8501122" cy="914400"/>
          </a:xfrm>
          <a:prstGeom prst="rect">
            <a:avLst/>
          </a:prstGeom>
          <a:solidFill>
            <a:srgbClr val="FF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Günümüzden yaklaşık 2,5 milyon yıl önce Dünya, buzullarla kaplı olduğu için insan yaşamına uygun değildi.</a:t>
            </a:r>
            <a:endParaRPr lang="tr-TR" sz="2400" b="1" dirty="0">
              <a:solidFill>
                <a:schemeClr val="tx1"/>
              </a:solidFill>
              <a:latin typeface="Comic Sans MS" pitchFamily="66" charset="0"/>
            </a:endParaRPr>
          </a:p>
        </p:txBody>
      </p:sp>
      <p:sp>
        <p:nvSpPr>
          <p:cNvPr id="5" name="4 Dikdörtgen"/>
          <p:cNvSpPr/>
          <p:nvPr/>
        </p:nvSpPr>
        <p:spPr>
          <a:xfrm>
            <a:off x="214282" y="4714884"/>
            <a:ext cx="8501122" cy="1571636"/>
          </a:xfrm>
          <a:prstGeom prst="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Buzulların erimesi ile ılıman iklim kuşakları oluştu ve ilk yerleşim yerleri meydana geldi.Bu yerleşimler günümüzden yaklaşık 12 000 yıl önce Anadolu’nun güney doğusunda ve Mezopotamya’da ortaya çıktı. </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by="(-#ppt_w*2)" calcmode="lin" valueType="num">
                                      <p:cBhvr rctx="PPT">
                                        <p:cTn id="23" dur="500" autoRev="1" fill="hold">
                                          <p:stCondLst>
                                            <p:cond delay="0"/>
                                          </p:stCondLst>
                                        </p:cTn>
                                        <p:tgtEl>
                                          <p:spTgt spid="4"/>
                                        </p:tgtEl>
                                        <p:attrNameLst>
                                          <p:attrName>ppt_w</p:attrName>
                                        </p:attrNameLst>
                                      </p:cBhvr>
                                    </p:anim>
                                    <p:anim by="(#ppt_w*0.50)" calcmode="lin" valueType="num">
                                      <p:cBhvr>
                                        <p:cTn id="24" dur="500" decel="50000" autoRev="1" fill="hold">
                                          <p:stCondLst>
                                            <p:cond delay="0"/>
                                          </p:stCondLst>
                                        </p:cTn>
                                        <p:tgtEl>
                                          <p:spTgt spid="4"/>
                                        </p:tgtEl>
                                        <p:attrNameLst>
                                          <p:attrName>ppt_x</p:attrName>
                                        </p:attrNameLst>
                                      </p:cBhvr>
                                    </p:anim>
                                    <p:anim from="(-#ppt_h/2)" to="(#ppt_y)" calcmode="lin" valueType="num">
                                      <p:cBhvr>
                                        <p:cTn id="25" dur="1000" fill="hold">
                                          <p:stCondLst>
                                            <p:cond delay="0"/>
                                          </p:stCondLst>
                                        </p:cTn>
                                        <p:tgtEl>
                                          <p:spTgt spid="4"/>
                                        </p:tgtEl>
                                        <p:attrNameLst>
                                          <p:attrName>ppt_y</p:attrName>
                                        </p:attrNameLst>
                                      </p:cBhvr>
                                    </p:anim>
                                    <p:animRot by="21600000">
                                      <p:cBhvr>
                                        <p:cTn id="26" dur="1000" fill="hold">
                                          <p:stCondLst>
                                            <p:cond delay="0"/>
                                          </p:stCondLst>
                                        </p:cTn>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by="(-#ppt_w*2)" calcmode="lin" valueType="num">
                                      <p:cBhvr rctx="PPT">
                                        <p:cTn id="31" dur="500" autoRev="1" fill="hold">
                                          <p:stCondLst>
                                            <p:cond delay="0"/>
                                          </p:stCondLst>
                                        </p:cTn>
                                        <p:tgtEl>
                                          <p:spTgt spid="5"/>
                                        </p:tgtEl>
                                        <p:attrNameLst>
                                          <p:attrName>ppt_w</p:attrName>
                                        </p:attrNameLst>
                                      </p:cBhvr>
                                    </p:anim>
                                    <p:anim by="(#ppt_w*0.50)" calcmode="lin" valueType="num">
                                      <p:cBhvr>
                                        <p:cTn id="32" dur="500" decel="50000" autoRev="1" fill="hold">
                                          <p:stCondLst>
                                            <p:cond delay="0"/>
                                          </p:stCondLst>
                                        </p:cTn>
                                        <p:tgtEl>
                                          <p:spTgt spid="5"/>
                                        </p:tgtEl>
                                        <p:attrNameLst>
                                          <p:attrName>ppt_x</p:attrName>
                                        </p:attrNameLst>
                                      </p:cBhvr>
                                    </p:anim>
                                    <p:anim from="(-#ppt_h/2)" to="(#ppt_y)" calcmode="lin" valueType="num">
                                      <p:cBhvr>
                                        <p:cTn id="33" dur="1000" fill="hold">
                                          <p:stCondLst>
                                            <p:cond delay="0"/>
                                          </p:stCondLst>
                                        </p:cTn>
                                        <p:tgtEl>
                                          <p:spTgt spid="5"/>
                                        </p:tgtEl>
                                        <p:attrNameLst>
                                          <p:attrName>ppt_y</p:attrName>
                                        </p:attrNameLst>
                                      </p:cBhvr>
                                    </p:anim>
                                    <p:animRot by="21600000">
                                      <p:cBhvr>
                                        <p:cTn id="34"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karı Ok Belirtme Çizgisi"/>
          <p:cNvSpPr/>
          <p:nvPr/>
        </p:nvSpPr>
        <p:spPr>
          <a:xfrm>
            <a:off x="928662" y="5072074"/>
            <a:ext cx="7286676" cy="1271590"/>
          </a:xfrm>
          <a:prstGeom prst="upArrowCallout">
            <a:avLst/>
          </a:prstGeom>
          <a:solidFill>
            <a:srgbClr val="FB11AD"/>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solidFill>
                  <a:schemeClr val="tx1"/>
                </a:solidFill>
                <a:latin typeface="Comic Sans MS" pitchFamily="66" charset="0"/>
              </a:rPr>
              <a:t>BEREKETLİ HİLAL</a:t>
            </a:r>
            <a:endParaRPr lang="tr-TR" sz="4800" b="1" dirty="0">
              <a:solidFill>
                <a:schemeClr val="tx1"/>
              </a:solidFill>
              <a:latin typeface="Comic Sans MS" pitchFamily="66" charset="0"/>
            </a:endParaRPr>
          </a:p>
        </p:txBody>
      </p:sp>
      <p:pic>
        <p:nvPicPr>
          <p:cNvPr id="5122" name="Picture 2" descr="bereketli hilal ile ilgili görsel sonucu"/>
          <p:cNvPicPr>
            <a:picLocks noChangeAspect="1" noChangeArrowheads="1"/>
          </p:cNvPicPr>
          <p:nvPr/>
        </p:nvPicPr>
        <p:blipFill>
          <a:blip r:embed="rId2" cstate="print"/>
          <a:srcRect/>
          <a:stretch>
            <a:fillRect/>
          </a:stretch>
        </p:blipFill>
        <p:spPr bwMode="auto">
          <a:xfrm>
            <a:off x="428596" y="285728"/>
            <a:ext cx="8358246" cy="435771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p:cTn id="12" dur="1000" fill="hold"/>
                                        <p:tgtEl>
                                          <p:spTgt spid="5122"/>
                                        </p:tgtEl>
                                        <p:attrNameLst>
                                          <p:attrName>ppt_w</p:attrName>
                                        </p:attrNameLst>
                                      </p:cBhvr>
                                      <p:tavLst>
                                        <p:tav tm="0">
                                          <p:val>
                                            <p:fltVal val="0"/>
                                          </p:val>
                                        </p:tav>
                                        <p:tav tm="100000">
                                          <p:val>
                                            <p:strVal val="#ppt_w"/>
                                          </p:val>
                                        </p:tav>
                                      </p:tavLst>
                                    </p:anim>
                                    <p:anim calcmode="lin" valueType="num">
                                      <p:cBhvr>
                                        <p:cTn id="13" dur="1000" fill="hold"/>
                                        <p:tgtEl>
                                          <p:spTgt spid="5122"/>
                                        </p:tgtEl>
                                        <p:attrNameLst>
                                          <p:attrName>ppt_h</p:attrName>
                                        </p:attrNameLst>
                                      </p:cBhvr>
                                      <p:tavLst>
                                        <p:tav tm="0">
                                          <p:val>
                                            <p:fltVal val="0"/>
                                          </p:val>
                                        </p:tav>
                                        <p:tav tm="100000">
                                          <p:val>
                                            <p:strVal val="#ppt_h"/>
                                          </p:val>
                                        </p:tav>
                                      </p:tavLst>
                                    </p:anim>
                                    <p:anim calcmode="lin" valueType="num">
                                      <p:cBhvr>
                                        <p:cTn id="14" dur="1000" fill="hold"/>
                                        <p:tgtEl>
                                          <p:spTgt spid="512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1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şağı Ok Belirtme Çizgisi"/>
          <p:cNvSpPr/>
          <p:nvPr/>
        </p:nvSpPr>
        <p:spPr>
          <a:xfrm>
            <a:off x="357158" y="357166"/>
            <a:ext cx="8429684" cy="1428760"/>
          </a:xfrm>
          <a:prstGeom prst="downArrowCallou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İLK İNSANLARIN HAYAT TARZLARI VE GEÇİM KAYNAKLARI</a:t>
            </a:r>
            <a:endParaRPr lang="tr-TR" sz="2400" b="1" dirty="0">
              <a:solidFill>
                <a:schemeClr val="tx1"/>
              </a:solidFill>
              <a:latin typeface="Comic Sans MS" pitchFamily="66" charset="0"/>
            </a:endParaRPr>
          </a:p>
        </p:txBody>
      </p:sp>
      <p:sp>
        <p:nvSpPr>
          <p:cNvPr id="3" name="2 Yuvarlatılmış Dikdörtgen"/>
          <p:cNvSpPr/>
          <p:nvPr/>
        </p:nvSpPr>
        <p:spPr>
          <a:xfrm>
            <a:off x="1643042" y="1714488"/>
            <a:ext cx="2643206" cy="914400"/>
          </a:xfrm>
          <a:prstGeom prst="roundRect">
            <a:avLst/>
          </a:prstGeom>
          <a:solidFill>
            <a:srgbClr val="FB11AD"/>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AVCILIK (ET)</a:t>
            </a:r>
            <a:endParaRPr lang="tr-TR" sz="2800" b="1" dirty="0">
              <a:solidFill>
                <a:schemeClr val="tx1"/>
              </a:solidFill>
              <a:latin typeface="Comic Sans MS" pitchFamily="66" charset="0"/>
            </a:endParaRPr>
          </a:p>
        </p:txBody>
      </p:sp>
      <p:sp>
        <p:nvSpPr>
          <p:cNvPr id="4" name="3 Yuvarlatılmış Dikdörtgen"/>
          <p:cNvSpPr/>
          <p:nvPr/>
        </p:nvSpPr>
        <p:spPr>
          <a:xfrm>
            <a:off x="4786314" y="1714488"/>
            <a:ext cx="3500462" cy="914400"/>
          </a:xfrm>
          <a:prstGeom prst="roundRect">
            <a:avLst/>
          </a:prstGeom>
          <a:solidFill>
            <a:srgbClr val="56F71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BESİN TOPLAYICILIĞI(YABANİ MEYVE BİTKİLER</a:t>
            </a:r>
            <a:endParaRPr lang="tr-TR" b="1" dirty="0">
              <a:solidFill>
                <a:schemeClr val="tx1"/>
              </a:solidFill>
              <a:latin typeface="Comic Sans MS" pitchFamily="66" charset="0"/>
            </a:endParaRPr>
          </a:p>
        </p:txBody>
      </p:sp>
      <p:sp>
        <p:nvSpPr>
          <p:cNvPr id="5" name="4 Sağa Bükülü Ok"/>
          <p:cNvSpPr/>
          <p:nvPr/>
        </p:nvSpPr>
        <p:spPr>
          <a:xfrm>
            <a:off x="2357422" y="2714620"/>
            <a:ext cx="731520" cy="1216152"/>
          </a:xfrm>
          <a:prstGeom prst="curvedRightArrow">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Sola Bükülü Ok"/>
          <p:cNvSpPr/>
          <p:nvPr/>
        </p:nvSpPr>
        <p:spPr>
          <a:xfrm>
            <a:off x="5857884" y="2714620"/>
            <a:ext cx="731520" cy="1216152"/>
          </a:xfrm>
          <a:prstGeom prst="curvedLeftArrow">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6 Yuvarlatılmış Dikdörtgen"/>
          <p:cNvSpPr/>
          <p:nvPr/>
        </p:nvSpPr>
        <p:spPr>
          <a:xfrm>
            <a:off x="3143240" y="3214686"/>
            <a:ext cx="2714644" cy="914400"/>
          </a:xfrm>
          <a:prstGeom prst="roundRect">
            <a:avLst/>
          </a:prstGeom>
          <a:solidFill>
            <a:srgbClr val="FF99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TÜKETİCİ</a:t>
            </a:r>
          </a:p>
          <a:p>
            <a:pPr algn="ctr"/>
            <a:r>
              <a:rPr lang="tr-TR" b="1" dirty="0" smtClean="0">
                <a:solidFill>
                  <a:schemeClr val="tx1"/>
                </a:solidFill>
                <a:latin typeface="Comic Sans MS" pitchFamily="66" charset="0"/>
              </a:rPr>
              <a:t>VE KONAR-GÖÇER</a:t>
            </a:r>
            <a:endParaRPr lang="tr-TR" b="1" dirty="0">
              <a:solidFill>
                <a:schemeClr val="tx1"/>
              </a:solidFill>
              <a:latin typeface="Comic Sans MS" pitchFamily="66" charset="0"/>
            </a:endParaRPr>
          </a:p>
        </p:txBody>
      </p:sp>
      <p:sp>
        <p:nvSpPr>
          <p:cNvPr id="8" name="7 Yuvarlatılmış Dikdörtgen"/>
          <p:cNvSpPr/>
          <p:nvPr/>
        </p:nvSpPr>
        <p:spPr>
          <a:xfrm>
            <a:off x="0" y="4286256"/>
            <a:ext cx="3428992" cy="914400"/>
          </a:xfrm>
          <a:prstGeom prst="roundRect">
            <a:avLst/>
          </a:prstGeom>
          <a:solidFill>
            <a:srgbClr val="13C2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YABANİ TAHILLAR ISLAH EDİLEREK TARIMSAL FAALİYETELR BAŞLADI</a:t>
            </a:r>
            <a:endParaRPr lang="tr-TR" b="1" dirty="0">
              <a:solidFill>
                <a:schemeClr val="tx1"/>
              </a:solidFill>
              <a:latin typeface="Comic Sans MS" pitchFamily="66" charset="0"/>
            </a:endParaRPr>
          </a:p>
        </p:txBody>
      </p:sp>
      <p:sp>
        <p:nvSpPr>
          <p:cNvPr id="9" name="8 Yuvarlatılmış Dikdörtgen"/>
          <p:cNvSpPr/>
          <p:nvPr/>
        </p:nvSpPr>
        <p:spPr>
          <a:xfrm>
            <a:off x="3571868" y="4214818"/>
            <a:ext cx="2786082" cy="914400"/>
          </a:xfrm>
          <a:prstGeom prst="roundRect">
            <a:avLst/>
          </a:prstGeom>
          <a:solidFill>
            <a:srgbClr val="FFFF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HAYVANLAR EVCİLLEŞTİRİLDİ</a:t>
            </a:r>
            <a:endParaRPr lang="tr-TR" b="1" dirty="0">
              <a:solidFill>
                <a:schemeClr val="tx1"/>
              </a:solidFill>
              <a:latin typeface="Comic Sans MS" pitchFamily="66" charset="0"/>
            </a:endParaRPr>
          </a:p>
        </p:txBody>
      </p:sp>
      <p:sp>
        <p:nvSpPr>
          <p:cNvPr id="10" name="9 Yuvarlatılmış Dikdörtgen"/>
          <p:cNvSpPr/>
          <p:nvPr/>
        </p:nvSpPr>
        <p:spPr>
          <a:xfrm>
            <a:off x="6572264" y="4143380"/>
            <a:ext cx="2071702" cy="914400"/>
          </a:xfrm>
          <a:prstGeom prst="roundRect">
            <a:avLst/>
          </a:prstGeom>
          <a:solidFill>
            <a:srgbClr val="00FF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KÖY YAŞAMI BAŞLADI</a:t>
            </a:r>
            <a:endParaRPr lang="tr-TR" b="1" dirty="0">
              <a:solidFill>
                <a:schemeClr val="tx1"/>
              </a:solidFill>
              <a:latin typeface="Comic Sans MS" pitchFamily="66" charset="0"/>
            </a:endParaRPr>
          </a:p>
        </p:txBody>
      </p:sp>
      <p:sp>
        <p:nvSpPr>
          <p:cNvPr id="11" name="10 Sağa Bükülü Ok"/>
          <p:cNvSpPr/>
          <p:nvPr/>
        </p:nvSpPr>
        <p:spPr>
          <a:xfrm>
            <a:off x="1500166" y="5286388"/>
            <a:ext cx="731520" cy="1216152"/>
          </a:xfrm>
          <a:prstGeom prst="curvedRightArrow">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2" name="11 Sola Bükülü Ok"/>
          <p:cNvSpPr/>
          <p:nvPr/>
        </p:nvSpPr>
        <p:spPr>
          <a:xfrm>
            <a:off x="4857752" y="5214950"/>
            <a:ext cx="731520" cy="1216152"/>
          </a:xfrm>
          <a:prstGeom prst="curvedLeftArrow">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12 Yuvarlatılmış Dikdörtgen"/>
          <p:cNvSpPr/>
          <p:nvPr/>
        </p:nvSpPr>
        <p:spPr>
          <a:xfrm>
            <a:off x="2571736" y="5572140"/>
            <a:ext cx="2143140" cy="914400"/>
          </a:xfrm>
          <a:prstGeom prst="round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ÜRETİCİ</a:t>
            </a:r>
            <a:endParaRPr lang="tr-TR" b="1" dirty="0">
              <a:solidFill>
                <a:schemeClr val="tx1"/>
              </a:solidFill>
              <a:latin typeface="Comic Sans MS" pitchFamily="66" charset="0"/>
            </a:endParaRPr>
          </a:p>
        </p:txBody>
      </p:sp>
      <p:sp>
        <p:nvSpPr>
          <p:cNvPr id="14" name="13 Aşağı Ok"/>
          <p:cNvSpPr/>
          <p:nvPr/>
        </p:nvSpPr>
        <p:spPr>
          <a:xfrm>
            <a:off x="7358082" y="5143512"/>
            <a:ext cx="484632" cy="642942"/>
          </a:xfrm>
          <a:prstGeom prst="downArrow">
            <a:avLst/>
          </a:prstGeom>
          <a:solidFill>
            <a:schemeClr val="accent6">
              <a:lumMod val="75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15" name="14 Yuvarlatılmış Dikdörtgen"/>
          <p:cNvSpPr/>
          <p:nvPr/>
        </p:nvSpPr>
        <p:spPr>
          <a:xfrm>
            <a:off x="6286512" y="5929330"/>
            <a:ext cx="2571768" cy="771524"/>
          </a:xfrm>
          <a:prstGeom prst="roundRec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YELEŞİK YAŞAM</a:t>
            </a:r>
            <a:endParaRPr lang="tr-TR"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4)">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ox(in)">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8" presetClass="entr" presetSubtype="0" accel="5000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8"/>
                                        </p:tgtEl>
                                        <p:attrNameLst>
                                          <p:attrName>ppt_y</p:attrName>
                                        </p:attrNameLst>
                                      </p:cBhvr>
                                      <p:tavLst>
                                        <p:tav tm="0">
                                          <p:val>
                                            <p:strVal val="#ppt_y"/>
                                          </p:val>
                                        </p:tav>
                                        <p:tav tm="100000">
                                          <p:val>
                                            <p:strVal val="#ppt_y"/>
                                          </p:val>
                                        </p:tav>
                                      </p:tavLst>
                                    </p:anim>
                                    <p:animEffect transition="in" filter="fade">
                                      <p:cBhvr>
                                        <p:cTn id="38" dur="1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8" presetClass="entr" presetSubtype="0" accel="5000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4"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45" dur="1000" fill="hold"/>
                                        <p:tgtEl>
                                          <p:spTgt spid="9"/>
                                        </p:tgtEl>
                                        <p:attrNameLst>
                                          <p:attrName>ppt_y</p:attrName>
                                        </p:attrNameLst>
                                      </p:cBhvr>
                                      <p:tavLst>
                                        <p:tav tm="0">
                                          <p:val>
                                            <p:strVal val="#ppt_y"/>
                                          </p:val>
                                        </p:tav>
                                        <p:tav tm="100000">
                                          <p:val>
                                            <p:strVal val="#ppt_y"/>
                                          </p:val>
                                        </p:tav>
                                      </p:tavLst>
                                    </p:anim>
                                    <p:animEffect transition="in" filter="fade">
                                      <p:cBhvr>
                                        <p:cTn id="46" dur="1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48" presetClass="entr" presetSubtype="0" accel="5000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2"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53" dur="1000" fill="hold"/>
                                        <p:tgtEl>
                                          <p:spTgt spid="10"/>
                                        </p:tgtEl>
                                        <p:attrNameLst>
                                          <p:attrName>ppt_y</p:attrName>
                                        </p:attrNameLst>
                                      </p:cBhvr>
                                      <p:tavLst>
                                        <p:tav tm="0">
                                          <p:val>
                                            <p:strVal val="#ppt_y"/>
                                          </p:val>
                                        </p:tav>
                                        <p:tav tm="100000">
                                          <p:val>
                                            <p:strVal val="#ppt_y"/>
                                          </p:val>
                                        </p:tav>
                                      </p:tavLst>
                                    </p:anim>
                                    <p:animEffect transition="in" filter="fade">
                                      <p:cBhvr>
                                        <p:cTn id="54" dur="10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ox(in)">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ox(in)">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9" presetClass="entr" presetSubtype="1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0" fill="hold"/>
                                        <p:tgtEl>
                                          <p:spTgt spid="13"/>
                                        </p:tgtEl>
                                        <p:attrNameLst>
                                          <p:attrName>ppt_w</p:attrName>
                                        </p:attrNameLst>
                                      </p:cBhvr>
                                      <p:tavLst>
                                        <p:tav tm="0" fmla="#ppt_w*sin(2.5*pi*$)">
                                          <p:val>
                                            <p:fltVal val="0"/>
                                          </p:val>
                                        </p:tav>
                                        <p:tav tm="100000">
                                          <p:val>
                                            <p:fltVal val="1"/>
                                          </p:val>
                                        </p:tav>
                                      </p:tavLst>
                                    </p:anim>
                                    <p:anim calcmode="lin" valueType="num">
                                      <p:cBhvr>
                                        <p:cTn id="70" dur="5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52"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Scale>
                                      <p:cBhvr>
                                        <p:cTn id="7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14"/>
                                        </p:tgtEl>
                                        <p:attrNameLst>
                                          <p:attrName>ppt_x</p:attrName>
                                          <p:attrName>ppt_y</p:attrName>
                                        </p:attrNameLst>
                                      </p:cBhvr>
                                    </p:animMotion>
                                    <p:animEffect transition="in" filter="fade">
                                      <p:cBhvr>
                                        <p:cTn id="77" dur="10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52" presetClass="entr" presetSubtype="0" fill="hold" grpId="0" nodeType="clickEffect">
                                  <p:stCondLst>
                                    <p:cond delay="0"/>
                                  </p:stCondLst>
                                  <p:childTnLst>
                                    <p:set>
                                      <p:cBhvr>
                                        <p:cTn id="81" dur="1" fill="hold">
                                          <p:stCondLst>
                                            <p:cond delay="0"/>
                                          </p:stCondLst>
                                        </p:cTn>
                                        <p:tgtEl>
                                          <p:spTgt spid="15"/>
                                        </p:tgtEl>
                                        <p:attrNameLst>
                                          <p:attrName>style.visibility</p:attrName>
                                        </p:attrNameLst>
                                      </p:cBhvr>
                                      <p:to>
                                        <p:strVal val="visible"/>
                                      </p:to>
                                    </p:set>
                                    <p:animScale>
                                      <p:cBhvr>
                                        <p:cTn id="8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5"/>
                                        </p:tgtEl>
                                        <p:attrNameLst>
                                          <p:attrName>ppt_x</p:attrName>
                                          <p:attrName>ppt_y</p:attrName>
                                        </p:attrNameLst>
                                      </p:cBhvr>
                                    </p:animMotion>
                                    <p:animEffect transition="in" filter="fade">
                                      <p:cBhvr>
                                        <p:cTn id="8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571868" y="2643182"/>
            <a:ext cx="5214974" cy="3643338"/>
          </a:xfrm>
          <a:prstGeom prst="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Çayönü Höyüğü (Diyarbakır) ve Cafer Höyük (Malatya) yerleşkelerinde dünyanın en eski buğday türlerinden birisi olan “</a:t>
            </a:r>
            <a:r>
              <a:rPr lang="tr-TR" sz="2000" b="1" dirty="0" err="1" smtClean="0">
                <a:solidFill>
                  <a:schemeClr val="tx1"/>
                </a:solidFill>
                <a:latin typeface="Comic Sans MS" pitchFamily="66" charset="0"/>
              </a:rPr>
              <a:t>Emmer</a:t>
            </a:r>
            <a:r>
              <a:rPr lang="tr-TR" sz="2000" b="1" dirty="0" smtClean="0">
                <a:solidFill>
                  <a:schemeClr val="tx1"/>
                </a:solidFill>
                <a:latin typeface="Comic Sans MS" pitchFamily="66" charset="0"/>
              </a:rPr>
              <a:t> evcil buğdayı” bulunmuştur.Ayrıca MÖ 8.500’lerde Urfa ve Diyarbakır çevresinde buğday tarımının başlamış olması, tahılın ana vatanının Anadolu olduğunu ortaya koymaktadır.</a:t>
            </a:r>
          </a:p>
        </p:txBody>
      </p:sp>
      <p:pic>
        <p:nvPicPr>
          <p:cNvPr id="2050" name="Picture 2"/>
          <p:cNvPicPr>
            <a:picLocks noChangeAspect="1" noChangeArrowheads="1"/>
          </p:cNvPicPr>
          <p:nvPr/>
        </p:nvPicPr>
        <p:blipFill>
          <a:blip r:embed="rId2" cstate="print"/>
          <a:srcRect/>
          <a:stretch>
            <a:fillRect/>
          </a:stretch>
        </p:blipFill>
        <p:spPr bwMode="auto">
          <a:xfrm>
            <a:off x="428596" y="2857496"/>
            <a:ext cx="2714644" cy="3429024"/>
          </a:xfrm>
          <a:prstGeom prst="rect">
            <a:avLst/>
          </a:prstGeom>
          <a:ln w="228600" cap="sq" cmpd="thickThin">
            <a:solidFill>
              <a:srgbClr val="000000"/>
            </a:solidFill>
            <a:prstDash val="solid"/>
            <a:miter lim="800000"/>
          </a:ln>
          <a:effectLst>
            <a:innerShdw blurRad="76200">
              <a:srgbClr val="000000"/>
            </a:innerShdw>
          </a:effectLst>
        </p:spPr>
      </p:pic>
      <p:sp>
        <p:nvSpPr>
          <p:cNvPr id="5" name="4 Sağ Ok"/>
          <p:cNvSpPr/>
          <p:nvPr/>
        </p:nvSpPr>
        <p:spPr>
          <a:xfrm>
            <a:off x="571472" y="428604"/>
            <a:ext cx="4214842" cy="1643074"/>
          </a:xfrm>
          <a:prstGeom prst="rightArrow">
            <a:avLst/>
          </a:prstGeom>
          <a:solidFill>
            <a:srgbClr val="C0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Yerleşik yaşam ve tarımsal üretim sonucu</a:t>
            </a:r>
            <a:endParaRPr lang="tr-TR" sz="2400" b="1" dirty="0">
              <a:solidFill>
                <a:schemeClr val="tx1"/>
              </a:solidFill>
              <a:latin typeface="Comic Sans MS" pitchFamily="66" charset="0"/>
            </a:endParaRPr>
          </a:p>
        </p:txBody>
      </p:sp>
      <p:sp>
        <p:nvSpPr>
          <p:cNvPr id="6" name="5 Sol Ok"/>
          <p:cNvSpPr/>
          <p:nvPr/>
        </p:nvSpPr>
        <p:spPr>
          <a:xfrm>
            <a:off x="5143504" y="571480"/>
            <a:ext cx="3143272" cy="1285884"/>
          </a:xfrm>
          <a:prstGeom prst="leftArrow">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NÜFUS ARTIŞI YAŞANDI</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wipe(down)">
                                      <p:cBhvr>
                                        <p:cTn id="29" dur="580">
                                          <p:stCondLst>
                                            <p:cond delay="0"/>
                                          </p:stCondLst>
                                        </p:cTn>
                                        <p:tgtEl>
                                          <p:spTgt spid="2050"/>
                                        </p:tgtEl>
                                      </p:cBhvr>
                                    </p:animEffect>
                                    <p:anim calcmode="lin" valueType="num">
                                      <p:cBhvr>
                                        <p:cTn id="30"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35" dur="26">
                                          <p:stCondLst>
                                            <p:cond delay="650"/>
                                          </p:stCondLst>
                                        </p:cTn>
                                        <p:tgtEl>
                                          <p:spTgt spid="2050"/>
                                        </p:tgtEl>
                                      </p:cBhvr>
                                      <p:to x="100000" y="60000"/>
                                    </p:animScale>
                                    <p:animScale>
                                      <p:cBhvr>
                                        <p:cTn id="36" dur="166" decel="50000">
                                          <p:stCondLst>
                                            <p:cond delay="676"/>
                                          </p:stCondLst>
                                        </p:cTn>
                                        <p:tgtEl>
                                          <p:spTgt spid="2050"/>
                                        </p:tgtEl>
                                      </p:cBhvr>
                                      <p:to x="100000" y="100000"/>
                                    </p:animScale>
                                    <p:animScale>
                                      <p:cBhvr>
                                        <p:cTn id="37" dur="26">
                                          <p:stCondLst>
                                            <p:cond delay="1312"/>
                                          </p:stCondLst>
                                        </p:cTn>
                                        <p:tgtEl>
                                          <p:spTgt spid="2050"/>
                                        </p:tgtEl>
                                      </p:cBhvr>
                                      <p:to x="100000" y="80000"/>
                                    </p:animScale>
                                    <p:animScale>
                                      <p:cBhvr>
                                        <p:cTn id="38" dur="166" decel="50000">
                                          <p:stCondLst>
                                            <p:cond delay="1338"/>
                                          </p:stCondLst>
                                        </p:cTn>
                                        <p:tgtEl>
                                          <p:spTgt spid="2050"/>
                                        </p:tgtEl>
                                      </p:cBhvr>
                                      <p:to x="100000" y="100000"/>
                                    </p:animScale>
                                    <p:animScale>
                                      <p:cBhvr>
                                        <p:cTn id="39" dur="26">
                                          <p:stCondLst>
                                            <p:cond delay="1642"/>
                                          </p:stCondLst>
                                        </p:cTn>
                                        <p:tgtEl>
                                          <p:spTgt spid="2050"/>
                                        </p:tgtEl>
                                      </p:cBhvr>
                                      <p:to x="100000" y="90000"/>
                                    </p:animScale>
                                    <p:animScale>
                                      <p:cBhvr>
                                        <p:cTn id="40" dur="166" decel="50000">
                                          <p:stCondLst>
                                            <p:cond delay="1668"/>
                                          </p:stCondLst>
                                        </p:cTn>
                                        <p:tgtEl>
                                          <p:spTgt spid="2050"/>
                                        </p:tgtEl>
                                      </p:cBhvr>
                                      <p:to x="100000" y="100000"/>
                                    </p:animScale>
                                    <p:animScale>
                                      <p:cBhvr>
                                        <p:cTn id="41" dur="26">
                                          <p:stCondLst>
                                            <p:cond delay="1808"/>
                                          </p:stCondLst>
                                        </p:cTn>
                                        <p:tgtEl>
                                          <p:spTgt spid="2050"/>
                                        </p:tgtEl>
                                      </p:cBhvr>
                                      <p:to x="100000" y="95000"/>
                                    </p:animScale>
                                    <p:animScale>
                                      <p:cBhvr>
                                        <p:cTn id="42" dur="166" decel="50000">
                                          <p:stCondLst>
                                            <p:cond delay="1834"/>
                                          </p:stCondLst>
                                        </p:cTn>
                                        <p:tgtEl>
                                          <p:spTgt spid="2050"/>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1" presetClass="entr" presetSubtype="4"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4)">
                                      <p:cBhvr>
                                        <p:cTn id="4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p:cNvSpPr/>
          <p:nvPr/>
        </p:nvSpPr>
        <p:spPr>
          <a:xfrm>
            <a:off x="285720" y="285728"/>
            <a:ext cx="5214974" cy="2786082"/>
          </a:xfrm>
          <a:prstGeom prst="rightArrow">
            <a:avLst/>
          </a:prstGeom>
          <a:solidFill>
            <a:srgbClr val="56F71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İlk olarak mağara ve kaya sığınaklarında   yaşayan insanoğlu </a:t>
            </a:r>
            <a:r>
              <a:rPr lang="tr-TR" b="1" dirty="0" err="1" smtClean="0">
                <a:solidFill>
                  <a:schemeClr val="tx1"/>
                </a:solidFill>
                <a:latin typeface="Comic Sans MS" pitchFamily="66" charset="0"/>
              </a:rPr>
              <a:t>megaron</a:t>
            </a:r>
            <a:r>
              <a:rPr lang="tr-TR" b="1" dirty="0" smtClean="0">
                <a:solidFill>
                  <a:schemeClr val="tx1"/>
                </a:solidFill>
                <a:latin typeface="Comic Sans MS" pitchFamily="66" charset="0"/>
              </a:rPr>
              <a:t> tipi evler yaptı.İZMİR BAKLATEPE VE LİMANTEPE HÖYÜKLERİ </a:t>
            </a:r>
            <a:endParaRPr lang="tr-TR" b="1" dirty="0">
              <a:solidFill>
                <a:schemeClr val="tx1"/>
              </a:solidFill>
              <a:latin typeface="Comic Sans MS" pitchFamily="66" charset="0"/>
            </a:endParaRPr>
          </a:p>
        </p:txBody>
      </p:sp>
      <p:pic>
        <p:nvPicPr>
          <p:cNvPr id="3074" name="Picture 2"/>
          <p:cNvPicPr>
            <a:picLocks noChangeAspect="1" noChangeArrowheads="1"/>
          </p:cNvPicPr>
          <p:nvPr/>
        </p:nvPicPr>
        <p:blipFill>
          <a:blip r:embed="rId2" cstate="print"/>
          <a:srcRect/>
          <a:stretch>
            <a:fillRect/>
          </a:stretch>
        </p:blipFill>
        <p:spPr bwMode="auto">
          <a:xfrm>
            <a:off x="5500694" y="0"/>
            <a:ext cx="3324225" cy="2286000"/>
          </a:xfrm>
          <a:prstGeom prst="rect">
            <a:avLst/>
          </a:prstGeom>
          <a:noFill/>
          <a:ln w="9525">
            <a:noFill/>
            <a:miter lim="800000"/>
            <a:headEnd/>
            <a:tailEnd/>
          </a:ln>
          <a:effectLst/>
        </p:spPr>
      </p:pic>
      <p:sp>
        <p:nvSpPr>
          <p:cNvPr id="4" name="3 Sağ Ok"/>
          <p:cNvSpPr/>
          <p:nvPr/>
        </p:nvSpPr>
        <p:spPr>
          <a:xfrm>
            <a:off x="285720" y="3500438"/>
            <a:ext cx="8286808" cy="1285884"/>
          </a:xfrm>
          <a:prstGeom prst="rightArrow">
            <a:avLst/>
          </a:prstGeom>
          <a:solidFill>
            <a:schemeClr val="accent6">
              <a:lumMod val="75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Tarım ürünleri ve hayvanlardan elde dilen liflerden giysi yaptılar.</a:t>
            </a:r>
            <a:endParaRPr lang="tr-TR" sz="2000" b="1" dirty="0">
              <a:solidFill>
                <a:schemeClr val="tx1"/>
              </a:solidFill>
              <a:latin typeface="Comic Sans MS" pitchFamily="66" charset="0"/>
            </a:endParaRPr>
          </a:p>
        </p:txBody>
      </p:sp>
      <p:sp>
        <p:nvSpPr>
          <p:cNvPr id="5" name="4 Sağ Ok"/>
          <p:cNvSpPr/>
          <p:nvPr/>
        </p:nvSpPr>
        <p:spPr>
          <a:xfrm>
            <a:off x="214282" y="5143512"/>
            <a:ext cx="5572164" cy="1357322"/>
          </a:xfrm>
          <a:prstGeom prst="rightArrow">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Çakmak taşından araç gereç yaptılar</a:t>
            </a:r>
            <a:endParaRPr lang="tr-TR" sz="2000" b="1" dirty="0">
              <a:solidFill>
                <a:schemeClr val="tx1"/>
              </a:solidFill>
              <a:latin typeface="Comic Sans MS" pitchFamily="66" charset="0"/>
            </a:endParaRPr>
          </a:p>
        </p:txBody>
      </p:sp>
      <p:sp>
        <p:nvSpPr>
          <p:cNvPr id="6" name="5 Dikdörtgen"/>
          <p:cNvSpPr/>
          <p:nvPr/>
        </p:nvSpPr>
        <p:spPr>
          <a:xfrm>
            <a:off x="5072066" y="2428868"/>
            <a:ext cx="3786214" cy="914400"/>
          </a:xfrm>
          <a:prstGeom prst="rect">
            <a:avLst/>
          </a:prstGeom>
          <a:solidFill>
            <a:srgbClr val="FB11AD"/>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MEGARON:Belli bir kısmı toprağa gömülü yuvarlak planlı kulübe şeklinde barınak</a:t>
            </a:r>
            <a:endParaRPr lang="tr-TR" sz="2000" b="1" dirty="0">
              <a:solidFill>
                <a:schemeClr val="tx1"/>
              </a:solidFill>
              <a:latin typeface="Comic Sans MS" pitchFamily="66" charset="0"/>
            </a:endParaRPr>
          </a:p>
        </p:txBody>
      </p:sp>
      <p:pic>
        <p:nvPicPr>
          <p:cNvPr id="2050" name="Picture 2" descr="http://2.bp.blogspot.com/_wLqaxNoxCmk/SzGGhcUhoaI/AAAAAAAAAD0/6NkKIHRsg-E/s320/black_flint.jpg"/>
          <p:cNvPicPr>
            <a:picLocks noChangeAspect="1" noChangeArrowheads="1"/>
          </p:cNvPicPr>
          <p:nvPr/>
        </p:nvPicPr>
        <p:blipFill>
          <a:blip r:embed="rId3" cstate="print"/>
          <a:srcRect/>
          <a:stretch>
            <a:fillRect/>
          </a:stretch>
        </p:blipFill>
        <p:spPr bwMode="auto">
          <a:xfrm>
            <a:off x="5857884" y="4857760"/>
            <a:ext cx="3048000" cy="17859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80">
                                          <p:stCondLst>
                                            <p:cond delay="0"/>
                                          </p:stCondLst>
                                        </p:cTn>
                                        <p:tgtEl>
                                          <p:spTgt spid="3074"/>
                                        </p:tgtEl>
                                      </p:cBhvr>
                                    </p:animEffect>
                                    <p:anim calcmode="lin" valueType="num">
                                      <p:cBhvr>
                                        <p:cTn id="13"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8" dur="26">
                                          <p:stCondLst>
                                            <p:cond delay="650"/>
                                          </p:stCondLst>
                                        </p:cTn>
                                        <p:tgtEl>
                                          <p:spTgt spid="3074"/>
                                        </p:tgtEl>
                                      </p:cBhvr>
                                      <p:to x="100000" y="60000"/>
                                    </p:animScale>
                                    <p:animScale>
                                      <p:cBhvr>
                                        <p:cTn id="19" dur="166" decel="50000">
                                          <p:stCondLst>
                                            <p:cond delay="676"/>
                                          </p:stCondLst>
                                        </p:cTn>
                                        <p:tgtEl>
                                          <p:spTgt spid="3074"/>
                                        </p:tgtEl>
                                      </p:cBhvr>
                                      <p:to x="100000" y="100000"/>
                                    </p:animScale>
                                    <p:animScale>
                                      <p:cBhvr>
                                        <p:cTn id="20" dur="26">
                                          <p:stCondLst>
                                            <p:cond delay="1312"/>
                                          </p:stCondLst>
                                        </p:cTn>
                                        <p:tgtEl>
                                          <p:spTgt spid="3074"/>
                                        </p:tgtEl>
                                      </p:cBhvr>
                                      <p:to x="100000" y="80000"/>
                                    </p:animScale>
                                    <p:animScale>
                                      <p:cBhvr>
                                        <p:cTn id="21" dur="166" decel="50000">
                                          <p:stCondLst>
                                            <p:cond delay="1338"/>
                                          </p:stCondLst>
                                        </p:cTn>
                                        <p:tgtEl>
                                          <p:spTgt spid="3074"/>
                                        </p:tgtEl>
                                      </p:cBhvr>
                                      <p:to x="100000" y="100000"/>
                                    </p:animScale>
                                    <p:animScale>
                                      <p:cBhvr>
                                        <p:cTn id="22" dur="26">
                                          <p:stCondLst>
                                            <p:cond delay="1642"/>
                                          </p:stCondLst>
                                        </p:cTn>
                                        <p:tgtEl>
                                          <p:spTgt spid="3074"/>
                                        </p:tgtEl>
                                      </p:cBhvr>
                                      <p:to x="100000" y="90000"/>
                                    </p:animScale>
                                    <p:animScale>
                                      <p:cBhvr>
                                        <p:cTn id="23" dur="166" decel="50000">
                                          <p:stCondLst>
                                            <p:cond delay="1668"/>
                                          </p:stCondLst>
                                        </p:cTn>
                                        <p:tgtEl>
                                          <p:spTgt spid="3074"/>
                                        </p:tgtEl>
                                      </p:cBhvr>
                                      <p:to x="100000" y="100000"/>
                                    </p:animScale>
                                    <p:animScale>
                                      <p:cBhvr>
                                        <p:cTn id="24" dur="26">
                                          <p:stCondLst>
                                            <p:cond delay="1808"/>
                                          </p:stCondLst>
                                        </p:cTn>
                                        <p:tgtEl>
                                          <p:spTgt spid="3074"/>
                                        </p:tgtEl>
                                      </p:cBhvr>
                                      <p:to x="100000" y="95000"/>
                                    </p:animScale>
                                    <p:animScale>
                                      <p:cBhvr>
                                        <p:cTn id="25" dur="166" decel="50000">
                                          <p:stCondLst>
                                            <p:cond delay="1834"/>
                                          </p:stCondLst>
                                        </p:cTn>
                                        <p:tgtEl>
                                          <p:spTgt spid="307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6"/>
                                        </p:tgtEl>
                                        <p:attrNameLst>
                                          <p:attrName>ppt_y</p:attrName>
                                        </p:attrNameLst>
                                      </p:cBhvr>
                                      <p:tavLst>
                                        <p:tav tm="0">
                                          <p:val>
                                            <p:strVal val="#ppt_y"/>
                                          </p:val>
                                        </p:tav>
                                        <p:tav tm="100000">
                                          <p:val>
                                            <p:strVal val="#ppt_y"/>
                                          </p:val>
                                        </p:tav>
                                      </p:tavLst>
                                    </p:anim>
                                    <p:animEffect transition="in" filter="fade">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8" presetClass="entr" presetSubtype="0" accel="5000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9"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40" dur="1000" fill="hold"/>
                                        <p:tgtEl>
                                          <p:spTgt spid="4"/>
                                        </p:tgtEl>
                                        <p:attrNameLst>
                                          <p:attrName>ppt_y</p:attrName>
                                        </p:attrNameLst>
                                      </p:cBhvr>
                                      <p:tavLst>
                                        <p:tav tm="0">
                                          <p:val>
                                            <p:strVal val="#ppt_y"/>
                                          </p:val>
                                        </p:tav>
                                        <p:tav tm="100000">
                                          <p:val>
                                            <p:strVal val="#ppt_y"/>
                                          </p:val>
                                        </p:tav>
                                      </p:tavLst>
                                    </p:anim>
                                    <p:animEffect transition="in" filter="fade">
                                      <p:cBhvr>
                                        <p:cTn id="41" dur="10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56" presetClass="entr" presetSubtype="0" fill="hold" grpId="0" nodeType="clickEffect">
                                  <p:stCondLst>
                                    <p:cond delay="0"/>
                                  </p:stCondLst>
                                  <p:iterate type="lt">
                                    <p:tmPct val="10000"/>
                                  </p:iterate>
                                  <p:childTnLst>
                                    <p:set>
                                      <p:cBhvr>
                                        <p:cTn id="45" dur="1" fill="hold">
                                          <p:stCondLst>
                                            <p:cond delay="0"/>
                                          </p:stCondLst>
                                        </p:cTn>
                                        <p:tgtEl>
                                          <p:spTgt spid="5"/>
                                        </p:tgtEl>
                                        <p:attrNameLst>
                                          <p:attrName>style.visibility</p:attrName>
                                        </p:attrNameLst>
                                      </p:cBhvr>
                                      <p:to>
                                        <p:strVal val="visible"/>
                                      </p:to>
                                    </p:set>
                                    <p:anim by="(-#ppt_w*2)" calcmode="lin" valueType="num">
                                      <p:cBhvr rctx="PPT">
                                        <p:cTn id="46" dur="500" autoRev="1" fill="hold">
                                          <p:stCondLst>
                                            <p:cond delay="0"/>
                                          </p:stCondLst>
                                        </p:cTn>
                                        <p:tgtEl>
                                          <p:spTgt spid="5"/>
                                        </p:tgtEl>
                                        <p:attrNameLst>
                                          <p:attrName>ppt_w</p:attrName>
                                        </p:attrNameLst>
                                      </p:cBhvr>
                                    </p:anim>
                                    <p:anim by="(#ppt_w*0.50)" calcmode="lin" valueType="num">
                                      <p:cBhvr>
                                        <p:cTn id="47" dur="500" decel="50000" autoRev="1" fill="hold">
                                          <p:stCondLst>
                                            <p:cond delay="0"/>
                                          </p:stCondLst>
                                        </p:cTn>
                                        <p:tgtEl>
                                          <p:spTgt spid="5"/>
                                        </p:tgtEl>
                                        <p:attrNameLst>
                                          <p:attrName>ppt_x</p:attrName>
                                        </p:attrNameLst>
                                      </p:cBhvr>
                                    </p:anim>
                                    <p:anim from="(-#ppt_h/2)" to="(#ppt_y)" calcmode="lin" valueType="num">
                                      <p:cBhvr>
                                        <p:cTn id="48" dur="1000" fill="hold">
                                          <p:stCondLst>
                                            <p:cond delay="0"/>
                                          </p:stCondLst>
                                        </p:cTn>
                                        <p:tgtEl>
                                          <p:spTgt spid="5"/>
                                        </p:tgtEl>
                                        <p:attrNameLst>
                                          <p:attrName>ppt_y</p:attrName>
                                        </p:attrNameLst>
                                      </p:cBhvr>
                                    </p:anim>
                                    <p:animRot by="21600000">
                                      <p:cBhvr>
                                        <p:cTn id="49" dur="1000" fill="hold">
                                          <p:stCondLst>
                                            <p:cond delay="0"/>
                                          </p:stCondLst>
                                        </p:cTn>
                                        <p:tgtEl>
                                          <p:spTgt spid="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1" presetClass="entr" presetSubtype="4" fill="hold" nodeType="clickEffect">
                                  <p:stCondLst>
                                    <p:cond delay="0"/>
                                  </p:stCondLst>
                                  <p:childTnLst>
                                    <p:set>
                                      <p:cBhvr>
                                        <p:cTn id="53" dur="1" fill="hold">
                                          <p:stCondLst>
                                            <p:cond delay="0"/>
                                          </p:stCondLst>
                                        </p:cTn>
                                        <p:tgtEl>
                                          <p:spTgt spid="2050"/>
                                        </p:tgtEl>
                                        <p:attrNameLst>
                                          <p:attrName>style.visibility</p:attrName>
                                        </p:attrNameLst>
                                      </p:cBhvr>
                                      <p:to>
                                        <p:strVal val="visible"/>
                                      </p:to>
                                    </p:set>
                                    <p:animEffect transition="in" filter="wheel(4)">
                                      <p:cBhvr>
                                        <p:cTn id="54"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p:cNvSpPr/>
          <p:nvPr/>
        </p:nvSpPr>
        <p:spPr>
          <a:xfrm>
            <a:off x="0" y="3929042"/>
            <a:ext cx="8429684" cy="2928958"/>
          </a:xfrm>
          <a:prstGeom prst="rightArrow">
            <a:avLst/>
          </a:prstGeom>
          <a:solidFill>
            <a:srgbClr val="00FF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Ateşin kullanılması ile birlikte kilin ateşte pişirilmesi ile daha dayanıklı araçlar yapıldı.Çanak-çömlek yapım biçimleri, fırınlama teknikleri, süsleme alışkanlıkları, yazıdan önceki dönemin kültürel ve sosyal yapısı hakkında aydınlatıcı bilgiler sunmaktadır.</a:t>
            </a:r>
            <a:endParaRPr lang="tr-TR" sz="2000" b="1" dirty="0">
              <a:solidFill>
                <a:schemeClr val="tx1"/>
              </a:solidFill>
              <a:latin typeface="Comic Sans MS" pitchFamily="66" charset="0"/>
            </a:endParaRPr>
          </a:p>
        </p:txBody>
      </p:sp>
      <p:sp>
        <p:nvSpPr>
          <p:cNvPr id="3" name="2 Sağ Ok"/>
          <p:cNvSpPr/>
          <p:nvPr/>
        </p:nvSpPr>
        <p:spPr>
          <a:xfrm>
            <a:off x="357158" y="0"/>
            <a:ext cx="6572296" cy="1857364"/>
          </a:xfrm>
          <a:prstGeom prst="rightArrow">
            <a:avLst>
              <a:gd name="adj1" fmla="val 50000"/>
              <a:gd name="adj2" fmla="val 50000"/>
            </a:avLst>
          </a:prstGeom>
          <a:solidFill>
            <a:schemeClr val="accent4">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err="1" smtClean="0">
                <a:solidFill>
                  <a:schemeClr val="tx1"/>
                </a:solidFill>
                <a:latin typeface="Comic Sans MS" pitchFamily="66" charset="0"/>
              </a:rPr>
              <a:t>Obsidyen</a:t>
            </a:r>
            <a:r>
              <a:rPr lang="tr-TR" sz="2000" b="1" dirty="0" smtClean="0">
                <a:solidFill>
                  <a:schemeClr val="tx1"/>
                </a:solidFill>
                <a:latin typeface="Comic Sans MS" pitchFamily="66" charset="0"/>
              </a:rPr>
              <a:t> olarak adlandırılan doğal volkanik camdan bıçak, iğne ve olta gibi aletler yapmışlardır. </a:t>
            </a:r>
            <a:endParaRPr lang="tr-TR" sz="2000" b="1" dirty="0">
              <a:solidFill>
                <a:schemeClr val="tx1"/>
              </a:solidFill>
              <a:latin typeface="Comic Sans MS" pitchFamily="66" charset="0"/>
            </a:endParaRPr>
          </a:p>
        </p:txBody>
      </p:sp>
      <p:pic>
        <p:nvPicPr>
          <p:cNvPr id="4" name="Picture 3"/>
          <p:cNvPicPr>
            <a:picLocks noChangeAspect="1" noChangeArrowheads="1"/>
          </p:cNvPicPr>
          <p:nvPr/>
        </p:nvPicPr>
        <p:blipFill>
          <a:blip r:embed="rId2" cstate="print"/>
          <a:srcRect/>
          <a:stretch>
            <a:fillRect/>
          </a:stretch>
        </p:blipFill>
        <p:spPr bwMode="auto">
          <a:xfrm>
            <a:off x="7215206" y="0"/>
            <a:ext cx="1928794" cy="1905000"/>
          </a:xfrm>
          <a:prstGeom prst="rect">
            <a:avLst/>
          </a:prstGeom>
          <a:noFill/>
          <a:ln w="9525">
            <a:noFill/>
            <a:miter lim="800000"/>
            <a:headEnd/>
            <a:tailEnd/>
          </a:ln>
          <a:effectLst/>
        </p:spPr>
      </p:pic>
      <p:sp>
        <p:nvSpPr>
          <p:cNvPr id="5" name="4 Sağ Ok"/>
          <p:cNvSpPr/>
          <p:nvPr/>
        </p:nvSpPr>
        <p:spPr>
          <a:xfrm>
            <a:off x="285720" y="1857364"/>
            <a:ext cx="6643734" cy="1785950"/>
          </a:xfrm>
          <a:prstGeom prst="rightArrow">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Mikrolit adı verilen küçük ve değişken yapıda ok ucu, orak gibi alet ve silahlar yaptılar. Örnekleri ANTALYA </a:t>
            </a:r>
            <a:r>
              <a:rPr lang="tr-TR" b="1" dirty="0" err="1" smtClean="0">
                <a:solidFill>
                  <a:schemeClr val="tx1"/>
                </a:solidFill>
                <a:latin typeface="Comic Sans MS" pitchFamily="66" charset="0"/>
              </a:rPr>
              <a:t>ÖKİZİNİ’de</a:t>
            </a:r>
            <a:r>
              <a:rPr lang="tr-TR" b="1" dirty="0" smtClean="0">
                <a:solidFill>
                  <a:schemeClr val="tx1"/>
                </a:solidFill>
                <a:latin typeface="Comic Sans MS" pitchFamily="66" charset="0"/>
              </a:rPr>
              <a:t> bulunmuştur.</a:t>
            </a:r>
            <a:endParaRPr lang="tr-TR" b="1" dirty="0">
              <a:solidFill>
                <a:schemeClr val="tx1"/>
              </a:solidFill>
              <a:latin typeface="Comic Sans MS" pitchFamily="66" charset="0"/>
            </a:endParaRPr>
          </a:p>
        </p:txBody>
      </p:sp>
      <p:pic>
        <p:nvPicPr>
          <p:cNvPr id="1026" name="Picture 2" descr="mikrolit ile ilgili görsel sonucu"/>
          <p:cNvPicPr>
            <a:picLocks noChangeAspect="1" noChangeArrowheads="1"/>
          </p:cNvPicPr>
          <p:nvPr/>
        </p:nvPicPr>
        <p:blipFill>
          <a:blip r:embed="rId3" cstate="print"/>
          <a:srcRect/>
          <a:stretch>
            <a:fillRect/>
          </a:stretch>
        </p:blipFill>
        <p:spPr bwMode="auto">
          <a:xfrm>
            <a:off x="7072330" y="1928803"/>
            <a:ext cx="1857356" cy="18930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ox(in)">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wheel(4)">
                                      <p:cBhvr>
                                        <p:cTn id="35" dur="2000"/>
                                        <p:tgtEl>
                                          <p:spTgt spid="1026"/>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şağı Ok Belirtme Çizgisi"/>
          <p:cNvSpPr/>
          <p:nvPr/>
        </p:nvSpPr>
        <p:spPr>
          <a:xfrm>
            <a:off x="428596" y="285728"/>
            <a:ext cx="8286808" cy="1857388"/>
          </a:xfrm>
          <a:prstGeom prst="downArrowCallout">
            <a:avLst/>
          </a:prstGeom>
          <a:solidFill>
            <a:srgbClr val="FB11AD"/>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600" dirty="0" smtClean="0">
                <a:solidFill>
                  <a:schemeClr val="tx1"/>
                </a:solidFill>
                <a:latin typeface="Comic Sans MS" pitchFamily="66" charset="0"/>
              </a:rPr>
              <a:t>SÖZLÜ KÜLTÜR</a:t>
            </a:r>
            <a:endParaRPr lang="tr-TR" sz="6600" dirty="0">
              <a:solidFill>
                <a:schemeClr val="tx1"/>
              </a:solidFill>
              <a:latin typeface="Comic Sans MS" pitchFamily="66" charset="0"/>
            </a:endParaRPr>
          </a:p>
        </p:txBody>
      </p:sp>
      <p:sp>
        <p:nvSpPr>
          <p:cNvPr id="3" name="2 Dikdörtgen"/>
          <p:cNvSpPr/>
          <p:nvPr/>
        </p:nvSpPr>
        <p:spPr>
          <a:xfrm>
            <a:off x="571472" y="2285992"/>
            <a:ext cx="8001056" cy="2571768"/>
          </a:xfrm>
          <a:prstGeom prst="rect">
            <a:avLst/>
          </a:prstGeom>
          <a:solidFill>
            <a:srgbClr val="56F71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latin typeface="Comic Sans MS" pitchFamily="66" charset="0"/>
              </a:rPr>
              <a:t>Yazının icadından önce insanlar, toplumsal hafızalarını sözlü olarak kuşaktan kuşağa aktarmış ve bu yolla korumuştur. Eski Yunan’da mit ve efsane anlatıcıları, Türklerde ozan ve âşık, Afrika’da topluluğun en yaşlıları bu aktarım görevini üstlenmiştir.</a:t>
            </a:r>
            <a:endParaRPr lang="tr-TR" sz="2800" b="1" dirty="0">
              <a:solidFill>
                <a:schemeClr val="tx1"/>
              </a:solidFill>
              <a:latin typeface="Comic Sans MS" pitchFamily="66" charset="0"/>
            </a:endParaRPr>
          </a:p>
        </p:txBody>
      </p:sp>
      <p:sp>
        <p:nvSpPr>
          <p:cNvPr id="4" name="3 Dikdörtgen"/>
          <p:cNvSpPr/>
          <p:nvPr/>
        </p:nvSpPr>
        <p:spPr>
          <a:xfrm>
            <a:off x="571472" y="5143512"/>
            <a:ext cx="8001056" cy="1357322"/>
          </a:xfrm>
          <a:prstGeom prst="rect">
            <a:avLst/>
          </a:prstGeom>
          <a:solidFill>
            <a:srgbClr val="CC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Sözlü geleneğin bir ürünü olan bu anlatılar, aslında insanlığın yazılı olmayan tarihini oluşturmaktadır.</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4)">
                                      <p:cBhvr>
                                        <p:cTn id="25" dur="2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ox(in)">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785786" y="714356"/>
            <a:ext cx="7429552" cy="914400"/>
          </a:xfrm>
          <a:prstGeom prst="rect">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b="1" dirty="0" smtClean="0">
              <a:solidFill>
                <a:schemeClr val="tx1"/>
              </a:solidFill>
              <a:latin typeface="Comic Sans MS" pitchFamily="66" charset="0"/>
            </a:endParaRPr>
          </a:p>
          <a:p>
            <a:pPr algn="ctr"/>
            <a:r>
              <a:rPr lang="tr-TR" sz="3200" b="1" dirty="0" smtClean="0">
                <a:solidFill>
                  <a:schemeClr val="tx1"/>
                </a:solidFill>
                <a:latin typeface="Comic Sans MS" pitchFamily="66" charset="0"/>
              </a:rPr>
              <a:t>TARİH ÖNCESİ DÖNEMLENDİRME</a:t>
            </a:r>
          </a:p>
          <a:p>
            <a:pPr algn="ctr"/>
            <a:endParaRPr lang="tr-TR" sz="3200" b="1" dirty="0">
              <a:solidFill>
                <a:schemeClr val="tx1"/>
              </a:solidFill>
              <a:latin typeface="Comic Sans MS" pitchFamily="66" charset="0"/>
            </a:endParaRPr>
          </a:p>
        </p:txBody>
      </p:sp>
      <p:sp>
        <p:nvSpPr>
          <p:cNvPr id="4" name="3 Aşağı Ok"/>
          <p:cNvSpPr/>
          <p:nvPr/>
        </p:nvSpPr>
        <p:spPr>
          <a:xfrm>
            <a:off x="714348" y="1714488"/>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6" name="5 Dikdörtgen"/>
          <p:cNvSpPr/>
          <p:nvPr/>
        </p:nvSpPr>
        <p:spPr>
          <a:xfrm>
            <a:off x="428596" y="2714620"/>
            <a:ext cx="3786214" cy="914400"/>
          </a:xfrm>
          <a:prstGeom prst="rect">
            <a:avLst/>
          </a:prstGeom>
          <a:solidFill>
            <a:srgbClr val="56F71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TAŞ ÇAĞI</a:t>
            </a:r>
            <a:endParaRPr lang="tr-TR" sz="4400" b="1" dirty="0">
              <a:solidFill>
                <a:schemeClr val="tx1"/>
              </a:solidFill>
              <a:latin typeface="Comic Sans MS" pitchFamily="66" charset="0"/>
            </a:endParaRPr>
          </a:p>
        </p:txBody>
      </p:sp>
      <p:sp>
        <p:nvSpPr>
          <p:cNvPr id="7" name="6 Dikdörtgen"/>
          <p:cNvSpPr/>
          <p:nvPr/>
        </p:nvSpPr>
        <p:spPr>
          <a:xfrm>
            <a:off x="4714876" y="2714620"/>
            <a:ext cx="3786214" cy="914400"/>
          </a:xfrm>
          <a:prstGeom prst="rect">
            <a:avLst/>
          </a:prstGeom>
          <a:solidFill>
            <a:srgbClr val="56F71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MADEN ÇAĞI  </a:t>
            </a:r>
            <a:endParaRPr lang="tr-TR" sz="3600" b="1" dirty="0">
              <a:solidFill>
                <a:schemeClr val="tx1"/>
              </a:solidFill>
              <a:latin typeface="Comic Sans MS" pitchFamily="66" charset="0"/>
            </a:endParaRPr>
          </a:p>
        </p:txBody>
      </p:sp>
      <p:sp>
        <p:nvSpPr>
          <p:cNvPr id="15" name="14 Yuvarlatılmış Dikdörtgen"/>
          <p:cNvSpPr/>
          <p:nvPr/>
        </p:nvSpPr>
        <p:spPr>
          <a:xfrm>
            <a:off x="0" y="4857760"/>
            <a:ext cx="1643042" cy="914400"/>
          </a:xfrm>
          <a:prstGeom prst="roundRect">
            <a:avLst/>
          </a:prstGeom>
          <a:solidFill>
            <a:srgbClr val="FF99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ESKİ TAŞ</a:t>
            </a:r>
            <a:endParaRPr lang="tr-TR" sz="2000" b="1" dirty="0">
              <a:solidFill>
                <a:schemeClr val="tx1"/>
              </a:solidFill>
              <a:latin typeface="Comic Sans MS" pitchFamily="66" charset="0"/>
            </a:endParaRPr>
          </a:p>
        </p:txBody>
      </p:sp>
      <p:sp>
        <p:nvSpPr>
          <p:cNvPr id="16" name="15 Yuvarlatılmış Dikdörtgen"/>
          <p:cNvSpPr/>
          <p:nvPr/>
        </p:nvSpPr>
        <p:spPr>
          <a:xfrm>
            <a:off x="4714876" y="4786322"/>
            <a:ext cx="1643042" cy="914400"/>
          </a:xfrm>
          <a:prstGeom prst="roundRect">
            <a:avLst/>
          </a:prstGeom>
          <a:solidFill>
            <a:srgbClr val="13C2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BAKIR</a:t>
            </a:r>
            <a:endParaRPr lang="tr-TR" sz="3200" b="1" dirty="0">
              <a:solidFill>
                <a:schemeClr val="tx1"/>
              </a:solidFill>
              <a:latin typeface="Comic Sans MS" pitchFamily="66" charset="0"/>
            </a:endParaRPr>
          </a:p>
        </p:txBody>
      </p:sp>
      <p:sp>
        <p:nvSpPr>
          <p:cNvPr id="17" name="16 Yuvarlatılmış Dikdörtgen"/>
          <p:cNvSpPr/>
          <p:nvPr/>
        </p:nvSpPr>
        <p:spPr>
          <a:xfrm>
            <a:off x="3000364" y="4857760"/>
            <a:ext cx="1643042" cy="914400"/>
          </a:xfrm>
          <a:prstGeom prst="roundRect">
            <a:avLst/>
          </a:prstGeom>
          <a:solidFill>
            <a:srgbClr val="FF99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YENİ TAŞ</a:t>
            </a:r>
            <a:endParaRPr lang="tr-TR" sz="2000" b="1" dirty="0">
              <a:solidFill>
                <a:schemeClr val="tx1"/>
              </a:solidFill>
              <a:latin typeface="Comic Sans MS" pitchFamily="66" charset="0"/>
            </a:endParaRPr>
          </a:p>
        </p:txBody>
      </p:sp>
      <p:sp>
        <p:nvSpPr>
          <p:cNvPr id="18" name="17 Yuvarlatılmış Dikdörtgen"/>
          <p:cNvSpPr/>
          <p:nvPr/>
        </p:nvSpPr>
        <p:spPr>
          <a:xfrm>
            <a:off x="1571604" y="5943600"/>
            <a:ext cx="1643042" cy="914400"/>
          </a:xfrm>
          <a:prstGeom prst="roundRect">
            <a:avLst/>
          </a:prstGeom>
          <a:solidFill>
            <a:srgbClr val="FF993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ORTA TAŞ</a:t>
            </a:r>
            <a:endParaRPr lang="tr-TR" sz="2000" b="1" dirty="0">
              <a:solidFill>
                <a:schemeClr val="tx1"/>
              </a:solidFill>
              <a:latin typeface="Comic Sans MS" pitchFamily="66" charset="0"/>
            </a:endParaRPr>
          </a:p>
        </p:txBody>
      </p:sp>
      <p:sp>
        <p:nvSpPr>
          <p:cNvPr id="19" name="18 Yuvarlatılmış Dikdörtgen"/>
          <p:cNvSpPr/>
          <p:nvPr/>
        </p:nvSpPr>
        <p:spPr>
          <a:xfrm>
            <a:off x="5929322" y="5786454"/>
            <a:ext cx="1643042" cy="914400"/>
          </a:xfrm>
          <a:prstGeom prst="roundRect">
            <a:avLst/>
          </a:prstGeom>
          <a:solidFill>
            <a:srgbClr val="13C2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TUNÇ</a:t>
            </a:r>
            <a:endParaRPr lang="tr-TR" sz="3600" b="1" dirty="0">
              <a:solidFill>
                <a:schemeClr val="tx1"/>
              </a:solidFill>
              <a:latin typeface="Comic Sans MS" pitchFamily="66" charset="0"/>
            </a:endParaRPr>
          </a:p>
        </p:txBody>
      </p:sp>
      <p:sp>
        <p:nvSpPr>
          <p:cNvPr id="20" name="19 Yuvarlatılmış Dikdörtgen"/>
          <p:cNvSpPr/>
          <p:nvPr/>
        </p:nvSpPr>
        <p:spPr>
          <a:xfrm>
            <a:off x="7500958" y="4786322"/>
            <a:ext cx="1643042" cy="914400"/>
          </a:xfrm>
          <a:prstGeom prst="roundRect">
            <a:avLst/>
          </a:prstGeom>
          <a:solidFill>
            <a:srgbClr val="13C2F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DEMİR</a:t>
            </a:r>
            <a:endParaRPr lang="tr-TR" sz="2800" b="1" dirty="0">
              <a:solidFill>
                <a:schemeClr val="tx1"/>
              </a:solidFill>
              <a:latin typeface="Comic Sans MS" pitchFamily="66" charset="0"/>
            </a:endParaRPr>
          </a:p>
        </p:txBody>
      </p:sp>
      <p:sp>
        <p:nvSpPr>
          <p:cNvPr id="21" name="20 Aşağı Ok"/>
          <p:cNvSpPr/>
          <p:nvPr/>
        </p:nvSpPr>
        <p:spPr>
          <a:xfrm>
            <a:off x="7858148" y="1714488"/>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2" name="21 Aşağı Ok"/>
          <p:cNvSpPr/>
          <p:nvPr/>
        </p:nvSpPr>
        <p:spPr>
          <a:xfrm>
            <a:off x="285720" y="3714752"/>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3" name="22 Aşağı Ok"/>
          <p:cNvSpPr/>
          <p:nvPr/>
        </p:nvSpPr>
        <p:spPr>
          <a:xfrm>
            <a:off x="3786182" y="3714752"/>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4" name="23 Aşağı Ok"/>
          <p:cNvSpPr/>
          <p:nvPr/>
        </p:nvSpPr>
        <p:spPr>
          <a:xfrm>
            <a:off x="4786314" y="3714752"/>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5" name="24 Aşağı Ok"/>
          <p:cNvSpPr/>
          <p:nvPr/>
        </p:nvSpPr>
        <p:spPr>
          <a:xfrm>
            <a:off x="8215338" y="3714752"/>
            <a:ext cx="484632" cy="97840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6" name="25 Aşağı Ok"/>
          <p:cNvSpPr/>
          <p:nvPr/>
        </p:nvSpPr>
        <p:spPr>
          <a:xfrm>
            <a:off x="1928794" y="3786190"/>
            <a:ext cx="484632" cy="1857388"/>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
        <p:nvSpPr>
          <p:cNvPr id="27" name="26 Aşağı Ok"/>
          <p:cNvSpPr/>
          <p:nvPr/>
        </p:nvSpPr>
        <p:spPr>
          <a:xfrm>
            <a:off x="6572264" y="3786190"/>
            <a:ext cx="484632" cy="1785950"/>
          </a:xfrm>
          <a:prstGeom prst="down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541</Words>
  <PresentationFormat>Ekran Gösterisi (4:3)</PresentationFormat>
  <Paragraphs>59</Paragraphs>
  <Slides>14</Slides>
  <Notes>1</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2017-10-19T18:56:21Z</dcterms:created>
  <dcterms:modified xsi:type="dcterms:W3CDTF">2018-10-03T17:12:40Z</dcterms:modified>
  <cp:category>www.sorubak.com</cp:category>
</cp:coreProperties>
</file>