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70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F850"/>
    <a:srgbClr val="EB2178"/>
    <a:srgbClr val="B05CAC"/>
    <a:srgbClr val="C448B2"/>
    <a:srgbClr val="0FD5FD"/>
    <a:srgbClr val="A9291B"/>
    <a:srgbClr val="FE0E14"/>
    <a:srgbClr val="F94413"/>
    <a:srgbClr val="D5FD0F"/>
    <a:srgbClr val="767E4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15DAB9-A60D-4C11-B4AE-F6681480D3AE}" type="datetimeFigureOut">
              <a:rPr lang="tr-TR" smtClean="0"/>
              <a:t>03/10/2018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3314E-8403-4D7B-AF60-0829E5901E08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23314E-8403-4D7B-AF60-0829E5901E08}" type="slidenum">
              <a:rPr lang="tr-TR" smtClean="0"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85720" y="357166"/>
            <a:ext cx="8643998" cy="1271566"/>
          </a:xfrm>
          <a:prstGeom prst="roundRect">
            <a:avLst/>
          </a:prstGeom>
          <a:solidFill>
            <a:srgbClr val="F01CD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  <a:latin typeface="Comic Sans MS" pitchFamily="66" charset="0"/>
              </a:rPr>
              <a:t>TÜRKLERİN İSLAMİYETİ KABULÜ</a:t>
            </a:r>
          </a:p>
          <a:p>
            <a:pPr algn="ctr"/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4643438" y="1714488"/>
            <a:ext cx="4143404" cy="1214446"/>
          </a:xfrm>
          <a:prstGeom prst="rect">
            <a:avLst/>
          </a:prstGeom>
          <a:solidFill>
            <a:srgbClr val="00B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Müslümanlar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Sasani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Devleti’ne son verince Müslüman Araplar ve Türkler ilk defa komşu oldular.</a:t>
            </a:r>
          </a:p>
          <a:p>
            <a:endParaRPr lang="tr-T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85720" y="1928802"/>
            <a:ext cx="3286148" cy="914400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HZ. ÖMER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Çentikli Sağ Ok"/>
          <p:cNvSpPr/>
          <p:nvPr/>
        </p:nvSpPr>
        <p:spPr>
          <a:xfrm>
            <a:off x="3857620" y="2357430"/>
            <a:ext cx="714380" cy="357190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357158" y="3143248"/>
            <a:ext cx="3286148" cy="914400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HZ. OSMAN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7158" y="4286256"/>
            <a:ext cx="3286148" cy="914400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EMEVİLER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28596" y="5429264"/>
            <a:ext cx="3286148" cy="914400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ABBASİLER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8 Çentikli Sağ Ok"/>
          <p:cNvSpPr/>
          <p:nvPr/>
        </p:nvSpPr>
        <p:spPr>
          <a:xfrm>
            <a:off x="3929058" y="5715016"/>
            <a:ext cx="714380" cy="357190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0" name="9 Çentikli Sağ Ok"/>
          <p:cNvSpPr/>
          <p:nvPr/>
        </p:nvSpPr>
        <p:spPr>
          <a:xfrm>
            <a:off x="3857620" y="4572008"/>
            <a:ext cx="714380" cy="357190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1" name="10 Çentikli Sağ Ok"/>
          <p:cNvSpPr/>
          <p:nvPr/>
        </p:nvSpPr>
        <p:spPr>
          <a:xfrm>
            <a:off x="3857620" y="3500438"/>
            <a:ext cx="714380" cy="357190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Dikdörtgen"/>
          <p:cNvSpPr/>
          <p:nvPr/>
        </p:nvSpPr>
        <p:spPr>
          <a:xfrm>
            <a:off x="4643438" y="3071810"/>
            <a:ext cx="4143404" cy="1071570"/>
          </a:xfrm>
          <a:prstGeom prst="rect">
            <a:avLst/>
          </a:prstGeom>
          <a:solidFill>
            <a:srgbClr val="00B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Araplar Ceyhun nehrini aşınca Türk – Arap savaşları başladı.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714876" y="4286256"/>
            <a:ext cx="4143404" cy="1071570"/>
          </a:xfrm>
          <a:prstGeom prst="rect">
            <a:avLst/>
          </a:prstGeom>
          <a:solidFill>
            <a:srgbClr val="00B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Türk – Arap savaşları şiddetlendi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714876" y="5500702"/>
            <a:ext cx="4143404" cy="1071570"/>
          </a:xfrm>
          <a:prstGeom prst="rect">
            <a:avLst/>
          </a:prstGeom>
          <a:solidFill>
            <a:srgbClr val="00B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Türk – Arap ilişkileri düzeldi ve Türkler büyük kitleler halinde Müslüman olmaya başladı.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zeyr\Desktop\k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8858312" cy="650085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500034" y="214290"/>
            <a:ext cx="8286808" cy="914400"/>
          </a:xfrm>
          <a:prstGeom prst="roundRect">
            <a:avLst/>
          </a:prstGeom>
          <a:solidFill>
            <a:srgbClr val="C448B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tx1"/>
                </a:solidFill>
                <a:latin typeface="Comic Sans MS" pitchFamily="66" charset="0"/>
              </a:rPr>
              <a:t>GAZNELİLER 969-1187</a:t>
            </a:r>
            <a:endParaRPr lang="tr-TR" sz="4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428596" y="1357298"/>
            <a:ext cx="2428892" cy="5000660"/>
          </a:xfrm>
          <a:prstGeom prst="roundRect">
            <a:avLst/>
          </a:prstGeom>
          <a:solidFill>
            <a:srgbClr val="F21A7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Samanoğullarının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Herat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valisi Alp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Tigin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tarafından kuruldu.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3143240" y="3786190"/>
            <a:ext cx="2428892" cy="2500330"/>
          </a:xfrm>
          <a:prstGeom prst="roundRect">
            <a:avLst/>
          </a:prstGeom>
          <a:solidFill>
            <a:srgbClr val="0FD5FD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Afganistanda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kuruldu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5786446" y="1357298"/>
            <a:ext cx="2714644" cy="4857784"/>
          </a:xfrm>
          <a:prstGeom prst="round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Başkenti</a:t>
            </a:r>
          </a:p>
          <a:p>
            <a:pPr algn="ctr"/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GAZNE</a:t>
            </a:r>
            <a:endParaRPr lang="tr-TR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052" name="Picture 4" descr="C:\Users\Uzeyr\Desktop\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357298"/>
            <a:ext cx="2571768" cy="2214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14282" y="214290"/>
            <a:ext cx="2928958" cy="1643074"/>
          </a:xfrm>
          <a:prstGeom prst="ellipse">
            <a:avLst/>
          </a:prstGeom>
          <a:solidFill>
            <a:srgbClr val="C448B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GAZNELİ MAHMUT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Sağ Ok"/>
          <p:cNvSpPr/>
          <p:nvPr/>
        </p:nvSpPr>
        <p:spPr>
          <a:xfrm>
            <a:off x="3000364" y="214290"/>
            <a:ext cx="1357322" cy="484632"/>
          </a:xfrm>
          <a:prstGeom prst="right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Sağ Ok"/>
          <p:cNvSpPr/>
          <p:nvPr/>
        </p:nvSpPr>
        <p:spPr>
          <a:xfrm>
            <a:off x="3143240" y="1071546"/>
            <a:ext cx="1071570" cy="484632"/>
          </a:xfrm>
          <a:prstGeom prst="right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500562" y="214290"/>
            <a:ext cx="4357718" cy="785818"/>
          </a:xfrm>
          <a:prstGeom prst="rect">
            <a:avLst/>
          </a:prstGeom>
          <a:solidFill>
            <a:srgbClr val="0FD5FD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lvl="0" algn="ctr"/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Gazneli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Devleti’ne en parlak dönemini yaşattı</a:t>
            </a:r>
            <a:r>
              <a:rPr lang="tr-TR" sz="2000" dirty="0" smtClean="0"/>
              <a:t>.</a:t>
            </a:r>
          </a:p>
          <a:p>
            <a:pPr algn="ctr"/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4429124" y="1142984"/>
            <a:ext cx="4357718" cy="714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</a:p>
          <a:p>
            <a:pPr lvl="0" algn="ctr"/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Samanoğulları’ndan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Horasan’ı aldı.</a:t>
            </a:r>
          </a:p>
          <a:p>
            <a:pPr algn="ctr"/>
            <a:endParaRPr lang="tr-TR" dirty="0"/>
          </a:p>
        </p:txBody>
      </p:sp>
      <p:sp>
        <p:nvSpPr>
          <p:cNvPr id="9" name="8 Dikdörtgen"/>
          <p:cNvSpPr/>
          <p:nvPr/>
        </p:nvSpPr>
        <p:spPr>
          <a:xfrm>
            <a:off x="3786182" y="1928802"/>
            <a:ext cx="5072098" cy="914400"/>
          </a:xfrm>
          <a:prstGeom prst="rect">
            <a:avLst/>
          </a:prstGeom>
          <a:solidFill>
            <a:srgbClr val="0FD5FD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Karahanlılarla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savaştı. Ceyhun ırmağı 2 devlet arasında sınır kabul edildi.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10 Yukarı Bükülü Ok"/>
          <p:cNvSpPr/>
          <p:nvPr/>
        </p:nvSpPr>
        <p:spPr>
          <a:xfrm rot="5400000">
            <a:off x="2655176" y="1702486"/>
            <a:ext cx="850392" cy="731520"/>
          </a:xfrm>
          <a:prstGeom prst="bentUp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000364" y="2928934"/>
            <a:ext cx="5857916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 sz="20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lvl="0"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Yaklaşan Selçuklu tehlikesine karşı tedbirler aldı.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Arslan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Yabgu’yu yakalayıp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Kalincar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Kalesi’ne hapsetti.</a:t>
            </a:r>
          </a:p>
          <a:p>
            <a:pPr algn="ctr"/>
            <a:endParaRPr lang="tr-TR" dirty="0"/>
          </a:p>
        </p:txBody>
      </p:sp>
      <p:sp>
        <p:nvSpPr>
          <p:cNvPr id="13" name="12 Yukarı Bükülü Ok"/>
          <p:cNvSpPr/>
          <p:nvPr/>
        </p:nvSpPr>
        <p:spPr>
          <a:xfrm rot="5400000">
            <a:off x="1401579" y="2384579"/>
            <a:ext cx="1643074" cy="731520"/>
          </a:xfrm>
          <a:prstGeom prst="bentUp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Yukarı Bükülü Ok"/>
          <p:cNvSpPr/>
          <p:nvPr/>
        </p:nvSpPr>
        <p:spPr>
          <a:xfrm rot="5400000">
            <a:off x="79976" y="2848926"/>
            <a:ext cx="2714644" cy="731520"/>
          </a:xfrm>
          <a:prstGeom prst="bentUp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1928794" y="3929066"/>
            <a:ext cx="6929486" cy="1428760"/>
          </a:xfrm>
          <a:prstGeom prst="rect">
            <a:avLst/>
          </a:prstGeom>
          <a:solidFill>
            <a:srgbClr val="0FD5FD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tr-TR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lvl="0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Bağdat’ta bulunan Abbasi halifesini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Büveyhoğulları’nın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baskısından kurtarmak için sefer yaptı. </a:t>
            </a:r>
          </a:p>
          <a:p>
            <a:pPr lvl="0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Halife tarafından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Gazneli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Mahmut’a sultan unvanı verildi.  (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Gazneli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Mahmut  “Sultan” unvanını kullanan ilk Türk hükümdarıdır.</a:t>
            </a:r>
          </a:p>
          <a:p>
            <a:pPr algn="ctr"/>
            <a:endParaRPr lang="tr-TR" dirty="0"/>
          </a:p>
        </p:txBody>
      </p:sp>
      <p:sp>
        <p:nvSpPr>
          <p:cNvPr id="16" name="15 Yukarı Bükülü Ok"/>
          <p:cNvSpPr/>
          <p:nvPr/>
        </p:nvSpPr>
        <p:spPr>
          <a:xfrm rot="5400000">
            <a:off x="-1634536" y="3563306"/>
            <a:ext cx="4714908" cy="731520"/>
          </a:xfrm>
          <a:prstGeom prst="bentUp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1214414" y="5429240"/>
            <a:ext cx="7643866" cy="14287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tr-TR" dirty="0" smtClean="0"/>
          </a:p>
          <a:p>
            <a:pPr lvl="0"/>
            <a:endParaRPr lang="tr-TR" dirty="0" smtClean="0"/>
          </a:p>
          <a:p>
            <a:pPr lvl="0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Sultan Mahmut Hindistan’a 17 sefer yaptı.	</a:t>
            </a:r>
          </a:p>
          <a:p>
            <a:pPr lvl="0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Hindistan’a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İslamiyeti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yaymak</a:t>
            </a:r>
          </a:p>
          <a:p>
            <a:pPr lvl="0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Hindistan’ın yeraltı ve yer üstü zenginliklerini ele geçirmek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Hindistan’a İslamiyet yayıldı ve bugünkü Pakistan’ın temelleri atıldı.</a:t>
            </a:r>
          </a:p>
          <a:p>
            <a:pPr lvl="0"/>
            <a:endParaRPr lang="tr-TR" dirty="0" smtClean="0"/>
          </a:p>
          <a:p>
            <a:pPr algn="ctr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14282" y="285728"/>
            <a:ext cx="2643206" cy="914400"/>
          </a:xfrm>
          <a:prstGeom prst="roundRect">
            <a:avLst/>
          </a:prstGeom>
          <a:solidFill>
            <a:srgbClr val="C448B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GAZNELİ MESUT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786182" y="214290"/>
            <a:ext cx="5143536" cy="2500330"/>
          </a:xfrm>
          <a:prstGeom prst="rect">
            <a:avLst/>
          </a:prstGeom>
          <a:solidFill>
            <a:srgbClr val="92D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</a:t>
            </a:r>
          </a:p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Babası kadar dirayetli bir hükümdar değildi. Yaklaşan ve büyümekte olan Selçuklu tehlikesine karşı tedbirler almak yerine Hindistan’a sefere çıktı. Bu sırada Selçuklular 2 defa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Gaznelileri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yendi. (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Nesa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ve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Serahs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Savaşları) Bunun üzerine büyük bir ordu ile Selçuklular üzerine yürüdü.</a:t>
            </a:r>
          </a:p>
          <a:p>
            <a:pPr algn="ctr"/>
            <a:endParaRPr lang="tr-TR" dirty="0"/>
          </a:p>
        </p:txBody>
      </p:sp>
      <p:sp>
        <p:nvSpPr>
          <p:cNvPr id="4" name="3 Çentikli Sağ Ok"/>
          <p:cNvSpPr/>
          <p:nvPr/>
        </p:nvSpPr>
        <p:spPr>
          <a:xfrm>
            <a:off x="3000364" y="571480"/>
            <a:ext cx="714380" cy="484632"/>
          </a:xfrm>
          <a:prstGeom prst="notchedRightArrow">
            <a:avLst/>
          </a:prstGeom>
          <a:solidFill>
            <a:srgbClr val="C0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57158" y="3429000"/>
            <a:ext cx="1843094" cy="914400"/>
          </a:xfrm>
          <a:prstGeom prst="rect">
            <a:avLst/>
          </a:prstGeom>
          <a:solidFill>
            <a:srgbClr val="FF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GAZNELİLER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215074" y="3357562"/>
            <a:ext cx="2500330" cy="914400"/>
          </a:xfrm>
          <a:prstGeom prst="rect">
            <a:avLst/>
          </a:prstGeom>
          <a:solidFill>
            <a:schemeClr val="accent5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BÜYÜK SELÇUKLULAR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Patlama 1"/>
          <p:cNvSpPr/>
          <p:nvPr/>
        </p:nvSpPr>
        <p:spPr>
          <a:xfrm>
            <a:off x="2285984" y="3000372"/>
            <a:ext cx="3786214" cy="2286016"/>
          </a:xfrm>
          <a:prstGeom prst="irregularSeal1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DANDANAKAN SAVAŞI 1040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7 Akış Çizelgesi: Öteki İşlem"/>
          <p:cNvSpPr/>
          <p:nvPr/>
        </p:nvSpPr>
        <p:spPr>
          <a:xfrm>
            <a:off x="214282" y="5429264"/>
            <a:ext cx="8715436" cy="1285884"/>
          </a:xfrm>
          <a:prstGeom prst="flowChartAlternateProcess">
            <a:avLst/>
          </a:prstGeom>
          <a:solidFill>
            <a:srgbClr val="14F8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Savaşı Selçuklular kazandı. Selçuklular resmen kurulurken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Gazneliler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yıkılış sürecine girdi.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14282" y="1428736"/>
            <a:ext cx="3429024" cy="1414466"/>
          </a:xfrm>
          <a:prstGeom prst="roundRect">
            <a:avLst/>
          </a:prstGeom>
          <a:solidFill>
            <a:srgbClr val="EB217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Selçukluların Horasan’ı ele geçirmek istemesi. (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Gaznelilerin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büyüyen Selçuklu tehlikesine son vermek istemesi.)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zeyr\Desktop\Gazneliler%20Devleti%20Harit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732" y="285729"/>
            <a:ext cx="8643220" cy="514353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Dikdörtgen"/>
          <p:cNvSpPr/>
          <p:nvPr/>
        </p:nvSpPr>
        <p:spPr>
          <a:xfrm>
            <a:off x="214282" y="5786454"/>
            <a:ext cx="8929718" cy="914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latin typeface="Comic Sans MS" pitchFamily="66" charset="0"/>
              </a:rPr>
              <a:t>Dandanakan’dan</a:t>
            </a:r>
            <a:r>
              <a:rPr lang="tr-TR" sz="2800" b="1" dirty="0" smtClean="0">
                <a:latin typeface="Comic Sans MS" pitchFamily="66" charset="0"/>
              </a:rPr>
              <a:t> sonra bir daha toparlanamayan </a:t>
            </a:r>
            <a:r>
              <a:rPr lang="tr-TR" sz="2800" b="1" dirty="0" err="1" smtClean="0">
                <a:latin typeface="Comic Sans MS" pitchFamily="66" charset="0"/>
              </a:rPr>
              <a:t>Gazneliler</a:t>
            </a:r>
            <a:r>
              <a:rPr lang="tr-TR" sz="2800" b="1" dirty="0" smtClean="0">
                <a:latin typeface="Comic Sans MS" pitchFamily="66" charset="0"/>
              </a:rPr>
              <a:t> 1187’de </a:t>
            </a:r>
            <a:r>
              <a:rPr lang="tr-TR" sz="2800" b="1" dirty="0" err="1" smtClean="0">
                <a:latin typeface="Comic Sans MS" pitchFamily="66" charset="0"/>
              </a:rPr>
              <a:t>Gurlular</a:t>
            </a:r>
            <a:r>
              <a:rPr lang="tr-TR" sz="2800" b="1" dirty="0" smtClean="0">
                <a:latin typeface="Comic Sans MS" pitchFamily="66" charset="0"/>
              </a:rPr>
              <a:t> tarafından yıkıldı.</a:t>
            </a:r>
            <a:endParaRPr lang="tr-TR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85720" y="214290"/>
            <a:ext cx="2286016" cy="10715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ÇİN</a:t>
            </a:r>
            <a:endParaRPr lang="tr-TR" sz="5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6715140" y="214290"/>
            <a:ext cx="2143140" cy="985838"/>
          </a:xfrm>
          <a:prstGeom prst="roundRect">
            <a:avLst/>
          </a:prstGeom>
          <a:solidFill>
            <a:srgbClr val="92D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EMEVİLER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Sol Sağ Ok Belirtme Çizgisi"/>
          <p:cNvSpPr/>
          <p:nvPr/>
        </p:nvSpPr>
        <p:spPr>
          <a:xfrm>
            <a:off x="2643174" y="214290"/>
            <a:ext cx="4000528" cy="1000132"/>
          </a:xfrm>
          <a:prstGeom prst="leftRightArrowCallou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TALAS SAVAŞI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57158" y="1428736"/>
            <a:ext cx="8501122" cy="914400"/>
          </a:xfrm>
          <a:prstGeom prst="rect">
            <a:avLst/>
          </a:prstGeom>
          <a:solidFill>
            <a:srgbClr val="F01CD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TÜRKLERİN İSLAMİYETİ KABUL ETMESİNİN SEBEPLERİ</a:t>
            </a:r>
            <a:endParaRPr lang="tr-TR" sz="28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786314" y="2571744"/>
            <a:ext cx="4071966" cy="914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Her iki dinin ahlak anlayışının birbirine benzemesi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14876" y="4929198"/>
            <a:ext cx="4143404" cy="914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Her iki dinde de ruhban sınıfının bulunmaması.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786314" y="3786190"/>
            <a:ext cx="4071966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Her iki dinde de temizliğin çok önemli olması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28596" y="3714752"/>
            <a:ext cx="4143404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 sz="16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lvl="0"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Her iki dinde de kurban kesme,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ahiret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, cennet (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uçmağ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), cehennem (tamu) inançlarının bulunması</a:t>
            </a:r>
            <a:r>
              <a:rPr lang="tr-TR" sz="1600" b="1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</a:p>
          <a:p>
            <a:pPr algn="ctr"/>
            <a:endParaRPr lang="tr-TR" dirty="0"/>
          </a:p>
        </p:txBody>
      </p:sp>
      <p:sp>
        <p:nvSpPr>
          <p:cNvPr id="10" name="9 Dikdörtgen"/>
          <p:cNvSpPr/>
          <p:nvPr/>
        </p:nvSpPr>
        <p:spPr>
          <a:xfrm>
            <a:off x="428596" y="4929198"/>
            <a:ext cx="4143404" cy="914400"/>
          </a:xfrm>
          <a:prstGeom prst="rect">
            <a:avLst/>
          </a:prstGeom>
          <a:solidFill>
            <a:srgbClr val="92D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 sz="16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lvl="0" algn="ctr"/>
            <a:r>
              <a:rPr lang="tr-TR" sz="1600" b="1" dirty="0" smtClean="0">
                <a:solidFill>
                  <a:schemeClr val="tx1"/>
                </a:solidFill>
                <a:latin typeface="Comic Sans MS" pitchFamily="66" charset="0"/>
              </a:rPr>
              <a:t>Türklerdeki fetih anlayışı (Cihan hâkimiyeti mefkûresi) ile İslamiyet’teki cihat anlayışının birbirine benzemesi</a:t>
            </a:r>
          </a:p>
          <a:p>
            <a:pPr algn="ctr"/>
            <a:endParaRPr lang="tr-TR" dirty="0"/>
          </a:p>
        </p:txBody>
      </p:sp>
      <p:sp>
        <p:nvSpPr>
          <p:cNvPr id="11" name="10 Dikdörtgen"/>
          <p:cNvSpPr/>
          <p:nvPr/>
        </p:nvSpPr>
        <p:spPr>
          <a:xfrm>
            <a:off x="428596" y="2571744"/>
            <a:ext cx="4143404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Her iki dinde de tek Tanrı inancının olması.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85720" y="214290"/>
            <a:ext cx="8643998" cy="914400"/>
          </a:xfrm>
          <a:prstGeom prst="roundRect">
            <a:avLst/>
          </a:prstGeom>
          <a:solidFill>
            <a:srgbClr val="F01CD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TÜRKLERİN İSLAMİYET’E HİZMETLERİ</a:t>
            </a:r>
            <a:endParaRPr lang="tr-TR" sz="3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85720" y="1500174"/>
            <a:ext cx="8572560" cy="4929222"/>
          </a:xfrm>
          <a:prstGeom prst="rect">
            <a:avLst/>
          </a:prstGeom>
          <a:solidFill>
            <a:srgbClr val="FC9C1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İslamiyeti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koruduk.</a:t>
            </a:r>
          </a:p>
          <a:p>
            <a:pPr lvl="0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Haçlılara karşı. (A.S.D,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Eyyubiler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, Memluklar)</a:t>
            </a:r>
          </a:p>
          <a:p>
            <a:pPr lvl="0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Bizans’a karşı. (A.S.D, B.S.D, Osmanlı)</a:t>
            </a:r>
          </a:p>
          <a:p>
            <a:pPr lvl="0"/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İslamiyeti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yaydık.</a:t>
            </a:r>
          </a:p>
          <a:p>
            <a:pPr lvl="0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Hindistan’a (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Gazneliler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ve Babürler)</a:t>
            </a:r>
          </a:p>
          <a:p>
            <a:pPr lvl="0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Balkanlara ve Kafkasya’ya ( Osmanlı Devleti)</a:t>
            </a:r>
          </a:p>
          <a:p>
            <a:pPr lvl="0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Halifeyi koruduk.</a:t>
            </a:r>
          </a:p>
          <a:p>
            <a:pPr lvl="0"/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Büveyhoğulları’na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karşı. ( B.S.D ve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Gazneliler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)</a:t>
            </a:r>
          </a:p>
          <a:p>
            <a:pPr lvl="0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Moğollara karşı. ( Memluklar)</a:t>
            </a:r>
          </a:p>
          <a:p>
            <a:pPr lvl="0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İslam devletlerinde ordu ve devlet yönetiminde görevler aldık. (Örnek: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Avasım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)</a:t>
            </a:r>
          </a:p>
          <a:p>
            <a:pPr lvl="0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İslam bilim ve sanatına katkıda bulunduk.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85720" y="214290"/>
            <a:ext cx="8643998" cy="914400"/>
          </a:xfrm>
          <a:prstGeom prst="roundRect">
            <a:avLst/>
          </a:prstGeom>
          <a:solidFill>
            <a:srgbClr val="F01CD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MISIR’DA KURULAN İLK TÜRK DEVLETLERİ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Aşağı Ok"/>
          <p:cNvSpPr/>
          <p:nvPr/>
        </p:nvSpPr>
        <p:spPr>
          <a:xfrm>
            <a:off x="642910" y="1214422"/>
            <a:ext cx="484632" cy="500066"/>
          </a:xfrm>
          <a:prstGeom prst="down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Aşağı Ok"/>
          <p:cNvSpPr/>
          <p:nvPr/>
        </p:nvSpPr>
        <p:spPr>
          <a:xfrm>
            <a:off x="7643834" y="1214422"/>
            <a:ext cx="484632" cy="500066"/>
          </a:xfrm>
          <a:prstGeom prst="down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282" y="1785926"/>
            <a:ext cx="3000396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TOLUNOĞULLARI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357950" y="1714488"/>
            <a:ext cx="2557474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IHŞİTLER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Dikey Kaydırma"/>
          <p:cNvSpPr/>
          <p:nvPr/>
        </p:nvSpPr>
        <p:spPr>
          <a:xfrm>
            <a:off x="0" y="3071810"/>
            <a:ext cx="4857752" cy="3786190"/>
          </a:xfrm>
          <a:prstGeom prst="verticalScroll">
            <a:avLst/>
          </a:prstGeom>
          <a:solidFill>
            <a:srgbClr val="0EFE3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 smtClean="0"/>
          </a:p>
          <a:p>
            <a:endParaRPr lang="tr-TR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Tolunoğlu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Ahmet (Abbasiler tarafından Mısır’a vali olarak gönderildi. Bir müddet sonra Abbasilerin merkezi otoritesinin zayıflamasından istifade ederek kendi devletini kurdu.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Tolunoğulları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dönemine “Mısır’ın Altın Çağı” denmiştir. Çünkü pek çok mimari eser yapmışlardır. 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Abbasiler tarafından 905’te yıkıldı.</a:t>
            </a:r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  <p:sp>
        <p:nvSpPr>
          <p:cNvPr id="8" name="7 Dikey Kaydırma"/>
          <p:cNvSpPr/>
          <p:nvPr/>
        </p:nvSpPr>
        <p:spPr>
          <a:xfrm>
            <a:off x="4500562" y="3000372"/>
            <a:ext cx="4643438" cy="3857628"/>
          </a:xfrm>
          <a:prstGeom prst="verticalScroll">
            <a:avLst/>
          </a:prstGeom>
          <a:solidFill>
            <a:srgbClr val="0EFE3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20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Muhammed bin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Togaç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Abbasiler tarafından Mısır’a vali olarak gönderildi. Bir müddet sonra Abbasilerin merkezi otoritesinin zayıflamasından istifade ederek kendi devletini kurdu. Fatımiler tarafından 969’da yıkıldı.</a:t>
            </a:r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  <p:sp>
        <p:nvSpPr>
          <p:cNvPr id="10" name="9 Aşağı Ok"/>
          <p:cNvSpPr/>
          <p:nvPr/>
        </p:nvSpPr>
        <p:spPr>
          <a:xfrm>
            <a:off x="1785918" y="2428868"/>
            <a:ext cx="484632" cy="571504"/>
          </a:xfrm>
          <a:prstGeom prst="down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şağı Ok"/>
          <p:cNvSpPr/>
          <p:nvPr/>
        </p:nvSpPr>
        <p:spPr>
          <a:xfrm>
            <a:off x="7572396" y="2357430"/>
            <a:ext cx="484632" cy="571504"/>
          </a:xfrm>
          <a:prstGeom prst="down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zeyr\Desktop\tolunogull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5942"/>
            <a:ext cx="8643998" cy="503995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Dikdörtgen"/>
          <p:cNvSpPr/>
          <p:nvPr/>
        </p:nvSpPr>
        <p:spPr>
          <a:xfrm>
            <a:off x="0" y="5643578"/>
            <a:ext cx="9144000" cy="1071570"/>
          </a:xfrm>
          <a:prstGeom prst="rect">
            <a:avLst/>
          </a:prstGeom>
          <a:solidFill>
            <a:srgbClr val="FE0E14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TOLUNOĞULLARI MISIR’DA KURULAN İLK TÜRK DEVLETİDİR.KURUCUSU TÜRK HALKI ARAPTIR BU YÜZDEN KISA SÜREDE YIKILMIŞTIR.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zeyr\Desktop\IHSIDI~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435771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Dikdörtgen"/>
          <p:cNvSpPr/>
          <p:nvPr/>
        </p:nvSpPr>
        <p:spPr>
          <a:xfrm>
            <a:off x="0" y="5072074"/>
            <a:ext cx="9144000" cy="1785926"/>
          </a:xfrm>
          <a:prstGeom prst="rect">
            <a:avLst/>
          </a:prstGeom>
          <a:solidFill>
            <a:srgbClr val="D5FD0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IHŞİTLER MISIR’DA KURULAN İKİNCİ TÜRK DEVLETİ’DİR.YÖNETİCİLERİ TÜRK HALKI ARAP OLDUĞU İÇİN  KISA SÜREDE YIKILMIŞTIR.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14282" y="142852"/>
            <a:ext cx="8715436" cy="914400"/>
          </a:xfrm>
          <a:prstGeom prst="roundRect">
            <a:avLst/>
          </a:prstGeom>
          <a:solidFill>
            <a:srgbClr val="F01CD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tx1"/>
                </a:solidFill>
                <a:latin typeface="Comic Sans MS" pitchFamily="66" charset="0"/>
              </a:rPr>
              <a:t>KARAHANLILAR 840-1212</a:t>
            </a:r>
            <a:endParaRPr lang="tr-TR" sz="4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428596" y="2143116"/>
            <a:ext cx="2071702" cy="2214578"/>
          </a:xfrm>
          <a:prstGeom prst="roundRect">
            <a:avLst/>
          </a:prstGeom>
          <a:solidFill>
            <a:srgbClr val="F21A7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KARLUK </a:t>
            </a: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YAĞMA</a:t>
            </a: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ÇİĞİL</a:t>
            </a: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TUHSİ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6786578" y="2143116"/>
            <a:ext cx="1928826" cy="2143140"/>
          </a:xfrm>
          <a:prstGeom prst="roundRect">
            <a:avLst/>
          </a:prstGeom>
          <a:solidFill>
            <a:srgbClr val="0FD5FD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Bilinen ilk hükümdarı Bilge Kül Kadir Han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4714876" y="4429132"/>
            <a:ext cx="1928826" cy="2428868"/>
          </a:xfrm>
          <a:prstGeom prst="roundRect">
            <a:avLst/>
          </a:prstGeom>
          <a:solidFill>
            <a:srgbClr val="14F8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En  parlak dönemi Yusuf Kadir Han 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714612" y="2143116"/>
            <a:ext cx="1857388" cy="2143140"/>
          </a:xfrm>
          <a:prstGeom prst="roundRect">
            <a:avLst/>
          </a:prstGeom>
          <a:solidFill>
            <a:srgbClr val="D5FD0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Başkenti BALAGASUN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7158" y="1142984"/>
            <a:ext cx="8429684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ASYA ‘DA KURULAN İLK TÜRK-İSLAM DEVLETİ KARAHANLILARDIR.(İLİGHANLILAR)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28596" y="4500570"/>
            <a:ext cx="1914532" cy="2357430"/>
          </a:xfrm>
          <a:prstGeom prst="roundRect">
            <a:avLst/>
          </a:prstGeom>
          <a:solidFill>
            <a:srgbClr val="F9441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SATUK BUĞRA HAN DÖNEMİNDE İSLAMI KABUL ETTİLER.(ABDULKERİM)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500298" y="4500570"/>
            <a:ext cx="2000264" cy="2357430"/>
          </a:xfrm>
          <a:prstGeom prst="roundRect">
            <a:avLst/>
          </a:prstGeom>
          <a:solidFill>
            <a:srgbClr val="B05CA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999 YILINDA SAMANOĞULLARI DEVLETİNİ YIKARAK GAZNELİLERLE KOMŞU OLDULAR.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714876" y="2143116"/>
            <a:ext cx="1928826" cy="2143140"/>
          </a:xfrm>
          <a:prstGeom prst="roundRect">
            <a:avLst/>
          </a:prstGeom>
          <a:solidFill>
            <a:srgbClr val="A9291B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TÜRKİS</a:t>
            </a:r>
          </a:p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TAN’DA KURULMUŞTUR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11" name="10 Yuvarlatılmış Dikdörtgen"/>
          <p:cNvSpPr/>
          <p:nvPr/>
        </p:nvSpPr>
        <p:spPr>
          <a:xfrm>
            <a:off x="6786578" y="4500570"/>
            <a:ext cx="2000264" cy="235743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1042 YILINDA İKİYE AYRILDILAR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071538" y="214290"/>
            <a:ext cx="6572296" cy="914400"/>
          </a:xfrm>
          <a:prstGeom prst="roundRect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KARAHANLILAR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Yukarı Ok Belirtme Çizgisi"/>
          <p:cNvSpPr/>
          <p:nvPr/>
        </p:nvSpPr>
        <p:spPr>
          <a:xfrm>
            <a:off x="1071538" y="1142984"/>
            <a:ext cx="2928958" cy="914400"/>
          </a:xfrm>
          <a:prstGeom prst="upArrowCallout">
            <a:avLst/>
          </a:prstGeom>
          <a:solidFill>
            <a:srgbClr val="EB217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DOĞU KARAHANLILAR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Yukarı Ok Belirtme Çizgisi"/>
          <p:cNvSpPr/>
          <p:nvPr/>
        </p:nvSpPr>
        <p:spPr>
          <a:xfrm>
            <a:off x="4286248" y="1214422"/>
            <a:ext cx="3143272" cy="914400"/>
          </a:xfrm>
          <a:prstGeom prst="upArrowCallout">
            <a:avLst/>
          </a:prstGeom>
          <a:solidFill>
            <a:srgbClr val="0FD5FD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BATI KARAHANLILAR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Yukarı Ok Belirtme Çizgisi"/>
          <p:cNvSpPr/>
          <p:nvPr/>
        </p:nvSpPr>
        <p:spPr>
          <a:xfrm>
            <a:off x="1000100" y="2071678"/>
            <a:ext cx="2857520" cy="1285884"/>
          </a:xfrm>
          <a:prstGeom prst="upArrowCallout">
            <a:avLst/>
          </a:prstGeom>
          <a:solidFill>
            <a:srgbClr val="B05CA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HARZEMŞAHLAR YIKTI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7 Yukarı Ok Belirtme Çizgisi"/>
          <p:cNvSpPr/>
          <p:nvPr/>
        </p:nvSpPr>
        <p:spPr>
          <a:xfrm>
            <a:off x="4357686" y="2143116"/>
            <a:ext cx="3214710" cy="1285884"/>
          </a:xfrm>
          <a:prstGeom prst="upArrowCallout">
            <a:avLst/>
          </a:prstGeom>
          <a:solidFill>
            <a:srgbClr val="14F8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KARAHITAYLILAR YIKTI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57158" y="3786190"/>
            <a:ext cx="8501122" cy="28575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İlk Türk İslam devletidir.</a:t>
            </a:r>
          </a:p>
          <a:p>
            <a:pPr lvl="0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İkili devlet teşkilatını kullanan son Türk devletidir. (2’ye bölünerek yıkılan son Türk devletidir.)</a:t>
            </a:r>
          </a:p>
          <a:p>
            <a:pPr lvl="0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Türkçeye önem vermişler ve resmi dil olarak kullanmışlardır.</a:t>
            </a:r>
          </a:p>
          <a:p>
            <a:pPr lvl="0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Türk tarihinde ilk defa kervansaray (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ribat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) ve medrese (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Satuk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Buğra Han tarafından Semerkant’ta) kurmuşlardır.</a:t>
            </a:r>
          </a:p>
          <a:p>
            <a:pPr lvl="0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Dünya tarihinde ilk defa medreselere (üniversitelere) özerklik tanımışlar ve fakir öğrencilere burs vermişlerdir.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715436" cy="650085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49" name="Picture 25" descr="C:\Users\Uzeyr\Desktop\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617229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639</Words>
  <PresentationFormat>Ekran Gösterisi (4:3)</PresentationFormat>
  <Paragraphs>102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2016-02-26T19:42:21Z</dcterms:created>
  <dcterms:modified xsi:type="dcterms:W3CDTF">2018-10-03T17:10:55Z</dcterms:modified>
  <cp:category>www.sorubak.com</cp:category>
</cp:coreProperties>
</file>