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F2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2154" y="-1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356472B-057B-49DE-84E4-E19A612834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71C45DD1-EAC4-4734-8CFF-C32B0BEB4D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C93FE284-3955-4B70-8AED-181333064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3B74EF1B-FAB7-48AC-8757-82C4C3D21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A6D5CCFE-4D89-47C8-94A9-F665DAFBE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7773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6C6C8FF-739A-4355-A1F5-DB565F7C0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F0B565AA-AE43-49C9-8420-D95DEB6BD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67BB9E2E-9259-46F3-B21F-F71B33222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E3FFE086-7097-4311-8CAC-18F136202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8F9824C1-E60B-4012-9BEB-3E5B7FBF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864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9BA3BD5C-9637-4D27-A9DF-569BE052D1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8D6C5A2C-D495-4E53-AFD7-FC0092D1AD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30C67CD3-0689-4843-A504-91DED39A2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4D525206-DEF7-4645-8183-E6121F3A8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E0AFDEAF-97A7-4EEE-B519-0518E88BB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1232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E88234CA-FC65-42E0-AA36-9B7DFE700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AE9A8D8-A88F-4B10-B8D7-DF1DD1A372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2E3E03F4-5EA5-44E7-8EE1-CCF8781B1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0634D8EF-6CBE-4242-890D-70C86E3CE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C68064D9-9227-4095-93A7-22FC4C74D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6761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2A26E0E-EBC8-4E44-A5BD-74A5E4BDB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0AE3FC3E-771D-49C3-8E17-CE06B4AF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BA4636F2-5FA3-4021-A53D-5D09D7694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9FC08821-7E34-4120-AFAB-4A04FDC31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DA88AE74-7C4D-4691-90E3-5DF1174F2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4832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4AFEE2F-9116-4C17-8864-9670D5055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15FADD1-F681-4EA4-BE01-520456C24B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EE5BDD9A-900A-4CDF-9FAE-D75C40F8D1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4B5E515A-204A-4939-8B28-22B7C8D16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426F0110-F95E-49C7-92F1-E998123C9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B89214CC-083D-4326-92C4-F67263AB2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84290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F713617-0D6B-4BEA-8BFE-39C65EA31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E355A946-A6D0-4BAF-A395-A4E726F078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0D278CA9-BBCD-4822-A163-D4D9A2B707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310BC35E-D09D-45D7-9B85-BB44AEFA54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0E6E8C7B-B3C2-4D31-8329-215E37F138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96884EDC-4875-474F-9189-496733174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8DEB8F3C-6EDB-4482-8716-FF5F18CDA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86718C8C-D226-4168-98A7-2795F2870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0654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A63CE04-4FEC-4637-8E25-4487AF30C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6D74E3EC-4A4F-43AD-BCC0-8B90036EF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8CE3B5E0-2D78-48D3-BF01-F26374F55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408BE91F-E6B6-4350-AF53-8E26C80DB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20308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8012BF36-5127-4963-86F3-07C01372D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60E69A80-BEEA-4727-B2F4-04A44DD29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8C0C2047-331F-4D1E-A0F0-0FD66E7F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7570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12F82E2-7BAD-4C1B-81E8-915AB4792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5D1B12E-45CD-4AED-89D9-434C87FEE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CEF7B709-5615-4A42-A7C5-F6C75F84A6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E4E1A880-8CA2-481B-BE67-43894A951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E5CD86FF-90A9-4AD3-9C03-E624D29F7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3DE113AA-BFC8-414F-AB13-00B4219BE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8219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C5B0BD1-F6DE-422D-BA68-4944A08D0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90199F93-2188-481C-A7E2-211A4BE532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B1FF0ACE-4E15-45CA-BAAA-E4138FC29B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F51906F4-8D1B-4D04-B2FC-382899D25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687979F4-80FE-4865-A25D-B62DE17E4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B12B24DE-89CF-45DA-A0DA-ADE959072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9970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E7B12352-1AAA-4B51-8E4E-E5C020386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615179A5-9161-4F9C-9F42-6FB69E77C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C082AC6D-D324-4186-803D-3163669FFD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508AC-9AA5-41BE-A1D8-1FB35F069B92}" type="datetimeFigureOut">
              <a:rPr lang="tr-TR" smtClean="0"/>
              <a:pPr/>
              <a:t>26/09/2018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5958188F-9734-47B9-843D-151008BC2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0906BD30-D4DF-4416-9361-EC7E611D16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6F856-2DD9-474D-AC31-373BC39BDA9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4274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7A238E81-478A-4952-9AEC-C163FA2762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6" name="Picture 2" descr="vector cami png ile ilgili görsel sonucu">
            <a:extLst>
              <a:ext uri="{FF2B5EF4-FFF2-40B4-BE49-F238E27FC236}">
                <a16:creationId xmlns:a16="http://schemas.microsoft.com/office/drawing/2014/main" xmlns="" id="{00761314-405B-4FAF-AE06-A5FE1802F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6870" y="2271755"/>
            <a:ext cx="8415131" cy="4586246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vector cami png ile ilgili görsel sonucu">
            <a:extLst>
              <a:ext uri="{FF2B5EF4-FFF2-40B4-BE49-F238E27FC236}">
                <a16:creationId xmlns:a16="http://schemas.microsoft.com/office/drawing/2014/main" xmlns="" id="{31E25E61-E1C9-43A9-B65D-D3D881CEA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2431773" y="2271754"/>
            <a:ext cx="8640417" cy="4586246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2DFCADC4-9B98-4C86-8FA1-43A1C5F70A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425" y="383217"/>
            <a:ext cx="8415131" cy="2433966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231F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HİTABET VE MESLEKİ UYGULAMA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2D18F7EF-2E5B-4E1D-A1EF-CBB93D24A3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38539" y="3433175"/>
            <a:ext cx="9144000" cy="1655762"/>
          </a:xfrm>
        </p:spPr>
        <p:txBody>
          <a:bodyPr/>
          <a:lstStyle/>
          <a:p>
            <a:r>
              <a:rPr lang="tr-TR" sz="3200" b="1" dirty="0">
                <a:solidFill>
                  <a:srgbClr val="231F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DİN</a:t>
            </a:r>
            <a:r>
              <a:rPr lang="tr-TR" b="1" dirty="0">
                <a:solidFill>
                  <a:srgbClr val="231F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 </a:t>
            </a:r>
            <a:r>
              <a:rPr lang="tr-TR" sz="3200" b="1" dirty="0">
                <a:solidFill>
                  <a:srgbClr val="231F2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HİZMETLERİ</a:t>
            </a:r>
          </a:p>
        </p:txBody>
      </p:sp>
    </p:spTree>
    <p:extLst>
      <p:ext uri="{BB962C8B-B14F-4D97-AF65-F5344CB8AC3E}">
        <p14:creationId xmlns:p14="http://schemas.microsoft.com/office/powerpoint/2010/main" xmlns="" val="1630531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extLst>
              <a:ext uri="{FF2B5EF4-FFF2-40B4-BE49-F238E27FC236}">
                <a16:creationId xmlns:a16="http://schemas.microsoft.com/office/drawing/2014/main" xmlns="" id="{B8E27065-0E2F-41A8-AC7E-31864D7CA3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" name="Unvan 1">
            <a:extLst>
              <a:ext uri="{FF2B5EF4-FFF2-40B4-BE49-F238E27FC236}">
                <a16:creationId xmlns:a16="http://schemas.microsoft.com/office/drawing/2014/main" xmlns="" id="{B5D149BB-E1F1-41B0-AD83-4EFEF7CBB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7159"/>
            <a:ext cx="10515600" cy="1325563"/>
          </a:xfrm>
        </p:spPr>
        <p:txBody>
          <a:bodyPr/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DİN HİZMETİ NEDİR?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C0F4D13-6497-435E-9EA6-E69FFC692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872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tr-TR" sz="2400" dirty="0">
                <a:latin typeface="Futura Md BT" panose="020B0602020204020303" pitchFamily="34" charset="0"/>
                <a:ea typeface="STCaiyun" panose="020B0503020204020204" pitchFamily="2" charset="-122"/>
                <a:cs typeface="Aharoni" panose="020B0604020202020204" pitchFamily="2" charset="-79"/>
              </a:rPr>
              <a:t>Din hizmeti, Yüce Allah’ın Peygamberimiz Hz. Muhammed (</a:t>
            </a:r>
            <a:r>
              <a:rPr lang="tr-TR" sz="2400" dirty="0" err="1">
                <a:latin typeface="Futura Md BT" panose="020B0602020204020303" pitchFamily="34" charset="0"/>
                <a:ea typeface="STCaiyun" panose="020B0503020204020204" pitchFamily="2" charset="-122"/>
                <a:cs typeface="Aharoni" panose="020B0604020202020204" pitchFamily="2" charset="-79"/>
              </a:rPr>
              <a:t>s.a.v</a:t>
            </a:r>
            <a:r>
              <a:rPr lang="tr-TR" sz="2400" dirty="0">
                <a:latin typeface="Futura Md BT" panose="020B0602020204020303" pitchFamily="34" charset="0"/>
                <a:ea typeface="STCaiyun" panose="020B0503020204020204" pitchFamily="2" charset="-122"/>
                <a:cs typeface="Aharoni" panose="020B0604020202020204" pitchFamily="2" charset="-79"/>
              </a:rPr>
              <a:t>) aracılığı ile insanlara gönderdiği Kur’an-ı Kerim mesajını insanlara iletilmesidir.</a:t>
            </a:r>
          </a:p>
          <a:p>
            <a:pPr marL="0" indent="0">
              <a:buNone/>
            </a:pPr>
            <a:r>
              <a:rPr lang="tr-TR" sz="2400" dirty="0">
                <a:latin typeface="Futura Md BT" panose="020B0602020204020303" pitchFamily="34" charset="0"/>
                <a:ea typeface="STCaiyun" panose="020B0503020204020204" pitchFamily="2" charset="-122"/>
                <a:cs typeface="Aharoni" panose="020B0604020202020204" pitchFamily="2" charset="-79"/>
              </a:rPr>
              <a:t>Din hizmeti; yaşlı, engelli, genç, çocuk, şehirli, köylü, ırk, renk, dil, meslek ayrımı olmaksızın insanlara ulaştırılmalıdır. Ülkemizde din hizmetleri Diyanet İşleri Başkanlığına verilmiştir. Bu görev Diyanet İşleri Başkanlığına bağlı din görevlileri tarafından yürütülmektedir. Bu görevliler İmam-Hatip veya İlahiyat Fakülteleri mezunlarından seçilmektedir.</a:t>
            </a:r>
          </a:p>
          <a:p>
            <a:endParaRPr lang="tr-TR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33A96A0A-50BC-4DD6-9214-8AD6F29BE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93989" y="100882"/>
            <a:ext cx="1801840" cy="180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024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65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F4FB11EC-A95E-40D8-A938-B0098E83B4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Daire: Boş 4">
            <a:extLst>
              <a:ext uri="{FF2B5EF4-FFF2-40B4-BE49-F238E27FC236}">
                <a16:creationId xmlns:a16="http://schemas.microsoft.com/office/drawing/2014/main" xmlns="" id="{A4DE999A-8829-4B50-9352-AD337029A006}"/>
              </a:ext>
            </a:extLst>
          </p:cNvPr>
          <p:cNvSpPr/>
          <p:nvPr/>
        </p:nvSpPr>
        <p:spPr>
          <a:xfrm>
            <a:off x="3436008" y="799334"/>
            <a:ext cx="5319983" cy="5259332"/>
          </a:xfrm>
          <a:prstGeom prst="donut">
            <a:avLst>
              <a:gd name="adj" fmla="val 8543"/>
            </a:avLst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xmlns="" id="{8DF064AE-CAB3-4BB8-9849-740E6EAB6BE8}"/>
              </a:ext>
            </a:extLst>
          </p:cNvPr>
          <p:cNvSpPr/>
          <p:nvPr/>
        </p:nvSpPr>
        <p:spPr>
          <a:xfrm>
            <a:off x="4187684" y="2780213"/>
            <a:ext cx="3816628" cy="13782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DİN HİZMETLERİNİ İFADE EDEN BAZI KAVRAMLAR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xmlns="" id="{F3DA7E05-FFFD-4062-B8C5-FEA27D49BFF7}"/>
              </a:ext>
            </a:extLst>
          </p:cNvPr>
          <p:cNvSpPr/>
          <p:nvPr/>
        </p:nvSpPr>
        <p:spPr>
          <a:xfrm>
            <a:off x="4918402" y="401769"/>
            <a:ext cx="2355192" cy="7951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İRŞAT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xmlns="" id="{7CD19758-2D58-4474-BB9C-74C9BB1FAA65}"/>
              </a:ext>
            </a:extLst>
          </p:cNvPr>
          <p:cNvSpPr/>
          <p:nvPr/>
        </p:nvSpPr>
        <p:spPr>
          <a:xfrm>
            <a:off x="2067337" y="2141438"/>
            <a:ext cx="2355192" cy="7951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TEBLİĞ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xmlns="" id="{9156D37E-91A3-4865-A515-8BFBF0CB1DF0}"/>
              </a:ext>
            </a:extLst>
          </p:cNvPr>
          <p:cNvSpPr/>
          <p:nvPr/>
        </p:nvSpPr>
        <p:spPr>
          <a:xfrm>
            <a:off x="1978267" y="4499719"/>
            <a:ext cx="2355192" cy="7951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DAVET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0C3DA498-E137-40AD-AD2B-DBCC9E3E9C02}"/>
              </a:ext>
            </a:extLst>
          </p:cNvPr>
          <p:cNvSpPr/>
          <p:nvPr/>
        </p:nvSpPr>
        <p:spPr>
          <a:xfrm>
            <a:off x="7858538" y="4519882"/>
            <a:ext cx="2355192" cy="7951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CİHAD</a:t>
            </a: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xmlns="" id="{7A6E2910-220D-4EA4-BCD9-33A29C624C84}"/>
              </a:ext>
            </a:extLst>
          </p:cNvPr>
          <p:cNvSpPr/>
          <p:nvPr/>
        </p:nvSpPr>
        <p:spPr>
          <a:xfrm>
            <a:off x="7858538" y="2141438"/>
            <a:ext cx="2355192" cy="7951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EMR-İ Bİ’L-MARUF VE NEYH-İ ANİ’L-MÜNKER</a:t>
            </a:r>
          </a:p>
        </p:txBody>
      </p:sp>
    </p:spTree>
    <p:extLst>
      <p:ext uri="{BB962C8B-B14F-4D97-AF65-F5344CB8AC3E}">
        <p14:creationId xmlns:p14="http://schemas.microsoft.com/office/powerpoint/2010/main" xmlns="" val="220958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556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5250011B-E225-4188-A897-FA4D8421FB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D23F3FBE-C347-4842-94EC-AA024E268E66}"/>
              </a:ext>
            </a:extLst>
          </p:cNvPr>
          <p:cNvSpPr/>
          <p:nvPr/>
        </p:nvSpPr>
        <p:spPr>
          <a:xfrm>
            <a:off x="304800" y="225287"/>
            <a:ext cx="11608904" cy="109993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DAVET: </a:t>
            </a:r>
            <a:r>
              <a:rPr lang="tr-TR" sz="3600" dirty="0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İslam’a ve İslam esaslarının uygulamasına çağrı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xmlns="" id="{553C81A6-AB34-467D-BD82-9D40C7B480BF}"/>
              </a:ext>
            </a:extLst>
          </p:cNvPr>
          <p:cNvSpPr/>
          <p:nvPr/>
        </p:nvSpPr>
        <p:spPr>
          <a:xfrm>
            <a:off x="304800" y="1417982"/>
            <a:ext cx="11608904" cy="109993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TEBLİĞ: </a:t>
            </a:r>
            <a:r>
              <a:rPr lang="tr-TR" sz="3600" dirty="0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Allah’tan gelen hükümleri eksiltmeden gizlemeden insanlara ulaştırılması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xmlns="" id="{124650F0-7868-4E88-8C88-E28EFCC1E30F}"/>
              </a:ext>
            </a:extLst>
          </p:cNvPr>
          <p:cNvSpPr/>
          <p:nvPr/>
        </p:nvSpPr>
        <p:spPr>
          <a:xfrm>
            <a:off x="304800" y="2610677"/>
            <a:ext cx="11608904" cy="10999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İRŞAT: </a:t>
            </a:r>
            <a:r>
              <a:rPr lang="tr-TR" sz="3600" dirty="0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İnsanlara doğru yolu </a:t>
            </a:r>
            <a:r>
              <a:rPr lang="tr-TR" sz="3600" dirty="0" err="1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göstermek,uyarmak</a:t>
            </a:r>
            <a:endParaRPr lang="tr-TR" sz="3600" dirty="0">
              <a:solidFill>
                <a:schemeClr val="bg1">
                  <a:lumMod val="85000"/>
                </a:schemeClr>
              </a:solidFill>
              <a:latin typeface="Geometr415 Blk BT" panose="020B0802020204020303" pitchFamily="34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xmlns="" id="{0837341E-1765-4C7B-846F-6C0D96D79744}"/>
              </a:ext>
            </a:extLst>
          </p:cNvPr>
          <p:cNvSpPr/>
          <p:nvPr/>
        </p:nvSpPr>
        <p:spPr>
          <a:xfrm>
            <a:off x="304800" y="3797733"/>
            <a:ext cx="11608904" cy="109993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6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CİHAD: </a:t>
            </a:r>
            <a:r>
              <a:rPr lang="tr-TR" sz="3200" dirty="0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Allah'ın dinini her tarafa ulaştırmak için yapılan her türlü faaliyet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xmlns="" id="{54412441-3760-4638-B6AB-17F11147AD71}"/>
              </a:ext>
            </a:extLst>
          </p:cNvPr>
          <p:cNvSpPr/>
          <p:nvPr/>
        </p:nvSpPr>
        <p:spPr>
          <a:xfrm>
            <a:off x="291548" y="5052388"/>
            <a:ext cx="11608904" cy="158032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EMR-İ Bİ’L-MARUF: </a:t>
            </a:r>
            <a:r>
              <a:rPr lang="tr-TR" sz="2400" dirty="0" err="1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Emr</a:t>
            </a:r>
            <a:r>
              <a:rPr lang="tr-TR" sz="2400" dirty="0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-i </a:t>
            </a:r>
            <a:r>
              <a:rPr lang="tr-TR" sz="2400" dirty="0" err="1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bi’l</a:t>
            </a:r>
            <a:r>
              <a:rPr lang="tr-TR" sz="2400" dirty="0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 </a:t>
            </a:r>
            <a:r>
              <a:rPr lang="tr-TR" sz="2400" dirty="0" err="1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ma’ruf</a:t>
            </a:r>
            <a:r>
              <a:rPr lang="tr-TR" sz="2400" dirty="0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: farz bir ameli terk eden birisini o ameli yerine getirmesi için davette bulunmak</a:t>
            </a:r>
          </a:p>
          <a:p>
            <a:r>
              <a:rPr lang="tr-TR" sz="2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NEYH-İ ANİ’L MÜNKER: </a:t>
            </a:r>
            <a:r>
              <a:rPr lang="tr-TR" sz="2400" dirty="0">
                <a:solidFill>
                  <a:schemeClr val="bg1">
                    <a:lumMod val="85000"/>
                  </a:schemeClr>
                </a:solidFill>
                <a:latin typeface="Geometr415 Blk BT" panose="020B0802020204020303" pitchFamily="34" charset="0"/>
              </a:rPr>
              <a:t>Günahkâr bir kimsenin haram bir işi yapmasına engel olmak </a:t>
            </a:r>
            <a:endParaRPr lang="tr-TR" sz="2400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metr415 Blk BT" panose="020B08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002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70E4D7FE-9751-4D56-B04B-F9DB297B9F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ED44B8B5-8FA2-46D7-9EB7-18DB3069941A}"/>
              </a:ext>
            </a:extLst>
          </p:cNvPr>
          <p:cNvSpPr/>
          <p:nvPr/>
        </p:nvSpPr>
        <p:spPr>
          <a:xfrm>
            <a:off x="696036" y="95535"/>
            <a:ext cx="11031940" cy="62779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latin typeface="Geometr415 Blk BT" panose="020B0802020204020303" pitchFamily="34" charset="0"/>
              </a:rPr>
              <a:t>DİN GÖREVLİSİNDE BULUNMASI GEREKEN NİTELİKLER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xmlns="" id="{8AA556BB-1072-4310-A799-B83AE17C9DBE}"/>
              </a:ext>
            </a:extLst>
          </p:cNvPr>
          <p:cNvSpPr/>
          <p:nvPr/>
        </p:nvSpPr>
        <p:spPr>
          <a:xfrm>
            <a:off x="1487606" y="818867"/>
            <a:ext cx="2906973" cy="627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latin typeface="Geometr415 Blk BT" panose="020B0802020204020303" pitchFamily="34" charset="0"/>
              </a:rPr>
              <a:t>KİŞİSEL NİTELİKLER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xmlns="" id="{DFE0EAD9-0C52-4845-BDFD-DC7475E3AD5A}"/>
              </a:ext>
            </a:extLst>
          </p:cNvPr>
          <p:cNvSpPr/>
          <p:nvPr/>
        </p:nvSpPr>
        <p:spPr>
          <a:xfrm>
            <a:off x="1651378" y="1542199"/>
            <a:ext cx="2579427" cy="627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TEVAZU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xmlns="" id="{B477DE20-4F85-4505-8F36-540D10323B83}"/>
              </a:ext>
            </a:extLst>
          </p:cNvPr>
          <p:cNvSpPr/>
          <p:nvPr/>
        </p:nvSpPr>
        <p:spPr>
          <a:xfrm>
            <a:off x="1651376" y="4473066"/>
            <a:ext cx="2579427" cy="627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ÖRNEK HAYAT</a:t>
            </a: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xmlns="" id="{1A9304D3-12F9-407E-9D3E-4FC2DD3067F5}"/>
              </a:ext>
            </a:extLst>
          </p:cNvPr>
          <p:cNvSpPr/>
          <p:nvPr/>
        </p:nvSpPr>
        <p:spPr>
          <a:xfrm>
            <a:off x="4394579" y="5932243"/>
            <a:ext cx="2579427" cy="627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GÜVENİLİRLİK</a:t>
            </a:r>
            <a:endParaRPr lang="tr-T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metr415 Blk BT" panose="020B0802020204020303" pitchFamily="34" charset="0"/>
            </a:endParaRP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xmlns="" id="{842015CF-937E-45B2-8C3B-E9D275FC92CA}"/>
              </a:ext>
            </a:extLst>
          </p:cNvPr>
          <p:cNvSpPr/>
          <p:nvPr/>
        </p:nvSpPr>
        <p:spPr>
          <a:xfrm>
            <a:off x="4394578" y="5208911"/>
            <a:ext cx="2579427" cy="627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TEMSİL GÜCÜ</a:t>
            </a:r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xmlns="" id="{0E57EF56-488C-400D-BC2C-7546984827F8}"/>
              </a:ext>
            </a:extLst>
          </p:cNvPr>
          <p:cNvSpPr/>
          <p:nvPr/>
        </p:nvSpPr>
        <p:spPr>
          <a:xfrm>
            <a:off x="1651375" y="5932243"/>
            <a:ext cx="2579427" cy="627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İLETİŞİM BECERİSİ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xmlns="" id="{489B10A4-9843-445B-AE65-08574B4D220A}"/>
              </a:ext>
            </a:extLst>
          </p:cNvPr>
          <p:cNvSpPr/>
          <p:nvPr/>
        </p:nvSpPr>
        <p:spPr>
          <a:xfrm>
            <a:off x="1651376" y="5208911"/>
            <a:ext cx="2579427" cy="627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YETKİNLİK</a:t>
            </a:r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xmlns="" id="{3BDFBC85-084B-4A66-A69D-BD14AC2B4DD0}"/>
              </a:ext>
            </a:extLst>
          </p:cNvPr>
          <p:cNvSpPr/>
          <p:nvPr/>
        </p:nvSpPr>
        <p:spPr>
          <a:xfrm>
            <a:off x="1651377" y="3001376"/>
            <a:ext cx="2579427" cy="627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SABIR</a:t>
            </a:r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xmlns="" id="{87D3039E-9695-4FA0-B8A4-34075D8B68B3}"/>
              </a:ext>
            </a:extLst>
          </p:cNvPr>
          <p:cNvSpPr/>
          <p:nvPr/>
        </p:nvSpPr>
        <p:spPr>
          <a:xfrm>
            <a:off x="1658197" y="3737221"/>
            <a:ext cx="2579427" cy="627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GÜZEL AHLAK</a:t>
            </a: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xmlns="" id="{095C6834-A41D-4925-8045-2169E48EB84E}"/>
              </a:ext>
            </a:extLst>
          </p:cNvPr>
          <p:cNvSpPr/>
          <p:nvPr/>
        </p:nvSpPr>
        <p:spPr>
          <a:xfrm>
            <a:off x="1658197" y="2265531"/>
            <a:ext cx="2579427" cy="6277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KILIK KIYAFET DÜZGÜNLÜĞÜ</a:t>
            </a:r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xmlns="" id="{DB1DDF20-AEE4-4CB1-B84E-052D88A27A4E}"/>
              </a:ext>
            </a:extLst>
          </p:cNvPr>
          <p:cNvSpPr/>
          <p:nvPr/>
        </p:nvSpPr>
        <p:spPr>
          <a:xfrm>
            <a:off x="7797421" y="818867"/>
            <a:ext cx="2906973" cy="6277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latin typeface="Geometr415 Blk BT" panose="020B0802020204020303" pitchFamily="34" charset="0"/>
              </a:rPr>
              <a:t>SOSYAL NİTELİKLER</a:t>
            </a: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xmlns="" id="{D3C2DADD-3D1E-4968-A7E5-AC23E5FAE4FA}"/>
              </a:ext>
            </a:extLst>
          </p:cNvPr>
          <p:cNvSpPr/>
          <p:nvPr/>
        </p:nvSpPr>
        <p:spPr>
          <a:xfrm>
            <a:off x="7961193" y="2997962"/>
            <a:ext cx="2579427" cy="6277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MESLEKTAŞLARIYLA İŞ BİRLİĞİ</a:t>
            </a:r>
          </a:p>
        </p:txBody>
      </p:sp>
      <p:sp>
        <p:nvSpPr>
          <p:cNvPr id="26" name="Dikdörtgen 25">
            <a:extLst>
              <a:ext uri="{FF2B5EF4-FFF2-40B4-BE49-F238E27FC236}">
                <a16:creationId xmlns:a16="http://schemas.microsoft.com/office/drawing/2014/main" xmlns="" id="{0CC7951D-3883-43C7-B322-E4049874AC04}"/>
              </a:ext>
            </a:extLst>
          </p:cNvPr>
          <p:cNvSpPr/>
          <p:nvPr/>
        </p:nvSpPr>
        <p:spPr>
          <a:xfrm>
            <a:off x="7961197" y="2265531"/>
            <a:ext cx="2579427" cy="6277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TOPLUMSAL DAYANIŞMA</a:t>
            </a:r>
          </a:p>
        </p:txBody>
      </p:sp>
      <p:sp>
        <p:nvSpPr>
          <p:cNvPr id="27" name="Dikdörtgen 26">
            <a:extLst>
              <a:ext uri="{FF2B5EF4-FFF2-40B4-BE49-F238E27FC236}">
                <a16:creationId xmlns:a16="http://schemas.microsoft.com/office/drawing/2014/main" xmlns="" id="{EC04E49D-011C-450C-82DC-72DD555E5514}"/>
              </a:ext>
            </a:extLst>
          </p:cNvPr>
          <p:cNvSpPr/>
          <p:nvPr/>
        </p:nvSpPr>
        <p:spPr>
          <a:xfrm>
            <a:off x="7961197" y="1533100"/>
            <a:ext cx="2579427" cy="6277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HEDEF KİTLEYİ TANIMAK</a:t>
            </a:r>
          </a:p>
        </p:txBody>
      </p:sp>
    </p:spTree>
    <p:extLst>
      <p:ext uri="{BB962C8B-B14F-4D97-AF65-F5344CB8AC3E}">
        <p14:creationId xmlns:p14="http://schemas.microsoft.com/office/powerpoint/2010/main" xmlns="" val="378658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5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5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5283BF60-A461-42B2-B173-85FADF8ACE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7E0F0FE4-B12A-425B-8022-36CC19578E04}"/>
              </a:ext>
            </a:extLst>
          </p:cNvPr>
          <p:cNvSpPr/>
          <p:nvPr/>
        </p:nvSpPr>
        <p:spPr>
          <a:xfrm>
            <a:off x="4085096" y="1369894"/>
            <a:ext cx="4021808" cy="41182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latin typeface="Geometr415 Blk BT" panose="020B0802020204020303" pitchFamily="34" charset="0"/>
              </a:rPr>
              <a:t>DİYANET İŞLERİ BAŞKANLIĞINA BAĞLI DİN GÖREVLİLERİ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C6F129B2-693B-4ED2-8190-079D25774A16}"/>
              </a:ext>
            </a:extLst>
          </p:cNvPr>
          <p:cNvSpPr/>
          <p:nvPr/>
        </p:nvSpPr>
        <p:spPr>
          <a:xfrm>
            <a:off x="5326181" y="439287"/>
            <a:ext cx="1539638" cy="1539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atin typeface="Geometr415 Blk BT" panose="020B0802020204020303" pitchFamily="34" charset="0"/>
              </a:rPr>
              <a:t>MÜFTÜ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35E8CF5C-4386-4E65-B478-EED8A4F29F78}"/>
              </a:ext>
            </a:extLst>
          </p:cNvPr>
          <p:cNvSpPr/>
          <p:nvPr/>
        </p:nvSpPr>
        <p:spPr>
          <a:xfrm>
            <a:off x="7219452" y="1369894"/>
            <a:ext cx="1539638" cy="1539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atin typeface="Geometr415 Blk BT" panose="020B0802020204020303" pitchFamily="34" charset="0"/>
              </a:rPr>
              <a:t>VAİZ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B736ACA8-6A18-4BCD-9CD2-E1DD571D5541}"/>
              </a:ext>
            </a:extLst>
          </p:cNvPr>
          <p:cNvSpPr/>
          <p:nvPr/>
        </p:nvSpPr>
        <p:spPr>
          <a:xfrm>
            <a:off x="3310368" y="1369894"/>
            <a:ext cx="1539638" cy="1539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atin typeface="Geometr415 Blk BT" panose="020B0802020204020303" pitchFamily="34" charset="0"/>
              </a:rPr>
              <a:t>KUR’AN KURSUÖĞRETİCİSİ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3281076D-CF26-486A-AD63-06B8EB67780B}"/>
              </a:ext>
            </a:extLst>
          </p:cNvPr>
          <p:cNvSpPr/>
          <p:nvPr/>
        </p:nvSpPr>
        <p:spPr>
          <a:xfrm>
            <a:off x="3310368" y="4113947"/>
            <a:ext cx="1539638" cy="1539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>
                <a:latin typeface="Geometr415 Blk BT" panose="020B0802020204020303" pitchFamily="34" charset="0"/>
              </a:rPr>
              <a:t>MÜEZZİNKAYYIM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B6AA8790-C499-47BB-8DA9-5AA01AB176C4}"/>
              </a:ext>
            </a:extLst>
          </p:cNvPr>
          <p:cNvSpPr/>
          <p:nvPr/>
        </p:nvSpPr>
        <p:spPr>
          <a:xfrm>
            <a:off x="7219452" y="4113947"/>
            <a:ext cx="1539638" cy="1539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atin typeface="Geometr415 Blk BT" panose="020B0802020204020303" pitchFamily="34" charset="0"/>
              </a:rPr>
              <a:t>İMAM HATİP</a:t>
            </a:r>
          </a:p>
        </p:txBody>
      </p:sp>
    </p:spTree>
    <p:extLst>
      <p:ext uri="{BB962C8B-B14F-4D97-AF65-F5344CB8AC3E}">
        <p14:creationId xmlns:p14="http://schemas.microsoft.com/office/powerpoint/2010/main" xmlns="" val="400519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2530DD0D-F986-472C-898D-766E850366C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17BB6A94-3C4E-411F-9E42-BF138A66B1F7}"/>
              </a:ext>
            </a:extLst>
          </p:cNvPr>
          <p:cNvSpPr/>
          <p:nvPr/>
        </p:nvSpPr>
        <p:spPr>
          <a:xfrm>
            <a:off x="1291988" y="1487605"/>
            <a:ext cx="9608024" cy="136477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415 Blk BT" panose="020B0802020204020303" pitchFamily="34" charset="0"/>
              </a:rPr>
              <a:t>HAZIRLAYAN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xmlns="" id="{CDA66685-8BFD-40BF-832C-5FBB6F896DB9}"/>
              </a:ext>
            </a:extLst>
          </p:cNvPr>
          <p:cNvSpPr/>
          <p:nvPr/>
        </p:nvSpPr>
        <p:spPr>
          <a:xfrm>
            <a:off x="1512627" y="2852382"/>
            <a:ext cx="9166746" cy="125559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8800" dirty="0">
                <a:latin typeface="Geometr415 Blk BT" panose="020B0802020204020303" pitchFamily="34" charset="0"/>
              </a:rPr>
              <a:t>ALİHAN GEDİK</a:t>
            </a:r>
          </a:p>
        </p:txBody>
      </p:sp>
    </p:spTree>
    <p:extLst>
      <p:ext uri="{BB962C8B-B14F-4D97-AF65-F5344CB8AC3E}">
        <p14:creationId xmlns:p14="http://schemas.microsoft.com/office/powerpoint/2010/main" xmlns="" val="365961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218</Words>
  <PresentationFormat>Özel</PresentationFormat>
  <Paragraphs>40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Office Teması</vt:lpstr>
      <vt:lpstr>HİTABET VE MESLEKİ UYGULAMA</vt:lpstr>
      <vt:lpstr>DİN HİZMETİ NEDİR?</vt:lpstr>
      <vt:lpstr>Slayt 3</vt:lpstr>
      <vt:lpstr>Slayt 4</vt:lpstr>
      <vt:lpstr>Slayt 5</vt:lpstr>
      <vt:lpstr>Slayt 6</vt:lpstr>
      <vt:lpstr>Slayt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2018-09-25T13:33:35Z</dcterms:created>
  <dcterms:modified xsi:type="dcterms:W3CDTF">2018-09-26T13:47:13Z</dcterms:modified>
  <cp:category>www.sorubak.com</cp:category>
</cp:coreProperties>
</file>