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57" r:id="rId4"/>
    <p:sldId id="258" r:id="rId5"/>
    <p:sldId id="259" r:id="rId6"/>
    <p:sldId id="261" r:id="rId7"/>
    <p:sldId id="272" r:id="rId8"/>
    <p:sldId id="262" r:id="rId9"/>
    <p:sldId id="263" r:id="rId10"/>
    <p:sldId id="271" r:id="rId11"/>
    <p:sldId id="264" r:id="rId12"/>
    <p:sldId id="265" r:id="rId13"/>
    <p:sldId id="270" r:id="rId14"/>
    <p:sldId id="266" r:id="rId15"/>
    <p:sldId id="269" r:id="rId16"/>
    <p:sldId id="273" r:id="rId17"/>
    <p:sldId id="267" r:id="rId18"/>
    <p:sldId id="268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EFEA3"/>
    <a:srgbClr val="FF99CC"/>
    <a:srgbClr val="00FFFF"/>
    <a:srgbClr val="FFCCFF"/>
    <a:srgbClr val="00FF99"/>
    <a:srgbClr val="FF3399"/>
    <a:srgbClr val="FF9900"/>
    <a:srgbClr val="FCB2F3"/>
    <a:srgbClr val="03C4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E9D96-10C5-44EC-87E2-D62C979B8801}" type="datetimeFigureOut">
              <a:rPr lang="tr-TR" smtClean="0"/>
              <a:t>03/10/2018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7A923-2670-4BA3-8138-9CF93BCF44A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07A923-2670-4BA3-8138-9CF93BCF44A8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57158" y="285728"/>
            <a:ext cx="8429684" cy="985838"/>
          </a:xfrm>
          <a:prstGeom prst="roundRect">
            <a:avLst/>
          </a:prstGeom>
          <a:solidFill>
            <a:srgbClr val="E905C8"/>
          </a:solidFill>
          <a:ln w="762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chemeClr val="tx1"/>
                </a:solidFill>
                <a:latin typeface="Comic Sans MS" pitchFamily="66" charset="0"/>
              </a:rPr>
              <a:t>EMEVİLER(661-750)</a:t>
            </a:r>
            <a:endParaRPr lang="tr-TR" sz="5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5720" y="1500174"/>
            <a:ext cx="8501122" cy="12144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Muaviye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tarfından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Şam merkez olmak üzere kuruldu.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Muaviye'den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itibaren halifelik babadan oğla geç meye başlamış, böylece saltanata dönüştürülmüştür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85720" y="2857496"/>
            <a:ext cx="8501122" cy="20002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Emeviler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, İstanbul 'u iki defa kuşattılar.  </a:t>
            </a:r>
          </a:p>
          <a:p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( 668 - 674 )  Ancak kuşatmalardan sonuç alamadılar. 2. kuşatmada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Hz.Eyüp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İstanbul’da hastalanarak şehit olmuştur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. </a:t>
            </a:r>
            <a:endParaRPr lang="tr-TR" sz="2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20" y="5072074"/>
            <a:ext cx="8501122" cy="14144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solidFill>
                  <a:schemeClr val="tx1"/>
                </a:solidFill>
                <a:latin typeface="Comic Sans MS" pitchFamily="66" charset="0"/>
              </a:rPr>
              <a:t>Muaviye</a:t>
            </a:r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 öldükten sonra Yezit halifeliğini ilan etti.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500034" y="5715016"/>
            <a:ext cx="8286808" cy="914400"/>
          </a:xfrm>
          <a:prstGeom prst="roundRect">
            <a:avLst/>
          </a:prstGeom>
          <a:solidFill>
            <a:srgbClr val="CC00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TEVAİF-İ MÜLÜK DEVLETLERİ</a:t>
            </a:r>
            <a:endParaRPr lang="tr-TR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57158" y="357166"/>
            <a:ext cx="8572560" cy="1357322"/>
          </a:xfrm>
          <a:prstGeom prst="roundRect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 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İran'da kurulan İlhanlı Devletinin Hükümdarı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Hülagu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Han 1258’de Bağdat’ı işgal etti ve Abbasi yönetimine son verdi.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Yuvarlatılmış Dikdörtgen"/>
          <p:cNvSpPr/>
          <p:nvPr/>
        </p:nvSpPr>
        <p:spPr>
          <a:xfrm>
            <a:off x="428596" y="2000240"/>
            <a:ext cx="8501122" cy="4643470"/>
          </a:xfrm>
          <a:prstGeom prst="round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1-Vezirlik makamını kurdular.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2-Hz. Ömer döneminde kurulan divanı geliştirdiler.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  Divan-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ıİnşa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: Devletin yazı işleri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  Divan-ı Mezalim: Adalet işleri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 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Divanü’l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Ceyş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: Askerlik işleri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  Divan-ı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Beytü’l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Mal: Mali işler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3-Matematik, tıp, eczacılık, coğrafya alanında önemli bilgiler edindiler.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4-Birçok eseri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Arapça’ya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çevirerek İslam dünyasında bilimsel çalışmalar geliştirdiler.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5-Harun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Reşid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döneminde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Beytül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Hikme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adıyla bir ilim merkezi oluşturdular.</a:t>
            </a:r>
          </a:p>
          <a:p>
            <a:r>
              <a:rPr lang="tr-TR" dirty="0" smtClean="0"/>
              <a:t> 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4282" y="214290"/>
            <a:ext cx="8929718" cy="1000132"/>
          </a:xfrm>
          <a:prstGeom prst="round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Comic Sans MS" pitchFamily="66" charset="0"/>
              </a:rPr>
              <a:t>ENDÜLÜS EMEVİ DEVLETİ 756-1031</a:t>
            </a:r>
            <a:endParaRPr lang="tr-TR" sz="3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4282" y="1428736"/>
            <a:ext cx="8786874" cy="29289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tr-TR" sz="2400" dirty="0" smtClean="0">
              <a:latin typeface="Comic Sans MS" pitchFamily="66" charset="0"/>
            </a:endParaRPr>
          </a:p>
          <a:p>
            <a:pPr lvl="0"/>
            <a:r>
              <a:rPr lang="tr-TR" sz="2400" dirty="0" err="1" smtClean="0">
                <a:solidFill>
                  <a:schemeClr val="tx1"/>
                </a:solidFill>
                <a:latin typeface="Comic Sans MS" pitchFamily="66" charset="0"/>
              </a:rPr>
              <a:t>Abdurrahman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 , 757’de </a:t>
            </a:r>
            <a:r>
              <a:rPr lang="tr-TR" sz="2400" dirty="0" err="1" smtClean="0">
                <a:solidFill>
                  <a:schemeClr val="tx1"/>
                </a:solidFill>
                <a:latin typeface="Comic Sans MS" pitchFamily="66" charset="0"/>
              </a:rPr>
              <a:t>Kurtuba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 merkez olarak hakimiyetini kurdu. </a:t>
            </a:r>
          </a:p>
          <a:p>
            <a:r>
              <a:rPr lang="tr-TR" sz="2400" dirty="0" err="1" smtClean="0">
                <a:solidFill>
                  <a:schemeClr val="tx1"/>
                </a:solidFill>
                <a:latin typeface="Comic Sans MS" pitchFamily="66" charset="0"/>
              </a:rPr>
              <a:t>Kurtuba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 Medresesi Hıristiyan dünyasını bilimsel ve kültürel alanda etkilemiştir.</a:t>
            </a:r>
          </a:p>
          <a:p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Endülüs </a:t>
            </a:r>
            <a:r>
              <a:rPr lang="tr-TR" sz="2400" dirty="0" err="1" smtClean="0">
                <a:solidFill>
                  <a:schemeClr val="tx1"/>
                </a:solidFill>
                <a:latin typeface="Comic Sans MS" pitchFamily="66" charset="0"/>
              </a:rPr>
              <a:t>Emevileri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 1031’de yıkıldı.</a:t>
            </a:r>
          </a:p>
          <a:p>
            <a:pPr lvl="0"/>
            <a:endParaRPr lang="tr-TR" dirty="0"/>
          </a:p>
        </p:txBody>
      </p:sp>
      <p:sp>
        <p:nvSpPr>
          <p:cNvPr id="4" name="3 Yukarı Ok Belirtme Çizgisi"/>
          <p:cNvSpPr/>
          <p:nvPr/>
        </p:nvSpPr>
        <p:spPr>
          <a:xfrm>
            <a:off x="0" y="4500570"/>
            <a:ext cx="9144000" cy="2357430"/>
          </a:xfrm>
          <a:prstGeom prst="upArrowCallou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Aynı dönemde Abbasi, </a:t>
            </a:r>
            <a:r>
              <a:rPr lang="tr-TR" sz="3200" b="1" dirty="0" err="1" smtClean="0">
                <a:solidFill>
                  <a:schemeClr val="tx1"/>
                </a:solidFill>
                <a:latin typeface="Comic Sans MS" pitchFamily="66" charset="0"/>
              </a:rPr>
              <a:t>Fatimi</a:t>
            </a:r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 ve Endülüs </a:t>
            </a:r>
            <a:r>
              <a:rPr lang="tr-TR" sz="3200" b="1" dirty="0" err="1" smtClean="0">
                <a:solidFill>
                  <a:schemeClr val="tx1"/>
                </a:solidFill>
                <a:latin typeface="Comic Sans MS" pitchFamily="66" charset="0"/>
              </a:rPr>
              <a:t>Emevilerin</a:t>
            </a:r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 yöneticileri halife unvanı kullanmışlardır.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282" y="5715016"/>
            <a:ext cx="8643998" cy="914400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ENDÜLÜS EMEVİLERİ</a:t>
            </a:r>
            <a:endParaRPr lang="tr-TR" sz="4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0941" cy="52133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4282" y="214290"/>
            <a:ext cx="8715436" cy="914400"/>
          </a:xfrm>
          <a:prstGeom prst="round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Comic Sans MS" pitchFamily="66" charset="0"/>
              </a:rPr>
              <a:t>BEN-İ AHMER DEVLETİ</a:t>
            </a:r>
            <a:endParaRPr lang="tr-TR" sz="4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5720" y="1428736"/>
            <a:ext cx="8572560" cy="1143008"/>
          </a:xfrm>
          <a:prstGeom prst="roundRect">
            <a:avLst/>
          </a:prstGeom>
          <a:solidFill>
            <a:srgbClr val="00B0F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Beni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Ahmer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Devleti  Muhammet Bin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Ahmer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tarafından kuruldu. Başkent  Gırnata olup, İspanya’nın güneyinde egemen oldu.</a:t>
            </a:r>
          </a:p>
          <a:p>
            <a:pPr algn="ctr"/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285720" y="2857496"/>
            <a:ext cx="8572560" cy="1000132"/>
          </a:xfrm>
          <a:prstGeom prst="round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İspanya’da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Aragon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Kralı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Ferdinant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ile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Kastilya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Kraliçesi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İzabel’in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evliliği iki krallığı birleştirdi.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85720" y="4143380"/>
            <a:ext cx="8572560" cy="23574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Beni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Ahmer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  Devleti , 1492’de Gırnata’nın İspanya’nın eline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  <a:sym typeface="Symbol"/>
              </a:rPr>
              <a:t>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geçmesi ile yıkıldı. Kurulan engizisyon mahkemeleri ile binlerce Müslüman öldürüldü. Kaçabilenler bölgeyi terk etti.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Beni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Ahmer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Devleti, bilim ve sanat alanında gelişme gösteren bir devlet olup, en ünlü eserleri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Elhamra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Sarayı’dır</a:t>
            </a:r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eyr\Desktop\beni-ahmer-devl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44291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Dikdörtgen"/>
          <p:cNvSpPr/>
          <p:nvPr/>
        </p:nvSpPr>
        <p:spPr>
          <a:xfrm>
            <a:off x="285720" y="5357826"/>
            <a:ext cx="8643998" cy="914400"/>
          </a:xfrm>
          <a:prstGeom prst="rect">
            <a:avLst/>
          </a:prstGeom>
          <a:solidFill>
            <a:srgbClr val="0EFEA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BEN-İ AHMER DEVLETİ</a:t>
            </a:r>
            <a:endParaRPr lang="tr-TR" sz="4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zeyr\Desktop\imagesCAY9BL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3929090" cy="5214974"/>
          </a:xfrm>
          <a:prstGeom prst="rect">
            <a:avLst/>
          </a:prstGeom>
          <a:noFill/>
        </p:spPr>
      </p:pic>
      <p:pic>
        <p:nvPicPr>
          <p:cNvPr id="5123" name="Picture 3" descr="C:\Users\Uzeyr\Desktop\imagesCABODDM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66"/>
            <a:ext cx="3857652" cy="514353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571472" y="5715016"/>
            <a:ext cx="8072494" cy="914400"/>
          </a:xfrm>
          <a:prstGeom prst="rect">
            <a:avLst/>
          </a:prstGeom>
          <a:solidFill>
            <a:srgbClr val="CC00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EL HAMRA SARAYI</a:t>
            </a:r>
            <a:endParaRPr lang="tr-TR" sz="5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57158" y="357166"/>
            <a:ext cx="8429684" cy="914400"/>
          </a:xfrm>
          <a:prstGeom prst="roundRect">
            <a:avLst/>
          </a:prstGeom>
          <a:solidFill>
            <a:srgbClr val="FCB2F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TÜRK İSLAM BİLGİNLERİ</a:t>
            </a:r>
            <a:endParaRPr lang="tr-TR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71472" y="1571612"/>
            <a:ext cx="2357454" cy="914400"/>
          </a:xfrm>
          <a:prstGeom prst="rect">
            <a:avLst/>
          </a:prstGeom>
          <a:solidFill>
            <a:srgbClr val="00FF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TEFSİR</a:t>
            </a:r>
            <a:endParaRPr lang="tr-TR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143240" y="1714488"/>
            <a:ext cx="978408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4357686" y="1500174"/>
            <a:ext cx="4357718" cy="1428760"/>
          </a:xfrm>
          <a:prstGeom prst="rect">
            <a:avLst/>
          </a:prstGeom>
          <a:solidFill>
            <a:srgbClr val="0EFEA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Kuran-ı Kerim’i açıklayan ve yorumlayan bilim dalıdır.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En ünlü müfessirler: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Taberi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Zemahşeri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İbn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-i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Mesud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71472" y="3286124"/>
            <a:ext cx="2357454" cy="914400"/>
          </a:xfrm>
          <a:prstGeom prst="rect">
            <a:avLst/>
          </a:prstGeom>
          <a:solidFill>
            <a:srgbClr val="FF99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Comic Sans MS" pitchFamily="66" charset="0"/>
              </a:rPr>
              <a:t>HADİS</a:t>
            </a:r>
            <a:endParaRPr lang="tr-TR" sz="4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Sağ Ok"/>
          <p:cNvSpPr/>
          <p:nvPr/>
        </p:nvSpPr>
        <p:spPr>
          <a:xfrm>
            <a:off x="3143240" y="3429000"/>
            <a:ext cx="978408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286248" y="3071810"/>
            <a:ext cx="4357718" cy="1428760"/>
          </a:xfrm>
          <a:prstGeom prst="rect">
            <a:avLst/>
          </a:prstGeom>
          <a:solidFill>
            <a:srgbClr val="FF339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Hz. Muhammed’in söylediği sözler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En ünlü muhaddisler: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Buhari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Müslimi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Ebu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Davud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Tirmizi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İbn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-i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Mace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Nesai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71472" y="5000636"/>
            <a:ext cx="2357454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Comic Sans MS" pitchFamily="66" charset="0"/>
              </a:rPr>
              <a:t>FIKIH</a:t>
            </a:r>
            <a:endParaRPr lang="tr-TR" sz="4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3143240" y="5143512"/>
            <a:ext cx="978408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4286248" y="4643446"/>
            <a:ext cx="4357718" cy="2214554"/>
          </a:xfrm>
          <a:prstGeom prst="rect">
            <a:avLst/>
          </a:prstGeom>
          <a:solidFill>
            <a:srgbClr val="FF339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İslam hukuku.Bu bilimle uğraşana fakih, verdikleri karar da fetva denir.</a:t>
            </a: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En ünlü fakihler: Ebu Hanife, İmam Malik, İmam Şafi, İmam Ahmet bin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Hanbel</a:t>
            </a:r>
            <a:endParaRPr lang="tr-TR" sz="20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000" b="1" dirty="0" smtClean="0"/>
              <a:t> </a:t>
            </a:r>
            <a:endParaRPr lang="tr-TR" sz="2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00034" y="357166"/>
            <a:ext cx="2286016" cy="914400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KELAM</a:t>
            </a:r>
            <a:endParaRPr lang="tr-TR" sz="4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4000496" y="214290"/>
            <a:ext cx="4643470" cy="1057276"/>
          </a:xfrm>
          <a:prstGeom prst="roundRect">
            <a:avLst/>
          </a:prstGeom>
          <a:solidFill>
            <a:srgbClr val="CC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2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chemeClr val="bg1"/>
                </a:solidFill>
                <a:latin typeface="Comic Sans MS" pitchFamily="66" charset="0"/>
              </a:rPr>
              <a:t>İslam felsefesi.  En ünlü kelamcılar:İmam </a:t>
            </a:r>
            <a:r>
              <a:rPr lang="tr-TR" sz="2000" dirty="0" err="1" smtClean="0">
                <a:solidFill>
                  <a:schemeClr val="bg1"/>
                </a:solidFill>
                <a:latin typeface="Comic Sans MS" pitchFamily="66" charset="0"/>
              </a:rPr>
              <a:t>Maturidi</a:t>
            </a:r>
            <a:r>
              <a:rPr lang="tr-TR" sz="2000" dirty="0" smtClean="0">
                <a:solidFill>
                  <a:schemeClr val="bg1"/>
                </a:solidFill>
                <a:latin typeface="Comic Sans MS" pitchFamily="66" charset="0"/>
              </a:rPr>
              <a:t>, İmam </a:t>
            </a:r>
            <a:r>
              <a:rPr lang="tr-TR" sz="2000" dirty="0" err="1" smtClean="0">
                <a:solidFill>
                  <a:schemeClr val="bg1"/>
                </a:solidFill>
                <a:latin typeface="Comic Sans MS" pitchFamily="66" charset="0"/>
              </a:rPr>
              <a:t>Eş’ari</a:t>
            </a:r>
            <a:endParaRPr lang="tr-TR" sz="2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71472" y="1571612"/>
            <a:ext cx="2143140" cy="914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TASAVVUF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00496" y="1500174"/>
            <a:ext cx="4500594" cy="914400"/>
          </a:xfrm>
          <a:prstGeom prst="rect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  <a:t>Allah’a kalp yoluyla ulaşmayı amaç edinen ilim dalıdır- </a:t>
            </a:r>
            <a:r>
              <a:rPr lang="tr-TR" sz="2000" dirty="0" err="1" smtClean="0">
                <a:solidFill>
                  <a:schemeClr val="tx1"/>
                </a:solidFill>
                <a:latin typeface="Comic Sans MS" pitchFamily="66" charset="0"/>
              </a:rPr>
              <a:t>Muhyiddin</a:t>
            </a:r>
            <a: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  <a:t> Arabi</a:t>
            </a:r>
            <a:endParaRPr lang="tr-TR" sz="2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42910" y="2714620"/>
            <a:ext cx="7929618" cy="914400"/>
          </a:xfrm>
          <a:prstGeom prst="rect">
            <a:avLst/>
          </a:prstGeom>
          <a:solidFill>
            <a:srgbClr val="FFCC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SOSYAL VE FEN BİLİMLER</a:t>
            </a:r>
            <a:endParaRPr lang="tr-TR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Sağ Ok"/>
          <p:cNvSpPr/>
          <p:nvPr/>
        </p:nvSpPr>
        <p:spPr>
          <a:xfrm>
            <a:off x="2928926" y="571480"/>
            <a:ext cx="978408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2786050" y="1643050"/>
            <a:ext cx="978408" cy="484632"/>
          </a:xfrm>
          <a:prstGeom prst="rightArrow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642910" y="3786190"/>
            <a:ext cx="7929618" cy="2857520"/>
          </a:xfrm>
          <a:prstGeom prst="rect">
            <a:avLst/>
          </a:prstGeom>
          <a:solidFill>
            <a:srgbClr val="00FF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b="1" dirty="0" smtClean="0">
              <a:latin typeface="Comic Sans MS" pitchFamily="66" charset="0"/>
            </a:endParaRP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Tarih: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Taberi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İbnü’l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Esir,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Mesudi</a:t>
            </a:r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Coğrafya: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Mesudi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İbn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-i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Fadlan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İdrisi</a:t>
            </a:r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Astronomi: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Fezari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, El Harezmi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Matematik: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Harizmi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-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Hisabe’l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Cebr</a:t>
            </a:r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Kimya: Cabir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Tıp ve eczacılık: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İbn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-i Sina(Avrupa’da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Avicenna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olarak tanınır)- El Kanun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Fi’t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Tıp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Fizik: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İbnü’l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Heysem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Felsefe: Kindi,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Farabi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( Muallimi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Sani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- İkinci öğretmen),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İbn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-i Sina,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İbn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-i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Rüşd</a:t>
            </a:r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0941" cy="44989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Dikdörtgen"/>
          <p:cNvSpPr/>
          <p:nvPr/>
        </p:nvSpPr>
        <p:spPr>
          <a:xfrm>
            <a:off x="285720" y="5357826"/>
            <a:ext cx="8572560" cy="914400"/>
          </a:xfrm>
          <a:prstGeom prst="rect">
            <a:avLst/>
          </a:prstGeom>
          <a:solidFill>
            <a:srgbClr val="0EFEA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>
                <a:solidFill>
                  <a:schemeClr val="tx1"/>
                </a:solidFill>
                <a:latin typeface="Comic Sans MS" pitchFamily="66" charset="0"/>
              </a:rPr>
              <a:t>EMEVİLER</a:t>
            </a:r>
            <a:endParaRPr lang="tr-TR" sz="6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Picture 4" descr="C:\Users\Uzeyr\Desktop\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071678"/>
            <a:ext cx="13716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ağ Ok"/>
          <p:cNvSpPr/>
          <p:nvPr/>
        </p:nvSpPr>
        <p:spPr>
          <a:xfrm>
            <a:off x="428596" y="0"/>
            <a:ext cx="3000396" cy="1984830"/>
          </a:xfrm>
          <a:prstGeom prst="rightArrow">
            <a:avLst/>
          </a:prstGeom>
          <a:solidFill>
            <a:srgbClr val="0EFEA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KERBELA OLAYI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3786182" y="357166"/>
            <a:ext cx="3929090" cy="914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err="1" smtClean="0">
                <a:solidFill>
                  <a:schemeClr val="tx1"/>
                </a:solidFill>
                <a:latin typeface="Comic Sans MS" pitchFamily="66" charset="0"/>
              </a:rPr>
              <a:t>Yezid’in</a:t>
            </a:r>
            <a: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  <a:t> halifeliği </a:t>
            </a:r>
            <a:r>
              <a:rPr lang="tr-TR" sz="2000" dirty="0" err="1" smtClean="0">
                <a:solidFill>
                  <a:schemeClr val="tx1"/>
                </a:solidFill>
                <a:latin typeface="Comic Sans MS" pitchFamily="66" charset="0"/>
              </a:rPr>
              <a:t>Hz.Hüseyin’e</a:t>
            </a:r>
            <a: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  <a:t> bırakmak istemedi</a:t>
            </a:r>
            <a:endParaRPr lang="tr-TR" sz="2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28596" y="2214554"/>
            <a:ext cx="1700218" cy="914400"/>
          </a:xfrm>
          <a:prstGeom prst="rect">
            <a:avLst/>
          </a:prstGeom>
          <a:solidFill>
            <a:srgbClr val="FCB2F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YEZİT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643306" y="2214554"/>
            <a:ext cx="1928826" cy="914400"/>
          </a:xfrm>
          <a:prstGeom prst="rect">
            <a:avLst/>
          </a:prstGeom>
          <a:solidFill>
            <a:srgbClr val="00FF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HZ. HÜSEYİN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Sağa Bükülü Ok"/>
          <p:cNvSpPr/>
          <p:nvPr/>
        </p:nvSpPr>
        <p:spPr>
          <a:xfrm>
            <a:off x="714348" y="3143248"/>
            <a:ext cx="731520" cy="1216152"/>
          </a:xfrm>
          <a:prstGeom prst="curvedRightArrow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Sola Bükülü Ok"/>
          <p:cNvSpPr/>
          <p:nvPr/>
        </p:nvSpPr>
        <p:spPr>
          <a:xfrm>
            <a:off x="4286248" y="3143248"/>
            <a:ext cx="731520" cy="1216152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500166" y="3929066"/>
            <a:ext cx="2714644" cy="2571768"/>
          </a:xfrm>
          <a:prstGeom prst="round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Hz.Hüseyin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ve yanındakiler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Yezid’in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adamları tarafından şehit edildi.</a:t>
            </a:r>
            <a:b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14942" y="3286124"/>
            <a:ext cx="3714744" cy="142876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Müslümanlar arasındaki ayrılıklar daha da arttı ve İslam Dünyası ikiye ayrıldı.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10" name="9 Aşağı Ok"/>
          <p:cNvSpPr/>
          <p:nvPr/>
        </p:nvSpPr>
        <p:spPr>
          <a:xfrm>
            <a:off x="5572132" y="4714884"/>
            <a:ext cx="484632" cy="97840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8143900" y="4714884"/>
            <a:ext cx="484632" cy="97840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5000628" y="5715016"/>
            <a:ext cx="1785950" cy="914400"/>
          </a:xfrm>
          <a:prstGeom prst="rect">
            <a:avLst/>
          </a:prstGeom>
          <a:solidFill>
            <a:srgbClr val="00B0F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ŞİİLER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215206" y="5715016"/>
            <a:ext cx="1928794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SÜNNİLER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85728"/>
            <a:ext cx="8786874" cy="1000108"/>
          </a:xfrm>
          <a:prstGeom prst="rect">
            <a:avLst/>
          </a:prstGeom>
          <a:solidFill>
            <a:srgbClr val="FF99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20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Emevi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orduları, Kuzey Afrika'nın tamamını fethederek, Atlas Okyanusuna kadar ulaştılar. (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Yezid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Dönemi </a:t>
            </a:r>
            <a:r>
              <a:rPr lang="tr-TR" sz="2000" dirty="0" smtClean="0">
                <a:latin typeface="Comic Sans MS" pitchFamily="66" charset="0"/>
              </a:rPr>
              <a:t>)</a:t>
            </a:r>
          </a:p>
          <a:p>
            <a:pPr algn="ctr"/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214282" y="1571612"/>
            <a:ext cx="2428892" cy="914400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KADİKS SAVAŞI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711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000364" y="1785926"/>
            <a:ext cx="978408" cy="484632"/>
          </a:xfrm>
          <a:prstGeom prst="rightArrow">
            <a:avLst/>
          </a:prstGeom>
          <a:solidFill>
            <a:schemeClr val="accent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 rot="10800000" flipV="1">
            <a:off x="214282" y="2714619"/>
            <a:ext cx="8643998" cy="1714512"/>
          </a:xfrm>
          <a:prstGeom prst="rect">
            <a:avLst/>
          </a:prstGeom>
          <a:solidFill>
            <a:srgbClr val="00FF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                     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1-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Vizigot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Krallığı sona erdi. </a:t>
            </a:r>
            <a:b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           2- İspanya fethedildi ve İspanya’ya Endülüs adını verildi.</a:t>
            </a:r>
            <a:b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           3- Tarık b.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Ziyad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Cebel-i Tarık Boğazı’na adını verdi.</a:t>
            </a:r>
            <a:b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           4- İslamiyet Avrupa da yayılmaya başladı.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endParaRPr lang="tr-TR" dirty="0"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14810" y="1571612"/>
            <a:ext cx="4643470" cy="914400"/>
          </a:xfrm>
          <a:prstGeom prst="rect">
            <a:avLst/>
          </a:prstGeom>
          <a:solidFill>
            <a:srgbClr val="0EFEA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  <a:cs typeface="Aharoni" pitchFamily="2" charset="-79"/>
              </a:rPr>
              <a:t>EMEVİER-İSPANYOLLAR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  <a:cs typeface="Aharoni" pitchFamily="2" charset="-79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14282" y="4572008"/>
            <a:ext cx="2571768" cy="914400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PUVATYA SAVAŞI</a:t>
            </a:r>
            <a:b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732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4286248" y="4500570"/>
            <a:ext cx="4572032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EMEVİLER-FRANKLAR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Sağ Ok"/>
          <p:cNvSpPr/>
          <p:nvPr/>
        </p:nvSpPr>
        <p:spPr>
          <a:xfrm>
            <a:off x="3071802" y="4714884"/>
            <a:ext cx="978408" cy="484632"/>
          </a:xfrm>
          <a:prstGeom prst="rightArrow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14282" y="5572140"/>
            <a:ext cx="8643998" cy="1128714"/>
          </a:xfrm>
          <a:prstGeom prst="rect">
            <a:avLst/>
          </a:prstGeom>
          <a:solidFill>
            <a:srgbClr val="FF99C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MÜSLÜMANLARIN AVRUPA’DAKİ İLERLEYİŞİ SONA ERMİŞTİR.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4282" y="285728"/>
            <a:ext cx="8715436" cy="164307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Emeviler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Anadolu, Kafkasya, 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Maveraünnehir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, Türkistan 'a  seferler yaptılar.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Emevilere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karşı Türkler (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Türgişler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) yaklaşık yüzyıla yakın süre mücadele etmişlerdir. 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5720" y="2214554"/>
            <a:ext cx="8643998" cy="1571636"/>
          </a:xfrm>
          <a:prstGeom prst="round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solidFill>
                  <a:schemeClr val="tx1"/>
                </a:solidFill>
                <a:latin typeface="Comic Sans MS" pitchFamily="66" charset="0"/>
              </a:rPr>
              <a:t>Abdulmelik</a:t>
            </a:r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 döneminde Arapça resmi dil ilan edilmiş. İlk İslam parası (Dinar) basılmıştır. </a:t>
            </a:r>
            <a:endParaRPr lang="tr-TR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285720" y="4071942"/>
            <a:ext cx="8643998" cy="178595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Horasanlı Ebu Müslim' in isyanıyla başlayan hareket kısa sürede yayılmış, son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Emevi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halifesi II.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Mervan'ın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yenilip öldürülmesiyle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Emevi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devleti sona ermiştir </a:t>
            </a:r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1357298"/>
            <a:ext cx="8572560" cy="642942"/>
          </a:xfrm>
          <a:prstGeom prst="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Önemli görevlere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Emevi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soyundan olanları getirmeleri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5720" y="214290"/>
            <a:ext cx="8643998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Comic Sans MS" pitchFamily="66" charset="0"/>
              </a:rPr>
              <a:t>EMEVİLERİN YIKILIŞ NEDENLERİ</a:t>
            </a:r>
            <a:endParaRPr lang="tr-TR" sz="3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7158" y="3143248"/>
            <a:ext cx="8501122" cy="642942"/>
          </a:xfrm>
          <a:prstGeom prst="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Hz. Muhammed soyuna iyi davranmamaları. 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7158" y="4786322"/>
            <a:ext cx="8501122" cy="714380"/>
          </a:xfrm>
          <a:prstGeom prst="rect">
            <a:avLst/>
          </a:prstGeom>
          <a:solidFill>
            <a:srgbClr val="92D0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Ebu Müslim Horasani’nin çıkardığı ayaklanma</a:t>
            </a:r>
            <a:b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57158" y="3929066"/>
            <a:ext cx="8501122" cy="714380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Fetihlerin durmasıyla , ganimet ve vergi gelirlerinin azalması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7158" y="2214554"/>
            <a:ext cx="8572560" cy="714380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Arap olmayan Müslümanlara değer vermemeleri</a:t>
            </a:r>
            <a:b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57158" y="5643578"/>
            <a:ext cx="8501122" cy="714380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6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Comic Sans MS" pitchFamily="66" charset="0"/>
              </a:rPr>
              <a:t>Haricilerin faaliyetleri</a:t>
            </a:r>
            <a:br>
              <a:rPr lang="tr-TR" sz="3600" b="1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tr-TR" sz="3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282" y="5500702"/>
            <a:ext cx="8715436" cy="914400"/>
          </a:xfrm>
          <a:prstGeom prst="rect">
            <a:avLst/>
          </a:prstGeom>
          <a:solidFill>
            <a:srgbClr val="FF99C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>
                <a:solidFill>
                  <a:schemeClr val="tx1"/>
                </a:solidFill>
                <a:latin typeface="Comic Sans MS" pitchFamily="66" charset="0"/>
              </a:rPr>
              <a:t>ABBASİLER</a:t>
            </a:r>
            <a:endParaRPr lang="tr-TR" sz="6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8001000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4" descr="C:\Users\Uzeyr\Desktop\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71678"/>
            <a:ext cx="13716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4282" y="285728"/>
            <a:ext cx="8643998" cy="914400"/>
          </a:xfrm>
          <a:prstGeom prst="round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chemeClr val="tx1"/>
                </a:solidFill>
                <a:latin typeface="Comic Sans MS" pitchFamily="66" charset="0"/>
              </a:rPr>
              <a:t>ABBASİLER 750-1258</a:t>
            </a:r>
            <a:endParaRPr lang="tr-TR" sz="5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Dikey Kaydırma"/>
          <p:cNvSpPr/>
          <p:nvPr/>
        </p:nvSpPr>
        <p:spPr>
          <a:xfrm>
            <a:off x="214282" y="1428736"/>
            <a:ext cx="3000396" cy="2928958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Ebu’l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Abbas Abdullah tarafından Bağdat merkez olmak üzere kuruldu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ey Kaydırma"/>
          <p:cNvSpPr/>
          <p:nvPr/>
        </p:nvSpPr>
        <p:spPr>
          <a:xfrm>
            <a:off x="3214678" y="1500174"/>
            <a:ext cx="3071834" cy="2786082"/>
          </a:xfrm>
          <a:prstGeom prst="verticalScroll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En parlak devri Harun Reşit dönemidir.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ey Kaydırma"/>
          <p:cNvSpPr/>
          <p:nvPr/>
        </p:nvSpPr>
        <p:spPr>
          <a:xfrm>
            <a:off x="6072198" y="1428736"/>
            <a:ext cx="3071802" cy="2928958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b="1" dirty="0" smtClean="0"/>
          </a:p>
          <a:p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Me'mun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zamanı</a:t>
            </a:r>
            <a:b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Yunan filozoflarının bütün eserleri,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Arapça'ya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çevrildi. </a:t>
            </a:r>
            <a:b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Bağdat' ta çok sayıda medrese ve kütüphane  açıldı.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7" name="6 Yukarı Ok Belirtme Çizgisi"/>
          <p:cNvSpPr/>
          <p:nvPr/>
        </p:nvSpPr>
        <p:spPr>
          <a:xfrm>
            <a:off x="0" y="4357694"/>
            <a:ext cx="9144000" cy="2500306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dirty="0" smtClean="0">
              <a:solidFill>
                <a:schemeClr val="tx1"/>
              </a:solidFill>
              <a:latin typeface="Comic Sans MS" pitchFamily="66" charset="0"/>
            </a:endParaRPr>
          </a:p>
          <a:p>
            <a:endParaRPr lang="tr-TR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Bağdat bir kültür ve bilim merkezi haline gelmiştir. </a:t>
            </a:r>
            <a:b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Bizans'a karşı 797–804–806 yıllarında üç defa sefer düzenlenmiş, Bizans vergiye bağlanmıştır. </a:t>
            </a:r>
            <a:b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Bizans sınır boylarında,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Avasım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adı verilen, sınır şehirleri kurulmuş, buralara Türkler yerleştirilmiştir</a:t>
            </a:r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atay Kaydırma"/>
          <p:cNvSpPr/>
          <p:nvPr/>
        </p:nvSpPr>
        <p:spPr>
          <a:xfrm>
            <a:off x="285720" y="142852"/>
            <a:ext cx="8572560" cy="1500198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2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Türklerden oluşan bir ordu kurulmuştur. </a:t>
            </a:r>
            <a:b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Türklerin yaşaması için, Bağdat yakınlarında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Samerra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adıyla bir şehir kurulmuştur. </a:t>
            </a:r>
            <a: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tr-TR" sz="2000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tr-TR" sz="2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2 Yatay Kaydırma"/>
          <p:cNvSpPr/>
          <p:nvPr/>
        </p:nvSpPr>
        <p:spPr>
          <a:xfrm>
            <a:off x="357158" y="1571612"/>
            <a:ext cx="8429684" cy="1643074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Halife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Mutasım’ın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ölümünden sonra Abbasiler parçalandı ve topraklarında bir çok İslam devleti kuruldu. Bu devletlere İslam tarihinde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Tavaif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-i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Mülük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( Ülke insanları) adı verilir. 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Aşağı Ok"/>
          <p:cNvSpPr/>
          <p:nvPr/>
        </p:nvSpPr>
        <p:spPr>
          <a:xfrm>
            <a:off x="428596" y="3071810"/>
            <a:ext cx="484632" cy="192882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7858148" y="3071810"/>
            <a:ext cx="484632" cy="97840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5 Aşağı Ok"/>
          <p:cNvSpPr/>
          <p:nvPr/>
        </p:nvSpPr>
        <p:spPr>
          <a:xfrm>
            <a:off x="1928794" y="3000372"/>
            <a:ext cx="484632" cy="97840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şağı Ok"/>
          <p:cNvSpPr/>
          <p:nvPr/>
        </p:nvSpPr>
        <p:spPr>
          <a:xfrm>
            <a:off x="6429388" y="3071810"/>
            <a:ext cx="484632" cy="2000264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şağı Ok"/>
          <p:cNvSpPr/>
          <p:nvPr/>
        </p:nvSpPr>
        <p:spPr>
          <a:xfrm>
            <a:off x="5072066" y="3000372"/>
            <a:ext cx="484632" cy="97840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Aşağı Ok"/>
          <p:cNvSpPr/>
          <p:nvPr/>
        </p:nvSpPr>
        <p:spPr>
          <a:xfrm>
            <a:off x="3428992" y="3071810"/>
            <a:ext cx="484632" cy="192882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0" y="5143512"/>
            <a:ext cx="1714480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AGLEBİLER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4143380"/>
            <a:ext cx="2214578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TOLUNOĞULLARI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857488" y="5143512"/>
            <a:ext cx="1500198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IHŞİTLER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071934" y="4143380"/>
            <a:ext cx="2357454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BÜVEYHOĞULLARI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786446" y="5214950"/>
            <a:ext cx="2428892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SAMANOĞULLARI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429520" y="4143380"/>
            <a:ext cx="1714480" cy="914400"/>
          </a:xfrm>
          <a:prstGeom prst="rect">
            <a:avLst/>
          </a:prstGeom>
          <a:solidFill>
            <a:srgbClr val="E905C8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FATIMİLER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584</Words>
  <PresentationFormat>Ekran Gösterisi (4:3)</PresentationFormat>
  <Paragraphs>113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2016-02-26T13:09:53Z</dcterms:created>
  <dcterms:modified xsi:type="dcterms:W3CDTF">2018-10-03T17:12:09Z</dcterms:modified>
  <cp:category>www.sorubak.com</cp:category>
</cp:coreProperties>
</file>