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23"/>
  </p:notesMasterIdLst>
  <p:handoutMasterIdLst>
    <p:handoutMasterId r:id="rId24"/>
  </p:handoutMasterIdLst>
  <p:sldIdLst>
    <p:sldId id="256" r:id="rId2"/>
    <p:sldId id="260" r:id="rId3"/>
    <p:sldId id="283" r:id="rId4"/>
    <p:sldId id="261" r:id="rId5"/>
    <p:sldId id="273" r:id="rId6"/>
    <p:sldId id="275" r:id="rId7"/>
    <p:sldId id="282" r:id="rId8"/>
    <p:sldId id="263" r:id="rId9"/>
    <p:sldId id="277" r:id="rId10"/>
    <p:sldId id="264" r:id="rId11"/>
    <p:sldId id="278" r:id="rId12"/>
    <p:sldId id="266" r:id="rId13"/>
    <p:sldId id="267" r:id="rId14"/>
    <p:sldId id="279" r:id="rId15"/>
    <p:sldId id="268" r:id="rId16"/>
    <p:sldId id="269" r:id="rId17"/>
    <p:sldId id="271" r:id="rId18"/>
    <p:sldId id="280" r:id="rId19"/>
    <p:sldId id="274" r:id="rId20"/>
    <p:sldId id="281"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70" d="100"/>
          <a:sy n="70" d="100"/>
        </p:scale>
        <p:origin x="-2154" y="-110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DF9B5-722A-4275-842D-74EA45FB64A1}" type="datetimeFigureOut">
              <a:rPr lang="tr-TR" smtClean="0"/>
              <a:pPr/>
              <a:t>16/09/2018</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1D0CA71-F924-451E-8326-FF080F8EDA11}"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50B8DF-BD8C-42AF-942C-13628E2325A7}" type="datetimeFigureOut">
              <a:rPr lang="tr-TR" smtClean="0"/>
              <a:pPr/>
              <a:t>16/09/2018</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D51637-A224-42E4-A03F-E43FC3178691}"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609600" y="3699804"/>
            <a:ext cx="110744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609600" y="1433732"/>
            <a:ext cx="110744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951501"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6278099"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6053797" y="3526302"/>
            <a:ext cx="6096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2C0A65C6-D9AA-4BFD-B933-685A65FCE0ED}" type="datetime1">
              <a:rPr lang="en-US" smtClean="0"/>
              <a:pPr/>
              <a:t>9/16/2018</a:t>
            </a:fld>
            <a:endParaRPr lang="en-US" dirty="0"/>
          </a:p>
        </p:txBody>
      </p:sp>
      <p:sp>
        <p:nvSpPr>
          <p:cNvPr id="16" name="15 Slayt Numarası Yer Tutucusu"/>
          <p:cNvSpPr>
            <a:spLocks noGrp="1"/>
          </p:cNvSpPr>
          <p:nvPr>
            <p:ph type="sldNum" sz="quarter" idx="11"/>
          </p:nvPr>
        </p:nvSpPr>
        <p:spPr/>
        <p:txBody>
          <a:bodyPr/>
          <a:lstStyle/>
          <a:p>
            <a:fld id="{D57F1E4F-1CFF-5643-939E-217C01CDF565}" type="slidenum">
              <a:rPr lang="en-US" smtClean="0"/>
              <a:pPr/>
              <a:t>‹#›</a:t>
            </a:fld>
            <a:endParaRPr lang="en-US" dirty="0"/>
          </a:p>
        </p:txBody>
      </p:sp>
      <p:sp>
        <p:nvSpPr>
          <p:cNvPr id="17" name="16 Altbilgi Yer Tutucusu"/>
          <p:cNvSpPr>
            <a:spLocks noGrp="1"/>
          </p:cNvSpPr>
          <p:nvPr>
            <p:ph type="ftr" sz="quarter" idx="12"/>
          </p:nvPr>
        </p:nvSpPr>
        <p:spPr/>
        <p:txBody>
          <a:bodyPr/>
          <a:lstStyle/>
          <a:p>
            <a:r>
              <a:rPr lang="en-US" smtClean="0"/>
              <a:t>
              </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51B24E5B-1322-4437-9EC9-3C505A6AF07A}" type="datetime1">
              <a:rPr lang="en-US" smtClean="0"/>
              <a:pPr/>
              <a:t>9/16/2018</a:t>
            </a:fld>
            <a:endParaRPr lang="en-US" dirty="0"/>
          </a:p>
        </p:txBody>
      </p:sp>
      <p:sp>
        <p:nvSpPr>
          <p:cNvPr id="5" name="4 Altbilgi Yer Tutucusu"/>
          <p:cNvSpPr>
            <a:spLocks noGrp="1"/>
          </p:cNvSpPr>
          <p:nvPr>
            <p:ph type="ftr" sz="quarter" idx="11"/>
          </p:nvPr>
        </p:nvSpPr>
        <p:spPr/>
        <p:txBody>
          <a:bodyPr/>
          <a:lstStyle/>
          <a:p>
            <a:r>
              <a:rPr lang="en-US" smtClean="0"/>
              <a:t>
              </a:t>
            </a:r>
            <a:endParaRPr lang="en-US" dirty="0"/>
          </a:p>
        </p:txBody>
      </p:sp>
      <p:sp>
        <p:nvSpPr>
          <p:cNvPr id="6" name="5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274639"/>
            <a:ext cx="27432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8026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7223A8C-40BD-459B-86E6-8E944183F84A}" type="datetime1">
              <a:rPr lang="en-US" smtClean="0"/>
              <a:pPr/>
              <a:t>9/16/2018</a:t>
            </a:fld>
            <a:endParaRPr lang="en-US" dirty="0"/>
          </a:p>
        </p:txBody>
      </p:sp>
      <p:sp>
        <p:nvSpPr>
          <p:cNvPr id="5" name="4 Altbilgi Yer Tutucusu"/>
          <p:cNvSpPr>
            <a:spLocks noGrp="1"/>
          </p:cNvSpPr>
          <p:nvPr>
            <p:ph type="ftr" sz="quarter" idx="11"/>
          </p:nvPr>
        </p:nvSpPr>
        <p:spPr/>
        <p:txBody>
          <a:bodyPr/>
          <a:lstStyle/>
          <a:p>
            <a:r>
              <a:rPr lang="en-US" smtClean="0"/>
              <a:t>
              </a:t>
            </a:r>
            <a:endParaRPr lang="en-US" dirty="0"/>
          </a:p>
        </p:txBody>
      </p:sp>
      <p:sp>
        <p:nvSpPr>
          <p:cNvPr id="6" name="5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609600" y="1524000"/>
            <a:ext cx="109728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211F2DE6-F687-4786-90D4-25AB7EB81D54}" type="datetime1">
              <a:rPr lang="en-US" smtClean="0"/>
              <a:pPr/>
              <a:t>9/16/2018</a:t>
            </a:fld>
            <a:endParaRPr lang="en-US" dirty="0"/>
          </a:p>
        </p:txBody>
      </p:sp>
      <p:sp>
        <p:nvSpPr>
          <p:cNvPr id="15" name="14 Slayt Numarası Yer Tutucusu"/>
          <p:cNvSpPr>
            <a:spLocks noGrp="1"/>
          </p:cNvSpPr>
          <p:nvPr>
            <p:ph type="sldNum" sz="quarter" idx="15"/>
          </p:nvPr>
        </p:nvSpPr>
        <p:spPr/>
        <p:txBody>
          <a:bodyPr/>
          <a:lstStyle>
            <a:lvl1pPr algn="ctr">
              <a:defRPr/>
            </a:lvl1pPr>
          </a:lstStyle>
          <a:p>
            <a:fld id="{D57F1E4F-1CFF-5643-939E-217C01CDF565}" type="slidenum">
              <a:rPr lang="en-US" smtClean="0"/>
              <a:pPr/>
              <a:t>‹#›</a:t>
            </a:fld>
            <a:endParaRPr lang="en-US" dirty="0"/>
          </a:p>
        </p:txBody>
      </p:sp>
      <p:sp>
        <p:nvSpPr>
          <p:cNvPr id="16" name="15 Altbilgi Yer Tutucusu"/>
          <p:cNvSpPr>
            <a:spLocks noGrp="1"/>
          </p:cNvSpPr>
          <p:nvPr>
            <p:ph type="ftr" sz="quarter" idx="16"/>
          </p:nvPr>
        </p:nvSpPr>
        <p:spPr/>
        <p:txBody>
          <a:bodyPr/>
          <a:lstStyle/>
          <a:p>
            <a:r>
              <a:rPr lang="en-US" smtClean="0"/>
              <a:t>
              </a:t>
            </a:r>
            <a:endParaRPr lang="en-US" dirty="0"/>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F250942E-8D7F-466C-AD7D-74CB663B20FF}" type="datetime1">
              <a:rPr lang="en-US" smtClean="0"/>
              <a:pPr/>
              <a:t>9/16/2018</a:t>
            </a:fld>
            <a:endParaRPr lang="en-US" dirty="0"/>
          </a:p>
        </p:txBody>
      </p:sp>
      <p:sp>
        <p:nvSpPr>
          <p:cNvPr id="5" name="4 Altbilgi Yer Tutucusu"/>
          <p:cNvSpPr>
            <a:spLocks noGrp="1"/>
          </p:cNvSpPr>
          <p:nvPr>
            <p:ph type="ftr" sz="quarter" idx="11"/>
          </p:nvPr>
        </p:nvSpPr>
        <p:spPr/>
        <p:txBody>
          <a:bodyPr/>
          <a:lstStyle/>
          <a:p>
            <a:r>
              <a:rPr lang="en-US" smtClean="0"/>
              <a:t>
              </a:t>
            </a:r>
            <a:endParaRPr lang="en-US" dirty="0"/>
          </a:p>
        </p:txBody>
      </p:sp>
      <p:sp>
        <p:nvSpPr>
          <p:cNvPr id="6" name="5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
        <p:nvSpPr>
          <p:cNvPr id="2" name="1 Başlık"/>
          <p:cNvSpPr>
            <a:spLocks noGrp="1"/>
          </p:cNvSpPr>
          <p:nvPr>
            <p:ph type="title"/>
          </p:nvPr>
        </p:nvSpPr>
        <p:spPr>
          <a:xfrm>
            <a:off x="914400" y="3505200"/>
            <a:ext cx="105664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4958864"/>
            <a:ext cx="105664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914400" y="4916993"/>
            <a:ext cx="105664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6B6D3C2F-7628-4C05-A432-6F3D4BA7B4F4}" type="datetime1">
              <a:rPr lang="en-US" smtClean="0"/>
              <a:pPr/>
              <a:t>9/16/2018</a:t>
            </a:fld>
            <a:endParaRPr lang="en-US" dirty="0"/>
          </a:p>
        </p:txBody>
      </p:sp>
      <p:sp>
        <p:nvSpPr>
          <p:cNvPr id="6" name="5 Altbilgi Yer Tutucusu"/>
          <p:cNvSpPr>
            <a:spLocks noGrp="1"/>
          </p:cNvSpPr>
          <p:nvPr>
            <p:ph type="ftr" sz="quarter" idx="11"/>
          </p:nvPr>
        </p:nvSpPr>
        <p:spPr/>
        <p:txBody>
          <a:bodyPr/>
          <a:lstStyle/>
          <a:p>
            <a:r>
              <a:rPr lang="en-US" smtClean="0"/>
              <a:t>
              </a:t>
            </a:r>
            <a:endParaRPr lang="en-US" dirty="0"/>
          </a:p>
        </p:txBody>
      </p:sp>
      <p:sp>
        <p:nvSpPr>
          <p:cNvPr id="7" name="6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609600" y="1524000"/>
            <a:ext cx="5413248"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6197600" y="1524000"/>
            <a:ext cx="5413248"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
        <p:nvSpPr>
          <p:cNvPr id="8" name="7 Altbilgi Yer Tutucusu"/>
          <p:cNvSpPr>
            <a:spLocks noGrp="1"/>
          </p:cNvSpPr>
          <p:nvPr>
            <p:ph type="ftr" sz="quarter" idx="11"/>
          </p:nvPr>
        </p:nvSpPr>
        <p:spPr/>
        <p:txBody>
          <a:bodyPr/>
          <a:lstStyle/>
          <a:p>
            <a:r>
              <a:rPr lang="en-US" smtClean="0"/>
              <a:t>
              </a:t>
            </a:r>
            <a:endParaRPr lang="en-US" dirty="0"/>
          </a:p>
        </p:txBody>
      </p:sp>
      <p:sp>
        <p:nvSpPr>
          <p:cNvPr id="7" name="6 Veri Yer Tutucusu"/>
          <p:cNvSpPr>
            <a:spLocks noGrp="1"/>
          </p:cNvSpPr>
          <p:nvPr>
            <p:ph type="dt" sz="half" idx="10"/>
          </p:nvPr>
        </p:nvSpPr>
        <p:spPr/>
        <p:txBody>
          <a:bodyPr/>
          <a:lstStyle/>
          <a:p>
            <a:fld id="{D41F5208-A262-40CA-8E53-7C0DCB20C6C3}" type="datetime1">
              <a:rPr lang="en-US" smtClean="0"/>
              <a:pPr/>
              <a:t>9/16/2018</a:t>
            </a:fld>
            <a:endParaRPr lang="en-US" dirty="0"/>
          </a:p>
        </p:txBody>
      </p:sp>
      <p:sp>
        <p:nvSpPr>
          <p:cNvPr id="3" name="2 Metin Yer Tutucusu"/>
          <p:cNvSpPr>
            <a:spLocks noGrp="1"/>
          </p:cNvSpPr>
          <p:nvPr>
            <p:ph type="body" idx="1"/>
          </p:nvPr>
        </p:nvSpPr>
        <p:spPr>
          <a:xfrm>
            <a:off x="609600" y="1399593"/>
            <a:ext cx="5386917"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609600" y="2201896"/>
            <a:ext cx="53848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6199717" y="2201896"/>
            <a:ext cx="53848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609600" y="155448"/>
            <a:ext cx="109728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6197600" y="1399593"/>
            <a:ext cx="5386917"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750593"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6339840"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F522C9B7-FC36-47BC-9EE4-EF667BAA4B4E}" type="datetime1">
              <a:rPr lang="en-US" smtClean="0"/>
              <a:pPr/>
              <a:t>9/16/2018</a:t>
            </a:fld>
            <a:endParaRPr lang="en-US" dirty="0"/>
          </a:p>
        </p:txBody>
      </p:sp>
      <p:sp>
        <p:nvSpPr>
          <p:cNvPr id="4" name="3 Altbilgi Yer Tutucusu"/>
          <p:cNvSpPr>
            <a:spLocks noGrp="1"/>
          </p:cNvSpPr>
          <p:nvPr>
            <p:ph type="ftr" sz="quarter" idx="11"/>
          </p:nvPr>
        </p:nvSpPr>
        <p:spPr/>
        <p:txBody>
          <a:bodyPr/>
          <a:lstStyle/>
          <a:p>
            <a:r>
              <a:rPr lang="en-US" smtClean="0"/>
              <a:t>
              </a:t>
            </a:r>
            <a:endParaRPr lang="en-US" dirty="0"/>
          </a:p>
        </p:txBody>
      </p:sp>
      <p:sp>
        <p:nvSpPr>
          <p:cNvPr id="5" name="4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362579D-C151-433A-90C3-B2F45C5FC4F9}" type="datetime1">
              <a:rPr lang="en-US" smtClean="0"/>
              <a:pPr/>
              <a:t>9/16/2018</a:t>
            </a:fld>
            <a:endParaRPr lang="en-US" dirty="0"/>
          </a:p>
        </p:txBody>
      </p:sp>
      <p:sp>
        <p:nvSpPr>
          <p:cNvPr id="3" name="2 Altbilgi Yer Tutucusu"/>
          <p:cNvSpPr>
            <a:spLocks noGrp="1"/>
          </p:cNvSpPr>
          <p:nvPr>
            <p:ph type="ftr" sz="quarter" idx="11"/>
          </p:nvPr>
        </p:nvSpPr>
        <p:spPr/>
        <p:txBody>
          <a:bodyPr/>
          <a:lstStyle/>
          <a:p>
            <a:r>
              <a:rPr lang="en-US" smtClean="0"/>
              <a:t>
              </a:t>
            </a:r>
            <a:endParaRPr lang="en-US" dirty="0"/>
          </a:p>
        </p:txBody>
      </p:sp>
      <p:sp>
        <p:nvSpPr>
          <p:cNvPr id="4" name="3 Slayt Numarası Yer Tutucusu"/>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609600" y="457200"/>
            <a:ext cx="83312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9042400" y="1600200"/>
            <a:ext cx="2645664"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9042400" y="457200"/>
            <a:ext cx="26416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47B49317-2F43-4D81-8AC4-F883C929626A}" type="datetime1">
              <a:rPr lang="en-US" smtClean="0"/>
              <a:pPr/>
              <a:t>9/16/2018</a:t>
            </a:fld>
            <a:endParaRPr lang="en-US" dirty="0"/>
          </a:p>
        </p:txBody>
      </p:sp>
      <p:sp>
        <p:nvSpPr>
          <p:cNvPr id="9" name="8 Slayt Numarası Yer Tutucusu"/>
          <p:cNvSpPr>
            <a:spLocks noGrp="1"/>
          </p:cNvSpPr>
          <p:nvPr>
            <p:ph type="sldNum" sz="quarter" idx="15"/>
          </p:nvPr>
        </p:nvSpPr>
        <p:spPr/>
        <p:txBody>
          <a:bodyPr/>
          <a:lstStyle/>
          <a:p>
            <a:fld id="{D57F1E4F-1CFF-5643-939E-217C01CDF565}" type="slidenum">
              <a:rPr lang="en-US" smtClean="0"/>
              <a:pPr/>
              <a:t>‹#›</a:t>
            </a:fld>
            <a:endParaRPr lang="en-US" dirty="0"/>
          </a:p>
        </p:txBody>
      </p:sp>
      <p:sp>
        <p:nvSpPr>
          <p:cNvPr id="10" name="9 Altbilgi Yer Tutucusu"/>
          <p:cNvSpPr>
            <a:spLocks noGrp="1"/>
          </p:cNvSpPr>
          <p:nvPr>
            <p:ph type="ftr" sz="quarter" idx="16"/>
          </p:nvPr>
        </p:nvSpPr>
        <p:spPr/>
        <p:txBody>
          <a:bodyPr/>
          <a:lstStyle/>
          <a:p>
            <a:r>
              <a:rPr lang="en-US" smtClean="0"/>
              <a:t>
              </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8839200" y="457200"/>
            <a:ext cx="2743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609600" y="457200"/>
            <a:ext cx="80264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8839200" y="1600200"/>
            <a:ext cx="27432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E19EFF4E-D306-43C0-AEEA-048F641F6796}" type="datetime1">
              <a:rPr lang="en-US" smtClean="0"/>
              <a:pPr/>
              <a:t>9/16/2018</a:t>
            </a:fld>
            <a:endParaRPr lang="en-US" dirty="0"/>
          </a:p>
        </p:txBody>
      </p:sp>
      <p:sp>
        <p:nvSpPr>
          <p:cNvPr id="9" name="8 Slayt Numarası Yer Tutucusu"/>
          <p:cNvSpPr>
            <a:spLocks noGrp="1"/>
          </p:cNvSpPr>
          <p:nvPr>
            <p:ph type="sldNum" sz="quarter" idx="11"/>
          </p:nvPr>
        </p:nvSpPr>
        <p:spPr/>
        <p:txBody>
          <a:bodyPr/>
          <a:lstStyle/>
          <a:p>
            <a:fld id="{D57F1E4F-1CFF-5643-939E-217C01CDF565}" type="slidenum">
              <a:rPr lang="en-US" smtClean="0"/>
              <a:pPr/>
              <a:t>‹#›</a:t>
            </a:fld>
            <a:endParaRPr lang="en-US" dirty="0"/>
          </a:p>
        </p:txBody>
      </p:sp>
      <p:sp>
        <p:nvSpPr>
          <p:cNvPr id="10" name="9 Altbilgi Yer Tutucusu"/>
          <p:cNvSpPr>
            <a:spLocks noGrp="1"/>
          </p:cNvSpPr>
          <p:nvPr>
            <p:ph type="ftr" sz="quarter" idx="12"/>
          </p:nvPr>
        </p:nvSpPr>
        <p:spPr/>
        <p:txBody>
          <a:bodyPr/>
          <a:lstStyle/>
          <a:p>
            <a:r>
              <a:rPr lang="en-US" smtClean="0"/>
              <a:t>
              </a:t>
            </a:r>
            <a:endParaRPr lang="en-US" dirty="0"/>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609600" y="1447800"/>
            <a:ext cx="109728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7721600" y="6203667"/>
            <a:ext cx="3454400" cy="384048"/>
          </a:xfrm>
          <a:prstGeom prst="rect">
            <a:avLst/>
          </a:prstGeom>
        </p:spPr>
        <p:txBody>
          <a:bodyPr vert="horz" anchor="ctr" anchorCtr="0"/>
          <a:lstStyle>
            <a:lvl1pPr algn="l" eaLnBrk="1" latinLnBrk="0" hangingPunct="1">
              <a:defRPr kumimoji="0" sz="1200">
                <a:solidFill>
                  <a:schemeClr val="tx2"/>
                </a:solidFill>
              </a:defRPr>
            </a:lvl1pPr>
          </a:lstStyle>
          <a:p>
            <a:fld id="{4F41E39C-B0FD-41EA-8122-4CD58F004296}" type="datetime1">
              <a:rPr lang="en-US" smtClean="0"/>
              <a:pPr/>
              <a:t>9/16/2018</a:t>
            </a:fld>
            <a:endParaRPr lang="en-US" dirty="0"/>
          </a:p>
        </p:txBody>
      </p:sp>
      <p:sp>
        <p:nvSpPr>
          <p:cNvPr id="10" name="9 Altbilgi Yer Tutucusu"/>
          <p:cNvSpPr>
            <a:spLocks noGrp="1"/>
          </p:cNvSpPr>
          <p:nvPr>
            <p:ph type="ftr" sz="quarter" idx="3"/>
          </p:nvPr>
        </p:nvSpPr>
        <p:spPr>
          <a:xfrm>
            <a:off x="2844800" y="6203667"/>
            <a:ext cx="4775200" cy="384048"/>
          </a:xfrm>
          <a:prstGeom prst="rect">
            <a:avLst/>
          </a:prstGeom>
        </p:spPr>
        <p:txBody>
          <a:bodyPr vert="horz" anchor="ctr" anchorCtr="0"/>
          <a:lstStyle>
            <a:lvl1pPr algn="r" eaLnBrk="1" latinLnBrk="0" hangingPunct="1">
              <a:defRPr kumimoji="0" sz="1200">
                <a:solidFill>
                  <a:schemeClr val="tx2"/>
                </a:solidFill>
              </a:defRPr>
            </a:lvl1pPr>
          </a:lstStyle>
          <a:p>
            <a:r>
              <a:rPr lang="en-US" smtClean="0"/>
              <a:t>
              </a:t>
            </a:r>
            <a:endParaRPr lang="en-US" dirty="0"/>
          </a:p>
        </p:txBody>
      </p:sp>
      <p:sp>
        <p:nvSpPr>
          <p:cNvPr id="22" name="21 Slayt Numarası Yer Tutucusu"/>
          <p:cNvSpPr>
            <a:spLocks noGrp="1"/>
          </p:cNvSpPr>
          <p:nvPr>
            <p:ph type="sldNum" sz="quarter" idx="4"/>
          </p:nvPr>
        </p:nvSpPr>
        <p:spPr>
          <a:xfrm>
            <a:off x="11214100" y="6181531"/>
            <a:ext cx="8128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57F1E4F-1CFF-5643-939E-217C01CDF565}" type="slidenum">
              <a:rPr lang="en-US" smtClean="0"/>
              <a:pPr/>
              <a:t>‹#›</a:t>
            </a:fld>
            <a:endParaRPr lang="en-US" dirty="0"/>
          </a:p>
        </p:txBody>
      </p:sp>
      <p:sp>
        <p:nvSpPr>
          <p:cNvPr id="5" name="4 Başlık Yer Tutucusu"/>
          <p:cNvSpPr>
            <a:spLocks noGrp="1"/>
          </p:cNvSpPr>
          <p:nvPr>
            <p:ph type="title"/>
          </p:nvPr>
        </p:nvSpPr>
        <p:spPr>
          <a:xfrm>
            <a:off x="609600" y="152400"/>
            <a:ext cx="109728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slow">
    <p:fade/>
  </p:transition>
  <p:timing>
    <p:tnLst>
      <p:par>
        <p:cTn id="1" dur="indefinite" restart="never" nodeType="tmRoot"/>
      </p:par>
    </p:tnLst>
  </p:timing>
  <p:hf hdr="0" ftr="0" dt="0"/>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NAY\Downloads\FACE YENİ\OKUL\00 logo1.jpg"/>
          <p:cNvPicPr>
            <a:picLocks noChangeAspect="1" noChangeArrowheads="1"/>
          </p:cNvPicPr>
          <p:nvPr/>
        </p:nvPicPr>
        <p:blipFill>
          <a:blip r:embed="rId2"/>
          <a:srcRect/>
          <a:stretch>
            <a:fillRect/>
          </a:stretch>
        </p:blipFill>
        <p:spPr bwMode="auto">
          <a:xfrm>
            <a:off x="2829778" y="463029"/>
            <a:ext cx="6013972" cy="6013972"/>
          </a:xfrm>
          <a:prstGeom prst="ellipse">
            <a:avLst/>
          </a:prstGeom>
          <a:ln w="76200" cap="rnd">
            <a:solidFill>
              <a:schemeClr val="bg1"/>
            </a:solidFill>
          </a:ln>
          <a:effectLst>
            <a:outerShdw blurRad="76200" dir="13500000" sy="23000" kx="1200000" algn="br" rotWithShape="0">
              <a:prstClr val="black">
                <a:alpha val="20000"/>
              </a:prstClr>
            </a:outerShdw>
          </a:effectLst>
          <a:scene3d>
            <a:camera prst="orthographicFront"/>
            <a:lightRig rig="contrasting" dir="t">
              <a:rot lat="0" lon="0" rev="3000000"/>
            </a:lightRig>
          </a:scene3d>
          <a:sp3d contourW="7620">
            <a:bevelT w="95250" h="31750"/>
            <a:contourClr>
              <a:srgbClr val="333333"/>
            </a:contourClr>
          </a:sp3d>
        </p:spPr>
      </p:pic>
      <p:sp>
        <p:nvSpPr>
          <p:cNvPr id="2" name="Unvan 1"/>
          <p:cNvSpPr>
            <a:spLocks noGrp="1"/>
          </p:cNvSpPr>
          <p:nvPr>
            <p:ph type="ctrTitle" idx="4294967295"/>
          </p:nvPr>
        </p:nvSpPr>
        <p:spPr>
          <a:xfrm>
            <a:off x="1570345" y="2956009"/>
            <a:ext cx="8824912" cy="3553971"/>
          </a:xfrm>
        </p:spPr>
        <p:txBody>
          <a:bodyPr>
            <a:noAutofit/>
          </a:bodyPr>
          <a:lstStyle/>
          <a:p>
            <a:pPr algn="ctr"/>
            <a:r>
              <a:rPr lang="tr-TR" sz="6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TEKİRDAĞ</a:t>
            </a:r>
            <a:br>
              <a:rPr lang="tr-TR" sz="6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6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HÜSEYİN PEHLİVAN </a:t>
            </a:r>
            <a:br>
              <a:rPr lang="tr-TR" sz="6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6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İLKOKULU</a:t>
            </a:r>
            <a: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
            </a:r>
            <a:b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
            </a:r>
            <a:b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2018-2019 </a:t>
            </a:r>
            <a:b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EĞİTİM ÖĞRETİM YILI </a:t>
            </a:r>
            <a:b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br>
            <a:r>
              <a:rPr lang="tr-TR" sz="4000" b="1" spc="0"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MESLEKİ SEMİNER ÇALIŞMALARI</a:t>
            </a:r>
            <a:endParaRPr lang="tr-TR" sz="4000" b="1" spc="0" dirty="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endParaRPr>
          </a:p>
        </p:txBody>
      </p:sp>
      <p:sp>
        <p:nvSpPr>
          <p:cNvPr id="4" name="3 Slayt Numarası Yer Tutucusu"/>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 xmlns:p14="http://schemas.microsoft.com/office/powerpoint/2010/main" val="36995839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1+#ppt_w/2"/>
                                          </p:val>
                                        </p:tav>
                                        <p:tav tm="100000">
                                          <p:val>
                                            <p:strVal val="#ppt_x"/>
                                          </p:val>
                                        </p:tav>
                                      </p:tavLst>
                                    </p:anim>
                                    <p:anim calcmode="lin" valueType="num">
                                      <p:cBhvr additive="base">
                                        <p:cTn id="8"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872775" y="795428"/>
            <a:ext cx="10731136" cy="5016758"/>
          </a:xfrm>
          <a:prstGeom prst="rect">
            <a:avLst/>
          </a:prstGeom>
          <a:noFill/>
        </p:spPr>
        <p:txBody>
          <a:bodyPr wrap="square" rtlCol="0">
            <a:spAutoFit/>
          </a:bodyPr>
          <a:lstStyle/>
          <a:p>
            <a:r>
              <a:rPr lang="tr-TR" sz="4000" dirty="0" smtClean="0">
                <a:solidFill>
                  <a:schemeClr val="bg1"/>
                </a:solidFill>
                <a:latin typeface="Times New Roman" pitchFamily="18" charset="0"/>
                <a:cs typeface="Times New Roman" pitchFamily="18" charset="0"/>
              </a:rPr>
              <a:t>	Yazarın </a:t>
            </a:r>
            <a:r>
              <a:rPr lang="tr-TR" sz="4000" dirty="0">
                <a:solidFill>
                  <a:schemeClr val="bg1"/>
                </a:solidFill>
                <a:latin typeface="Times New Roman" pitchFamily="18" charset="0"/>
                <a:cs typeface="Times New Roman" pitchFamily="18" charset="0"/>
              </a:rPr>
              <a:t>okul eğitimine alternatif olarak önerdiği eğitim şekli açık kaynaklı öğrenmedir.</a:t>
            </a:r>
          </a:p>
          <a:p>
            <a:r>
              <a:rPr lang="tr-TR" sz="4000" dirty="0">
                <a:solidFill>
                  <a:schemeClr val="bg1"/>
                </a:solidFill>
                <a:latin typeface="Times New Roman" pitchFamily="18" charset="0"/>
                <a:cs typeface="Times New Roman" pitchFamily="18" charset="0"/>
              </a:rPr>
              <a:t>Açık kaynaklı öğrenme esnek mekânları ve esnek sıralama düzenlerini içine alan esnek zamanlı bir faaliyettir. Gatto, Amerika tarihinden – okula hiç gitmeden ya da okulu bırakarak- açık kaynaklı öğrenme şekillerini benimsemiş başarılı kişilerin örneklerine sıkça yer vermektedir. </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 xmlns:p14="http://schemas.microsoft.com/office/powerpoint/2010/main" val="10995225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91319" y="943423"/>
            <a:ext cx="11068334" cy="3785652"/>
          </a:xfrm>
          <a:prstGeom prst="rect">
            <a:avLst/>
          </a:prstGeom>
        </p:spPr>
        <p:txBody>
          <a:bodyPr wrap="square">
            <a:spAutoFit/>
          </a:bodyPr>
          <a:lstStyle/>
          <a:p>
            <a:r>
              <a:rPr lang="tr-TR" sz="4000" dirty="0" smtClean="0">
                <a:solidFill>
                  <a:schemeClr val="bg1"/>
                </a:solidFill>
                <a:latin typeface="Times New Roman" pitchFamily="18" charset="0"/>
                <a:cs typeface="Times New Roman" pitchFamily="18" charset="0"/>
              </a:rPr>
              <a:t>Benjamin Franklin, </a:t>
            </a:r>
            <a:r>
              <a:rPr lang="tr-TR" sz="4000" dirty="0" err="1" smtClean="0">
                <a:solidFill>
                  <a:schemeClr val="bg1"/>
                </a:solidFill>
                <a:latin typeface="Times New Roman" pitchFamily="18" charset="0"/>
                <a:cs typeface="Times New Roman" pitchFamily="18" charset="0"/>
              </a:rPr>
              <a:t>David</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Farragut</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Jonathan</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Goodwin</a:t>
            </a:r>
            <a:r>
              <a:rPr lang="tr-TR" sz="4000" dirty="0" smtClean="0">
                <a:solidFill>
                  <a:schemeClr val="bg1"/>
                </a:solidFill>
                <a:latin typeface="Times New Roman" pitchFamily="18" charset="0"/>
                <a:cs typeface="Times New Roman" pitchFamily="18" charset="0"/>
              </a:rPr>
              <a:t>, George Washington, Thomas Jefferson, Francis </a:t>
            </a:r>
            <a:r>
              <a:rPr lang="tr-TR" sz="4000" dirty="0" err="1" smtClean="0">
                <a:solidFill>
                  <a:schemeClr val="bg1"/>
                </a:solidFill>
                <a:latin typeface="Times New Roman" pitchFamily="18" charset="0"/>
                <a:cs typeface="Times New Roman" pitchFamily="18" charset="0"/>
              </a:rPr>
              <a:t>Collins</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Ingvard</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Kamprad</a:t>
            </a:r>
            <a:r>
              <a:rPr lang="tr-TR" sz="4000" dirty="0" smtClean="0">
                <a:solidFill>
                  <a:schemeClr val="bg1"/>
                </a:solidFill>
                <a:latin typeface="Times New Roman" pitchFamily="18" charset="0"/>
                <a:cs typeface="Times New Roman" pitchFamily="18" charset="0"/>
              </a:rPr>
              <a:t>, Thomas Edison ve </a:t>
            </a:r>
            <a:r>
              <a:rPr lang="tr-TR" sz="4000" dirty="0" err="1" smtClean="0">
                <a:solidFill>
                  <a:schemeClr val="bg1"/>
                </a:solidFill>
                <a:latin typeface="Times New Roman" pitchFamily="18" charset="0"/>
                <a:cs typeface="Times New Roman" pitchFamily="18" charset="0"/>
              </a:rPr>
              <a:t>Bernard</a:t>
            </a:r>
            <a:r>
              <a:rPr lang="tr-TR" sz="4000" dirty="0" smtClean="0">
                <a:solidFill>
                  <a:schemeClr val="bg1"/>
                </a:solidFill>
                <a:latin typeface="Times New Roman" pitchFamily="18" charset="0"/>
                <a:cs typeface="Times New Roman" pitchFamily="18" charset="0"/>
              </a:rPr>
              <a:t> </a:t>
            </a:r>
            <a:r>
              <a:rPr lang="tr-TR" sz="4000" dirty="0" err="1" smtClean="0">
                <a:solidFill>
                  <a:schemeClr val="bg1"/>
                </a:solidFill>
                <a:latin typeface="Times New Roman" pitchFamily="18" charset="0"/>
                <a:cs typeface="Times New Roman" pitchFamily="18" charset="0"/>
              </a:rPr>
              <a:t>Shaw</a:t>
            </a:r>
            <a:r>
              <a:rPr lang="tr-TR" sz="4000" dirty="0" smtClean="0">
                <a:solidFill>
                  <a:schemeClr val="bg1"/>
                </a:solidFill>
                <a:latin typeface="Times New Roman" pitchFamily="18" charset="0"/>
                <a:cs typeface="Times New Roman" pitchFamily="18" charset="0"/>
              </a:rPr>
              <a:t> yazarın örnek olarak öne sürdüğü isimler arasındadır. Gatto, bir açık kaynak öğrenme şekli örneği olarak  ev okulu projesini sunmaktadır.</a:t>
            </a:r>
            <a:endParaRPr lang="tr-TR" sz="4000" dirty="0"/>
          </a:p>
        </p:txBody>
      </p:sp>
      <p:sp>
        <p:nvSpPr>
          <p:cNvPr id="3" name="2 Slayt Numarası Yer Tutucusu"/>
          <p:cNvSpPr>
            <a:spLocks noGrp="1"/>
          </p:cNvSpPr>
          <p:nvPr>
            <p:ph type="sldNum" sz="quarter" idx="12"/>
          </p:nvPr>
        </p:nvSpPr>
        <p:spPr/>
        <p:txBody>
          <a:bodyPr/>
          <a:lstStyle/>
          <a:p>
            <a:fld id="{D57F1E4F-1CFF-5643-939E-217C01CDF565}" type="slidenum">
              <a:rPr lang="en-US" smtClean="0"/>
              <a:pPr/>
              <a:t>11</a:t>
            </a:fld>
            <a:endParaRPr lang="en-US" dirty="0"/>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954662" y="358699"/>
            <a:ext cx="10731136" cy="6186309"/>
          </a:xfrm>
          <a:prstGeom prst="rect">
            <a:avLst/>
          </a:prstGeom>
          <a:noFill/>
        </p:spPr>
        <p:txBody>
          <a:bodyPr wrap="square" rtlCol="0">
            <a:spAutoFit/>
          </a:bodyPr>
          <a:lstStyle/>
          <a:p>
            <a:r>
              <a:rPr lang="tr-TR" sz="3600" dirty="0" smtClean="0">
                <a:solidFill>
                  <a:schemeClr val="bg1"/>
                </a:solidFill>
                <a:latin typeface="Times New Roman" pitchFamily="18" charset="0"/>
                <a:cs typeface="Times New Roman" pitchFamily="18" charset="0"/>
              </a:rPr>
              <a:t>	Yazar , zorunlu </a:t>
            </a:r>
            <a:r>
              <a:rPr lang="tr-TR" sz="3600" dirty="0">
                <a:solidFill>
                  <a:schemeClr val="bg1"/>
                </a:solidFill>
                <a:latin typeface="Times New Roman" pitchFamily="18" charset="0"/>
                <a:cs typeface="Times New Roman" pitchFamily="18" charset="0"/>
              </a:rPr>
              <a:t>eğitimin Amerika’da bir sistem olarak yerleşmesinde karanlık madde gibi güçlü ama görünmez bazı kuvvetlerin olduğunu ve bu karanlığın tespitinin kitabının amaçlarından birini teşkil ettiğini belirtmektedir.</a:t>
            </a:r>
          </a:p>
          <a:p>
            <a:r>
              <a:rPr lang="tr-TR" sz="3600" dirty="0" smtClean="0">
                <a:solidFill>
                  <a:schemeClr val="bg1"/>
                </a:solidFill>
                <a:latin typeface="Times New Roman" pitchFamily="18" charset="0"/>
                <a:cs typeface="Times New Roman" pitchFamily="18" charset="0"/>
              </a:rPr>
              <a:t>	Öte </a:t>
            </a:r>
            <a:r>
              <a:rPr lang="tr-TR" sz="3600" dirty="0">
                <a:solidFill>
                  <a:schemeClr val="bg1"/>
                </a:solidFill>
                <a:latin typeface="Times New Roman" pitchFamily="18" charset="0"/>
                <a:cs typeface="Times New Roman" pitchFamily="18" charset="0"/>
              </a:rPr>
              <a:t>yandan istihdam ihtiyaçlarına göre kasılıp genişleyen olağanüstü bir iş üretme projesi olan okul, ABD’deki en önemli işveren halini almış ve ders kitabı yayıncıları, müteahhitler, emlakçılar, servisçiler, süt satıcıları ve nice çıkar grupları için birer sigorta poliçesine dönüşmüştür.</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 xmlns:p14="http://schemas.microsoft.com/office/powerpoint/2010/main" val="32338053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831832" y="1314044"/>
            <a:ext cx="10731136" cy="3785652"/>
          </a:xfrm>
          <a:prstGeom prst="rect">
            <a:avLst/>
          </a:prstGeom>
          <a:noFill/>
        </p:spPr>
        <p:txBody>
          <a:bodyPr wrap="square" rtlCol="0">
            <a:spAutoFit/>
          </a:bodyPr>
          <a:lstStyle/>
          <a:p>
            <a:r>
              <a:rPr lang="tr-TR" sz="4000" dirty="0" smtClean="0">
                <a:solidFill>
                  <a:schemeClr val="bg1"/>
                </a:solidFill>
                <a:latin typeface="Times New Roman" pitchFamily="18" charset="0"/>
                <a:cs typeface="Times New Roman" pitchFamily="18" charset="0"/>
              </a:rPr>
              <a:t>	Okullarda </a:t>
            </a:r>
            <a:r>
              <a:rPr lang="tr-TR" sz="4000" dirty="0">
                <a:solidFill>
                  <a:schemeClr val="bg1"/>
                </a:solidFill>
                <a:latin typeface="Times New Roman" pitchFamily="18" charset="0"/>
                <a:cs typeface="Times New Roman" pitchFamily="18" charset="0"/>
              </a:rPr>
              <a:t>devamlı surette sınıflandırmalara ve bölünmelere tabi tutulan çocukların ilerleyen yıllarda aynı uğurda bir araya gelmelerinin olası olmadığına dikkat çeken Gatto, okullaşma deneyiminin bel kemiği haline gelmiş standart testlere özellikle savaş açmıştır. </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 xmlns:p14="http://schemas.microsoft.com/office/powerpoint/2010/main" val="9160674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59558" y="1200708"/>
            <a:ext cx="11163869" cy="4401205"/>
          </a:xfrm>
          <a:prstGeom prst="rect">
            <a:avLst/>
          </a:prstGeom>
        </p:spPr>
        <p:txBody>
          <a:bodyPr wrap="square">
            <a:spAutoFit/>
          </a:bodyPr>
          <a:lstStyle/>
          <a:p>
            <a:r>
              <a:rPr lang="tr-TR" sz="4000" dirty="0" smtClean="0">
                <a:solidFill>
                  <a:schemeClr val="bg1"/>
                </a:solidFill>
                <a:latin typeface="Times New Roman" pitchFamily="18" charset="0"/>
                <a:cs typeface="Times New Roman" pitchFamily="18" charset="0"/>
              </a:rPr>
              <a:t>	Yanıltıcı ve güvenilmez bilgi üreten ve gerçeklikle bağlantı kurmayan testler, kazananı ve kaybedeni eşit bir şekilde mahveden bir toplumsal kontrol silahına dönüşmüştür. “Dikkat sorunu”, “öğrenme yetersizliği” gibi aslında var olmayan problemler üreten test endüstrisi sayesinde birilerinin cebine milyarlarca dolar para girmektedir. </a:t>
            </a:r>
            <a:endParaRPr lang="tr-TR" sz="4000" dirty="0"/>
          </a:p>
        </p:txBody>
      </p:sp>
      <p:sp>
        <p:nvSpPr>
          <p:cNvPr id="3" name="2 Slayt Numarası Yer Tutucusu"/>
          <p:cNvSpPr>
            <a:spLocks noGrp="1"/>
          </p:cNvSpPr>
          <p:nvPr>
            <p:ph type="sldNum" sz="quarter" idx="12"/>
          </p:nvPr>
        </p:nvSpPr>
        <p:spPr/>
        <p:txBody>
          <a:bodyPr/>
          <a:lstStyle/>
          <a:p>
            <a:fld id="{D57F1E4F-1CFF-5643-939E-217C01CDF565}" type="slidenum">
              <a:rPr lang="en-US" smtClean="0"/>
              <a:pPr/>
              <a:t>14</a:t>
            </a:fld>
            <a:endParaRPr lang="en-US" dirty="0"/>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531581" y="740837"/>
            <a:ext cx="11341971" cy="5016758"/>
          </a:xfrm>
          <a:prstGeom prst="rect">
            <a:avLst/>
          </a:prstGeom>
          <a:noFill/>
        </p:spPr>
        <p:txBody>
          <a:bodyPr wrap="square" rtlCol="0">
            <a:spAutoFit/>
          </a:bodyPr>
          <a:lstStyle/>
          <a:p>
            <a:r>
              <a:rPr lang="tr-TR" sz="4000" dirty="0" smtClean="0">
                <a:solidFill>
                  <a:schemeClr val="bg1"/>
                </a:solidFill>
                <a:latin typeface="Times New Roman" pitchFamily="18" charset="0"/>
                <a:cs typeface="Times New Roman" pitchFamily="18" charset="0"/>
              </a:rPr>
              <a:t>	Yazar </a:t>
            </a:r>
            <a:r>
              <a:rPr lang="tr-TR" sz="4000" dirty="0">
                <a:solidFill>
                  <a:schemeClr val="bg1"/>
                </a:solidFill>
                <a:latin typeface="Times New Roman" pitchFamily="18" charset="0"/>
                <a:cs typeface="Times New Roman" pitchFamily="18" charset="0"/>
              </a:rPr>
              <a:t>davranış problemleri olan çocukların genelde televizyon bağımlısı (hatta ekran) olan çocuklar olduğunu söylüyor ve bunların çocukları körelten, </a:t>
            </a:r>
            <a:r>
              <a:rPr lang="tr-TR" sz="4000" dirty="0" err="1">
                <a:solidFill>
                  <a:schemeClr val="bg1"/>
                </a:solidFill>
                <a:latin typeface="Times New Roman" pitchFamily="18" charset="0"/>
                <a:cs typeface="Times New Roman" pitchFamily="18" charset="0"/>
              </a:rPr>
              <a:t>obeziteye</a:t>
            </a:r>
            <a:r>
              <a:rPr lang="tr-TR" sz="4000" dirty="0">
                <a:solidFill>
                  <a:schemeClr val="bg1"/>
                </a:solidFill>
                <a:latin typeface="Times New Roman" pitchFamily="18" charset="0"/>
                <a:cs typeface="Times New Roman" pitchFamily="18" charset="0"/>
              </a:rPr>
              <a:t> götüren araçlar olduğunu söylüyor. </a:t>
            </a:r>
            <a:r>
              <a:rPr lang="tr-TR" sz="4000" dirty="0" err="1">
                <a:solidFill>
                  <a:schemeClr val="bg1"/>
                </a:solidFill>
                <a:latin typeface="Times New Roman" pitchFamily="18" charset="0"/>
                <a:cs typeface="Times New Roman" pitchFamily="18" charset="0"/>
              </a:rPr>
              <a:t>Tv’de</a:t>
            </a:r>
            <a:r>
              <a:rPr lang="tr-TR" sz="4000" dirty="0">
                <a:solidFill>
                  <a:schemeClr val="bg1"/>
                </a:solidFill>
                <a:latin typeface="Times New Roman" pitchFamily="18" charset="0"/>
                <a:cs typeface="Times New Roman" pitchFamily="18" charset="0"/>
              </a:rPr>
              <a:t> ki birçok yapımın çocuklara bir şey katmadığını ve onları çocuk kalmaya zorladığını savunuyor. “Ergenlik” bir palavradır. Eskiden ergen yaşlardayken büyük işler yapmış insanlar vardır.</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 xmlns:p14="http://schemas.microsoft.com/office/powerpoint/2010/main" val="35591660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941014" y="945553"/>
            <a:ext cx="10731136" cy="4401205"/>
          </a:xfrm>
          <a:prstGeom prst="rect">
            <a:avLst/>
          </a:prstGeom>
          <a:noFill/>
        </p:spPr>
        <p:txBody>
          <a:bodyPr wrap="square" rtlCol="0">
            <a:spAutoFit/>
          </a:bodyPr>
          <a:lstStyle/>
          <a:p>
            <a:r>
              <a:rPr lang="tr-TR" sz="4000" dirty="0" smtClean="0">
                <a:solidFill>
                  <a:schemeClr val="bg1"/>
                </a:solidFill>
                <a:latin typeface="Times New Roman" pitchFamily="18" charset="0"/>
                <a:cs typeface="Times New Roman" pitchFamily="18" charset="0"/>
              </a:rPr>
              <a:t>	Yazara </a:t>
            </a:r>
            <a:r>
              <a:rPr lang="tr-TR" sz="4000" dirty="0">
                <a:solidFill>
                  <a:schemeClr val="bg1"/>
                </a:solidFill>
                <a:latin typeface="Times New Roman" pitchFamily="18" charset="0"/>
                <a:cs typeface="Times New Roman" pitchFamily="18" charset="0"/>
              </a:rPr>
              <a:t>göre okul, zil sesleri, bağrışmalar, ziyaretçiler vs. gibi şeylerle on iki yıl boyunca öğrencilerin dikkatlerinin bölündüğü, yoğunlaşma yeteneklerinin baltalandığı ve psikolojilerinin alt üst edildiği bir yerdir. Okullarda ısrarla çalan zillerin ayrıca sorumluluktan kaçmayı sağlamak gibi bir görevleri de vardır.</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 xmlns:p14="http://schemas.microsoft.com/office/powerpoint/2010/main" val="7818260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353752" y="353213"/>
            <a:ext cx="11669926" cy="6186309"/>
          </a:xfrm>
          <a:prstGeom prst="rect">
            <a:avLst/>
          </a:prstGeom>
          <a:noFill/>
        </p:spPr>
        <p:txBody>
          <a:bodyPr wrap="square" rtlCol="0">
            <a:spAutoFit/>
          </a:bodyPr>
          <a:lstStyle/>
          <a:p>
            <a:r>
              <a:rPr lang="tr-TR" sz="3600" dirty="0" smtClean="0">
                <a:solidFill>
                  <a:schemeClr val="bg1"/>
                </a:solidFill>
                <a:latin typeface="Times New Roman" pitchFamily="18" charset="0"/>
                <a:cs typeface="Times New Roman" pitchFamily="18" charset="0"/>
              </a:rPr>
              <a:t>Yazarın okulla ilgili diğer tespit ve tanımları ise şunlardır: Okul, kendisinin dışındaki gelişme yollarının aleyhine çalışan bir kurumdur. Aktif bir şekilde üretmekten alıkoyarak çocukları pasif tüketiciler haline getirir. Okula girdiği andan itibaren “yapma” talimleriyle karşılaşan öğrencilerde kayıtsızlık baş gösterir. Başkalarının çıkar ve ilgileri etrafında bina edilmiş okul gençlerde daimi surette bir “ait hissetmeme” duygusu besler. Okul, bir fiziksel ve psikolojik çirkinlik oluşturma atölyesidir. Sınıflarda 12 yıl boyunca hareketsiz bırakılmak, zil sesleriyle oluşturulan stres, kantinlerdeki sağlıksız yiyecekler bu çirkinliği besleyen unsurlardır. </a:t>
            </a:r>
            <a:endParaRPr lang="tr-TR" sz="3600" dirty="0">
              <a:solidFill>
                <a:schemeClr val="bg1"/>
              </a:solidFill>
              <a:latin typeface="Times New Roman" pitchFamily="18" charset="0"/>
              <a:cs typeface="Times New Roman" pitchFamily="18" charset="0"/>
            </a:endParaRP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 xmlns:p14="http://schemas.microsoft.com/office/powerpoint/2010/main" val="15678431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2263" y="291869"/>
            <a:ext cx="11259403" cy="6186309"/>
          </a:xfrm>
          <a:prstGeom prst="rect">
            <a:avLst/>
          </a:prstGeom>
        </p:spPr>
        <p:txBody>
          <a:bodyPr wrap="square">
            <a:spAutoFit/>
          </a:bodyPr>
          <a:lstStyle/>
          <a:p>
            <a:r>
              <a:rPr lang="tr-TR" sz="3600" dirty="0" smtClean="0">
                <a:solidFill>
                  <a:schemeClr val="bg1"/>
                </a:solidFill>
                <a:latin typeface="Times New Roman" pitchFamily="18" charset="0"/>
                <a:cs typeface="Times New Roman" pitchFamily="18" charset="0"/>
              </a:rPr>
              <a:t>	Sabit matematiksel kategorilere yerleştirilen çocukların ahlaki ve manevi bütünlükleri bozulur, zorla bir araya getirilen öğrenciler git gide ahlaki olarak “kokmaya” başlarlar. Gerçek meselesi öğrenmek değil, “başarı” olan okul öğrencilerin kendileri adına bir şeyle öğrenme şevkini söndürür, kendileri adına düşünme melekelerini ve kendi başlarına kalabilme becerilerini ellerinden alır. Okul, iyi bir eğitim vermediği gibi çivi çakamayan, yumurta pişiremeyen, can sıkıntısına çözüm bulamayan, topluma değer katamayan gerçek dünyadan uzaklaşmış insanlar ortaya çıkarır.</a:t>
            </a:r>
            <a:endParaRPr lang="tr-TR" sz="3600" dirty="0"/>
          </a:p>
        </p:txBody>
      </p:sp>
      <p:sp>
        <p:nvSpPr>
          <p:cNvPr id="3" name="2 Slayt Numarası Yer Tutucusu"/>
          <p:cNvSpPr>
            <a:spLocks noGrp="1"/>
          </p:cNvSpPr>
          <p:nvPr>
            <p:ph type="sldNum" sz="quarter" idx="12"/>
          </p:nvPr>
        </p:nvSpPr>
        <p:spPr/>
        <p:txBody>
          <a:bodyPr/>
          <a:lstStyle/>
          <a:p>
            <a:fld id="{D57F1E4F-1CFF-5643-939E-217C01CDF565}" type="slidenum">
              <a:rPr lang="en-US" smtClean="0"/>
              <a:pPr/>
              <a:t>18</a:t>
            </a:fld>
            <a:endParaRPr lang="en-US" dirty="0"/>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449288" y="667110"/>
            <a:ext cx="11492504" cy="5016758"/>
          </a:xfrm>
          <a:prstGeom prst="rect">
            <a:avLst/>
          </a:prstGeom>
          <a:noFill/>
        </p:spPr>
        <p:txBody>
          <a:bodyPr wrap="square" rtlCol="0">
            <a:spAutoFit/>
          </a:bodyPr>
          <a:lstStyle/>
          <a:p>
            <a:r>
              <a:rPr lang="tr-TR" sz="4000" dirty="0" smtClean="0">
                <a:solidFill>
                  <a:schemeClr val="bg1"/>
                </a:solidFill>
                <a:latin typeface="Times New Roman" pitchFamily="18" charset="0"/>
                <a:cs typeface="Times New Roman" pitchFamily="18" charset="0"/>
              </a:rPr>
              <a:t>	Yazara </a:t>
            </a:r>
            <a:r>
              <a:rPr lang="tr-TR" sz="4000" dirty="0">
                <a:solidFill>
                  <a:schemeClr val="bg1"/>
                </a:solidFill>
                <a:latin typeface="Times New Roman" pitchFamily="18" charset="0"/>
                <a:cs typeface="Times New Roman" pitchFamily="18" charset="0"/>
              </a:rPr>
              <a:t>göre okul, ıslah çabalarıyla zaman kaybedilecek bir yer değildir</a:t>
            </a:r>
            <a:r>
              <a:rPr lang="tr-TR" sz="4000" dirty="0" smtClean="0">
                <a:solidFill>
                  <a:schemeClr val="bg1"/>
                </a:solidFill>
                <a:latin typeface="Times New Roman" pitchFamily="18" charset="0"/>
                <a:cs typeface="Times New Roman" pitchFamily="18" charset="0"/>
              </a:rPr>
              <a:t>, ortadan </a:t>
            </a:r>
            <a:r>
              <a:rPr lang="tr-TR" sz="4000" dirty="0">
                <a:solidFill>
                  <a:schemeClr val="bg1"/>
                </a:solidFill>
                <a:latin typeface="Times New Roman" pitchFamily="18" charset="0"/>
                <a:cs typeface="Times New Roman" pitchFamily="18" charset="0"/>
              </a:rPr>
              <a:t>kaldırılması gerekir. Çözümün evvela bu sistemin içine hiç </a:t>
            </a:r>
            <a:r>
              <a:rPr lang="tr-TR" sz="4000" dirty="0" smtClean="0">
                <a:solidFill>
                  <a:schemeClr val="bg1"/>
                </a:solidFill>
                <a:latin typeface="Times New Roman" pitchFamily="18" charset="0"/>
                <a:cs typeface="Times New Roman" pitchFamily="18" charset="0"/>
              </a:rPr>
              <a:t>girmemek olduğunu </a:t>
            </a:r>
            <a:r>
              <a:rPr lang="tr-TR" sz="4000" dirty="0">
                <a:solidFill>
                  <a:schemeClr val="bg1"/>
                </a:solidFill>
                <a:latin typeface="Times New Roman" pitchFamily="18" charset="0"/>
                <a:cs typeface="Times New Roman" pitchFamily="18" charset="0"/>
              </a:rPr>
              <a:t>söyleyen Gatto, bir açık kaynak öğrenme şekli örneği </a:t>
            </a:r>
            <a:r>
              <a:rPr lang="tr-TR" sz="4000" dirty="0" smtClean="0">
                <a:solidFill>
                  <a:schemeClr val="bg1"/>
                </a:solidFill>
                <a:latin typeface="Times New Roman" pitchFamily="18" charset="0"/>
                <a:cs typeface="Times New Roman" pitchFamily="18" charset="0"/>
              </a:rPr>
              <a:t>olarak sunduğu </a:t>
            </a:r>
            <a:r>
              <a:rPr lang="tr-TR" sz="4000" dirty="0">
                <a:solidFill>
                  <a:schemeClr val="bg1"/>
                </a:solidFill>
                <a:latin typeface="Times New Roman" pitchFamily="18" charset="0"/>
                <a:cs typeface="Times New Roman" pitchFamily="18" charset="0"/>
              </a:rPr>
              <a:t>ev okulu projesini uygulayan aileleri tebrik etmektedir. </a:t>
            </a:r>
            <a:r>
              <a:rPr lang="tr-TR" sz="4000" dirty="0" smtClean="0">
                <a:solidFill>
                  <a:schemeClr val="bg1"/>
                </a:solidFill>
                <a:latin typeface="Times New Roman" pitchFamily="18" charset="0"/>
                <a:cs typeface="Times New Roman" pitchFamily="18" charset="0"/>
              </a:rPr>
              <a:t>Sistemden kendini </a:t>
            </a:r>
            <a:r>
              <a:rPr lang="tr-TR" sz="4000" dirty="0">
                <a:solidFill>
                  <a:schemeClr val="bg1"/>
                </a:solidFill>
                <a:latin typeface="Times New Roman" pitchFamily="18" charset="0"/>
                <a:cs typeface="Times New Roman" pitchFamily="18" charset="0"/>
              </a:rPr>
              <a:t>sıyıramayanlar içinse Gatto, son bölümde yer verdiği </a:t>
            </a:r>
            <a:r>
              <a:rPr lang="tr-TR" sz="4000" dirty="0" err="1" smtClean="0">
                <a:solidFill>
                  <a:schemeClr val="bg1"/>
                </a:solidFill>
                <a:latin typeface="Times New Roman" pitchFamily="18" charset="0"/>
                <a:cs typeface="Times New Roman" pitchFamily="18" charset="0"/>
              </a:rPr>
              <a:t>Bartleby</a:t>
            </a:r>
            <a:r>
              <a:rPr lang="tr-TR" sz="4000" dirty="0" smtClean="0">
                <a:solidFill>
                  <a:schemeClr val="bg1"/>
                </a:solidFill>
                <a:latin typeface="Times New Roman" pitchFamily="18" charset="0"/>
                <a:cs typeface="Times New Roman" pitchFamily="18" charset="0"/>
              </a:rPr>
              <a:t> projesini </a:t>
            </a:r>
            <a:r>
              <a:rPr lang="tr-TR" sz="4000" dirty="0">
                <a:solidFill>
                  <a:schemeClr val="bg1"/>
                </a:solidFill>
                <a:latin typeface="Times New Roman" pitchFamily="18" charset="0"/>
                <a:cs typeface="Times New Roman" pitchFamily="18" charset="0"/>
              </a:rPr>
              <a:t>geliştirmiştir. </a:t>
            </a:r>
          </a:p>
        </p:txBody>
      </p:sp>
      <p:sp>
        <p:nvSpPr>
          <p:cNvPr id="3" name="2 Slayt Numarası Yer Tutucusu"/>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 xmlns:p14="http://schemas.microsoft.com/office/powerpoint/2010/main" val="23127183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4294967295"/>
          </p:nvPr>
        </p:nvSpPr>
        <p:spPr>
          <a:xfrm>
            <a:off x="4853959" y="3364458"/>
            <a:ext cx="6214376" cy="2981751"/>
          </a:xfrm>
        </p:spPr>
        <p:style>
          <a:lnRef idx="0">
            <a:schemeClr val="accent1"/>
          </a:lnRef>
          <a:fillRef idx="3">
            <a:schemeClr val="accent1"/>
          </a:fillRef>
          <a:effectRef idx="3">
            <a:schemeClr val="accent1"/>
          </a:effectRef>
          <a:fontRef idx="minor">
            <a:schemeClr val="lt1"/>
          </a:fontRef>
        </p:style>
        <p:txBody>
          <a:bodyPr>
            <a:noAutofit/>
          </a:bodyPr>
          <a:lstStyle/>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Eğitim </a:t>
            </a:r>
            <a:r>
              <a:rPr lang="tr-TR" dirty="0">
                <a:solidFill>
                  <a:schemeClr val="bg1"/>
                </a:solidFill>
                <a:latin typeface="Times New Roman" pitchFamily="18" charset="0"/>
                <a:cs typeface="Times New Roman" pitchFamily="18" charset="0"/>
              </a:rPr>
              <a:t>Bir Kitle İmha Silahı</a:t>
            </a:r>
          </a:p>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Yazan: John </a:t>
            </a:r>
            <a:r>
              <a:rPr lang="tr-TR" dirty="0">
                <a:solidFill>
                  <a:schemeClr val="bg1"/>
                </a:solidFill>
                <a:latin typeface="Times New Roman" pitchFamily="18" charset="0"/>
                <a:cs typeface="Times New Roman" pitchFamily="18" charset="0"/>
              </a:rPr>
              <a:t>Taylor Gatto</a:t>
            </a:r>
          </a:p>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Sayfa </a:t>
            </a:r>
            <a:r>
              <a:rPr lang="tr-TR" dirty="0">
                <a:solidFill>
                  <a:schemeClr val="bg1"/>
                </a:solidFill>
                <a:latin typeface="Times New Roman" pitchFamily="18" charset="0"/>
                <a:cs typeface="Times New Roman" pitchFamily="18" charset="0"/>
              </a:rPr>
              <a:t>sayısı: 276</a:t>
            </a:r>
          </a:p>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İlk </a:t>
            </a:r>
            <a:r>
              <a:rPr lang="tr-TR" dirty="0">
                <a:solidFill>
                  <a:schemeClr val="bg1"/>
                </a:solidFill>
                <a:latin typeface="Times New Roman" pitchFamily="18" charset="0"/>
                <a:cs typeface="Times New Roman" pitchFamily="18" charset="0"/>
              </a:rPr>
              <a:t>Baskı Yılı: 2016</a:t>
            </a:r>
          </a:p>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Yayın </a:t>
            </a:r>
            <a:r>
              <a:rPr lang="tr-TR" dirty="0">
                <a:solidFill>
                  <a:schemeClr val="bg1"/>
                </a:solidFill>
                <a:latin typeface="Times New Roman" pitchFamily="18" charset="0"/>
                <a:cs typeface="Times New Roman" pitchFamily="18" charset="0"/>
              </a:rPr>
              <a:t>Evi: Edam Yayınları</a:t>
            </a:r>
          </a:p>
          <a:p>
            <a:pPr>
              <a:buNone/>
            </a:pPr>
            <a:r>
              <a:rPr lang="tr-TR" dirty="0">
                <a:solidFill>
                  <a:schemeClr val="bg1"/>
                </a:solidFill>
                <a:latin typeface="Times New Roman" pitchFamily="18" charset="0"/>
                <a:cs typeface="Times New Roman" pitchFamily="18" charset="0"/>
              </a:rPr>
              <a:t> </a:t>
            </a:r>
            <a:r>
              <a:rPr lang="tr-TR" dirty="0" smtClean="0">
                <a:solidFill>
                  <a:schemeClr val="bg1"/>
                </a:solidFill>
                <a:latin typeface="Times New Roman" pitchFamily="18" charset="0"/>
                <a:cs typeface="Times New Roman" pitchFamily="18" charset="0"/>
              </a:rPr>
              <a:t>Kitabın </a:t>
            </a:r>
            <a:r>
              <a:rPr lang="tr-TR" dirty="0">
                <a:solidFill>
                  <a:schemeClr val="bg1"/>
                </a:solidFill>
                <a:latin typeface="Times New Roman" pitchFamily="18" charset="0"/>
                <a:cs typeface="Times New Roman" pitchFamily="18" charset="0"/>
              </a:rPr>
              <a:t>Tür: Eğitim Bilimleri / Araştırma</a:t>
            </a:r>
          </a:p>
        </p:txBody>
      </p:sp>
      <p:pic>
        <p:nvPicPr>
          <p:cNvPr id="4" name="Resim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718226" y="656525"/>
            <a:ext cx="4113081" cy="54841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Picture 2" descr="C:\Users\ONAY\Downloads\FACE YENİ\OKUL\00 logo1.jpg"/>
          <p:cNvPicPr>
            <a:picLocks noChangeAspect="1" noChangeArrowheads="1"/>
          </p:cNvPicPr>
          <p:nvPr/>
        </p:nvPicPr>
        <p:blipFill>
          <a:blip r:embed="rId3"/>
          <a:srcRect/>
          <a:stretch>
            <a:fillRect/>
          </a:stretch>
        </p:blipFill>
        <p:spPr bwMode="auto">
          <a:xfrm>
            <a:off x="8834793" y="258312"/>
            <a:ext cx="2806748" cy="28067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5 Slayt Numarası Yer Tutucusu"/>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 xmlns:p14="http://schemas.microsoft.com/office/powerpoint/2010/main" val="301649373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1+#ppt_w/2"/>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91320" y="873457"/>
            <a:ext cx="11450471" cy="4401205"/>
          </a:xfrm>
          <a:prstGeom prst="rect">
            <a:avLst/>
          </a:prstGeom>
        </p:spPr>
        <p:txBody>
          <a:bodyPr wrap="square">
            <a:spAutoFit/>
          </a:bodyPr>
          <a:lstStyle/>
          <a:p>
            <a:r>
              <a:rPr lang="tr-TR" sz="4000" dirty="0" smtClean="0">
                <a:solidFill>
                  <a:schemeClr val="bg1"/>
                </a:solidFill>
                <a:latin typeface="Times New Roman" pitchFamily="18" charset="0"/>
                <a:cs typeface="Times New Roman" pitchFamily="18" charset="0"/>
              </a:rPr>
              <a:t>	Bir sivil itaatsizlik örneği sayılabilecek bu projeye göre ilk adım, ülkenin farklı yerlerindeki öğrencilerin “ben senin testini cevaplamak istemiyorum” şeklinde mevcut sisteme tepkilerini göstermeleri olacaktır. Yazar, ufak sayılabilecek bu tür reddedişlerin git gide büyüyerek okul sistemini kökünden sarsacağına olan inancını dile getirmekte ve kitabı sonlandırmaktadır.</a:t>
            </a:r>
            <a:endParaRPr lang="tr-TR" sz="4000" dirty="0">
              <a:solidFill>
                <a:schemeClr val="bg1"/>
              </a:solidFill>
              <a:latin typeface="Times New Roman" pitchFamily="18" charset="0"/>
              <a:cs typeface="Times New Roman" pitchFamily="18" charset="0"/>
            </a:endParaRPr>
          </a:p>
        </p:txBody>
      </p:sp>
      <p:sp>
        <p:nvSpPr>
          <p:cNvPr id="3" name="2 Slayt Numarası Yer Tutucusu"/>
          <p:cNvSpPr>
            <a:spLocks noGrp="1"/>
          </p:cNvSpPr>
          <p:nvPr>
            <p:ph type="sldNum" sz="quarter" idx="12"/>
          </p:nvPr>
        </p:nvSpPr>
        <p:spPr/>
        <p:txBody>
          <a:bodyPr/>
          <a:lstStyle/>
          <a:p>
            <a:fld id="{D57F1E4F-1CFF-5643-939E-217C01CDF565}" type="slidenum">
              <a:rPr lang="en-US" smtClean="0"/>
              <a:pPr/>
              <a:t>20</a:t>
            </a:fld>
            <a:endParaRPr lang="en-US" dirty="0"/>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4" name="Picture 2" descr="C:\Users\ONAY\Downloads\FACE YENİ\OKUL\00 logo1.jpg"/>
          <p:cNvPicPr>
            <a:picLocks noChangeAspect="1" noChangeArrowheads="1"/>
          </p:cNvPicPr>
          <p:nvPr/>
        </p:nvPicPr>
        <p:blipFill>
          <a:blip r:embed="rId2"/>
          <a:srcRect/>
          <a:stretch>
            <a:fillRect/>
          </a:stretch>
        </p:blipFill>
        <p:spPr bwMode="auto">
          <a:xfrm>
            <a:off x="5845933" y="844028"/>
            <a:ext cx="6013972" cy="6013972"/>
          </a:xfrm>
          <a:prstGeom prst="ellipse">
            <a:avLst/>
          </a:prstGeom>
          <a:ln w="76200" cap="rnd">
            <a:solidFill>
              <a:schemeClr val="bg1"/>
            </a:solidFill>
          </a:ln>
          <a:effectLst>
            <a:outerShdw blurRad="76200" dir="13500000" sy="23000" kx="1200000" algn="br" rotWithShape="0">
              <a:prstClr val="black">
                <a:alpha val="20000"/>
              </a:prstClr>
            </a:outerShdw>
          </a:effectLst>
          <a:scene3d>
            <a:camera prst="orthographicFront"/>
            <a:lightRig rig="contrasting" dir="t">
              <a:rot lat="0" lon="0" rev="3000000"/>
            </a:lightRig>
          </a:scene3d>
          <a:sp3d contourW="7620">
            <a:bevelT w="95250" h="31750"/>
            <a:contourClr>
              <a:srgbClr val="333333"/>
            </a:contourClr>
          </a:sp3d>
        </p:spPr>
      </p:pic>
      <p:sp>
        <p:nvSpPr>
          <p:cNvPr id="3" name="2 Dikdörtgen"/>
          <p:cNvSpPr/>
          <p:nvPr/>
        </p:nvSpPr>
        <p:spPr>
          <a:xfrm>
            <a:off x="618698" y="3528916"/>
            <a:ext cx="6096000" cy="2308324"/>
          </a:xfrm>
          <a:prstGeom prst="rect">
            <a:avLst/>
          </a:prstGeom>
        </p:spPr>
        <p:txBody>
          <a:bodyPr>
            <a:spAutoFit/>
          </a:bodyPr>
          <a:lstStyle/>
          <a:p>
            <a:pPr algn="r"/>
            <a:r>
              <a:rPr lang="tr-TR" sz="7200" b="1" dirty="0" smtClean="0">
                <a:ln w="1905">
                  <a:solidFill>
                    <a:srgbClr val="00B0F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bg1">
                      <a:alpha val="60000"/>
                    </a:schemeClr>
                  </a:glow>
                  <a:innerShdw blurRad="69850" dist="43180" dir="5400000">
                    <a:srgbClr val="000000">
                      <a:alpha val="65000"/>
                    </a:srgbClr>
                  </a:innerShdw>
                </a:effectLst>
                <a:latin typeface="Times New Roman" pitchFamily="18" charset="0"/>
                <a:cs typeface="Times New Roman" pitchFamily="18" charset="0"/>
              </a:rPr>
              <a:t>Desteğiniz için teşekkürler.</a:t>
            </a:r>
            <a:endParaRPr lang="tr-TR" sz="72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57599" y="1752684"/>
            <a:ext cx="10418237" cy="3416320"/>
          </a:xfrm>
          <a:prstGeom prst="rect">
            <a:avLst/>
          </a:prstGeom>
        </p:spPr>
        <p:style>
          <a:lnRef idx="1">
            <a:schemeClr val="accent1"/>
          </a:lnRef>
          <a:fillRef idx="3">
            <a:schemeClr val="accent1"/>
          </a:fillRef>
          <a:effectRef idx="2">
            <a:schemeClr val="accent1"/>
          </a:effectRef>
          <a:fontRef idx="minor">
            <a:schemeClr val="lt1"/>
          </a:fontRef>
        </p:style>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i="1" dirty="0" smtClean="0">
                <a:ln w="50800"/>
                <a:solidFill>
                  <a:schemeClr val="bg1">
                    <a:shade val="50000"/>
                  </a:schemeClr>
                </a:solidFill>
                <a:latin typeface="Palatino Linotype" pitchFamily="18" charset="0"/>
              </a:rPr>
              <a:t>Bu k</a:t>
            </a:r>
            <a:r>
              <a:rPr lang="tr-TR" sz="5400" b="1" i="1" cap="none" spc="0" dirty="0" smtClean="0">
                <a:ln w="50800"/>
                <a:solidFill>
                  <a:schemeClr val="bg1">
                    <a:shade val="50000"/>
                  </a:schemeClr>
                </a:solidFill>
                <a:effectLst/>
                <a:latin typeface="Palatino Linotype" pitchFamily="18" charset="0"/>
              </a:rPr>
              <a:t>itabı okurken, olayların</a:t>
            </a:r>
          </a:p>
          <a:p>
            <a:pPr algn="ctr"/>
            <a:r>
              <a:rPr lang="tr-TR" sz="5400" b="1" i="1" dirty="0" smtClean="0">
                <a:ln w="50800"/>
                <a:solidFill>
                  <a:schemeClr val="bg1">
                    <a:shade val="50000"/>
                  </a:schemeClr>
                </a:solidFill>
                <a:latin typeface="Palatino Linotype" pitchFamily="18" charset="0"/>
              </a:rPr>
              <a:t>Amerika’daki eğitim siteminden</a:t>
            </a:r>
          </a:p>
          <a:p>
            <a:pPr algn="ctr"/>
            <a:r>
              <a:rPr lang="tr-TR" sz="5400" b="1" i="1" dirty="0" smtClean="0">
                <a:ln w="50800"/>
                <a:solidFill>
                  <a:schemeClr val="bg1">
                    <a:shade val="50000"/>
                  </a:schemeClr>
                </a:solidFill>
                <a:latin typeface="Palatino Linotype" pitchFamily="18" charset="0"/>
              </a:rPr>
              <a:t>bahsettiğinin ayırdına</a:t>
            </a:r>
          </a:p>
          <a:p>
            <a:pPr algn="ctr"/>
            <a:r>
              <a:rPr lang="tr-TR" sz="5400" b="1" i="1" cap="none" spc="0" dirty="0" smtClean="0">
                <a:ln w="50800"/>
                <a:solidFill>
                  <a:schemeClr val="bg1">
                    <a:shade val="50000"/>
                  </a:schemeClr>
                </a:solidFill>
                <a:effectLst/>
                <a:latin typeface="Palatino Linotype" pitchFamily="18" charset="0"/>
              </a:rPr>
              <a:t>varılmasını özellikle rica ederim.</a:t>
            </a:r>
            <a:endParaRPr lang="tr-TR" sz="5400" b="1" i="1" cap="none" spc="0" dirty="0">
              <a:ln w="50800"/>
              <a:solidFill>
                <a:schemeClr val="bg1">
                  <a:shade val="50000"/>
                </a:schemeClr>
              </a:solidFill>
              <a:effectLst/>
              <a:latin typeface="Palatino Linotype" pitchFamily="18" charset="0"/>
            </a:endParaRPr>
          </a:p>
        </p:txBody>
      </p:sp>
      <p:sp>
        <p:nvSpPr>
          <p:cNvPr id="3" name="2 Slayt Numarası Yer Tutucusu"/>
          <p:cNvSpPr>
            <a:spLocks noGrp="1"/>
          </p:cNvSpPr>
          <p:nvPr>
            <p:ph type="sldNum" sz="quarter" idx="12"/>
          </p:nvPr>
        </p:nvSpPr>
        <p:spPr/>
        <p:txBody>
          <a:bodyPr/>
          <a:lstStyle/>
          <a:p>
            <a:fld id="{D57F1E4F-1CFF-5643-939E-217C01CDF565}" type="slidenum">
              <a:rPr lang="en-US" smtClean="0"/>
              <a:pPr/>
              <a:t>3</a:t>
            </a:fld>
            <a:endParaRPr lang="en-US" dirty="0"/>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4294967295"/>
          </p:nvPr>
        </p:nvSpPr>
        <p:spPr>
          <a:xfrm>
            <a:off x="3557420" y="702599"/>
            <a:ext cx="7865755" cy="425450"/>
          </a:xfr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a:noAutofit/>
          </a:bodyPr>
          <a:lstStyle/>
          <a:p>
            <a:pPr>
              <a:buNone/>
            </a:pPr>
            <a:r>
              <a:rPr lang="tr-TR" sz="4400" b="1" dirty="0">
                <a:solidFill>
                  <a:schemeClr val="bg1"/>
                </a:solidFill>
                <a:latin typeface="Times New Roman" pitchFamily="18" charset="0"/>
                <a:cs typeface="Times New Roman" pitchFamily="18" charset="0"/>
              </a:rPr>
              <a:t>John Taylor </a:t>
            </a:r>
            <a:r>
              <a:rPr lang="tr-TR" sz="4400" b="1" dirty="0" smtClean="0">
                <a:solidFill>
                  <a:schemeClr val="bg1"/>
                </a:solidFill>
                <a:latin typeface="Times New Roman" pitchFamily="18" charset="0"/>
                <a:cs typeface="Times New Roman" pitchFamily="18" charset="0"/>
              </a:rPr>
              <a:t>Gatto </a:t>
            </a:r>
            <a:r>
              <a:rPr lang="tr-TR" sz="2400" dirty="0" smtClean="0">
                <a:solidFill>
                  <a:schemeClr val="bg1"/>
                </a:solidFill>
                <a:latin typeface="Times New Roman" pitchFamily="18" charset="0"/>
                <a:cs typeface="Times New Roman" pitchFamily="18" charset="0"/>
              </a:rPr>
              <a:t>15</a:t>
            </a:r>
            <a:r>
              <a:rPr lang="tr-TR" sz="4400" dirty="0" smtClean="0">
                <a:solidFill>
                  <a:schemeClr val="bg1"/>
                </a:solidFill>
                <a:latin typeface="Times New Roman" pitchFamily="18" charset="0"/>
                <a:cs typeface="Times New Roman" pitchFamily="18" charset="0"/>
              </a:rPr>
              <a:t> </a:t>
            </a:r>
            <a:r>
              <a:rPr lang="tr-TR" sz="2400" dirty="0" smtClean="0">
                <a:solidFill>
                  <a:schemeClr val="bg1"/>
                </a:solidFill>
                <a:latin typeface="Times New Roman" pitchFamily="18" charset="0"/>
                <a:cs typeface="Times New Roman" pitchFamily="18" charset="0"/>
              </a:rPr>
              <a:t>Aralık 1935 </a:t>
            </a:r>
            <a:endParaRPr lang="tr-TR" sz="2400" b="1" dirty="0">
              <a:solidFill>
                <a:schemeClr val="bg1"/>
              </a:solidFill>
              <a:latin typeface="Times New Roman" pitchFamily="18" charset="0"/>
              <a:cs typeface="Times New Roman" pitchFamily="18" charset="0"/>
            </a:endParaRPr>
          </a:p>
        </p:txBody>
      </p:sp>
      <p:pic>
        <p:nvPicPr>
          <p:cNvPr id="6" name="Resim 5"/>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833846" y="703504"/>
            <a:ext cx="2653937" cy="2653937"/>
          </a:xfrm>
          <a:prstGeom prst="ellipse">
            <a:avLst/>
          </a:prstGeom>
          <a:ln>
            <a:noFill/>
          </a:ln>
          <a:effectLst>
            <a:softEdge rad="112500"/>
          </a:effectLst>
        </p:spPr>
      </p:pic>
      <p:pic>
        <p:nvPicPr>
          <p:cNvPr id="9" name="Resim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467865" y="2595665"/>
            <a:ext cx="2659980" cy="38819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Resim 9"/>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8665068" y="2240822"/>
            <a:ext cx="2840760" cy="3960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11 Slayt Numarası Yer Tutucusu"/>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 xmlns:p14="http://schemas.microsoft.com/office/powerpoint/2010/main" val="14241222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out)">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286604" y="614150"/>
            <a:ext cx="11737074" cy="4401205"/>
          </a:xfrm>
          <a:prstGeom prst="rect">
            <a:avLst/>
          </a:prstGeom>
          <a:noFill/>
        </p:spPr>
        <p:txBody>
          <a:bodyPr wrap="square" rtlCol="0">
            <a:spAutoFit/>
          </a:bodyPr>
          <a:lstStyle/>
          <a:p>
            <a:r>
              <a:rPr lang="tr-TR" sz="4000" b="1" dirty="0" smtClean="0">
                <a:ln w="50800"/>
                <a:solidFill>
                  <a:schemeClr val="bg1">
                    <a:shade val="50000"/>
                  </a:schemeClr>
                </a:solidFill>
                <a:latin typeface="Times New Roman" pitchFamily="18" charset="0"/>
                <a:cs typeface="Times New Roman" pitchFamily="18" charset="0"/>
              </a:rPr>
              <a:t> </a:t>
            </a:r>
            <a:r>
              <a:rPr lang="tr-TR" sz="4000" dirty="0" smtClean="0">
                <a:solidFill>
                  <a:schemeClr val="bg1"/>
                </a:solidFill>
                <a:latin typeface="Times New Roman" pitchFamily="18" charset="0"/>
                <a:ea typeface="Tahoma" panose="020B0604030504040204" pitchFamily="34" charset="0"/>
                <a:cs typeface="Times New Roman" pitchFamily="18" charset="0"/>
              </a:rPr>
              <a:t>		</a:t>
            </a:r>
          </a:p>
          <a:p>
            <a:r>
              <a:rPr lang="tr-TR" sz="4000" dirty="0" smtClean="0">
                <a:solidFill>
                  <a:schemeClr val="bg1"/>
                </a:solidFill>
                <a:latin typeface="Times New Roman" pitchFamily="18" charset="0"/>
                <a:ea typeface="Tahoma" panose="020B0604030504040204" pitchFamily="34" charset="0"/>
                <a:cs typeface="Times New Roman" pitchFamily="18" charset="0"/>
              </a:rPr>
              <a:t>	Bu </a:t>
            </a:r>
            <a:r>
              <a:rPr lang="tr-TR" sz="4000" dirty="0">
                <a:solidFill>
                  <a:schemeClr val="bg1"/>
                </a:solidFill>
                <a:latin typeface="Times New Roman" pitchFamily="18" charset="0"/>
                <a:ea typeface="Tahoma" panose="020B0604030504040204" pitchFamily="34" charset="0"/>
                <a:cs typeface="Times New Roman" pitchFamily="18" charset="0"/>
              </a:rPr>
              <a:t>kitap, </a:t>
            </a:r>
            <a:r>
              <a:rPr lang="tr-TR" sz="4000" dirty="0" smtClean="0">
                <a:solidFill>
                  <a:schemeClr val="bg1"/>
                </a:solidFill>
                <a:latin typeface="Times New Roman" pitchFamily="18" charset="0"/>
                <a:ea typeface="Tahoma" panose="020B0604030504040204" pitchFamily="34" charset="0"/>
                <a:cs typeface="Times New Roman" pitchFamily="18" charset="0"/>
              </a:rPr>
              <a:t>okulun </a:t>
            </a:r>
            <a:r>
              <a:rPr lang="tr-TR" sz="4000" dirty="0">
                <a:solidFill>
                  <a:schemeClr val="bg1"/>
                </a:solidFill>
                <a:latin typeface="Times New Roman" pitchFamily="18" charset="0"/>
                <a:ea typeface="Tahoma" panose="020B0604030504040204" pitchFamily="34" charset="0"/>
                <a:cs typeface="Times New Roman" pitchFamily="18" charset="0"/>
              </a:rPr>
              <a:t>derin bir muhalifinin eseridir. Muhalif nitelemesi az kalır. Okulun azılı bir düşmanı o! Üstelik bir parçası olduğu yıllarda defalarca yılın öğretmeni seçilmiş, ayaklarını içeriden haber ve bilgilerden oluşturduğu sağlam bir zemine basan bir düşman. </a:t>
            </a:r>
            <a:endParaRPr lang="tr-TR" sz="4000" i="1" dirty="0">
              <a:solidFill>
                <a:schemeClr val="accent3">
                  <a:lumMod val="20000"/>
                  <a:lumOff val="80000"/>
                </a:schemeClr>
              </a:solidFill>
              <a:latin typeface="Times New Roman" pitchFamily="18" charset="0"/>
              <a:ea typeface="Tahoma" panose="020B0604030504040204" pitchFamily="34" charset="0"/>
              <a:cs typeface="Times New Roman" pitchFamily="18" charset="0"/>
            </a:endParaRPr>
          </a:p>
        </p:txBody>
      </p:sp>
      <p:sp>
        <p:nvSpPr>
          <p:cNvPr id="3" name="2 Slayt Numarası Yer Tutucusu"/>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 xmlns:p14="http://schemas.microsoft.com/office/powerpoint/2010/main" val="12275431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09433" y="1990257"/>
            <a:ext cx="11368585" cy="2554545"/>
          </a:xfrm>
          <a:prstGeom prst="rect">
            <a:avLst/>
          </a:prstGeom>
        </p:spPr>
        <p:txBody>
          <a:bodyPr wrap="square">
            <a:spAutoFit/>
          </a:bodyPr>
          <a:lstStyle/>
          <a:p>
            <a:r>
              <a:rPr lang="tr-TR" sz="4000" dirty="0" smtClean="0">
                <a:solidFill>
                  <a:schemeClr val="bg1"/>
                </a:solidFill>
                <a:latin typeface="Times New Roman" pitchFamily="18" charset="0"/>
                <a:ea typeface="Tahoma" panose="020B0604030504040204" pitchFamily="34" charset="0"/>
                <a:cs typeface="Times New Roman" pitchFamily="18" charset="0"/>
              </a:rPr>
              <a:t>	New York eyaletinde yılın öğretmeni seçildiği 1991 yılından sonra saf değiştirmiş; eyalet eyalet, ülke ülke dolaşarak yaptığı konuşmalarla ve yazdığı kitaplarla okula muhalefetini iş edinmiş azılı bir düşman</a:t>
            </a:r>
            <a:endParaRPr lang="tr-TR" sz="4000" dirty="0"/>
          </a:p>
        </p:txBody>
      </p:sp>
      <p:sp>
        <p:nvSpPr>
          <p:cNvPr id="3" name="2 Slayt Numarası Yer Tutucusu"/>
          <p:cNvSpPr>
            <a:spLocks noGrp="1"/>
          </p:cNvSpPr>
          <p:nvPr>
            <p:ph type="sldNum" sz="quarter" idx="12"/>
          </p:nvPr>
        </p:nvSpPr>
        <p:spPr/>
        <p:txBody>
          <a:bodyPr/>
          <a:lstStyle/>
          <a:p>
            <a:fld id="{D57F1E4F-1CFF-5643-939E-217C01CDF565}" type="slidenum">
              <a:rPr lang="en-US" smtClean="0"/>
              <a:pPr/>
              <a:t>6</a:t>
            </a:fld>
            <a:endParaRPr lang="en-US" dirty="0"/>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548417" y="2634018"/>
            <a:ext cx="5186035" cy="1200329"/>
          </a:xfrm>
          <a:prstGeom prst="rect">
            <a:avLst/>
          </a:prstGeom>
          <a:noFill/>
        </p:spPr>
        <p:txBody>
          <a:bodyPr wrap="none" rtlCol="0">
            <a:spAutoFit/>
          </a:bodyPr>
          <a:lstStyle/>
          <a:p>
            <a:r>
              <a:rPr lang="tr-TR" sz="7200" dirty="0" smtClean="0">
                <a:solidFill>
                  <a:schemeClr val="bg1"/>
                </a:solidFill>
                <a:latin typeface="Times New Roman" pitchFamily="18" charset="0"/>
                <a:cs typeface="Times New Roman" pitchFamily="18" charset="0"/>
              </a:rPr>
              <a:t>Ne anlatıyor?</a:t>
            </a:r>
            <a:endParaRPr lang="tr-TR" sz="7200" dirty="0">
              <a:solidFill>
                <a:schemeClr val="bg1"/>
              </a:solidFill>
              <a:latin typeface="Times New Roman" pitchFamily="18" charset="0"/>
              <a:cs typeface="Times New Roman" pitchFamily="18" charset="0"/>
            </a:endParaRPr>
          </a:p>
        </p:txBody>
      </p:sp>
      <p:sp>
        <p:nvSpPr>
          <p:cNvPr id="3" name="2 Slayt Numarası Yer Tutucusu"/>
          <p:cNvSpPr>
            <a:spLocks noGrp="1"/>
          </p:cNvSpPr>
          <p:nvPr>
            <p:ph type="sldNum" sz="quarter" idx="12"/>
          </p:nvPr>
        </p:nvSpPr>
        <p:spPr/>
        <p:txBody>
          <a:bodyPr/>
          <a:lstStyle/>
          <a:p>
            <a:fld id="{D57F1E4F-1CFF-5643-939E-217C01CDF565}" type="slidenum">
              <a:rPr lang="en-US" smtClean="0"/>
              <a:pPr/>
              <a:t>7</a:t>
            </a:fld>
            <a:endParaRPr lang="en-US" dirty="0"/>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p:cNvSpPr txBox="1"/>
          <p:nvPr/>
        </p:nvSpPr>
        <p:spPr>
          <a:xfrm>
            <a:off x="763008" y="763317"/>
            <a:ext cx="10731136" cy="4401205"/>
          </a:xfrm>
          <a:prstGeom prst="rect">
            <a:avLst/>
          </a:prstGeom>
          <a:noFill/>
        </p:spPr>
        <p:txBody>
          <a:bodyPr wrap="square" rtlCol="0">
            <a:spAutoFit/>
          </a:bodyPr>
          <a:lstStyle/>
          <a:p>
            <a:r>
              <a:rPr lang="tr-TR" sz="4000" b="1" dirty="0" smtClean="0">
                <a:solidFill>
                  <a:schemeClr val="bg1"/>
                </a:solidFill>
                <a:latin typeface="Times New Roman" pitchFamily="18" charset="0"/>
                <a:cs typeface="Times New Roman" pitchFamily="18" charset="0"/>
              </a:rPr>
              <a:t>	Zorunlu </a:t>
            </a:r>
            <a:r>
              <a:rPr lang="tr-TR" sz="4000" b="1" dirty="0">
                <a:solidFill>
                  <a:schemeClr val="bg1"/>
                </a:solidFill>
                <a:latin typeface="Times New Roman" pitchFamily="18" charset="0"/>
                <a:cs typeface="Times New Roman" pitchFamily="18" charset="0"/>
              </a:rPr>
              <a:t>Eğitimin Karanlık Dünyasında Bir Yolculuk… </a:t>
            </a:r>
            <a:endParaRPr lang="tr-TR" sz="4000" dirty="0">
              <a:solidFill>
                <a:schemeClr val="bg1"/>
              </a:solidFill>
              <a:latin typeface="Times New Roman" pitchFamily="18" charset="0"/>
              <a:cs typeface="Times New Roman" pitchFamily="18" charset="0"/>
            </a:endParaRPr>
          </a:p>
          <a:p>
            <a:r>
              <a:rPr lang="tr-TR" sz="4000" dirty="0" smtClean="0">
                <a:solidFill>
                  <a:schemeClr val="bg1"/>
                </a:solidFill>
                <a:latin typeface="Times New Roman" pitchFamily="18" charset="0"/>
                <a:cs typeface="Times New Roman" pitchFamily="18" charset="0"/>
              </a:rPr>
              <a:t>	Okulun </a:t>
            </a:r>
            <a:r>
              <a:rPr lang="tr-TR" sz="4000" dirty="0">
                <a:solidFill>
                  <a:schemeClr val="bg1"/>
                </a:solidFill>
                <a:latin typeface="Times New Roman" pitchFamily="18" charset="0"/>
                <a:cs typeface="Times New Roman" pitchFamily="18" charset="0"/>
              </a:rPr>
              <a:t>gerçek meselesi öğrenmek değil, başarıdır. Okulda dikkatler hiçbir zaman düşünme ya da performans kalitesine yönelmiş değildir; dikkatler tamamen farklı bir şeye, başaranların attıkları şeref turuna yetişmeye yönelmiştir.</a:t>
            </a:r>
          </a:p>
        </p:txBody>
      </p:sp>
      <p:sp>
        <p:nvSpPr>
          <p:cNvPr id="4" name="3 Slayt Numarası Yer Tutucusu"/>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 xmlns:p14="http://schemas.microsoft.com/office/powerpoint/2010/main" val="308091461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etin kutusu 11"/>
          <p:cNvSpPr txBox="1"/>
          <p:nvPr/>
        </p:nvSpPr>
        <p:spPr>
          <a:xfrm>
            <a:off x="558291" y="419951"/>
            <a:ext cx="10731136" cy="5632311"/>
          </a:xfrm>
          <a:prstGeom prst="rect">
            <a:avLst/>
          </a:prstGeom>
          <a:noFill/>
        </p:spPr>
        <p:txBody>
          <a:bodyPr wrap="square" rtlCol="0">
            <a:spAutoFit/>
          </a:bodyPr>
          <a:lstStyle/>
          <a:p>
            <a:r>
              <a:rPr lang="tr-TR" sz="4000" b="1" dirty="0">
                <a:solidFill>
                  <a:schemeClr val="bg1"/>
                </a:solidFill>
                <a:latin typeface="Times New Roman" pitchFamily="18" charset="0"/>
                <a:cs typeface="Times New Roman" pitchFamily="18" charset="0"/>
              </a:rPr>
              <a:t>Okulun amacı nedir?</a:t>
            </a:r>
          </a:p>
          <a:p>
            <a:r>
              <a:rPr lang="tr-TR" sz="4000" dirty="0" smtClean="0">
                <a:solidFill>
                  <a:schemeClr val="bg1"/>
                </a:solidFill>
                <a:latin typeface="Times New Roman" pitchFamily="18" charset="0"/>
                <a:cs typeface="Times New Roman" pitchFamily="18" charset="0"/>
              </a:rPr>
              <a:t>	Yazara </a:t>
            </a:r>
            <a:r>
              <a:rPr lang="tr-TR" sz="4000" dirty="0">
                <a:solidFill>
                  <a:schemeClr val="bg1"/>
                </a:solidFill>
                <a:latin typeface="Times New Roman" pitchFamily="18" charset="0"/>
                <a:cs typeface="Times New Roman" pitchFamily="18" charset="0"/>
              </a:rPr>
              <a:t>göre okulun amacı mümkün olduğunca </a:t>
            </a:r>
            <a:r>
              <a:rPr lang="tr-TR" sz="4000" dirty="0" smtClean="0">
                <a:solidFill>
                  <a:schemeClr val="bg1"/>
                </a:solidFill>
                <a:latin typeface="Times New Roman" pitchFamily="18" charset="0"/>
                <a:cs typeface="Times New Roman" pitchFamily="18" charset="0"/>
              </a:rPr>
              <a:t> sayıda  bireyi</a:t>
            </a:r>
            <a:r>
              <a:rPr lang="tr-TR" sz="4000" dirty="0">
                <a:solidFill>
                  <a:schemeClr val="bg1"/>
                </a:solidFill>
                <a:latin typeface="Times New Roman" pitchFamily="18" charset="0"/>
                <a:cs typeface="Times New Roman" pitchFamily="18" charset="0"/>
              </a:rPr>
              <a:t>, tehdit oluşturmayacak bir düzeyde tutmak, standartlaşmış bir vatandaşlık öğretisini yaymak, başkaldırı ve özgünlüğü öldürmektir. ABD’de dünyanın her yerinde eğitimin amacı budur. Eğitim aptallaştırmak üzere kurgulanmıştır. Çünkü çok sayıda kukla, az sayıda kukla oynatıcı olmalıdır. Egemenlerin istediği budur.</a:t>
            </a:r>
          </a:p>
        </p:txBody>
      </p:sp>
      <p:sp>
        <p:nvSpPr>
          <p:cNvPr id="4" name="3 Slayt Numarası Yer Tutucusu"/>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 xmlns:p14="http://schemas.microsoft.com/office/powerpoint/2010/main" val="308091461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239</TotalTime>
  <Words>230</Words>
  <PresentationFormat>Özel</PresentationFormat>
  <Paragraphs>55</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Kağıt</vt:lpstr>
      <vt:lpstr>TEKİRDAĞ HÜSEYİN PEHLİVAN  İLKOKULU  2018-2019  EĞİTİM ÖĞRETİM YILI  MESLEKİ SEMİNER ÇALIŞMALARI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2018-09-03T15:42:36Z</dcterms:created>
  <dcterms:modified xsi:type="dcterms:W3CDTF">2018-09-16T08:53:53Z</dcterms:modified>
  <cp:category>www.sorubak.com</cp:category>
</cp:coreProperties>
</file>