
<file path=[Content_Types].xml><?xml version="1.0" encoding="utf-8"?>
<Types xmlns="http://schemas.openxmlformats.org/package/2006/content-types">
  <Override PartName="/ppt/slideMasters/slideMaster2.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9.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 id="2147483804" r:id="rId2"/>
  </p:sldMasterIdLst>
  <p:sldIdLst>
    <p:sldId id="256" r:id="rId3"/>
    <p:sldId id="257" r:id="rId4"/>
    <p:sldId id="258" r:id="rId5"/>
    <p:sldId id="259" r:id="rId6"/>
    <p:sldId id="260" r:id="rId7"/>
    <p:sldId id="261" r:id="rId8"/>
    <p:sldId id="262" r:id="rId9"/>
    <p:sldId id="263" r:id="rId10"/>
    <p:sldId id="264" r:id="rId11"/>
    <p:sldId id="265" r:id="rId1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3333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19" autoAdjust="0"/>
    <p:restoredTop sz="94728" autoAdjust="0"/>
  </p:normalViewPr>
  <p:slideViewPr>
    <p:cSldViewPr>
      <p:cViewPr>
        <p:scale>
          <a:sx n="73" d="100"/>
          <a:sy n="73" d="100"/>
        </p:scale>
        <p:origin x="-2724" y="-90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D75E304-7E42-43C5-B1F4-3BABA223555A}" type="datetimeFigureOut">
              <a:rPr lang="tr-TR" smtClean="0"/>
              <a:pPr/>
              <a:t>19/09/2018</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D9A27870-C2F5-4756-B513-FB2E0469C9B4}" type="slidenum">
              <a:rPr lang="tr-TR" smtClean="0"/>
              <a:pPr/>
              <a:t>‹#›</a:t>
            </a:fld>
            <a:endParaRPr lang="tr-TR"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D75E304-7E42-43C5-B1F4-3BABA223555A}" type="datetimeFigureOut">
              <a:rPr lang="tr-TR" smtClean="0"/>
              <a:pPr/>
              <a:t>19/09/2018</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D9A27870-C2F5-4756-B513-FB2E0469C9B4}" type="slidenum">
              <a:rPr lang="tr-TR" smtClean="0"/>
              <a:pPr/>
              <a:t>‹#›</a:t>
            </a:fld>
            <a:endParaRPr lang="tr-TR" dirty="0"/>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D75E304-7E42-43C5-B1F4-3BABA223555A}" type="datetimeFigureOut">
              <a:rPr lang="tr-TR" smtClean="0"/>
              <a:pPr/>
              <a:t>19/09/2018</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D9A27870-C2F5-4756-B513-FB2E0469C9B4}" type="slidenum">
              <a:rPr lang="tr-TR" smtClean="0"/>
              <a:pPr/>
              <a:t>‹#›</a:t>
            </a:fld>
            <a:endParaRPr lang="tr-TR"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2"/>
      </p:bgRef>
    </p:bg>
    <p:spTree>
      <p:nvGrpSpPr>
        <p:cNvPr id="1" name=""/>
        <p:cNvGrpSpPr/>
        <p:nvPr/>
      </p:nvGrpSpPr>
      <p:grpSpPr>
        <a:xfrm>
          <a:off x="0" y="0"/>
          <a:ext cx="0" cy="0"/>
          <a:chOff x="0" y="0"/>
          <a:chExt cx="0" cy="0"/>
        </a:xfrm>
      </p:grpSpPr>
      <p:sp>
        <p:nvSpPr>
          <p:cNvPr id="9" name="8 Dikdörtgen"/>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1 Başlık"/>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tr-TR" smtClean="0"/>
              <a:t>Asıl başlık stili için tıklatın</a:t>
            </a:r>
            <a:endParaRPr kumimoji="0" lang="en-US"/>
          </a:p>
        </p:txBody>
      </p:sp>
      <p:sp>
        <p:nvSpPr>
          <p:cNvPr id="3" name="2 Alt Başlık"/>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tr-TR" smtClean="0"/>
              <a:t>Asıl alt başlık stilini düzenlemek için tıklatın</a:t>
            </a:r>
            <a:endParaRPr kumimoji="0" lang="en-US"/>
          </a:p>
        </p:txBody>
      </p:sp>
      <p:sp>
        <p:nvSpPr>
          <p:cNvPr id="4" name="3 Veri Yer Tutucusu"/>
          <p:cNvSpPr>
            <a:spLocks noGrp="1"/>
          </p:cNvSpPr>
          <p:nvPr>
            <p:ph type="dt" sz="half" idx="10"/>
          </p:nvPr>
        </p:nvSpPr>
        <p:spPr/>
        <p:txBody>
          <a:bodyPr/>
          <a:lstStyle/>
          <a:p>
            <a:fld id="{AD75E304-7E42-43C5-B1F4-3BABA223555A}" type="datetimeFigureOut">
              <a:rPr lang="tr-TR" smtClean="0"/>
              <a:pPr/>
              <a:t>19/09/2018</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D9A27870-C2F5-4756-B513-FB2E0469C9B4}" type="slidenum">
              <a:rPr lang="tr-TR" smtClean="0"/>
              <a:pPr/>
              <a:t>‹#›</a:t>
            </a:fld>
            <a:endParaRPr lang="tr-TR" dirty="0"/>
          </a:p>
        </p:txBody>
      </p:sp>
      <p:sp>
        <p:nvSpPr>
          <p:cNvPr id="10" name="9 Dikdörtgen"/>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55448"/>
            <a:ext cx="8229600" cy="1252728"/>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D75E304-7E42-43C5-B1F4-3BABA223555A}" type="datetimeFigureOut">
              <a:rPr lang="tr-TR" smtClean="0"/>
              <a:pPr/>
              <a:t>19/09/2018</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D9A27870-C2F5-4756-B513-FB2E0469C9B4}" type="slidenum">
              <a:rPr lang="tr-TR" smtClean="0"/>
              <a:pPr/>
              <a:t>‹#›</a:t>
            </a:fld>
            <a:endParaRPr lang="tr-TR" dirty="0"/>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2"/>
      </p:bgRef>
    </p:bg>
    <p:spTree>
      <p:nvGrpSpPr>
        <p:cNvPr id="1" name=""/>
        <p:cNvGrpSpPr/>
        <p:nvPr/>
      </p:nvGrpSpPr>
      <p:grpSpPr>
        <a:xfrm>
          <a:off x="0" y="0"/>
          <a:ext cx="0" cy="0"/>
          <a:chOff x="0" y="0"/>
          <a:chExt cx="0" cy="0"/>
        </a:xfrm>
      </p:grpSpPr>
      <p:sp>
        <p:nvSpPr>
          <p:cNvPr id="9" name="8 Dikdörtgen"/>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12" name="11 Dikdörtgen"/>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1 Başlık"/>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AD75E304-7E42-43C5-B1F4-3BABA223555A}" type="datetimeFigureOut">
              <a:rPr lang="tr-TR" smtClean="0"/>
              <a:pPr/>
              <a:t>19/09/2018</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D9A27870-C2F5-4756-B513-FB2E0469C9B4}"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AD75E304-7E42-43C5-B1F4-3BABA223555A}" type="datetimeFigureOut">
              <a:rPr lang="tr-TR" smtClean="0"/>
              <a:pPr/>
              <a:t>19/09/2018</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D9A27870-C2F5-4756-B513-FB2E0469C9B4}" type="slidenum">
              <a:rPr lang="tr-TR" smtClean="0"/>
              <a:pPr/>
              <a:t>‹#›</a:t>
            </a:fld>
            <a:endParaRPr lang="tr-TR" dirty="0"/>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Metin Yer Tutucusu"/>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tr-TR" smtClean="0"/>
              <a:t>Asıl metin stillerini düzenlemek için tıklatın</a:t>
            </a:r>
          </a:p>
        </p:txBody>
      </p:sp>
      <p:sp>
        <p:nvSpPr>
          <p:cNvPr id="6" name="5 İçerik Yer Tutucusu"/>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AD75E304-7E42-43C5-B1F4-3BABA223555A}" type="datetimeFigureOut">
              <a:rPr lang="tr-TR" smtClean="0"/>
              <a:pPr/>
              <a:t>19/09/2018</a:t>
            </a:fld>
            <a:endParaRPr lang="tr-TR" dirty="0"/>
          </a:p>
        </p:txBody>
      </p:sp>
      <p:sp>
        <p:nvSpPr>
          <p:cNvPr id="8" name="7 Altbilgi Yer Tutucusu"/>
          <p:cNvSpPr>
            <a:spLocks noGrp="1"/>
          </p:cNvSpPr>
          <p:nvPr>
            <p:ph type="ftr" sz="quarter" idx="11"/>
          </p:nvPr>
        </p:nvSpPr>
        <p:spPr/>
        <p:txBody>
          <a:bodyPr/>
          <a:lstStyle/>
          <a:p>
            <a:endParaRPr lang="tr-TR" dirty="0"/>
          </a:p>
        </p:txBody>
      </p:sp>
      <p:sp>
        <p:nvSpPr>
          <p:cNvPr id="9" name="8 Slayt Numarası Yer Tutucusu"/>
          <p:cNvSpPr>
            <a:spLocks noGrp="1"/>
          </p:cNvSpPr>
          <p:nvPr>
            <p:ph type="sldNum" sz="quarter" idx="12"/>
          </p:nvPr>
        </p:nvSpPr>
        <p:spPr/>
        <p:txBody>
          <a:bodyPr/>
          <a:lstStyle/>
          <a:p>
            <a:fld id="{D9A27870-C2F5-4756-B513-FB2E0469C9B4}" type="slidenum">
              <a:rPr lang="tr-TR" smtClean="0"/>
              <a:pPr/>
              <a:t>‹#›</a:t>
            </a:fld>
            <a:endParaRPr lang="tr-TR" dirty="0"/>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AD75E304-7E42-43C5-B1F4-3BABA223555A}" type="datetimeFigureOut">
              <a:rPr lang="tr-TR" smtClean="0"/>
              <a:pPr/>
              <a:t>19/09/2018</a:t>
            </a:fld>
            <a:endParaRPr lang="tr-TR" dirty="0"/>
          </a:p>
        </p:txBody>
      </p:sp>
      <p:sp>
        <p:nvSpPr>
          <p:cNvPr id="4" name="3 Altbilgi Yer Tutucusu"/>
          <p:cNvSpPr>
            <a:spLocks noGrp="1"/>
          </p:cNvSpPr>
          <p:nvPr>
            <p:ph type="ftr" sz="quarter" idx="11"/>
          </p:nvPr>
        </p:nvSpPr>
        <p:spPr/>
        <p:txBody>
          <a:bodyPr/>
          <a:lstStyle/>
          <a:p>
            <a:endParaRPr lang="tr-TR" dirty="0"/>
          </a:p>
        </p:txBody>
      </p:sp>
      <p:sp>
        <p:nvSpPr>
          <p:cNvPr id="5" name="4 Slayt Numarası Yer Tutucusu"/>
          <p:cNvSpPr>
            <a:spLocks noGrp="1"/>
          </p:cNvSpPr>
          <p:nvPr>
            <p:ph type="sldNum" sz="quarter" idx="12"/>
          </p:nvPr>
        </p:nvSpPr>
        <p:spPr/>
        <p:txBody>
          <a:bodyPr/>
          <a:lstStyle/>
          <a:p>
            <a:fld id="{D9A27870-C2F5-4756-B513-FB2E0469C9B4}" type="slidenum">
              <a:rPr lang="tr-TR" smtClean="0"/>
              <a:pPr/>
              <a:t>‹#›</a:t>
            </a:fld>
            <a:endParaRPr lang="tr-TR" dirty="0"/>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D75E304-7E42-43C5-B1F4-3BABA223555A}" type="datetimeFigureOut">
              <a:rPr lang="tr-TR" smtClean="0"/>
              <a:pPr/>
              <a:t>19/09/2018</a:t>
            </a:fld>
            <a:endParaRPr lang="tr-TR" dirty="0"/>
          </a:p>
        </p:txBody>
      </p:sp>
      <p:sp>
        <p:nvSpPr>
          <p:cNvPr id="3" name="2 Altbilgi Yer Tutucusu"/>
          <p:cNvSpPr>
            <a:spLocks noGrp="1"/>
          </p:cNvSpPr>
          <p:nvPr>
            <p:ph type="ftr" sz="quarter" idx="11"/>
          </p:nvPr>
        </p:nvSpPr>
        <p:spPr/>
        <p:txBody>
          <a:bodyPr/>
          <a:lstStyle/>
          <a:p>
            <a:endParaRPr lang="tr-TR" dirty="0"/>
          </a:p>
        </p:txBody>
      </p:sp>
      <p:sp>
        <p:nvSpPr>
          <p:cNvPr id="4" name="3 Slayt Numarası Yer Tutucusu"/>
          <p:cNvSpPr>
            <a:spLocks noGrp="1"/>
          </p:cNvSpPr>
          <p:nvPr>
            <p:ph type="sldNum" sz="quarter" idx="12"/>
          </p:nvPr>
        </p:nvSpPr>
        <p:spPr/>
        <p:txBody>
          <a:bodyPr/>
          <a:lstStyle/>
          <a:p>
            <a:fld id="{D9A27870-C2F5-4756-B513-FB2E0469C9B4}" type="slidenum">
              <a:rPr lang="tr-TR" smtClean="0"/>
              <a:pPr/>
              <a:t>‹#›</a:t>
            </a:fld>
            <a:endParaRPr lang="tr-TR" dirty="0"/>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tr-TR" smtClean="0"/>
              <a:t>Asıl başlık stili için tıklatın</a:t>
            </a:r>
            <a:endParaRPr kumimoji="0" lang="en-US"/>
          </a:p>
        </p:txBody>
      </p:sp>
      <p:sp>
        <p:nvSpPr>
          <p:cNvPr id="3" name="2 İçerik Yer Tutucusu"/>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Metin Yer Tutucusu"/>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AD75E304-7E42-43C5-B1F4-3BABA223555A}" type="datetimeFigureOut">
              <a:rPr lang="tr-TR" smtClean="0"/>
              <a:pPr/>
              <a:t>19/09/2018</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D9A27870-C2F5-4756-B513-FB2E0469C9B4}" type="slidenum">
              <a:rPr lang="tr-TR" smtClean="0"/>
              <a:pPr/>
              <a:t>‹#›</a:t>
            </a:fld>
            <a:endParaRPr lang="tr-TR" dirty="0"/>
          </a:p>
        </p:txBody>
      </p:sp>
      <p:sp>
        <p:nvSpPr>
          <p:cNvPr id="12" name="11 Dikdörtgen"/>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9" name="8 Dikdörtgen"/>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D75E304-7E42-43C5-B1F4-3BABA223555A}" type="datetimeFigureOut">
              <a:rPr lang="tr-TR" smtClean="0"/>
              <a:pPr/>
              <a:t>19/09/2018</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D9A27870-C2F5-4756-B513-FB2E0469C9B4}" type="slidenum">
              <a:rPr lang="tr-TR" smtClean="0"/>
              <a:pPr/>
              <a:t>‹#›</a:t>
            </a:fld>
            <a:endParaRPr lang="tr-TR" dirty="0"/>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tr-TR" smtClean="0"/>
              <a:t>Asıl başlık stili için tıklatın</a:t>
            </a:r>
            <a:endParaRPr kumimoji="0" lang="en-US"/>
          </a:p>
        </p:txBody>
      </p:sp>
      <p:sp>
        <p:nvSpPr>
          <p:cNvPr id="3" name="2 Resim Yer Tutucusu"/>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tr-TR" dirty="0" smtClean="0"/>
              <a:t>Resim eklemek için simgeyi tıklatın</a:t>
            </a:r>
            <a:endParaRPr kumimoji="0" lang="en-US" dirty="0"/>
          </a:p>
        </p:txBody>
      </p:sp>
      <p:sp>
        <p:nvSpPr>
          <p:cNvPr id="4" name="3 Metin Yer Tutucusu"/>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164592" y="1170432"/>
            <a:ext cx="2523744" cy="201168"/>
          </a:xfrm>
        </p:spPr>
        <p:txBody>
          <a:bodyPr/>
          <a:lstStyle/>
          <a:p>
            <a:fld id="{AD75E304-7E42-43C5-B1F4-3BABA223555A}" type="datetimeFigureOut">
              <a:rPr lang="tr-TR" smtClean="0"/>
              <a:pPr/>
              <a:t>19/09/2018</a:t>
            </a:fld>
            <a:endParaRPr lang="tr-TR" dirty="0"/>
          </a:p>
        </p:txBody>
      </p:sp>
      <p:sp>
        <p:nvSpPr>
          <p:cNvPr id="11" name="10 Dikdörtgen"/>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9" name="8 Dikdörtgen"/>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6" name="5 Altbilgi Yer Tutucusu"/>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tr-TR" dirty="0"/>
          </a:p>
        </p:txBody>
      </p:sp>
      <p:sp>
        <p:nvSpPr>
          <p:cNvPr id="7" name="6 Slayt Numarası Yer Tutucusu"/>
          <p:cNvSpPr>
            <a:spLocks noGrp="1"/>
          </p:cNvSpPr>
          <p:nvPr>
            <p:ph type="sldNum" sz="quarter" idx="12"/>
          </p:nvPr>
        </p:nvSpPr>
        <p:spPr>
          <a:xfrm>
            <a:off x="8339328" y="1170432"/>
            <a:ext cx="733864" cy="201168"/>
          </a:xfrm>
        </p:spPr>
        <p:txBody>
          <a:bodyPr/>
          <a:lstStyle/>
          <a:p>
            <a:fld id="{D9A27870-C2F5-4756-B513-FB2E0469C9B4}" type="slidenum">
              <a:rPr lang="tr-TR" smtClean="0"/>
              <a:pPr/>
              <a:t>‹#›</a:t>
            </a:fld>
            <a:endParaRPr lang="tr-TR" dirty="0"/>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D75E304-7E42-43C5-B1F4-3BABA223555A}" type="datetimeFigureOut">
              <a:rPr lang="tr-TR" smtClean="0"/>
              <a:pPr/>
              <a:t>19/09/2018</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D9A27870-C2F5-4756-B513-FB2E0469C9B4}" type="slidenum">
              <a:rPr lang="tr-TR" smtClean="0"/>
              <a:pPr/>
              <a:t>‹#›</a:t>
            </a:fld>
            <a:endParaRPr lang="tr-TR" dirty="0"/>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9" name="8 Dikdörtgen"/>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8" name="7 Dikdörtgen"/>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1 Dikey Başlık"/>
          <p:cNvSpPr>
            <a:spLocks noGrp="1"/>
          </p:cNvSpPr>
          <p:nvPr>
            <p:ph type="title" orient="vert"/>
          </p:nvPr>
        </p:nvSpPr>
        <p:spPr>
          <a:xfrm>
            <a:off x="6781800" y="274640"/>
            <a:ext cx="1905000" cy="5851525"/>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304800"/>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D75E304-7E42-43C5-B1F4-3BABA223555A}" type="datetimeFigureOut">
              <a:rPr lang="tr-TR" smtClean="0"/>
              <a:pPr/>
              <a:t>19/09/2018</a:t>
            </a:fld>
            <a:endParaRPr lang="tr-TR" dirty="0"/>
          </a:p>
        </p:txBody>
      </p:sp>
      <p:sp>
        <p:nvSpPr>
          <p:cNvPr id="5" name="4 Altbilgi Yer Tutucusu"/>
          <p:cNvSpPr>
            <a:spLocks noGrp="1"/>
          </p:cNvSpPr>
          <p:nvPr>
            <p:ph type="ftr" sz="quarter" idx="11"/>
          </p:nvPr>
        </p:nvSpPr>
        <p:spPr>
          <a:xfrm>
            <a:off x="2640597" y="6377459"/>
            <a:ext cx="3836404" cy="365125"/>
          </a:xfrm>
        </p:spPr>
        <p:txBody>
          <a:bodyPr/>
          <a:lstStyle/>
          <a:p>
            <a:endParaRPr lang="tr-TR" dirty="0"/>
          </a:p>
        </p:txBody>
      </p:sp>
      <p:sp>
        <p:nvSpPr>
          <p:cNvPr id="6" name="5 Slayt Numarası Yer Tutucusu"/>
          <p:cNvSpPr>
            <a:spLocks noGrp="1"/>
          </p:cNvSpPr>
          <p:nvPr>
            <p:ph type="sldNum" sz="quarter" idx="12"/>
          </p:nvPr>
        </p:nvSpPr>
        <p:spPr/>
        <p:txBody>
          <a:bodyPr/>
          <a:lstStyle/>
          <a:p>
            <a:fld id="{D9A27870-C2F5-4756-B513-FB2E0469C9B4}" type="slidenum">
              <a:rPr lang="tr-TR" smtClean="0"/>
              <a:pPr/>
              <a:t>‹#›</a:t>
            </a:fld>
            <a:endParaRPr lang="tr-TR"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D75E304-7E42-43C5-B1F4-3BABA223555A}" type="datetimeFigureOut">
              <a:rPr lang="tr-TR" smtClean="0"/>
              <a:pPr/>
              <a:t>19/09/2018</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D9A27870-C2F5-4756-B513-FB2E0469C9B4}" type="slidenum">
              <a:rPr lang="tr-TR" smtClean="0"/>
              <a:pPr/>
              <a:t>‹#›</a:t>
            </a:fld>
            <a:endParaRPr lang="tr-TR"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D75E304-7E42-43C5-B1F4-3BABA223555A}" type="datetimeFigureOut">
              <a:rPr lang="tr-TR" smtClean="0"/>
              <a:pPr/>
              <a:t>19/09/2018</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D9A27870-C2F5-4756-B513-FB2E0469C9B4}" type="slidenum">
              <a:rPr lang="tr-TR" smtClean="0"/>
              <a:pPr/>
              <a:t>‹#›</a:t>
            </a:fld>
            <a:endParaRPr lang="tr-TR"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D75E304-7E42-43C5-B1F4-3BABA223555A}" type="datetimeFigureOut">
              <a:rPr lang="tr-TR" smtClean="0"/>
              <a:pPr/>
              <a:t>19/09/2018</a:t>
            </a:fld>
            <a:endParaRPr lang="tr-TR" dirty="0"/>
          </a:p>
        </p:txBody>
      </p:sp>
      <p:sp>
        <p:nvSpPr>
          <p:cNvPr id="8" name="7 Altbilgi Yer Tutucusu"/>
          <p:cNvSpPr>
            <a:spLocks noGrp="1"/>
          </p:cNvSpPr>
          <p:nvPr>
            <p:ph type="ftr" sz="quarter" idx="11"/>
          </p:nvPr>
        </p:nvSpPr>
        <p:spPr/>
        <p:txBody>
          <a:bodyPr/>
          <a:lstStyle/>
          <a:p>
            <a:endParaRPr lang="tr-TR" dirty="0"/>
          </a:p>
        </p:txBody>
      </p:sp>
      <p:sp>
        <p:nvSpPr>
          <p:cNvPr id="9" name="8 Slayt Numarası Yer Tutucusu"/>
          <p:cNvSpPr>
            <a:spLocks noGrp="1"/>
          </p:cNvSpPr>
          <p:nvPr>
            <p:ph type="sldNum" sz="quarter" idx="12"/>
          </p:nvPr>
        </p:nvSpPr>
        <p:spPr/>
        <p:txBody>
          <a:bodyPr/>
          <a:lstStyle/>
          <a:p>
            <a:fld id="{D9A27870-C2F5-4756-B513-FB2E0469C9B4}" type="slidenum">
              <a:rPr lang="tr-TR" smtClean="0"/>
              <a:pPr/>
              <a:t>‹#›</a:t>
            </a:fld>
            <a:endParaRPr lang="tr-TR"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D75E304-7E42-43C5-B1F4-3BABA223555A}" type="datetimeFigureOut">
              <a:rPr lang="tr-TR" smtClean="0"/>
              <a:pPr/>
              <a:t>19/09/2018</a:t>
            </a:fld>
            <a:endParaRPr lang="tr-TR" dirty="0"/>
          </a:p>
        </p:txBody>
      </p:sp>
      <p:sp>
        <p:nvSpPr>
          <p:cNvPr id="4" name="3 Altbilgi Yer Tutucusu"/>
          <p:cNvSpPr>
            <a:spLocks noGrp="1"/>
          </p:cNvSpPr>
          <p:nvPr>
            <p:ph type="ftr" sz="quarter" idx="11"/>
          </p:nvPr>
        </p:nvSpPr>
        <p:spPr/>
        <p:txBody>
          <a:bodyPr/>
          <a:lstStyle/>
          <a:p>
            <a:endParaRPr lang="tr-TR" dirty="0"/>
          </a:p>
        </p:txBody>
      </p:sp>
      <p:sp>
        <p:nvSpPr>
          <p:cNvPr id="5" name="4 Slayt Numarası Yer Tutucusu"/>
          <p:cNvSpPr>
            <a:spLocks noGrp="1"/>
          </p:cNvSpPr>
          <p:nvPr>
            <p:ph type="sldNum" sz="quarter" idx="12"/>
          </p:nvPr>
        </p:nvSpPr>
        <p:spPr/>
        <p:txBody>
          <a:bodyPr/>
          <a:lstStyle/>
          <a:p>
            <a:fld id="{D9A27870-C2F5-4756-B513-FB2E0469C9B4}" type="slidenum">
              <a:rPr lang="tr-TR" smtClean="0"/>
              <a:pPr/>
              <a:t>‹#›</a:t>
            </a:fld>
            <a:endParaRPr lang="tr-TR"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D75E304-7E42-43C5-B1F4-3BABA223555A}" type="datetimeFigureOut">
              <a:rPr lang="tr-TR" smtClean="0"/>
              <a:pPr/>
              <a:t>19/09/2018</a:t>
            </a:fld>
            <a:endParaRPr lang="tr-TR" dirty="0"/>
          </a:p>
        </p:txBody>
      </p:sp>
      <p:sp>
        <p:nvSpPr>
          <p:cNvPr id="3" name="2 Altbilgi Yer Tutucusu"/>
          <p:cNvSpPr>
            <a:spLocks noGrp="1"/>
          </p:cNvSpPr>
          <p:nvPr>
            <p:ph type="ftr" sz="quarter" idx="11"/>
          </p:nvPr>
        </p:nvSpPr>
        <p:spPr/>
        <p:txBody>
          <a:bodyPr/>
          <a:lstStyle/>
          <a:p>
            <a:endParaRPr lang="tr-TR" dirty="0"/>
          </a:p>
        </p:txBody>
      </p:sp>
      <p:sp>
        <p:nvSpPr>
          <p:cNvPr id="4" name="3 Slayt Numarası Yer Tutucusu"/>
          <p:cNvSpPr>
            <a:spLocks noGrp="1"/>
          </p:cNvSpPr>
          <p:nvPr>
            <p:ph type="sldNum" sz="quarter" idx="12"/>
          </p:nvPr>
        </p:nvSpPr>
        <p:spPr/>
        <p:txBody>
          <a:bodyPr/>
          <a:lstStyle/>
          <a:p>
            <a:fld id="{D9A27870-C2F5-4756-B513-FB2E0469C9B4}" type="slidenum">
              <a:rPr lang="tr-TR" smtClean="0"/>
              <a:pPr/>
              <a:t>‹#›</a:t>
            </a:fld>
            <a:endParaRPr lang="tr-TR"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D75E304-7E42-43C5-B1F4-3BABA223555A}" type="datetimeFigureOut">
              <a:rPr lang="tr-TR" smtClean="0"/>
              <a:pPr/>
              <a:t>19/09/2018</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D9A27870-C2F5-4756-B513-FB2E0469C9B4}" type="slidenum">
              <a:rPr lang="tr-TR" smtClean="0"/>
              <a:pPr/>
              <a:t>‹#›</a:t>
            </a:fld>
            <a:endParaRPr lang="tr-TR"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dirty="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D75E304-7E42-43C5-B1F4-3BABA223555A}" type="datetimeFigureOut">
              <a:rPr lang="tr-TR" smtClean="0"/>
              <a:pPr/>
              <a:t>19/09/2018</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D9A27870-C2F5-4756-B513-FB2E0469C9B4}" type="slidenum">
              <a:rPr lang="tr-TR" smtClean="0"/>
              <a:pPr/>
              <a:t>‹#›</a:t>
            </a:fld>
            <a:endParaRPr lang="tr-TR"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75E304-7E42-43C5-B1F4-3BABA223555A}" type="datetimeFigureOut">
              <a:rPr lang="tr-TR" smtClean="0"/>
              <a:pPr/>
              <a:t>19/09/2018</a:t>
            </a:fld>
            <a:endParaRPr lang="tr-TR" dirty="0"/>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dirty="0"/>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A27870-C2F5-4756-B513-FB2E0469C9B4}" type="slidenum">
              <a:rPr lang="tr-TR" smtClean="0"/>
              <a:pPr/>
              <a:t>‹#›</a:t>
            </a:fld>
            <a:endParaRPr lang="tr-TR" dirty="0"/>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9 Dikdörtgen"/>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7" name="6 Dikdörtgen"/>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1 Başlık Yer Tutucusu"/>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4" name="3 Veri Yer Tutucusu"/>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AD75E304-7E42-43C5-B1F4-3BABA223555A}" type="datetimeFigureOut">
              <a:rPr lang="tr-TR" smtClean="0"/>
              <a:pPr/>
              <a:t>19/09/2018</a:t>
            </a:fld>
            <a:endParaRPr lang="tr-TR" dirty="0"/>
          </a:p>
        </p:txBody>
      </p:sp>
      <p:sp>
        <p:nvSpPr>
          <p:cNvPr id="5" name="4 Altbilgi Yer Tutucusu"/>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tr-TR" dirty="0"/>
          </a:p>
        </p:txBody>
      </p:sp>
      <p:sp>
        <p:nvSpPr>
          <p:cNvPr id="6" name="5 Slayt Numarası Yer Tutucusu"/>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D9A27870-C2F5-4756-B513-FB2E0469C9B4}" type="slidenum">
              <a:rPr lang="tr-TR" smtClean="0"/>
              <a:pPr/>
              <a:t>‹#›</a:t>
            </a:fld>
            <a:endParaRPr lang="tr-TR" dirty="0"/>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928662" y="4357694"/>
            <a:ext cx="7772400" cy="1975104"/>
          </a:xfrm>
        </p:spPr>
        <p:txBody>
          <a:bodyPr/>
          <a:lstStyle/>
          <a:p>
            <a:r>
              <a:rPr lang="tr-TR" dirty="0"/>
              <a:t>Zararlı Yazılımlar</a:t>
            </a:r>
          </a:p>
        </p:txBody>
      </p:sp>
      <p:sp>
        <p:nvSpPr>
          <p:cNvPr id="4" name="3 Alt Başlık"/>
          <p:cNvSpPr>
            <a:spLocks noGrp="1"/>
          </p:cNvSpPr>
          <p:nvPr>
            <p:ph type="subTitle" idx="1"/>
          </p:nvPr>
        </p:nvSpPr>
        <p:spPr/>
        <p:txBody>
          <a:bodyPr/>
          <a:lstStyle/>
          <a:p>
            <a:endParaRPr lang="tr-TR"/>
          </a:p>
        </p:txBody>
      </p:sp>
    </p:spTree>
    <p:extLst>
      <p:ext uri="{BB962C8B-B14F-4D97-AF65-F5344CB8AC3E}">
        <p14:creationId xmlns="" xmlns:p14="http://schemas.microsoft.com/office/powerpoint/2010/main" val="420336387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withEffect">
                                  <p:stCondLst>
                                    <p:cond delay="0"/>
                                  </p:stCondLst>
                                  <p:childTnLst>
                                    <p:animMotion origin="layout" path="M 0.06753 -0.68217 C 0.05781 -0.63984 0.0533 -0.59404 0.04705 -0.55055 C 0.03316 -0.45525 0.02153 -0.35971 0.00608 -0.26487 C 0.00399 -0.23086 0.00399 -0.20449 0.00486 -0.16841 C 0.00573 -0.1314 0.00399 -0.14319 0.00729 -0.12515 C 0.00781 -0.09577 0.01128 -0.03054 0.00851 0.00161 C 0.00833 0.00346 0.00608 0.0037 0.00486 0.00485 C 0.00642 -0.00162 0.00833 -0.00394 0.01319 -0.00625 C 0.01788 -0.00024 0.01892 0.00647 0.02048 0.01457 C 0.01858 0.02636 0.01875 0.02128 0.01198 0.02729 C -0.00191 0.02359 0.00173 0.02498 -0.00608 0.01457 C -0.00538 -0.00579 -0.00799 -0.01365 -0.00122 -0.0273 C 0.00087 -0.02684 0.00312 -0.0273 0.00486 -0.02568 C 0.0059 -0.02476 0.00521 -0.02198 0.00608 -0.02082 C 0.00694 -0.01967 0.00851 -0.01967 0.00972 -0.01921 C 0.01128 -0.01296 0.01337 -0.00741 0.01562 -0.00162 C 0.01753 0.01387 0.02292 0.03585 0.01198 0.04672 C 0.00833 0.04556 0.00451 0.0458 0.00121 0.04348 C -0.00156 0.0414 -0.00399 0.02451 -0.00486 0.01943 C -0.00399 0.0074 -0.00469 -7.13393E-6 3.88889E-6 -0.00949 C 0.00121 -0.00903 0.00243 -0.0081 0.00364 -0.00787 C 0.00764 -0.00695 0.0118 -0.00764 0.01562 -0.00625 C 0.02274 -0.00371 0.0283 0.00601 0.03246 0.01295 C 0.03368 0.01781 0.03489 0.02243 0.03611 0.02729 C 0.03646 0.02891 0.03733 0.03215 0.03733 0.03215 C 0.03611 0.05065 0.03733 0.05528 0.02413 0.06106 C 0.0184 0.05968 0.0118 0.06083 0.00729 0.05621 C 0.00417 0.05297 -0.00122 0.0451 -0.00122 0.0451 C -0.00261 0.03793 -0.00521 0.03261 -0.00729 0.02567 C -0.0059 0.00161 -0.00712 -0.01458 0.01319 -0.01921 C 0.01389 -0.01897 0.02292 -0.01666 0.02413 -0.01597 C 0.02673 -0.01412 0.03142 -0.00949 0.03142 -0.00949 C 0.03871 0.00601 0.02708 -0.01759 0.03854 -7.13393E-6 C 0.03976 0.00184 0.0401 0.00439 0.04097 0.00647 C 0.04253 0.00971 0.04583 0.01619 0.04583 0.01619 C 0.04878 0.03099 0.04983 0.04001 0.03854 0.0451 C 0.00729 0.04117 -0.02344 0.03793 -0.04705 0.00647 C -0.05104 -0.00972 -0.04219 -0.02244 -0.03125 -0.0273 C -0.02517 -0.03285 -0.02031 -0.03447 -0.0132 -0.03679 C 0.01233 -0.03517 0.0118 -0.03725 0.02899 -0.02568 C 0.0375 -0.01388 0.03733 -0.00625 0.04097 0.00809 C 0.04062 0.01781 0.0408 0.02752 0.03976 0.03701 C 0.03923 0.04256 0.03021 0.04834 0.03021 0.04834 C 0.00521 0.04603 -0.01129 0.04001 -0.02656 0.01295 C -0.02691 0.01133 -0.02778 0.00971 -0.02778 0.00809 C -0.02743 -0.00695 -0.02708 -0.02198 -0.02535 -0.03679 C -0.025 -0.0391 -0.02274 -0.03979 -0.0217 -0.04164 C -0.02066 -0.04349 -0.02049 -0.0465 -0.01927 -0.04812 C -0.01476 -0.05413 -0.00642 -0.05622 -0.00122 -0.06084 C 0.00278 -0.06038 0.00712 -0.06107 0.01094 -0.05922 C 0.01371 -0.05784 0.01944 -0.03447 0.02048 -0.03054 C 0.02222 -0.01666 0.02517 -0.00371 0.02778 0.00971 C 0.02708 0.02475 0.03038 0.04672 0.01684 0.05135 C 0.0092 0.04996 0.00035 0.0525 -0.00608 0.04672 C -0.00729 0.04556 -0.00729 0.04325 -0.00833 0.04186 C -0.01007 0.03932 -0.01233 0.03747 -0.01441 0.03539 C -0.0158 0.02775 -0.01858 0.02197 -0.02049 0.01457 C -0.01945 -0.02106 -0.02778 -0.02961 -0.00729 -0.03517 C 0.00885 -0.03355 0.02517 -0.0354 0.03976 -0.02568 C 0.04097 -0.0236 0.04271 -0.02175 0.0434 -0.01921 C 0.04479 -0.01412 0.04583 -0.00324 0.04583 -0.00324 C 0.04496 0.02544 0.04913 0.04834 0.02535 0.05297 C 0.02014 0.0525 0.01476 0.0532 0.00972 0.05135 C 0.00608 0.04996 3.88889E-6 0.04348 3.88889E-6 0.04348 C -0.0092 0.02798 -0.0184 0.01364 -0.02413 -0.00463 C -0.02604 -0.02776 -0.0342 -0.05622 -0.01077 -0.06246 C -0.00191 -0.06107 0.00573 -0.05784 0.01441 -0.05622 C 0.03403 -0.04743 0.0375 -0.03655 0.0434 -0.01273 C 0.04219 0.00092 0.04375 0.01549 0.03611 0.02567 C 0.03264 0.0303 0.02986 0.03192 0.02535 0.03377 C 0.02222 0.03516 0.01562 0.03701 0.01562 0.03701 C -0.00556 0.03562 -0.00521 0.03955 -0.01684 0.02405 C -0.01754 0.01919 -0.02031 0.0148 -0.02049 0.00971 C -0.02153 -0.0162 -0.01997 -0.02568 -0.00243 -0.03355 C 0.01198 -0.03123 0.01684 -0.0354 0.02413 -0.02244 C 0.02847 -0.00533 0.02708 -0.01296 0.02899 -7.13393E-6 C 0.02795 0.02521 0.03368 0.0296 0.02048 0.03539 C 0.01771 0.03492 0.01441 0.03585 0.01198 0.03377 C 0.01042 0.03238 0.00469 0.02081 0.00243 0.01619 C 0.00121 0.00092 0.00382 0.00508 3.88889E-6 -7.13393E-6 " pathEditMode="relative" ptsTypes="fffffffffffffffffffffffffffffffffffffffffffffffffffffffffffffffffffffffffffffffA">
                                      <p:cBhvr>
                                        <p:cTn id="6" dur="2000" fill="hold"/>
                                        <p:tgtEl>
                                          <p:spTgt spid="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img0.jpg"/>
          <p:cNvPicPr>
            <a:picLocks noChangeAspect="1"/>
          </p:cNvPicPr>
          <p:nvPr/>
        </p:nvPicPr>
        <p:blipFill>
          <a:blip r:embed="rId2" cstate="print"/>
          <a:stretch>
            <a:fillRect/>
          </a:stretch>
        </p:blipFill>
        <p:spPr>
          <a:xfrm>
            <a:off x="-130185" y="-34807"/>
            <a:ext cx="9144000" cy="6858000"/>
          </a:xfrm>
          <a:prstGeom prst="rect">
            <a:avLst/>
          </a:prstGeom>
        </p:spPr>
      </p:pic>
      <p:sp>
        <p:nvSpPr>
          <p:cNvPr id="3" name="2 Metin kutusu"/>
          <p:cNvSpPr txBox="1"/>
          <p:nvPr/>
        </p:nvSpPr>
        <p:spPr>
          <a:xfrm>
            <a:off x="285720" y="357166"/>
            <a:ext cx="8643998" cy="4801314"/>
          </a:xfrm>
          <a:prstGeom prst="rect">
            <a:avLst/>
          </a:prstGeom>
          <a:noFill/>
        </p:spPr>
        <p:txBody>
          <a:bodyPr wrap="square" rtlCol="0">
            <a:spAutoFit/>
          </a:bodyPr>
          <a:lstStyle/>
          <a:p>
            <a:r>
              <a:rPr lang="tr-TR" sz="3600" dirty="0" smtClean="0">
                <a:solidFill>
                  <a:schemeClr val="bg1"/>
                </a:solidFill>
              </a:rPr>
              <a:t>       Merhaba ben Windows. Beni korumayı öğrendiğiniz içinde size çok teşekkür ederim…</a:t>
            </a:r>
          </a:p>
          <a:p>
            <a:endParaRPr lang="tr-TR" dirty="0" smtClean="0">
              <a:solidFill>
                <a:schemeClr val="bg1"/>
              </a:solidFill>
            </a:endParaRPr>
          </a:p>
          <a:p>
            <a:endParaRPr lang="tr-TR" dirty="0" smtClean="0"/>
          </a:p>
          <a:p>
            <a:pPr algn="ctr"/>
            <a:endParaRPr lang="tr-TR" sz="6600" b="1" dirty="0" smtClean="0">
              <a:solidFill>
                <a:schemeClr val="accent4"/>
              </a:solidFill>
            </a:endParaRPr>
          </a:p>
          <a:p>
            <a:pPr algn="ctr"/>
            <a:endParaRPr lang="tr-TR" sz="6600" b="1" dirty="0" smtClean="0">
              <a:solidFill>
                <a:schemeClr val="accent4"/>
              </a:solidFill>
            </a:endParaRPr>
          </a:p>
          <a:p>
            <a:pPr algn="ctr"/>
            <a:endParaRPr lang="tr-TR" sz="6600" b="1" dirty="0" smtClean="0">
              <a:solidFill>
                <a:schemeClr val="accent4"/>
              </a:solidFill>
            </a:endParaRPr>
          </a:p>
        </p:txBody>
      </p:sp>
      <p:sp>
        <p:nvSpPr>
          <p:cNvPr id="5" name="Dikdörtgen 4"/>
          <p:cNvSpPr/>
          <p:nvPr/>
        </p:nvSpPr>
        <p:spPr>
          <a:xfrm>
            <a:off x="3059832" y="4869160"/>
            <a:ext cx="5328592" cy="1368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7200" b="1" dirty="0">
                <a:solidFill>
                  <a:schemeClr val="bg1"/>
                </a:solidFill>
              </a:rPr>
              <a:t>İYİ</a:t>
            </a:r>
            <a:r>
              <a:rPr lang="tr-TR" sz="3600" b="1" dirty="0">
                <a:solidFill>
                  <a:schemeClr val="bg1"/>
                </a:solidFill>
              </a:rPr>
              <a:t> </a:t>
            </a:r>
            <a:r>
              <a:rPr lang="tr-TR" sz="8000" b="1" dirty="0">
                <a:solidFill>
                  <a:schemeClr val="bg1"/>
                </a:solidFill>
              </a:rPr>
              <a:t>DERSLER</a:t>
            </a:r>
            <a:endParaRPr lang="tr-TR" sz="3600" b="1" dirty="0">
              <a:solidFill>
                <a:schemeClr val="bg1"/>
              </a:solidFill>
            </a:endParaRPr>
          </a:p>
          <a:p>
            <a:pPr algn="ctr"/>
            <a:endParaRPr lang="tr-T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0" presetClass="path" presetSubtype="0" accel="50000" decel="50000" fill="hold" nodeType="withEffect">
                                  <p:stCondLst>
                                    <p:cond delay="0"/>
                                  </p:stCondLst>
                                  <p:childTnLst>
                                    <p:animMotion origin="layout" path="M -0.66111 -0.19653 C -0.64913 -0.20463 -0.63785 -0.21643 -0.63055 -0.23171 C -0.62951 -0.23403 -0.62899 -0.2368 -0.62778 -0.23912 C -0.61944 -0.25393 -0.6092 -0.26759 -0.6 -0.28171 C -0.59548 -0.28866 -0.59357 -0.29815 -0.59028 -0.30579 C -0.58767 -0.31204 -0.58455 -0.31829 -0.58177 -0.3243 C -0.57725 -0.33495 -0.57934 -0.32893 -0.57361 -0.33542 C -0.56875 -0.34097 -0.56371 -0.34884 -0.55972 -0.35579 C -0.55243 -0.36829 -0.54757 -0.38379 -0.5375 -0.39282 C -0.53073 -0.40625 -0.51701 -0.4125 -0.50694 -0.4206 C -0.49514 -0.43009 -0.50295 -0.42662 -0.49305 -0.42986 C -0.48819 -0.43472 -0.48264 -0.43819 -0.47778 -0.44282 C -0.4658 -0.45417 -0.45225 -0.46736 -0.4375 -0.4706 C -0.41701 -0.48426 -0.39826 -0.49491 -0.375 -0.49838 C -0.31406 -0.51875 -0.25555 -0.50833 -0.19028 -0.50949 C -0.18524 -0.5118 -0.17986 -0.51227 -0.175 -0.51481 C -0.17344 -0.51574 -0.17239 -0.51782 -0.17083 -0.51875 C -0.16545 -0.52153 -0.15156 -0.52801 -0.14583 -0.52986 C -0.13055 -0.53981 -0.11389 -0.54305 -0.09722 -0.54838 C -0.07118 -0.55648 -0.04479 -0.56296 -0.01805 -0.56504 C -0.00052 -0.56898 0.01754 -0.57222 0.03472 -0.57801 C 0.07639 -0.57731 0.11806 -0.57731 0.15972 -0.57616 C 0.1717 -0.57592 0.18177 -0.56875 0.19306 -0.56504 C 0.20834 -0.55995 0.22448 -0.55324 0.23889 -0.54467 C 0.24636 -0.54028 0.2533 -0.53403 0.26111 -0.53171 C 0.26754 -0.52662 0.27118 -0.52546 0.27778 -0.52222 C 0.28351 -0.51967 0.28733 -0.51389 0.29306 -0.51134 C 0.30452 -0.49907 0.31754 -0.49213 0.33056 -0.48356 C 0.33559 -0.48009 0.33889 -0.475 0.34445 -0.47245 C 0.35347 -0.46342 0.34809 -0.46852 0.36111 -0.45764 C 0.36476 -0.45463 0.36979 -0.45509 0.37361 -0.45208 C 0.38125 -0.44606 0.38854 -0.43819 0.39722 -0.43542 C 0.40365 -0.42963 0.41198 -0.425 0.41945 -0.42245 C 0.4342 -0.40764 0.45087 -0.39467 0.46806 -0.38542 C 0.46858 -0.38356 0.46841 -0.38125 0.46945 -0.37986 C 0.47188 -0.37662 0.47535 -0.37569 0.47778 -0.37245 C 0.48056 -0.36875 0.48334 -0.36504 0.48611 -0.36134 C 0.49132 -0.3544 0.4974 -0.34537 0.50139 -0.33727 C 0.50573 -0.3287 0.50295 -0.33032 0.50695 -0.3206 C 0.50799 -0.31782 0.5099 -0.31574 0.51111 -0.31319 C 0.51268 -0.31018 0.51406 -0.30717 0.51528 -0.30393 C 0.52587 -0.27824 0.53195 -0.25208 0.53889 -0.2243 C 0.54219 -0.21111 0.54705 -0.19884 0.55 -0.18542 C 0.55434 -0.16528 0.55729 -0.14467 0.56111 -0.1243 C 0.56163 -0.11759 0.56163 -0.11065 0.5625 -0.10393 C 0.56302 -0.1 0.56441 -0.09653 0.56528 -0.09282 C 0.5658 -0.09097 0.56667 -0.08727 0.56667 -0.08727 C 0.56719 -0.07986 0.56702 -0.07245 0.56806 -0.06504 C 0.56841 -0.06227 0.57066 -0.06042 0.57084 -0.05764 C 0.57205 -0.04167 0.5717 -0.02546 0.57222 -0.00949 C 0.57136 0.07361 0.57952 0.13958 0.54584 0.20718 C 0.53959 0.21945 0.52761 0.22732 0.51945 0.23681 C 0.5099 0.24769 0.4974 0.26042 0.48472 0.26458 C 0.48334 0.26574 0.48177 0.2669 0.48056 0.26829 C 0.479 0.26991 0.47795 0.27222 0.47639 0.27384 C 0.47084 0.27917 0.46198 0.28333 0.45556 0.28496 C 0.44809 0.29236 0.43698 0.29722 0.42778 0.29977 C 0.41858 0.30903 0.40834 0.30972 0.39722 0.31273 C 0.37101 0.31968 0.34462 0.32871 0.31806 0.3331 C 0.31042 0.33658 0.30417 0.3375 0.29584 0.33866 C 0.24358 0.37338 0.17917 0.34306 0.12084 0.34236 C 0.11059 0.34167 0.10052 0.34167 0.09028 0.34051 C 0.07917 0.33935 0.06806 0.33357 0.05695 0.33125 C 0.04271 0.32824 0.02778 0.32847 0.01389 0.32384 C -0.00347 0.31806 -0.02118 0.31458 -0.03889 0.31088 C -0.05 0.30857 -0.05798 0.30486 -0.06944 0.30347 C -0.08455 0.29838 -0.09826 0.2956 -0.11389 0.29421 C -0.12587 0.29097 -0.13802 0.29074 -0.15 0.28866 C -0.16771 0.28079 -0.18663 0.28171 -0.20416 0.27384 C -0.21458 0.26921 -0.22587 0.26921 -0.23611 0.26458 C -0.25399 0.25671 -0.27326 0.25278 -0.29166 0.24792 C -0.30121 0.24167 -0.30868 0.24074 -0.31944 0.23866 C -0.32656 0.23727 -0.33333 0.23264 -0.34028 0.23125 C -0.34548 0.23033 -0.35052 0.23009 -0.35555 0.2294 C -0.3658 0.22593 -0.37569 0.22107 -0.38611 0.21829 C -0.39444 0.21597 -0.40312 0.21551 -0.41111 0.21088 C -0.42413 0.20347 -0.43611 0.19051 -0.45 0.18681 C -0.46041 0.17755 -0.44722 0.18843 -0.45972 0.18125 C -0.4625 0.17963 -0.46927 0.1713 -0.47083 0.17014 C -0.47291 0.16852 -0.47552 0.16783 -0.47778 0.16644 C -0.48889 0.15903 -0.4809 0.16227 -0.49305 0.15347 C -0.50208 0.14699 -0.51337 0.14121 -0.52083 0.13125 C -0.52673 0.12315 -0.52882 0.1125 -0.53333 0.10347 C -0.53732 0.08218 -0.54774 0.06412 -0.55694 0.04607 C -0.55937 0.0331 -0.56788 0.02477 -0.57083 0.01273 C -0.57135 0.01088 -0.57135 0.0088 -0.57222 0.00718 C -0.57517 0.00139 -0.58177 -0.00949 -0.58177 -0.00949 C -0.58385 -0.01736 -0.58437 -0.02129 -0.5875 -0.02801 C -0.58923 -0.03171 -0.59201 -0.03495 -0.59305 -0.03912 C -0.59653 -0.05324 -0.60052 -0.06829 -0.60555 -0.08171 C -0.6066 -0.09074 -0.60833 -0.09884 -0.60972 -0.10764 C -0.60955 -0.12129 -0.61354 -0.19768 -0.60278 -0.22616 C -0.60087 -0.24421 -0.59496 -0.26157 -0.58889 -0.27801 C -0.58403 -0.29097 -0.58073 -0.30648 -0.575 -0.31875 C -0.56805 -0.33379 -0.55798 -0.35116 -0.55 -0.36504 C -0.54305 -0.37708 -0.53472 -0.38333 -0.52639 -0.39282 C -0.52153 -0.39815 -0.51857 -0.40301 -0.51232 -0.40579 C -0.50798 -0.41157 -0.50451 -0.4162 -0.49861 -0.41875 C -0.49028 -0.42708 -0.48177 -0.43426 -0.47222 -0.43912 C -0.46649 -0.4419 -0.46302 -0.44629 -0.45694 -0.44838 C -0.45191 -0.45278 -0.44687 -0.4537 -0.44166 -0.45764 C -0.43837 -0.46018 -0.43489 -0.46227 -0.43194 -0.46504 C -0.43038 -0.46667 -0.42951 -0.46944 -0.42778 -0.4706 C -0.42153 -0.47523 -0.40798 -0.48102 -0.40139 -0.48356 C -0.39514 -0.48588 -0.38993 -0.49028 -0.38333 -0.49282 C -0.38055 -0.49398 -0.375 -0.49653 -0.375 -0.49653 C -0.33281 -0.49583 -0.2908 -0.49583 -0.24861 -0.49467 C -0.23646 -0.49444 -0.2243 -0.4875 -0.2125 -0.48727 C -0.1875 -0.48657 -0.1625 -0.48611 -0.1375 -0.48542 C -0.12482 -0.48333 -0.11354 -0.4787 -0.10139 -0.4743 C -0.08941 -0.46991 -0.07604 -0.46782 -0.06389 -0.46504 C -0.0401 -0.45972 -0.01701 -0.44954 0.00695 -0.44653 C 0.01841 -0.44143 0.02952 -0.43912 0.04167 -0.43727 C 0.04983 -0.43356 0.0566 -0.43148 0.06528 -0.42986 C 0.06667 -0.42917 0.06806 -0.42847 0.06945 -0.42801 C 0.07309 -0.42708 0.07691 -0.42731 0.08056 -0.42616 C 0.08264 -0.42546 0.08403 -0.42315 0.08611 -0.42245 C 0.0974 -0.41875 0.10955 -0.41875 0.12084 -0.41504 C 0.1382 -0.40926 0.15625 -0.40787 0.17361 -0.40208 C 0.18281 -0.39907 0.19028 -0.39629 0.2 -0.39467 C 0.21615 -0.3875 0.23455 -0.38379 0.25139 -0.38171 C 0.26129 -0.37639 0.26476 -0.37592 0.27639 -0.3743 C 0.27952 -0.35301 0.26511 -0.34004 0.25556 -0.32616 C 0.24705 -0.31389 0.24028 -0.29954 0.23056 -0.28912 C 0.18993 -0.24514 0.14948 -0.20301 0.10972 -0.15764 C 0.1033 -0.15046 0.09531 -0.14629 0.08889 -0.13912 C 0.07865 -0.12754 0.06962 -0.11412 0.05972 -0.10208 C 0.03316 -0.07037 0.00781 -0.03657 -0.01805 -0.00393 C -0.06094 0.05023 -0.01823 -0.00393 -0.03889 0.0257 C -0.04288 0.03148 -0.04722 0.03681 -0.05139 0.04236 C -0.05278 0.04421 -0.05555 0.04792 -0.05555 0.04792 C -0.05764 0.05648 -0.06163 0.06458 -0.06528 0.07199 C -0.06284 0.08866 -0.06614 0.08264 -0.04583 0.0794 C -0.03784 0.07824 -0.02014 0.06783 -0.01389 0.06088 C -0.00746 0.05394 -0.00416 0.04607 0.00139 0.03866 C 0.00295 0.03264 0.00538 0.02801 0.00695 0.02199 C 0.004 0.01435 0.0007 0.01227 -0.00278 0.00533 C -0.00191 0.00347 -2.22222E-6 -0.00023 -2.22222E-6 -0.00023 " pathEditMode="relative" ptsTypes="fffffffffffffffffffffffffffffffffffffffffffffffffffffffffffffffffffffffffffffffffffffffffffffffffffffffffffffffffffffffffffffffffffffffffA">
                                      <p:cBhvr>
                                        <p:cTn id="10" dur="2000" fill="hold"/>
                                        <p:tgtEl>
                                          <p:spTgt spid="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107504" y="404664"/>
            <a:ext cx="8856984" cy="2585323"/>
          </a:xfrm>
          <a:prstGeom prst="rect">
            <a:avLst/>
          </a:prstGeom>
          <a:noFill/>
        </p:spPr>
        <p:txBody>
          <a:bodyPr wrap="square" rtlCol="0">
            <a:spAutoFit/>
          </a:bodyPr>
          <a:lstStyle/>
          <a:p>
            <a:r>
              <a:rPr lang="tr-TR" dirty="0" smtClean="0">
                <a:solidFill>
                  <a:schemeClr val="bg1"/>
                </a:solidFill>
              </a:rPr>
              <a:t>Günümüzde </a:t>
            </a:r>
            <a:r>
              <a:rPr lang="tr-TR" dirty="0">
                <a:solidFill>
                  <a:schemeClr val="bg1"/>
                </a:solidFill>
              </a:rPr>
              <a:t>bir çok insandan, “Bilgisayarıma virüs bulaştı, bütün dosyalarım silindi.” ya da “Filanca maille birlikte gelen falanca ekte solucan varmış dikkatli olun.” gibi cümleler mutlaka duymuşsunuzdur. Gelişen bilgisayar teknolojisi hayatımıza birçok kolaylığın yanında birçok zararlı yazılımı da (casus yazılım - spyware) getirmiştir. Şu an bilgisayar kullanan büyük bir kesim virüs, worm (solucan), trojan horse (truva atı) gibi isimlere aşina olmakla birlikte büyük bir kısmı da bu zararlı yazılımlar yüzünden mağdur olmuştur. Bu yazımızda hayatımıza giren bu küçük zararlı programların neler olduklarını ve çeşitlerini öğrenelim.</a:t>
            </a:r>
          </a:p>
        </p:txBody>
      </p:sp>
    </p:spTree>
    <p:extLst>
      <p:ext uri="{BB962C8B-B14F-4D97-AF65-F5344CB8AC3E}">
        <p14:creationId xmlns="" xmlns:p14="http://schemas.microsoft.com/office/powerpoint/2010/main" val="174572945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0.84931 -0.06269 C -0.82275 -0.05992 -0.79618 -0.05899 -0.7698 -0.0546 C -0.6698 -0.03794 -0.56841 0.03423 -0.51198 0.14596 C -0.49063 0.18829 -0.47848 0.22923 -0.46736 0.27758 C -0.46268 0.33286 -0.45556 0.40874 -0.4974 0.44297 C -0.51042 0.45338 -0.51806 0.45199 -0.53351 0.45408 C -0.55556 0.45153 -0.57796 0.45153 -0.59983 0.44598 C -0.61355 0.44297 -0.62639 0.43441 -0.63959 0.4284 C -0.72518 0.38746 -0.80556 0.32199 -0.85174 0.21489 C -0.86164 0.1596 -0.8632 0.16863 -0.854 0.09622 C -0.84427 0.01942 -0.7757 -0.01666 -0.72518 -0.02106 C -0.69879 -0.01296 -0.69462 -0.01666 -0.68056 0.01087 C -0.67552 0.04418 -0.67743 0.09113 -0.70591 0.10571 C -0.71285 0.10941 -0.72032 0.1101 -0.72761 0.11218 C -0.75278 0.11103 -0.78264 0.11149 -0.80712 0.1027 C -0.84757 0.08813 -0.9033 0.05343 -0.9408 0.03168 C -0.93924 -0.01042 -0.94289 -0.05367 -0.93594 -0.09485 C -0.93455 -0.10318 -0.92414 -0.10202 -0.91789 -0.10456 C -0.90799 -0.1085 -0.89809 -0.11197 -0.88785 -0.11405 C -0.84775 -0.12191 -0.80643 -0.12191 -0.76615 -0.12376 C -0.67882 -0.11844 -0.59393 -0.11451 -0.51302 -0.06755 C -0.50782 -0.06108 -0.50139 -0.05645 -0.4974 -0.04835 C -0.47275 0.00092 -0.54219 0.0488 -0.56493 0.0606 C -0.65747 0.10895 -0.75677 0.10386 -0.854 0.11056 C -0.86129 0.10895 -0.87118 0.1138 -0.8757 0.10571 C -0.87882 0.10039 -0.86632 0.09946 -0.86129 0.09761 C -0.84862 0.09368 -0.83577 0.09044 -0.82275 0.08813 C -0.79983 0.08396 -0.77691 0.08049 -0.754 0.07864 C -0.73507 0.07679 -0.60243 0.0724 -0.59375 0.07217 C -0.51285 0.07402 -0.40834 0.06523 -0.32032 0.08489 C -0.31702 0.09761 -0.34167 0.10478 -0.35521 0.11218 C -0.39445 0.13393 -0.43577 0.15405 -0.47327 0.18135 C -0.49375 0.19638 -0.51528 0.21003 -0.53351 0.22923 C -0.53993 0.2364 -0.54653 0.24334 -0.55296 0.25005 C -0.554 0.25144 -0.55764 0.25445 -0.55643 0.25352 C -0.53143 0.23687 -0.529 0.22368 -0.50105 0.18759 C -0.42587 0.09044 -0.48646 0.16909 -0.40365 0.0606 C -0.36441 0.00994 -0.32171 -0.03563 -0.28056 -0.08351 C -0.17257 -0.21074 -0.06302 -0.32987 0.08437 -0.35 C 0.09722 -0.34676 0.11076 -0.34676 0.12309 -0.34051 C 0.22291 -0.28962 0.24895 -0.09624 0.26632 0.02405 C 0.27152 0.10848 0.27552 0.19106 0.27239 0.27596 C 0.27187 0.29261 0.26996 0.32963 0.25677 0.33865 C 0.18507 0.29978 0.12413 0.29238 0.04948 0.27434 C -0.02917 0.25537 -0.10868 0.23178 -0.18542 0.20217 C -0.21025 0.17788 -0.2033 0.18297 -0.22032 0.1603 C -0.20261 0.15174 -0.21302 0.15405 -0.18421 0.16516 C -0.08056 0.20541 -0.04775 0.21998 0.04583 0.25352 C 0.17066 0.29793 0.29496 0.34304 0.42066 0.38352 C 0.49514 0.40735 0.57708 0.40365 0.65312 0.40758 C 0.65694 0.40712 0.71041 0.41753 0.71458 0.39 C 0.70642 0.37173 0.69861 0.33957 0.6809 0.33379 C 0.67691 0.33217 0.67274 0.33263 0.66875 0.33217 C 0.57291 0.34744 0.48715 0.43441 0.39774 0.47836 C 0.34218 0.50543 0.35833 0.50219 0.32413 0.50566 C 0.31823 0.50288 0.31163 0.50219 0.30625 0.49756 C 0.28298 0.47721 0.23142 0.34859 0.22777 0.34027 C 0.19357 0.26277 0.16128 0.18436 0.12673 0.10709 C 0.10503 0.05921 0.06875 -0.0391 0.02291 -0.05159 C -0.02865 -0.02522 -0.05452 0.03747 -0.0915 0.09298 C -0.14167 0.16816 -0.18403 0.25167 -0.23247 0.3287 C -0.25695 0.36756 -0.28559 0.4018 -0.31546 0.43326 C -0.33212 0.45037 -0.34844 0.46749 -0.36493 0.48461 C -0.36806 0.48762 -0.37136 0.48993 -0.37448 0.49271 C -0.37622 0.49433 -0.38021 0.49988 -0.37934 0.49756 C -0.33785 0.3937 -0.23351 0.3095 -0.154 0.27758 C -0.10712 0.25861 -0.04462 0.24959 0.00364 0.24057 C 0.07448 0.24542 0.09722 0.24195 0.15659 0.29215 C 0.18611 0.34929 0.18941 0.38468 0.19409 0.45246 C 0.19305 0.47027 0.1934 0.48808 0.19149 0.50566 C 0.18611 0.56141 0.11579 0.55632 0.08923 0.55979 C 0.04114 0.55586 -0.0073 0.55447 -0.05521 0.5473 C -0.31806 0.50844 -0.62466 0.28429 -0.71546 -0.06269 C -0.71667 -0.07935 -0.71997 -0.09577 -0.7191 -0.11243 C -0.71476 -0.19871 -0.64844 -0.20241 -0.59862 -0.21051 C -0.43872 -0.189 -0.28993 -0.13093 -0.14323 -0.04188 C -0.04532 0.0178 -0.01546 0.04024 0.06284 0.0946 C 0.07691 0.10432 0.09097 0.11403 0.10503 0.12352 C 0.11128 0.12791 0.11788 0.13208 0.1243 0.13624 C 0.12673 0.13786 0.13142 0.1411 0.13142 0.1411 C 0.07274 0.03654 -0.02761 -0.03609 -0.11424 -0.08999 C -0.27691 -0.19154 -0.43056 -0.25053 -0.60834 -0.2762 C -0.64358 -0.2725 -0.67934 -0.27273 -0.71424 -0.2651 C -0.77379 -0.25215 -0.81927 -0.1846 -0.83473 -0.11081 C -0.8316 -0.07079 -0.83351 -0.02938 -0.82518 0.00948 C -0.79966 0.12884 -0.73177 0.28429 -0.63594 0.3206 C -0.63785 0.33356 -0.64618 0.34374 -0.654 0.35114 C -0.68629 0.38283 -0.7158 0.40804 -0.75296 0.4284 C -0.76615 0.43534 -0.78004 0.44135 -0.79375 0.44598 C -0.79862 0.44783 -0.80834 0.45107 -0.80834 0.45107 C -0.73438 0.45523 -0.66042 0.4557 -0.58664 0.46379 C -0.55782 0.4668 -0.52952 0.47721 -0.50105 0.48461 C -0.45921 0.49571 -0.32535 0.52833 -0.26632 0.55539 C -0.18716 0.59148 -0.11077 0.63705 -0.03264 0.67568 C -0.01476 0.68447 0.00295 0.6928 0.02066 0.70136 C 0.03159 0.70668 0.04253 0.71269 0.05312 0.71917 C 0.05659 0.72125 0.06493 0.7312 0.06284 0.72703 C 0.05989 0.72125 0.05416 0.7194 0.05052 0.71431 C 0.04774 0.71015 0.04583 0.7046 0.04357 0.69974 C 0.03073 0.64538 0.03906 0.68285 0.02187 0.58593 C 0.01614 0.55331 -0.00643 0.47929 -0.01546 0.45107 C -0.02136 0.43256 -0.05209 0.33957 -0.06389 0.31598 C -0.08073 0.28174 -0.10052 0.24959 -0.1191 0.21651 C -0.12431 0.20726 -0.12952 0.19824 -0.13473 0.18921 C -0.13716 0.18505 -0.13959 0.18065 -0.14202 0.17649 C -0.14306 0.17464 -0.14723 0.17233 -0.14566 0.17163 C -0.14219 0.17001 -0.13837 0.17279 -0.13473 0.17325 C -0.08282 0.18875 -0.0316 0.18736 0.02187 0.18921 C -0.06563 0.19037 -0.1533 0.19338 -0.2408 0.19245 C -0.25834 0.19222 -0.27639 0.1943 -0.29289 0.18621 C -0.29723 0.18389 -0.28664 0.1758 -0.28299 0.17163 C -0.27691 0.16469 -0.27049 0.15822 -0.26372 0.15243 C -0.25278 0.14272 -0.24167 0.13347 -0.23004 0.12514 C -0.16841 0.08003 -0.10052 0.06361 -0.03125 0.05435 C 0.00764 0.05644 0.02968 0.04209 0.04826 0.08327 C 0.04635 0.10039 0.04635 0.11797 0.04218 0.13462 C 0.03854 0.14966 0.03125 0.16284 0.02552 0.17649 C -0.00052 0.2364 -0.03594 0.30742 -0.08785 0.33055 C -0.10573 0.32824 -0.10296 0.33101 -0.10469 0.30788 C -0.09618 0.24681 -0.04271 0.20032 -0.00469 0.17487 C 0.0967 0.10709 0.21059 0.08766 0.32187 0.07864 C 0.37014 0.08234 0.40191 0.07725 0.44218 0.11218 C 0.45764 0.14411 0.46076 0.15891 0.45295 0.19893 C 0.44982 0.21582 0.44566 0.22784 0.43368 0.23108 C 0.40781 0.22114 0.38593 0.19176 0.36284 0.17487 C 0.31788 0.14249 0.27257 0.11218 0.22777 0.08003 C 0.20451 0.06338 0.18211 0.04556 0.1592 0.02868 C 0.13194 0.00878 0.10347 -0.00903 0.07708 -0.03054 C 0.03385 -0.0664 -0.01407 -0.09392 -0.05296 -0.13811 C -0.06962 -0.15684 -0.08993 -0.17072 -0.10243 -0.19432 C -0.10504 -0.19964 -0.10816 -0.20496 -0.11077 -0.21051 C -0.11198 -0.21305 -0.11302 -0.21583 -0.11424 -0.21837 C -0.11493 -0.21999 -0.11771 -0.22462 -0.11667 -0.22323 C -0.11181 -0.21652 -0.10921 -0.20681 -0.10469 -0.19917 C -0.05348 -0.1122 0.01458 0.0148 0.08923 0.07055 C 0.096 0.07564 0.1092 0.09113 0.11701 0.0946 C 0.10694 0.05412 0.03993 0.01433 0.01701 0.00138 C -0.06858 -0.0465 -0.1566 -0.06663 -0.24809 -0.07889 C -0.31407 -0.07727 -0.37709 -0.07403 -0.43351 -0.02106 C -0.46632 0.00948 -0.47518 0.0377 -0.49618 0.08165 C -0.5007 0.10085 -0.50677 0.11959 -0.50955 0.13948 C -0.51997 0.21582 -0.49671 0.28567 -0.47101 0.35114 C -0.41771 0.48715 -0.31546 0.57714 -0.20955 0.62919 C -0.16111 0.65301 -0.07552 0.6817 -0.02639 0.6965 C 0.00312 0.70552 0.03281 0.71385 0.06284 0.72056 C 0.11163 0.73166 0.16163 0.73791 0.21093 0.74161 C 0.23194 0.74508 0.21267 0.74693 0.20607 0.74785 C -0.06181 0.74577 -0.32952 0.74855 -0.5974 0.74161 C -0.60191 0.74138 -0.59219 0.73166 -0.58907 0.72703 C -0.57987 0.71362 -0.55886 0.68817 -0.54931 0.67892 C -0.53403 0.66412 -0.48577 0.62479 -0.46997 0.61461 C -0.375 0.55447 -0.27205 0.53712 -0.16858 0.52463 C -0.06771 0.52972 0.04218 0.52023 0.13507 0.58593 C 0.14253 0.59749 0.14652 0.59773 0.14236 0.61161 C 0.10347 0.6079 0.06545 0.58385 0.0302 0.56326 C -0.03542 0.52509 -0.09167 0.47929 -0.15174 0.42678 C -0.16216 0.41753 -0.18421 0.38005 -0.19271 0.36432 C -0.19809 0.35438 -0.20313 0.34397 -0.20834 0.33379 C -0.20921 0.33217 -0.21077 0.3287 -0.21077 0.3287 C -0.20105 0.31922 -0.19184 0.32222 -0.18056 0.31459 C -0.17136 0.30834 -0.1625 0.30418 -0.154 0.29678 C -0.14931 0.29261 -0.14306 0.28267 -0.13837 0.27758 C -0.13421 0.27272 -0.12934 0.26971 -0.12518 0.26486 C -0.10313 0.23918 -0.12778 0.26717 -0.11424 0.24866 C -0.10938 0.24195 -0.10313 0.23964 -0.09879 0.2327 C -0.09202 0.22206 -0.08646 0.21119 -0.08056 0.20032 C -0.07691 0.19384 -0.07743 0.19731 -0.07327 0.19245 C -0.06771 0.18598 -0.06407 0.17857 -0.05886 0.17163 C -0.05608 0.16053 -0.05313 0.15752 -0.04827 0.14758 C -0.04098 0.13347 -0.05504 0.15336 -0.04323 0.13786 C -0.04011 0.12537 -0.03577 0.11195 -0.03004 0.10108 C -0.02969 0.09807 -0.029 0.09576 -0.02882 0.09298 C -0.0283 0.08558 -0.02848 0.07772 -0.02761 0.07055 C -0.02674 0.06314 -0.0198 0.05297 -0.01667 0.04649 C -0.01528 0.03886 -0.01355 0.03585 -0.00955 0.0303 C -0.00782 0.02313 -0.00521 0.01827 -0.00365 0.01087 C -0.00261 0.00716 -0.00226 0.00277 5.55556E-7 -5.28337E-6 " pathEditMode="relative" ptsTypes="ffffffffffffffffffffffffffffffffffffffffffffffffffffffffffffffffffffffffffffffffffffffffffffffffffffffffffffffffffffffffffffffffffffffffffffffffffffffffffffffffffffffffffffffffA">
                                      <p:cBhvr>
                                        <p:cTn id="6" dur="2000" fill="hold"/>
                                        <p:tgtEl>
                                          <p:spTgt spid="2">
                                            <p:txEl>
                                              <p:pRg st="0" end="0"/>
                                            </p:txEl>
                                          </p:spTgt>
                                        </p:tgtEl>
                                        <p:attrNameLst>
                                          <p:attrName>ppt_x</p:attrName>
                                          <p:attrName>ppt_y</p:attrName>
                                        </p:attrNameLst>
                                      </p:cBhvr>
                                    </p:animMotion>
                                  </p:childTnLst>
                                </p:cTn>
                              </p:par>
                              <p:par>
                                <p:cTn id="7" presetID="0" presetClass="path" presetSubtype="0" accel="50000" decel="50000" fill="hold" nodeType="withEffect">
                                  <p:stCondLst>
                                    <p:cond delay="0"/>
                                  </p:stCondLst>
                                  <p:childTnLst>
                                    <p:animMotion origin="layout" path="M -0.93021 0.16864 C -0.91302 0.1654 -0.8967 0.15823 -0.87951 0.15569 C -0.87465 0.15407 -0.86997 0.15245 -0.8651 0.15083 C -0.86181 0.1499 -0.85868 0.14875 -0.85538 0.14759 C -0.85382 0.14713 -0.85069 0.14597 -0.85069 0.14597 C -0.84601 0.14204 -0.84132 0.14157 -0.83611 0.13972 C -0.82986 0.13394 -0.82292 0.13255 -0.81563 0.13001 C -0.81441 0.12955 -0.81319 0.12908 -0.81215 0.12839 C -0.81094 0.12746 -0.8099 0.12585 -0.80851 0.12515 C -0.79948 0.12122 -0.78889 0.12029 -0.77951 0.11891 C -0.77396 0.11636 -0.7684 0.11428 -0.76267 0.11243 C -0.74826 0.11289 -0.73368 0.11312 -0.71927 0.11405 C -0.71233 0.11451 -0.70729 0.11914 -0.7 0.12029 C -0.67795 0.11937 -0.66615 0.11752 -0.64583 0.11567 C -0.63576 0.11127 -0.63281 0.1078 -0.62396 0.10109 C -0.61875 0.09693 -0.6092 0.09716 -0.60365 0.09624 C -0.58958 0.09161 -0.61111 0.09832 -0.57951 0.093 C -0.56285 0.09022 -0.57691 0.09092 -0.56736 0.08837 C -0.55156 0.08421 -0.53542 0.07889 -0.51927 0.07542 C -0.51458 0.07218 -0.50955 0.07195 -0.50486 0.06894 C -0.4967 0.06362 -0.5059 0.06709 -0.49618 0.06431 C -0.49184 0.06015 -0.48663 0.05807 -0.48194 0.0546 C -0.47622 0.0502 -0.47292 0.04465 -0.46753 0.04003 C -0.46267 0.03077 -0.45538 0.02406 -0.44948 0.01597 C -0.44531 0.01042 -0.44149 0.00394 -0.43733 -0.00161 C -0.43299 -0.0074 -0.42639 -0.0111 -0.4217 -0.01595 C -0.4184 -0.01919 -0.4066 -0.03192 -0.40243 -0.03377 C -0.39809 -0.03562 -0.39462 -0.03886 -0.39045 -0.04163 C -0.38733 -0.04371 -0.38385 -0.04441 -0.38073 -0.04649 C -0.37604 -0.04973 -0.37274 -0.05273 -0.36753 -0.05459 C -0.35208 -0.06823 -0.33299 -0.05273 -0.32049 -0.04024 C -0.31632 -0.03608 -0.31337 -0.03099 -0.30851 -0.02891 C -0.30451 -0.02359 -0.29861 -0.02058 -0.29514 -0.01434 C -0.28889 -0.003 -0.28351 0.00764 -0.27587 0.01759 C -0.27188 0.02268 -0.27257 0.02777 -0.26771 0.03216 C -0.25885 0.04951 -0.24983 0.0701 -0.23872 0.08513 C -0.23576 0.09647 -0.23976 0.08398 -0.23368 0.093 C -0.23021 0.09809 -0.22743 0.10387 -0.22413 0.10919 C -0.21736 0.12006 -0.21233 0.14042 -0.20365 0.14759 C -0.19983 0.15777 -0.19358 0.16633 -0.18802 0.17489 C -0.18385 0.18136 -0.18038 0.18992 -0.17587 0.19594 C -0.17153 0.20172 -0.17101 0.19894 -0.16753 0.20542 C -0.16458 0.21074 -0.16233 0.21652 -0.15903 0.22161 C -0.14774 0.23873 -0.13177 0.25192 -0.11806 0.26487 C -0.11285 0.26973 -0.11597 0.27042 -0.10972 0.27458 C -0.10816 0.27551 -0.10642 0.27551 -0.10486 0.2762 C -0.09826 0.27944 -0.08802 0.28638 -0.08194 0.29055 C -0.07465 0.2954 -0.06094 0.29841 -0.05313 0.30026 C -0.04045 0.30304 -0.02847 0.30766 -0.01563 0.30975 C -0.00781 0.31391 2.77778E-7 0.31437 0.00833 0.31622 C 0.02083 0.31576 0.03333 0.31553 0.04583 0.3146 C 0.06979 0.31298 0.09167 0.28985 0.10712 0.26811 C 0.10903 0.26071 0.11302 0.25585 0.11562 0.24891 C 0.11823 0.24197 0.12049 0.23572 0.12413 0.22948 C 0.12552 0.21884 0.12899 0.21143 0.13247 0.20218 C 0.13472 0.19617 0.13437 0.19038 0.13733 0.1846 C 0.13906 0.17327 0.14097 0.16216 0.14219 0.15083 C 0.14167 0.10179 0.14514 0.04049 0.13611 -0.01133 C 0.13247 -0.03215 0.13524 -0.01133 0.13125 -0.02729 C 0.12812 -0.03955 0.12656 -0.05158 0.1217 -0.06268 C 0.11719 -0.07309 0.12205 -0.06638 0.11198 -0.0754 C 0.11076 -0.07656 0.10833 -0.07864 0.10833 -0.07864 C 0.10191 -0.07818 0.09549 -0.07841 0.08906 -0.07702 C 0.08455 -0.0761 0.07691 -0.07008 0.07222 -0.06754 C 0.05712 -0.05921 0.04583 -0.04464 0.03611 -0.02729 C 0.03455 -0.02127 0.0316 -0.01804 0.02882 -0.01295 C 0.02726 -0.00416 0.02465 0.00394 0.02292 0.01273 C 0.02344 0.03355 0.0224 0.06038 0.0276 0.08189 C 0.03038 0.09369 0.03507 0.10456 0.03854 0.11567 C 0.04253 0.12839 0.0441 0.14204 0.04931 0.15407 C 0.06649 0.19385 0.08958 0.22763 0.11684 0.25515 C 0.14896 0.28754 0.18837 0.30188 0.22656 0.3146 C 0.23542 0.31414 0.24427 0.31483 0.25295 0.31298 C 0.25521 0.31252 0.25694 0.30951 0.25903 0.30813 C 0.26962 0.30049 0.27812 0.29147 0.28785 0.28245 C 0.29201 0.27458 0.29705 0.26788 0.30122 0.26001 C 0.30295 0.257 0.30608 0.25053 0.30608 0.25053 C 0.30851 0.23896 0.31476 0.22948 0.31806 0.21837 C 0.32031 0.21074 0.32083 0.20542 0.32413 0.19894 C 0.32587 0.19015 0.3276 0.18159 0.33003 0.17327 C 0.33264 0.14574 0.33819 0.11844 0.3434 0.09161 C 0.34271 0.05946 0.34514 0.02615 0.33125 -0.00161 C 0.33056 -0.00601 0.33108 -0.01133 0.32882 -0.01434 C 0.32726 -0.01642 0.32483 -0.01734 0.32292 -0.01919 C 0.31684 -0.02544 0.31059 -0.03215 0.30365 -0.037 C 0.30052 -0.03932 0.29687 -0.04047 0.29392 -0.04325 C 0.29236 -0.04487 0.29097 -0.04695 0.28906 -0.04811 C 0.28611 -0.04996 0.27118 -0.05135 0.27101 -0.05135 C 0.2592 -0.06176 0.24792 -0.05551 0.23247 -0.05459 C 0.2191 -0.05158 0.20608 -0.04672 0.19392 -0.03862 C 0.18472 -0.03261 0.17743 -0.02313 0.16979 -0.01434 C 0.15781 -0.00069 0.1724 -0.01804 0.16024 -0.00647 C 0.1533 0.00024 0.15955 -0.00393 0.15417 0.00325 C 0.1434 0.01759 0.15521 -0.00208 0.14462 0.01435 C 0.14115 0.0199 0.13837 0.02476 0.13368 0.02892 C 0.13142 0.03794 0.12674 0.04303 0.1217 0.04974 C 0.11441 0.05969 0.12118 0.05252 0.11562 0.06269 C 0.11285 0.06778 0.10868 0.07195 0.10608 0.07704 C 0.10278 0.08351 0.10139 0.08698 0.09635 0.09161 C 0.09149 0.1041 0.0849 0.11058 0.07465 0.11405 C 0.06962 0.11867 0.06649 0.11914 0.06024 0.12029 C 0.05399 0.12307 0.04757 0.12654 0.04097 0.12839 C 0.03698 0.12955 0.02882 0.13163 0.02882 0.13163 C 0.01875 0.13093 0.0066 0.13672 -0.00122 0.12839 C -0.00382 0.12561 -0.00538 0.12099 -0.00729 0.11729 C -0.00903 0.11405 -0.01215 0.10757 -0.01215 0.10757 C -0.01389 0.09994 -0.01649 0.0923 -0.01927 0.08513 C -0.01979 0.07912 -0.0217 0.07334 -0.0217 0.06732 C -0.0217 0.05113 -0.01962 0.0199 -0.00729 0.00972 C -0.00556 0.00648 -0.00347 6.41221E-6 2.77778E-7 6.41221E-6 " pathEditMode="relative" ptsTypes="fffffffffffffffffffffffffffffffffffffffffffffffffffffffffffffffffffffffffffffffffffffffffffffffffffffffffffffA">
                                      <p:cBhvr>
                                        <p:cTn id="8" dur="2000" fill="hold"/>
                                        <p:tgtEl>
                                          <p:spTgt spid="102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42900"/>
            <a:ext cx="9144001" cy="70009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107504" y="332656"/>
            <a:ext cx="8928992" cy="3139321"/>
          </a:xfrm>
          <a:prstGeom prst="rect">
            <a:avLst/>
          </a:prstGeom>
          <a:noFill/>
        </p:spPr>
        <p:txBody>
          <a:bodyPr wrap="square" rtlCol="0">
            <a:spAutoFit/>
          </a:bodyPr>
          <a:lstStyle/>
          <a:p>
            <a:r>
              <a:rPr lang="tr-TR" dirty="0" smtClean="0">
                <a:solidFill>
                  <a:srgbClr val="FFFF00"/>
                </a:solidFill>
              </a:rPr>
              <a:t>Bilgisayar virüsü, bir bilgisayardan başka bilgisayara yayılması ve o bilgisayardaki işlemlere müdahale etmesi için tasarlanmış küçük bir bilgisayar programıdır. Genellikle kullanıcının izni dahilinde olmadan bilgisayarın çalışma şeklini değiştirir ve kendisini başka programların için gizlemeye çalışır.</a:t>
            </a:r>
          </a:p>
          <a:p>
            <a:endParaRPr lang="tr-TR" dirty="0" smtClean="0">
              <a:solidFill>
                <a:srgbClr val="FFFF00"/>
              </a:solidFill>
            </a:endParaRPr>
          </a:p>
          <a:p>
            <a:r>
              <a:rPr lang="tr-TR" dirty="0" smtClean="0">
                <a:solidFill>
                  <a:srgbClr val="FFFF00"/>
                </a:solidFill>
              </a:rPr>
              <a:t>Virüs bilgisayarlara zarar veren bütün programların genel adı gibi bilinse de herhangi bir zararlı yazılımın virüs olabilmesi için kendini çoğaltabilmesi ve kendini çalıştırabilmesi gerekir.</a:t>
            </a:r>
          </a:p>
          <a:p>
            <a:endParaRPr lang="tr-TR" dirty="0" smtClean="0">
              <a:solidFill>
                <a:srgbClr val="FFFF00"/>
              </a:solidFill>
            </a:endParaRPr>
          </a:p>
          <a:p>
            <a:r>
              <a:rPr lang="tr-TR" dirty="0" smtClean="0">
                <a:solidFill>
                  <a:srgbClr val="FFFF00"/>
                </a:solidFill>
              </a:rPr>
              <a:t>Bir virüs bir bilgisayara girdiği zaman bilgisayardaki bilgiyi silebilir ya da bilgiye zarar verebilir, diğer bilgisayarlara yayılmak için e-postanızı kullanabilir ve hatta sabit diskinizdeki her şeyi silebilir.</a:t>
            </a:r>
            <a:endParaRPr lang="tr-TR" dirty="0">
              <a:solidFill>
                <a:srgbClr val="FFFF00"/>
              </a:solidFill>
            </a:endParaRPr>
          </a:p>
        </p:txBody>
      </p:sp>
    </p:spTree>
    <p:extLst>
      <p:ext uri="{BB962C8B-B14F-4D97-AF65-F5344CB8AC3E}">
        <p14:creationId xmlns="" xmlns:p14="http://schemas.microsoft.com/office/powerpoint/2010/main" val="15465323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800" decel="100000"/>
                                        <p:tgtEl>
                                          <p:spTgt spid="2">
                                            <p:txEl>
                                              <p:pRg st="0" end="0"/>
                                            </p:txEl>
                                          </p:spTgt>
                                        </p:tgtEl>
                                      </p:cBhvr>
                                    </p:animEffect>
                                    <p:anim calcmode="lin" valueType="num">
                                      <p:cBhvr>
                                        <p:cTn id="8" dur="800" decel="100000" fill="hold"/>
                                        <p:tgtEl>
                                          <p:spTgt spid="2">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2">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2">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xEl>
                                              <p:pRg st="0" end="0"/>
                                            </p:txEl>
                                          </p:spTgt>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800" decel="100000"/>
                                        <p:tgtEl>
                                          <p:spTgt spid="2">
                                            <p:txEl>
                                              <p:pRg st="2" end="2"/>
                                            </p:txEl>
                                          </p:spTgt>
                                        </p:tgtEl>
                                      </p:cBhvr>
                                    </p:animEffect>
                                    <p:anim calcmode="lin" valueType="num">
                                      <p:cBhvr>
                                        <p:cTn id="16" dur="800" decel="100000" fill="hold"/>
                                        <p:tgtEl>
                                          <p:spTgt spid="2">
                                            <p:txEl>
                                              <p:pRg st="2" end="2"/>
                                            </p:txEl>
                                          </p:spTgt>
                                        </p:tgtEl>
                                        <p:attrNameLst>
                                          <p:attrName>style.rotation</p:attrName>
                                        </p:attrNameLst>
                                      </p:cBhvr>
                                      <p:tavLst>
                                        <p:tav tm="0">
                                          <p:val>
                                            <p:fltVal val="-90"/>
                                          </p:val>
                                        </p:tav>
                                        <p:tav tm="100000">
                                          <p:val>
                                            <p:fltVal val="0"/>
                                          </p:val>
                                        </p:tav>
                                      </p:tavLst>
                                    </p:anim>
                                    <p:anim calcmode="lin" valueType="num">
                                      <p:cBhvr>
                                        <p:cTn id="17" dur="800" decel="100000" fill="hold"/>
                                        <p:tgtEl>
                                          <p:spTgt spid="2">
                                            <p:txEl>
                                              <p:pRg st="2" end="2"/>
                                            </p:txEl>
                                          </p:spTgt>
                                        </p:tgtEl>
                                        <p:attrNameLst>
                                          <p:attrName>ppt_x</p:attrName>
                                        </p:attrNameLst>
                                      </p:cBhvr>
                                      <p:tavLst>
                                        <p:tav tm="0">
                                          <p:val>
                                            <p:strVal val="#ppt_x+0.4"/>
                                          </p:val>
                                        </p:tav>
                                        <p:tav tm="100000">
                                          <p:val>
                                            <p:strVal val="#ppt_x-0.05"/>
                                          </p:val>
                                        </p:tav>
                                      </p:tavLst>
                                    </p:anim>
                                    <p:anim calcmode="lin" valueType="num">
                                      <p:cBhvr>
                                        <p:cTn id="18" dur="800" decel="100000" fill="hold"/>
                                        <p:tgtEl>
                                          <p:spTgt spid="2">
                                            <p:txEl>
                                              <p:pRg st="2" end="2"/>
                                            </p:txEl>
                                          </p:spTgt>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2">
                                            <p:txEl>
                                              <p:pRg st="2" end="2"/>
                                            </p:txEl>
                                          </p:spTgt>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2">
                                            <p:txEl>
                                              <p:pRg st="2" end="2"/>
                                            </p:txEl>
                                          </p:spTgt>
                                        </p:tgtEl>
                                        <p:attrNameLst>
                                          <p:attrName>ppt_y</p:attrName>
                                        </p:attrNameLst>
                                      </p:cBhvr>
                                      <p:tavLst>
                                        <p:tav tm="0">
                                          <p:val>
                                            <p:strVal val="#ppt_y+0.1"/>
                                          </p:val>
                                        </p:tav>
                                        <p:tav tm="100000">
                                          <p:val>
                                            <p:strVal val="#ppt_y"/>
                                          </p:val>
                                        </p:tav>
                                      </p:tavLst>
                                    </p:anim>
                                  </p:childTnLst>
                                </p:cTn>
                              </p:par>
                              <p:par>
                                <p:cTn id="21" presetID="30" presetClass="entr" presetSubtype="0" fill="hold"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fade">
                                      <p:cBhvr>
                                        <p:cTn id="23" dur="800" decel="100000"/>
                                        <p:tgtEl>
                                          <p:spTgt spid="2">
                                            <p:txEl>
                                              <p:pRg st="4" end="4"/>
                                            </p:txEl>
                                          </p:spTgt>
                                        </p:tgtEl>
                                      </p:cBhvr>
                                    </p:animEffect>
                                    <p:anim calcmode="lin" valueType="num">
                                      <p:cBhvr>
                                        <p:cTn id="24" dur="800" decel="100000" fill="hold"/>
                                        <p:tgtEl>
                                          <p:spTgt spid="2">
                                            <p:txEl>
                                              <p:pRg st="4" end="4"/>
                                            </p:txEl>
                                          </p:spTgt>
                                        </p:tgtEl>
                                        <p:attrNameLst>
                                          <p:attrName>style.rotation</p:attrName>
                                        </p:attrNameLst>
                                      </p:cBhvr>
                                      <p:tavLst>
                                        <p:tav tm="0">
                                          <p:val>
                                            <p:fltVal val="-90"/>
                                          </p:val>
                                        </p:tav>
                                        <p:tav tm="100000">
                                          <p:val>
                                            <p:fltVal val="0"/>
                                          </p:val>
                                        </p:tav>
                                      </p:tavLst>
                                    </p:anim>
                                    <p:anim calcmode="lin" valueType="num">
                                      <p:cBhvr>
                                        <p:cTn id="25" dur="800" decel="100000" fill="hold"/>
                                        <p:tgtEl>
                                          <p:spTgt spid="2">
                                            <p:txEl>
                                              <p:pRg st="4" end="4"/>
                                            </p:txEl>
                                          </p:spTgt>
                                        </p:tgtEl>
                                        <p:attrNameLst>
                                          <p:attrName>ppt_x</p:attrName>
                                        </p:attrNameLst>
                                      </p:cBhvr>
                                      <p:tavLst>
                                        <p:tav tm="0">
                                          <p:val>
                                            <p:strVal val="#ppt_x+0.4"/>
                                          </p:val>
                                        </p:tav>
                                        <p:tav tm="100000">
                                          <p:val>
                                            <p:strVal val="#ppt_x-0.05"/>
                                          </p:val>
                                        </p:tav>
                                      </p:tavLst>
                                    </p:anim>
                                    <p:anim calcmode="lin" valueType="num">
                                      <p:cBhvr>
                                        <p:cTn id="26" dur="800" decel="100000" fill="hold"/>
                                        <p:tgtEl>
                                          <p:spTgt spid="2">
                                            <p:txEl>
                                              <p:pRg st="4" end="4"/>
                                            </p:txEl>
                                          </p:spTgt>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2">
                                            <p:txEl>
                                              <p:pRg st="4" end="4"/>
                                            </p:txEl>
                                          </p:spTgt>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2">
                                            <p:txEl>
                                              <p:pRg st="4" end="4"/>
                                            </p:txEl>
                                          </p:spTgt>
                                        </p:tgtEl>
                                        <p:attrNameLst>
                                          <p:attrName>ppt_y</p:attrName>
                                        </p:attrNameLst>
                                      </p:cBhvr>
                                      <p:tavLst>
                                        <p:tav tm="0">
                                          <p:val>
                                            <p:strVal val="#ppt_y+0.1"/>
                                          </p:val>
                                        </p:tav>
                                        <p:tav tm="100000">
                                          <p:val>
                                            <p:strVal val="#ppt_y"/>
                                          </p:val>
                                        </p:tav>
                                      </p:tavLst>
                                    </p:anim>
                                  </p:childTnLst>
                                </p:cTn>
                              </p:par>
                              <p:par>
                                <p:cTn id="29" presetID="62" presetClass="path" presetSubtype="0" accel="50000" decel="50000" fill="hold" nodeType="withEffect">
                                  <p:stCondLst>
                                    <p:cond delay="0"/>
                                  </p:stCondLst>
                                  <p:childTnLst>
                                    <p:animMotion origin="layout" path="M -0.59063 -0.51307 L -0.50625 -0.51307 L -0.50625 -0.43697 L -0.42187 -0.43697 L -0.42187 -0.36063 L -0.3375 -0.36063 L -0.3375 -0.28453 L -0.25312 -0.28453 L -0.25312 -0.20796 L -0.16875 -0.20796 L -0.16875 -0.13162 L -0.08437 -0.13162 L -0.08437 -0.05552 L 0 -0.05552 L 0 0.02105 " pathEditMode="relative" rAng="0" ptsTypes="FFFFFFFFFFFFFFF">
                                      <p:cBhvr>
                                        <p:cTn id="30" dur="2000" fill="hold"/>
                                        <p:tgtEl>
                                          <p:spTgt spid="2050"/>
                                        </p:tgtEl>
                                        <p:attrNameLst>
                                          <p:attrName>ppt_x</p:attrName>
                                          <p:attrName>ppt_y</p:attrName>
                                        </p:attrNameLst>
                                      </p:cBhvr>
                                      <p:rCtr x="29500" y="267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8256"/>
            <a:ext cx="9144000" cy="687625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215008" y="357166"/>
            <a:ext cx="8928992" cy="3139321"/>
          </a:xfrm>
          <a:prstGeom prst="rect">
            <a:avLst/>
          </a:prstGeom>
          <a:noFill/>
        </p:spPr>
        <p:txBody>
          <a:bodyPr wrap="square" rtlCol="0">
            <a:spAutoFit/>
          </a:bodyPr>
          <a:lstStyle/>
          <a:p>
            <a:r>
              <a:rPr lang="tr-TR" dirty="0" smtClean="0">
                <a:solidFill>
                  <a:srgbClr val="FF0000"/>
                </a:solidFill>
              </a:rPr>
              <a:t>Virüslerin birçok çeşidi olduğu için birçok da yayılma yöntemi vardır. Bunlardan birkaçını şöyle sıralayabiliriz:</a:t>
            </a:r>
          </a:p>
          <a:p>
            <a:endParaRPr lang="tr-TR" dirty="0" smtClean="0">
              <a:solidFill>
                <a:srgbClr val="FF0000"/>
              </a:solidFill>
            </a:endParaRPr>
          </a:p>
          <a:p>
            <a:r>
              <a:rPr lang="tr-TR" dirty="0" smtClean="0">
                <a:solidFill>
                  <a:srgbClr val="FF0000"/>
                </a:solidFill>
              </a:rPr>
              <a:t>Virüsler genellikle e-posta ekleriyle ya da anında mesajlaşma programları aracılığıyla (MSN Messenger, ICQ, GTalk vs.) yayılırlar. (Bu yüzdendir ki kimden geldiğini bilmediğiniz e-postaların eklerini asla açmamanız gerekir.) E-postalar aracılığıyla yayılan bu virüsler genellikle eğlenceli şekiller, tebrik kartları gibi görselliğe hitap eden öğelerle gönderildikleri için fark edilmeleri zorlaşır.</a:t>
            </a:r>
          </a:p>
          <a:p>
            <a:r>
              <a:rPr lang="tr-TR" dirty="0" smtClean="0">
                <a:solidFill>
                  <a:srgbClr val="FF0000"/>
                </a:solidFill>
              </a:rPr>
              <a:t>Virüsler internet üzerinden indirilen programlar (müzik-video) aracılığıyla da yayılırlar. Öyle ki kaçak yazılımların, indirilen dosya ya da programların içine kolaylıkla gizlenebilen virüsler farkedilemeyerek bilgisayara yerleşebilirler</a:t>
            </a:r>
            <a:r>
              <a:rPr lang="tr-TR" dirty="0" smtClean="0"/>
              <a:t>.</a:t>
            </a:r>
            <a:endParaRPr lang="tr-TR" dirty="0"/>
          </a:p>
        </p:txBody>
      </p:sp>
    </p:spTree>
    <p:extLst>
      <p:ext uri="{BB962C8B-B14F-4D97-AF65-F5344CB8AC3E}">
        <p14:creationId xmlns="" xmlns:p14="http://schemas.microsoft.com/office/powerpoint/2010/main" val="298965151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0.42638 0.91458 C -0.42361 0.91342 -0.42083 0.91203 -0.41805 0.91088 C -0.41649 0.91018 -0.41632 0.90694 -0.41527 0.90532 C -0.41197 0.9 -0.41111 0.89977 -0.40694 0.89606 C -0.40034 0.88264 -0.39826 0.86666 -0.39166 0.85347 C -0.39114 0.85092 -0.39097 0.84838 -0.39027 0.84606 C -0.38958 0.84398 -0.38802 0.84259 -0.3875 0.84051 C -0.38194 0.82014 -0.37951 0.79699 -0.37638 0.77569 C -0.375 0.75416 -0.37066 0.73379 -0.36666 0.71273 C -0.36614 0.70717 -0.36614 0.70162 -0.36527 0.69606 C -0.36475 0.69328 -0.36302 0.69143 -0.3625 0.68865 C -0.36024 0.67639 -0.36093 0.6662 -0.35555 0.65532 C -0.35399 0.6449 -0.35208 0.63958 -0.34722 0.63125 C -0.346 0.625 -0.34149 0.60833 -0.33888 0.60347 C -0.33541 0.59676 -0.33038 0.59259 -0.32638 0.5868 C -0.31197 0.56574 -0.32378 0.57708 -0.31388 0.56828 C -0.31145 0.55856 -0.30555 0.55301 -0.3 0.54606 C -0.29479 0.53912 -0.2875 0.53194 -0.28333 0.52384 C -0.28263 0.52199 -0.28177 0.51967 -0.28055 0.51828 C -0.27378 0.51018 -0.26562 0.50347 -0.25833 0.49606 C -0.2526 0.49027 -0.24843 0.4824 -0.24166 0.47939 C -0.23472 0.47014 -0.22899 0.46435 -0.22083 0.45717 C -0.21753 0.45416 -0.21579 0.44907 -0.2125 0.44606 C -0.20937 0.44328 -0.20572 0.44143 -0.20295 0.43865 C -0.19479 0.43102 -0.20191 0.43564 -0.19583 0.42754 C -0.19322 0.42407 -0.19027 0.42129 -0.1875 0.41828 C -0.18628 0.41689 -0.18454 0.41597 -0.1835 0.41458 C -0.17986 0.41041 -0.17691 0.40602 -0.17361 0.40162 C -0.16944 0.39606 -0.1625 0.3831 -0.1625 0.38333 C -0.15902 0.36921 -0.16406 0.38588 -0.15711 0.37384 C -0.15607 0.37222 -0.15642 0.3699 -0.15555 0.36828 C -0.15312 0.36412 -0.14739 0.35717 -0.14739 0.3574 C -0.14375 0.34328 -0.14878 0.35995 -0.14166 0.34791 C -0.14079 0.34629 -0.14114 0.34398 -0.14027 0.34236 C -0.13663 0.33541 -0.13159 0.32893 -0.12777 0.32199 C -0.125 0.31111 -0.11857 0.30301 -0.11527 0.29236 C -0.11128 0.2787 -0.10816 0.26551 -0.10156 0.25347 C -0.09843 0.23773 -0.09045 0.22708 -0.0835 0.21458 C -0.07638 0.20231 -0.06909 0.19027 -0.0625 0.17754 C -0.05659 0.1662 -0.05069 0.15509 -0.04444 0.14421 C -0.04132 0.13865 -0.04045 0.13148 -0.0375 0.12569 C -0.02934 0.10949 -0.02257 0.0912 -0.01388 0.07569 C -0.01197 0.06805 -0.00781 0.06365 -0.00416 0.05717 C -0.0026 0.04861 0.00105 0.04421 0.00417 0.0368 C 0.01216 0.01828 0.00243 0.04027 0.00834 0.02199 C 0.00903 0.0199 0.01042 0.01852 0.01112 0.01643 C 0.01181 0.01458 0.01198 0.01273 0.0125 0.01088 C 0.00469 0.00046 0.01216 0.00879 0.00417 0.00347 C 0.00261 0.00254 -4.16667E-6 -0.00023 -4.16667E-6 3.33333E-6 " pathEditMode="relative" rAng="0" ptsTypes="ffffffffffffffffffffffffffffffffffffffffffffffffA">
                                      <p:cBhvr>
                                        <p:cTn id="6" dur="1000" fill="hold"/>
                                        <p:tgtEl>
                                          <p:spTgt spid="2">
                                            <p:txEl>
                                              <p:pRg st="0" end="0"/>
                                            </p:txEl>
                                          </p:spTgt>
                                        </p:tgtEl>
                                        <p:attrNameLst>
                                          <p:attrName>ppt_x</p:attrName>
                                          <p:attrName>ppt_y</p:attrName>
                                        </p:attrNameLst>
                                      </p:cBhvr>
                                      <p:rCtr x="21900" y="-45700"/>
                                    </p:animMotion>
                                  </p:childTnLst>
                                </p:cTn>
                              </p:par>
                              <p:par>
                                <p:cTn id="7" presetID="0" presetClass="path" presetSubtype="0" accel="50000" decel="50000" fill="hold" nodeType="withEffect">
                                  <p:stCondLst>
                                    <p:cond delay="0"/>
                                  </p:stCondLst>
                                  <p:childTnLst>
                                    <p:animMotion origin="layout" path="M -0.20695 0.73704 C -0.19705 0.71922 -0.18976 0.7007 -0.18195 0.68148 C -0.17743 0.67037 -0.17083 0.66111 -0.16667 0.65 C -0.16094 0.63473 -0.15469 0.61968 -0.14722 0.60556 C -0.14549 0.60209 -0.14531 0.59746 -0.14306 0.59445 C -0.13976 0.59005 -0.13559 0.58704 -0.13195 0.58334 C -0.13004 0.58148 -0.12934 0.57824 -0.12778 0.57593 C -0.12049 0.56528 -0.11354 0.55695 -0.10695 0.5463 C -0.09601 0.52894 -0.11129 0.55764 -0.09722 0.52963 C -0.09531 0.52593 -0.09167 0.51852 -0.09167 0.51875 C -0.08976 0.5081 -0.08611 0.5007 -0.08333 0.49074 C -0.08143 0.48403 -0.0809 0.47824 -0.07778 0.47223 C -0.07396 0.45209 -0.06632 0.42685 -0.05833 0.40926 C -0.05695 0.39954 -0.05382 0.39098 -0.05139 0.38148 C -0.05295 0.35834 -0.05556 0.33287 -0.0625 0.31111 C -0.06493 0.30371 -0.06858 0.29653 -0.07083 0.28889 C -0.07465 0.27616 -0.07639 0.26297 -0.07917 0.25 C -0.0783 0.22662 -0.07743 0.18635 -0.06667 0.16482 C -0.06077 0.15301 -0.05833 0.15301 -0.04861 0.1426 C -0.02587 0.11829 0.00417 0.11829 0.03194 0.11297 C 0.05087 0.11435 0.07048 0.11181 0.08889 0.11852 C 0.15104 0.14144 0.18906 0.20139 0.20139 0.28334 C 0.20087 0.30857 0.2033 0.35 0.19722 0.37963 C 0.18542 0.4375 0.15521 0.47894 0.11528 0.50556 C 0.10781 0.51042 0.10104 0.5169 0.09305 0.52037 C 0.05208 0.51875 0.05538 0.51829 0.02778 0.51297 C 0.02222 0.51042 0.01667 0.5081 0.01111 0.50556 C 0.00833 0.5044 0.00278 0.50185 0.00278 0.50209 C -0.00712 0.4919 -0.01979 0.48797 -0.03056 0.47963 C -0.06771 0.45139 -0.09167 0.42014 -0.10556 0.36482 C -0.10504 0.34005 -0.10521 0.31551 -0.10417 0.29074 C -0.1033 0.27084 -0.09462 0.2544 -0.08889 0.23704 C -0.08542 0.22639 -0.08386 0.21412 -0.07639 0.20741 C -0.07327 0.19514 -0.06511 0.17755 -0.05695 0.17037 C -0.05417 0.15903 -0.04288 0.15185 -0.03472 0.14815 C -0.03177 0.14236 -0.02708 0.13797 -0.025 0.13148 C -0.01979 0.11598 -0.01511 0.09931 -0.01111 0.08334 C -0.00799 0.07107 -0.00903 0.05718 -0.00695 0.04445 C -0.00452 0.0301 1.66667E-6 0.01482 1.66667E-6 -2.96296E-6 " pathEditMode="relative" rAng="0" ptsTypes="ffffffffffffffffffffffffffffffffffffffA">
                                      <p:cBhvr>
                                        <p:cTn id="8" dur="1000" fill="hold"/>
                                        <p:tgtEl>
                                          <p:spTgt spid="2">
                                            <p:txEl>
                                              <p:pRg st="2" end="2"/>
                                            </p:txEl>
                                          </p:spTgt>
                                        </p:tgtEl>
                                        <p:attrNameLst>
                                          <p:attrName>ppt_x</p:attrName>
                                          <p:attrName>ppt_y</p:attrName>
                                        </p:attrNameLst>
                                      </p:cBhvr>
                                      <p:rCtr x="20500" y="-36900"/>
                                    </p:animMotion>
                                  </p:childTnLst>
                                </p:cTn>
                              </p:par>
                              <p:par>
                                <p:cTn id="9" presetID="0" presetClass="path" presetSubtype="0" accel="50000" decel="50000" fill="hold" nodeType="withEffect">
                                  <p:stCondLst>
                                    <p:cond delay="0"/>
                                  </p:stCondLst>
                                  <p:childTnLst>
                                    <p:animMotion origin="layout" path="M 0.51667 0.59977 C 0.48837 0.59746 0.46962 0.59051 0.44167 0.58311 C 0.42969 0.57986 0.41753 0.57732 0.40556 0.57385 C 0.39566 0.57107 0.38472 0.5713 0.375 0.56644 C 0.36215 0.55996 0.34965 0.55093 0.33611 0.54792 C 0.3276 0.54213 0.33229 0.54584 0.32222 0.53681 C 0.3191 0.53403 0.31476 0.53473 0.31111 0.53311 C 0.3026 0.5294 0.29462 0.52199 0.28611 0.51829 C 0.27448 0.5132 0.26267 0.50811 0.25139 0.50162 C 0.21701 0.48148 0.18576 0.45348 0.15139 0.43311 C 0.13333 0.42246 0.11076 0.40695 0.09444 0.39236 C 0.08681 0.38565 0.09063 0.39236 0.08472 0.38311 C 0.0809 0.37709 0.07361 0.36459 0.07361 0.36482 C 0.07153 0.35625 0.06667 0.35047 0.06389 0.34236 C 0.06042 0.33172 0.05903 0.32061 0.05417 0.31088 C 0.0526 0.30232 0.04948 0.29514 0.04722 0.28681 C 0.04358 0.27408 0.04149 0.26181 0.03611 0.24977 C 0.03212 0.23079 0.02552 0.21343 0.02222 0.19422 C 0.02118 0.1882 0.02031 0.18195 0.01944 0.1757 C 0.01892 0.17269 0.01806 0.16644 0.01806 0.16667 C 0.0191 0.15139 0.02691 0.12176 0.01667 0.11273 C 0.0151 0.09561 0.01476 0.09769 0.00833 0.08496 C 0.00781 0.06898 0.00764 0.05278 0.00694 0.03681 C 0.0066 0.0301 0.00642 0.02315 0.00556 0.01644 C 0.00503 0.0125 0.00365 0.00903 0.00278 0.00533 C 0.00226 0.00324 0 -0.00023 0 -3.33333E-6 " pathEditMode="relative" rAng="0" ptsTypes="fffffffffffffffffffffffffA">
                                      <p:cBhvr>
                                        <p:cTn id="10" dur="1000" fill="hold"/>
                                        <p:tgtEl>
                                          <p:spTgt spid="2">
                                            <p:txEl>
                                              <p:pRg st="3" end="3"/>
                                            </p:txEl>
                                          </p:spTgt>
                                        </p:tgtEl>
                                        <p:attrNameLst>
                                          <p:attrName>ppt_x</p:attrName>
                                          <p:attrName>ppt_y</p:attrName>
                                        </p:attrNameLst>
                                      </p:cBhvr>
                                      <p:rCtr x="-25800" y="-30000"/>
                                    </p:animMotion>
                                  </p:childTnLst>
                                </p:cTn>
                              </p:par>
                              <p:par>
                                <p:cTn id="11" presetID="0" presetClass="path" presetSubtype="0" accel="50000" decel="50000" fill="hold" nodeType="withEffect">
                                  <p:stCondLst>
                                    <p:cond delay="0"/>
                                  </p:stCondLst>
                                  <p:childTnLst>
                                    <p:animMotion origin="layout" path="M 0.52916 -0.46111 C 0.51579 -0.44769 0.50191 -0.4375 0.4875 -0.42616 C 0.48142 -0.42107 0.47725 -0.41574 0.47083 -0.41297 C 0.46597 -0.4081 0.46197 -0.40556 0.45694 -0.40185 C 0.44253 -0.39121 0.45382 -0.39676 0.44444 -0.39259 C 0.43628 -0.38195 0.41302 -0.37107 0.40138 -0.36667 C 0.39513 -0.36459 0.39149 -0.35903 0.38472 -0.35741 C 0.36996 -0.35417 0.3552 -0.34954 0.34027 -0.3463 C 0.33559 -0.3456 0.33107 -0.34283 0.32638 -0.34259 C 0.31302 -0.3419 0.29947 -0.34167 0.28611 -0.34097 C 0.27777 -0.33727 0.26979 -0.33588 0.26111 -0.33357 C 0.2467 -0.3294 0.23281 -0.32338 0.21805 -0.3206 C 0.2092 -0.31667 0.2026 -0.31505 0.19305 -0.31297 C 0.18072 -0.31042 0.16961 -0.30533 0.15694 -0.30394 C 0.14878 -0.29861 0.13941 -0.29468 0.13055 -0.29259 C 0.11822 -0.28634 0.10625 -0.28033 0.09444 -0.27222 C 0.09097 -0.27014 0.08697 -0.26852 0.08333 -0.2669 C 0.08055 -0.26551 0.075 -0.2632 0.075 -0.2632 C 0.0651 -0.24977 0.05243 -0.24769 0.04305 -0.23519 C 0.03628 -0.22616 0.0309 -0.21597 0.025 -0.20579 C 0.01979 -0.17755 0.02812 -0.21991 0.02083 -0.19074 C 0.01736 -0.17685 0.01579 -0.16088 0.01388 -0.14653 C 0.01302 -0.11597 0.01319 -0.09815 0.00555 -0.07246 C 0.00295 -0.06366 0.00104 -0.05486 -0.00139 -0.04653 C -0.00313 -0.04028 -0.00695 -0.02801 -0.00695 -0.02801 C -0.00382 -0.01111 -0.00834 -0.02847 -0.00139 -0.0169 C 0.00086 -0.0132 4.44444E-6 -0.00301 4.44444E-6 3.33333E-6 " pathEditMode="relative" ptsTypes="ffffffffffffffffffffffffffA">
                                      <p:cBhvr>
                                        <p:cTn id="12" dur="1000" fill="hold"/>
                                        <p:tgtEl>
                                          <p:spTgt spid="307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94196"/>
            <a:ext cx="9144000" cy="676380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179512" y="332656"/>
            <a:ext cx="8712968" cy="3416320"/>
          </a:xfrm>
          <a:prstGeom prst="rect">
            <a:avLst/>
          </a:prstGeom>
          <a:noFill/>
        </p:spPr>
        <p:txBody>
          <a:bodyPr wrap="square" rtlCol="0">
            <a:spAutoFit/>
          </a:bodyPr>
          <a:lstStyle/>
          <a:p>
            <a:r>
              <a:rPr lang="tr-TR" dirty="0" smtClean="0"/>
              <a:t>Worm (Solucan) Nedir?</a:t>
            </a:r>
          </a:p>
          <a:p>
            <a:r>
              <a:rPr lang="tr-TR" dirty="0" smtClean="0"/>
              <a:t>Bilgisayar ağı üzerinden kendi kendini çoğaltan ve genellikle bilgisayar kaynaklarını tüketmek ya da sistemi çökertmek gibi zararlı işler yapan program ya da algoritmalara worm (solucan) denir. Bilgisayar solucanı kendini kopyalayan bir bilgisayar programıdır. Öyle ki bir solucan internet ağını kendi kopyalarını başka yerlere göndermek için kullanır ve herhangi bir kullanıcı müdahalesine ya da kendisini bir programa eklemeye ihtiyaç duymaz. Solucanlar genellikle dosyaları değiştirmezler. Fakat aktif belleğe (RAM) yerleşerek otomatik olarak çalışan ya da kullanıcıya gözükmeyen parçaları kullanırlar. Bu yüzdendir ki solucanlar, ancak kontrol edilemez çoğalmaları sistem kaynaklarını tüketmeye ve diğer işleri yavaşlatmaya başladıkları zaman fark edilirler.</a:t>
            </a:r>
            <a:endParaRPr lang="tr-TR" dirty="0"/>
          </a:p>
        </p:txBody>
      </p:sp>
    </p:spTree>
    <p:extLst>
      <p:ext uri="{BB962C8B-B14F-4D97-AF65-F5344CB8AC3E}">
        <p14:creationId xmlns="" xmlns:p14="http://schemas.microsoft.com/office/powerpoint/2010/main" val="762816639"/>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9521"/>
            <a:ext cx="9036496" cy="67773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197768" y="358659"/>
            <a:ext cx="8640960" cy="4801314"/>
          </a:xfrm>
          <a:prstGeom prst="rect">
            <a:avLst/>
          </a:prstGeom>
          <a:noFill/>
        </p:spPr>
        <p:txBody>
          <a:bodyPr wrap="square" rtlCol="0">
            <a:spAutoFit/>
          </a:bodyPr>
          <a:lstStyle/>
          <a:p>
            <a:r>
              <a:rPr lang="sv-SE" dirty="0" smtClean="0">
                <a:solidFill>
                  <a:srgbClr val="FF0000"/>
                </a:solidFill>
              </a:rPr>
              <a:t>Trojan Horse (Truva Atı) Nedir?</a:t>
            </a:r>
            <a:endParaRPr lang="tr-TR" dirty="0" smtClean="0">
              <a:solidFill>
                <a:srgbClr val="FF0000"/>
              </a:solidFill>
            </a:endParaRPr>
          </a:p>
          <a:p>
            <a:r>
              <a:rPr lang="tr-TR" dirty="0" smtClean="0"/>
              <a:t>Truva atları, bilgisayara yararlı bir şey yapıyor görünümünün altında bilgisayara zararlı yazılım yükleyen bir virüstür.</a:t>
            </a:r>
          </a:p>
          <a:p>
            <a:endParaRPr lang="tr-TR" dirty="0" smtClean="0"/>
          </a:p>
          <a:p>
            <a:r>
              <a:rPr lang="tr-TR" dirty="0" smtClean="0"/>
              <a:t>Trojan horse ya da truva atı deyimi Truva atının klasik efsanesinden türemiştir. Efsanevi Truva atı gibi zararlı kod da Hiçbir şeyden haberi olmayan kullanıcıya faydalı ilginç gibi gözüken fakat sonunda oldukça büyük zararlar verebilen bir bilgisayar programı ya da dosyası içinde gizlenir. Bu program ya da dosya masum kullanıcı :) tarafından yürütüldüğünde zaman zararlı trojanın da yürütülmesiyle sonuçlanan zararlı kod da yürütülür.</a:t>
            </a:r>
          </a:p>
          <a:p>
            <a:endParaRPr lang="tr-TR" dirty="0" smtClean="0"/>
          </a:p>
          <a:p>
            <a:r>
              <a:rPr lang="tr-TR" dirty="0" smtClean="0"/>
              <a:t>Trojanlar kendiliğinden yayılamayan ve kullanıcıların belirli programları çalıştırmasıyla yürütülen virüslerdir. Yani yayılabilmek için saklı bulundukları e-posta eklentilerinin açılması ya da trojanı içerir dosyanın internet üzerinden bilgisayara indirilip yürütülmesi gereklidir. Ayrıca bu yazılımlar programı habersizce çalıştıran kişiler tarafından devreye sokulduklarında kendilerini çoğaltır ve dağıtırlarsa her yeni kişi trajana sahip olur.</a:t>
            </a:r>
            <a:endParaRPr lang="tr-TR" dirty="0"/>
          </a:p>
        </p:txBody>
      </p:sp>
    </p:spTree>
    <p:extLst>
      <p:ext uri="{BB962C8B-B14F-4D97-AF65-F5344CB8AC3E}">
        <p14:creationId xmlns="" xmlns:p14="http://schemas.microsoft.com/office/powerpoint/2010/main" val="379775152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4000" cy="683589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179512" y="332656"/>
            <a:ext cx="8712968" cy="4524315"/>
          </a:xfrm>
          <a:prstGeom prst="rect">
            <a:avLst/>
          </a:prstGeom>
          <a:noFill/>
        </p:spPr>
        <p:txBody>
          <a:bodyPr wrap="square" rtlCol="0">
            <a:spAutoFit/>
          </a:bodyPr>
          <a:lstStyle/>
          <a:p>
            <a:r>
              <a:rPr lang="tr-TR" dirty="0" smtClean="0">
                <a:solidFill>
                  <a:srgbClr val="FF0000"/>
                </a:solidFill>
              </a:rPr>
              <a:t>Virüs, Worm ve Trojan Arasındaki Farklar Nelerdir?</a:t>
            </a:r>
          </a:p>
          <a:p>
            <a:endParaRPr lang="tr-TR" dirty="0" smtClean="0">
              <a:solidFill>
                <a:srgbClr val="FF0000"/>
              </a:solidFill>
            </a:endParaRPr>
          </a:p>
          <a:p>
            <a:r>
              <a:rPr lang="tr-TR" dirty="0" smtClean="0">
                <a:solidFill>
                  <a:srgbClr val="FF0000"/>
                </a:solidFill>
              </a:rPr>
              <a:t>Bilgisayar virüsleri, solucanlar ve truva atları arasında genellikle yayılma şekilleri itibariyle farklar bulunmaktadır. Bu farkları şöyle sıralayabiliriz:</a:t>
            </a:r>
          </a:p>
          <a:p>
            <a:endParaRPr lang="tr-TR" dirty="0" smtClean="0">
              <a:solidFill>
                <a:srgbClr val="FF0000"/>
              </a:solidFill>
            </a:endParaRPr>
          </a:p>
          <a:p>
            <a:r>
              <a:rPr lang="tr-TR" dirty="0" smtClean="0">
                <a:solidFill>
                  <a:srgbClr val="FF0000"/>
                </a:solidFill>
              </a:rPr>
              <a:t>Bir virüs yayılabilmek için konak programa ihtiyaç duyar ve o programın bir parçası gibi hareket ederken bir bilgisayar solucanı herhangi bir programa ihtiyaç duymaz. (Fakat bazı gelişmiş solucanlar dosyaları gizlenmek amacıyla kullanırlar.)</a:t>
            </a:r>
          </a:p>
          <a:p>
            <a:r>
              <a:rPr lang="tr-TR" dirty="0" smtClean="0">
                <a:solidFill>
                  <a:srgbClr val="FF0000"/>
                </a:solidFill>
              </a:rPr>
              <a:t>Bilgisayar solucanları çoğunlukla internet ağına zarar verirken, virüsler sadece hedef olan bir bilgisayardaki dosyalara zarar verir ya da programları bozar.</a:t>
            </a:r>
          </a:p>
          <a:p>
            <a:r>
              <a:rPr lang="tr-TR" dirty="0" smtClean="0">
                <a:solidFill>
                  <a:srgbClr val="FF0000"/>
                </a:solidFill>
              </a:rPr>
              <a:t>Trojanlar virüsler gibi kendilerini çoğaltamazlar bu yüzden virüs sayılmazlar.</a:t>
            </a:r>
          </a:p>
          <a:p>
            <a:r>
              <a:rPr lang="tr-TR" dirty="0" smtClean="0">
                <a:solidFill>
                  <a:srgbClr val="FF0000"/>
                </a:solidFill>
              </a:rPr>
              <a:t>Trojanlar virüsler ya da solucanla gibi kendi kendilerine çalışmazlar. Trojanların çalışabilmesi için kullanıcıların o programı çalıştırmaları gerekir. Çünkü trojanlar kendi kodlarını dosya içine dağıtmazlar, o dosyaya yapışıp o dosya çalıştırıldığı zaman çalışırlar.</a:t>
            </a:r>
            <a:endParaRPr lang="tr-TR" dirty="0">
              <a:solidFill>
                <a:srgbClr val="FF0000"/>
              </a:solidFill>
            </a:endParaRPr>
          </a:p>
        </p:txBody>
      </p:sp>
    </p:spTree>
    <p:extLst>
      <p:ext uri="{BB962C8B-B14F-4D97-AF65-F5344CB8AC3E}">
        <p14:creationId xmlns="" xmlns:p14="http://schemas.microsoft.com/office/powerpoint/2010/main" val="3404767440"/>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129083" y="2708920"/>
            <a:ext cx="8784976" cy="3970318"/>
          </a:xfrm>
          <a:prstGeom prst="rect">
            <a:avLst/>
          </a:prstGeom>
          <a:noFill/>
        </p:spPr>
        <p:txBody>
          <a:bodyPr wrap="square" rtlCol="0">
            <a:spAutoFit/>
          </a:bodyPr>
          <a:lstStyle/>
          <a:p>
            <a:r>
              <a:rPr lang="tr-TR" dirty="0" smtClean="0"/>
              <a:t>ET NOD32 Antivirus 7 Beta Çok bilinen adı ile NOD 32 çevrim dışı ve çevrim içi tarama özelliği ile bilgisayarınızı hem virüslere hemde casus yazılımlara karşı tam anlamı ile korur. Programın kişiselleştirme özelliği sayesinde kendi istediğiniz aralıklarla ve istediğiniz klasörleri yada sürücüleri taratabiliyorsunuz. Ayrıca programın hızlı tarama özelliği sayesinde anlık taramalarda çok etkili sonuçlar alınabiliyor.</a:t>
            </a:r>
          </a:p>
          <a:p>
            <a:r>
              <a:rPr lang="tr-TR" dirty="0" smtClean="0"/>
              <a:t>ESET NOD32 Antivirus 7 Beta sayesinde artık internette gönül rahatlığı ile surf yapabilirsiniz program her türlü saldırıya yada virüse karşı devamlı güncellenen database si ile tam bir koruma sağlıyor. ESET NOD32 Antivirus 7 Beta ile hayata geçirilen Anti-Phishing özelliği yani (Dijital olarak yapılan sahtekarlık) yazılımlarına karşı Geliştirilmiş bu yeni özellik sayesinde sahte veya kimlik bilgilerinizi görmesi için tasarlanmış yazılımlara veya e maillere karşıda ek önlemler getirmiş.Programın Türkçe dil desteği olması ayrı bir güzellik olarak karşımıza çıkmış.</a:t>
            </a:r>
            <a:endParaRPr lang="tr-TR" dirty="0"/>
          </a:p>
        </p:txBody>
      </p:sp>
    </p:spTree>
    <p:extLst>
      <p:ext uri="{BB962C8B-B14F-4D97-AF65-F5344CB8AC3E}">
        <p14:creationId xmlns="" xmlns:p14="http://schemas.microsoft.com/office/powerpoint/2010/main" val="1983247015"/>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5987" y="0"/>
            <a:ext cx="9128013" cy="679999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251520" y="476672"/>
            <a:ext cx="8640960" cy="6463308"/>
          </a:xfrm>
          <a:prstGeom prst="rect">
            <a:avLst/>
          </a:prstGeom>
          <a:noFill/>
        </p:spPr>
        <p:txBody>
          <a:bodyPr wrap="square" rtlCol="0">
            <a:spAutoFit/>
          </a:bodyPr>
          <a:lstStyle/>
          <a:p>
            <a:r>
              <a:rPr lang="tr-TR" dirty="0">
                <a:solidFill>
                  <a:srgbClr val="FF0000"/>
                </a:solidFill>
              </a:rPr>
              <a:t>A</a:t>
            </a:r>
            <a:r>
              <a:rPr lang="tr-TR" dirty="0" smtClean="0">
                <a:solidFill>
                  <a:srgbClr val="FF0000"/>
                </a:solidFill>
              </a:rPr>
              <a:t>vast!, bir antivirüs yazılımıdır ve AVAST tarafından geliştirilmiştir. Şirket Prag yani Çek Cumhuriyeti'nde bulunmaktadır. Yazılımın ilk sürümü 1988 yılında yapılmıştır. Şu an yazılım 27 dile sahiptir. Nisan 2014 tarihi itibariyle 9'uncu nesil ürün ailesi yayındadır.</a:t>
            </a:r>
          </a:p>
          <a:p>
            <a:endParaRPr lang="tr-TR" dirty="0" smtClean="0">
              <a:solidFill>
                <a:srgbClr val="FF0000"/>
              </a:solidFill>
            </a:endParaRPr>
          </a:p>
          <a:p>
            <a:r>
              <a:rPr lang="tr-TR" dirty="0" smtClean="0">
                <a:solidFill>
                  <a:srgbClr val="FF0000"/>
                </a:solidFill>
              </a:rPr>
              <a:t>Virüslerin yanı sıra diğer zararlıları da tespit edebilen yazılımın bulduğu zararlı yazılımlardan bazıları şunlardır:</a:t>
            </a:r>
          </a:p>
          <a:p>
            <a:endParaRPr lang="tr-TR" dirty="0" smtClean="0">
              <a:solidFill>
                <a:srgbClr val="FF0000"/>
              </a:solidFill>
            </a:endParaRPr>
          </a:p>
          <a:p>
            <a:r>
              <a:rPr lang="tr-TR" dirty="0" smtClean="0">
                <a:solidFill>
                  <a:srgbClr val="FF0000"/>
                </a:solidFill>
              </a:rPr>
              <a:t>Spyware</a:t>
            </a:r>
          </a:p>
          <a:p>
            <a:r>
              <a:rPr lang="tr-TR" dirty="0" smtClean="0">
                <a:solidFill>
                  <a:srgbClr val="FF0000"/>
                </a:solidFill>
              </a:rPr>
              <a:t>Adware</a:t>
            </a:r>
          </a:p>
          <a:p>
            <a:r>
              <a:rPr lang="tr-TR" dirty="0" smtClean="0">
                <a:solidFill>
                  <a:srgbClr val="FF0000"/>
                </a:solidFill>
              </a:rPr>
              <a:t>Malware</a:t>
            </a:r>
          </a:p>
          <a:p>
            <a:r>
              <a:rPr lang="tr-TR" dirty="0" smtClean="0">
                <a:solidFill>
                  <a:srgbClr val="FF0000"/>
                </a:solidFill>
              </a:rPr>
              <a:t>Trojan</a:t>
            </a:r>
          </a:p>
          <a:p>
            <a:r>
              <a:rPr lang="tr-TR" dirty="0" smtClean="0">
                <a:solidFill>
                  <a:srgbClr val="FF0000"/>
                </a:solidFill>
              </a:rPr>
              <a:t>Programın kolay kullanılabilir bir kullanıcı arabirimi, eposta koruması ve güncelleme işlemi tamamlandığında sesli olarak kullanıcıyı uyaran otomatik güncelleme gibi özellikleri vardır. Avast Pro sürümün bazı önemli özellikleri;</a:t>
            </a:r>
          </a:p>
          <a:p>
            <a:endParaRPr lang="tr-TR" dirty="0" smtClean="0">
              <a:solidFill>
                <a:srgbClr val="FF0000"/>
              </a:solidFill>
            </a:endParaRPr>
          </a:p>
          <a:p>
            <a:r>
              <a:rPr lang="tr-TR" dirty="0" smtClean="0">
                <a:solidFill>
                  <a:srgbClr val="FF0000"/>
                </a:solidFill>
              </a:rPr>
              <a:t>Tüm 32 ve 64 bit tabanlı işletim sistemlerini destekler</a:t>
            </a:r>
          </a:p>
          <a:p>
            <a:r>
              <a:rPr lang="tr-TR" dirty="0" smtClean="0">
                <a:solidFill>
                  <a:srgbClr val="FF0000"/>
                </a:solidFill>
              </a:rPr>
              <a:t>Anlık tarama özelliği sayesinde bulaşmaya kalkan bir virus tespit ederse sizi hem görsel hem sesli olarak uyarır.</a:t>
            </a:r>
          </a:p>
          <a:p>
            <a:r>
              <a:rPr lang="tr-TR" dirty="0" smtClean="0">
                <a:solidFill>
                  <a:srgbClr val="FF0000"/>
                </a:solidFill>
              </a:rPr>
              <a:t>Posta istemci yazılımlarını e-posta taraması için destekler</a:t>
            </a:r>
          </a:p>
          <a:p>
            <a:r>
              <a:rPr lang="tr-TR" dirty="0" smtClean="0">
                <a:solidFill>
                  <a:srgbClr val="FF0000"/>
                </a:solidFill>
              </a:rPr>
              <a:t>Yazılımların sağlam durumlarından veritabanı oluşturur. Herhangi bir virus bulaşması sonucu bozulan dosyaları bu veritabanını kullanarak eski haline getirir. system32 virüs olarak bulabilen tek antivirüs programıdır.</a:t>
            </a:r>
            <a:endParaRPr lang="tr-TR" dirty="0">
              <a:solidFill>
                <a:srgbClr val="FF0000"/>
              </a:solidFill>
            </a:endParaRPr>
          </a:p>
        </p:txBody>
      </p:sp>
    </p:spTree>
    <p:extLst>
      <p:ext uri="{BB962C8B-B14F-4D97-AF65-F5344CB8AC3E}">
        <p14:creationId xmlns="" xmlns:p14="http://schemas.microsoft.com/office/powerpoint/2010/main" val="829510122"/>
      </p:ext>
    </p:extLst>
  </p:cSld>
  <p:clrMapOvr>
    <a:masterClrMapping/>
  </p:clrMapOvr>
  <p:transition/>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dül">
  <a:themeElements>
    <a:clrScheme name="Modül">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ül">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ül">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98</TotalTime>
  <Words>990</Words>
  <PresentationFormat>Ekran Gösterisi (4:3)</PresentationFormat>
  <Paragraphs>48</Paragraphs>
  <Slides>10</Slides>
  <Notes>0</Notes>
  <HiddenSlides>0</HiddenSlides>
  <MMClips>0</MMClips>
  <ScaleCrop>false</ScaleCrop>
  <HeadingPairs>
    <vt:vector size="4" baseType="variant">
      <vt:variant>
        <vt:lpstr>Tema</vt:lpstr>
      </vt:variant>
      <vt:variant>
        <vt:i4>2</vt:i4>
      </vt:variant>
      <vt:variant>
        <vt:lpstr>Slayt Başlıkları</vt:lpstr>
      </vt:variant>
      <vt:variant>
        <vt:i4>10</vt:i4>
      </vt:variant>
    </vt:vector>
  </HeadingPairs>
  <TitlesOfParts>
    <vt:vector size="12" baseType="lpstr">
      <vt:lpstr>Ofis Teması</vt:lpstr>
      <vt:lpstr>Modül</vt:lpstr>
      <vt:lpstr>Zararlı Yazılımlar</vt:lpstr>
      <vt:lpstr>Slayt 2</vt:lpstr>
      <vt:lpstr>Slayt 3</vt:lpstr>
      <vt:lpstr>Slayt 4</vt:lpstr>
      <vt:lpstr>Slayt 5</vt:lpstr>
      <vt:lpstr>Slayt 6</vt:lpstr>
      <vt:lpstr>Slayt 7</vt:lpstr>
      <vt:lpstr>Slayt 8</vt:lpstr>
      <vt:lpstr>Slayt 9</vt:lpstr>
      <vt:lpstr>Slayt 10</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2015-11-24T12:44:15Z</dcterms:created>
  <dcterms:modified xsi:type="dcterms:W3CDTF">2018-09-19T13:43:08Z</dcterms:modified>
  <cp:category>www.sorubak.com</cp:category>
</cp:coreProperties>
</file>