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58" r:id="rId4"/>
    <p:sldId id="274" r:id="rId5"/>
    <p:sldId id="268" r:id="rId6"/>
    <p:sldId id="259" r:id="rId7"/>
    <p:sldId id="260" r:id="rId8"/>
    <p:sldId id="261" r:id="rId9"/>
    <p:sldId id="262" r:id="rId10"/>
    <p:sldId id="263" r:id="rId11"/>
    <p:sldId id="264" r:id="rId12"/>
    <p:sldId id="265" r:id="rId13"/>
    <p:sldId id="266" r:id="rId14"/>
    <p:sldId id="269" r:id="rId15"/>
    <p:sldId id="270" r:id="rId16"/>
    <p:sldId id="267" r:id="rId17"/>
    <p:sldId id="271" r:id="rId18"/>
    <p:sldId id="272" r:id="rId19"/>
    <p:sldId id="273"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6B1BF8F-8D6D-4C72-A86B-7EC619A27527}" type="slidenum">
              <a:rPr lang="tr-TR" smtClean="0"/>
              <a:pPr/>
              <a:t>‹#›</a:t>
            </a:fld>
            <a:endParaRPr lang="tr-TR"/>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6B1BF8F-8D6D-4C72-A86B-7EC619A27527}"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6B1BF8F-8D6D-4C72-A86B-7EC619A27527}"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6B1BF8F-8D6D-4C72-A86B-7EC619A27527}"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06B1BF8F-8D6D-4C72-A86B-7EC619A27527}"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6B1BF8F-8D6D-4C72-A86B-7EC619A27527}"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tr-TR" smtClean="0"/>
              <a:t>Asıl metin stillerini düzenlemek için tıklatın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06B1BF8F-8D6D-4C72-A86B-7EC619A27527}" type="slidenum">
              <a:rPr lang="tr-TR" smtClean="0"/>
              <a:pPr/>
              <a:t>‹#›</a:t>
            </a:fld>
            <a:endParaRPr lang="tr-TR"/>
          </a:p>
        </p:txBody>
      </p:sp>
      <p:sp>
        <p:nvSpPr>
          <p:cNvPr id="10" name="Title 9"/>
          <p:cNvSpPr>
            <a:spLocks noGrp="1"/>
          </p:cNvSpPr>
          <p:nvPr>
            <p:ph type="title"/>
          </p:nvPr>
        </p:nvSpPr>
        <p:spPr/>
        <p:txBody>
          <a:body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06B1BF8F-8D6D-4C72-A86B-7EC619A27527}"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06B1BF8F-8D6D-4C72-A86B-7EC619A27527}"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tr-TR" smtClean="0"/>
              <a:t>Asıl başlık stili için tıklatın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6B1BF8F-8D6D-4C72-A86B-7EC619A27527}"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D4C93BA-5401-4370-8915-FEFFCB0CBB36}" type="datetimeFigureOut">
              <a:rPr lang="tr-TR" smtClean="0"/>
              <a:pPr/>
              <a:t>15/09/2018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06B1BF8F-8D6D-4C72-A86B-7EC619A27527}" type="slidenum">
              <a:rPr lang="tr-TR" smtClean="0"/>
              <a:pPr/>
              <a:t>‹#›</a:t>
            </a:fld>
            <a:endParaRPr lang="tr-TR"/>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tr-TR" smtClean="0"/>
              <a:t>Asıl başlık stili için tıklatın</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FD4C93BA-5401-4370-8915-FEFFCB0CBB36}" type="datetimeFigureOut">
              <a:rPr lang="tr-TR" smtClean="0"/>
              <a:pPr/>
              <a:t>15/09/2018</a:t>
            </a:fld>
            <a:endParaRPr lang="tr-TR"/>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tr-T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06B1BF8F-8D6D-4C72-A86B-7EC619A2752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755576" y="260648"/>
            <a:ext cx="7175351" cy="3584689"/>
          </a:xfrm>
        </p:spPr>
        <p:txBody>
          <a:bodyPr/>
          <a:lstStyle/>
          <a:p>
            <a:r>
              <a:rPr lang="tr-TR" dirty="0">
                <a:effectLst/>
              </a:rPr>
              <a:t>Prof. Dr. </a:t>
            </a:r>
            <a:r>
              <a:rPr lang="tr-TR" dirty="0" smtClean="0">
                <a:effectLst/>
              </a:rPr>
              <a:t/>
            </a:r>
            <a:br>
              <a:rPr lang="tr-TR" dirty="0" smtClean="0">
                <a:effectLst/>
              </a:rPr>
            </a:br>
            <a:r>
              <a:rPr lang="tr-TR" dirty="0" smtClean="0">
                <a:effectLst/>
              </a:rPr>
              <a:t>Fuat </a:t>
            </a:r>
            <a:r>
              <a:rPr lang="tr-TR" dirty="0">
                <a:effectLst/>
              </a:rPr>
              <a:t>Sezgin </a:t>
            </a:r>
            <a:r>
              <a:rPr lang="tr-TR" dirty="0" smtClean="0">
                <a:effectLst/>
              </a:rPr>
              <a:t>kimdir?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35696" y="2168391"/>
            <a:ext cx="5040560" cy="4032448"/>
          </a:xfrm>
          <a:prstGeom prst="rect">
            <a:avLst/>
          </a:prstGeom>
        </p:spPr>
      </p:pic>
    </p:spTree>
    <p:extLst>
      <p:ext uri="{BB962C8B-B14F-4D97-AF65-F5344CB8AC3E}">
        <p14:creationId xmlns:p14="http://schemas.microsoft.com/office/powerpoint/2010/main" xmlns="" val="8432390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980728"/>
            <a:ext cx="7776864" cy="4680520"/>
          </a:xfrm>
        </p:spPr>
        <p:txBody>
          <a:bodyPr/>
          <a:lstStyle/>
          <a:p>
            <a:pPr algn="l"/>
            <a:r>
              <a:rPr lang="tr-TR" sz="4400" dirty="0">
                <a:solidFill>
                  <a:schemeClr val="accent6">
                    <a:lumMod val="75000"/>
                  </a:schemeClr>
                </a:solidFill>
                <a:effectLst/>
              </a:rPr>
              <a:t>Bilim Tarihi Sohbetleri kitabında</a:t>
            </a:r>
            <a:r>
              <a:rPr lang="tr-TR" sz="4400" dirty="0">
                <a:solidFill>
                  <a:schemeClr val="tx1">
                    <a:lumMod val="65000"/>
                    <a:lumOff val="35000"/>
                  </a:schemeClr>
                </a:solidFill>
                <a:effectLst/>
              </a:rPr>
              <a:t>, hoca sevdiği işi yapmak için ona önerilen makamı reddedişini </a:t>
            </a:r>
            <a:r>
              <a:rPr lang="tr-TR" sz="4400" dirty="0" smtClean="0">
                <a:solidFill>
                  <a:schemeClr val="tx1">
                    <a:lumMod val="65000"/>
                    <a:lumOff val="35000"/>
                  </a:schemeClr>
                </a:solidFill>
                <a:effectLst/>
              </a:rPr>
              <a:t>şöyle anlatıyor.</a:t>
            </a:r>
            <a:r>
              <a:rPr lang="tr-TR" sz="4400" dirty="0">
                <a:solidFill>
                  <a:schemeClr val="tx1">
                    <a:lumMod val="65000"/>
                    <a:lumOff val="35000"/>
                  </a:schemeClr>
                </a:solidFill>
                <a:effectLst/>
              </a:rPr>
              <a:t/>
            </a:r>
            <a:br>
              <a:rPr lang="tr-TR" sz="4400" dirty="0">
                <a:solidFill>
                  <a:schemeClr val="tx1">
                    <a:lumMod val="65000"/>
                    <a:lumOff val="35000"/>
                  </a:schemeClr>
                </a:solidFill>
                <a:effectLst/>
              </a:rPr>
            </a:br>
            <a:endParaRPr lang="tr-TR" sz="4400" dirty="0">
              <a:solidFill>
                <a:schemeClr val="tx1">
                  <a:lumMod val="65000"/>
                  <a:lumOff val="35000"/>
                </a:schemeClr>
              </a:solidFill>
            </a:endParaRPr>
          </a:p>
        </p:txBody>
      </p:sp>
    </p:spTree>
    <p:extLst>
      <p:ext uri="{BB962C8B-B14F-4D97-AF65-F5344CB8AC3E}">
        <p14:creationId xmlns:p14="http://schemas.microsoft.com/office/powerpoint/2010/main" xmlns="" val="6910047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332656"/>
            <a:ext cx="9144000" cy="6525344"/>
          </a:xfrm>
        </p:spPr>
        <p:txBody>
          <a:bodyPr/>
          <a:lstStyle/>
          <a:p>
            <a:pPr algn="l"/>
            <a:r>
              <a:rPr lang="tr-TR" sz="2800" dirty="0">
                <a:effectLst/>
              </a:rPr>
              <a:t>Oraya başladığımın birinci ayı </a:t>
            </a:r>
            <a:r>
              <a:rPr lang="tr-TR" sz="2800" dirty="0" err="1">
                <a:solidFill>
                  <a:schemeClr val="accent6">
                    <a:lumMod val="75000"/>
                  </a:schemeClr>
                </a:solidFill>
                <a:effectLst/>
              </a:rPr>
              <a:t>Marburg</a:t>
            </a:r>
            <a:r>
              <a:rPr lang="tr-TR" sz="2800" dirty="0">
                <a:solidFill>
                  <a:schemeClr val="accent6">
                    <a:lumMod val="75000"/>
                  </a:schemeClr>
                </a:solidFill>
                <a:effectLst/>
              </a:rPr>
              <a:t> Üniversitesi’nden</a:t>
            </a:r>
            <a:r>
              <a:rPr lang="tr-TR" sz="2800" dirty="0">
                <a:effectLst/>
              </a:rPr>
              <a:t> geldiler. </a:t>
            </a:r>
            <a:r>
              <a:rPr lang="tr-TR" sz="2800" dirty="0">
                <a:solidFill>
                  <a:schemeClr val="accent6">
                    <a:lumMod val="75000"/>
                  </a:schemeClr>
                </a:solidFill>
                <a:effectLst/>
              </a:rPr>
              <a:t>Dediler ki: </a:t>
            </a:r>
            <a:r>
              <a:rPr lang="tr-TR" sz="2800" dirty="0">
                <a:effectLst/>
              </a:rPr>
              <a:t>“senato sizin ordinaryüs profesörlüğünüzü kabul etti, gelip başlamanız lâzım. Yalnız, Kültür Bakanı’yla bir konuşmanız gerekiyor.” Çünkü ordinaryüs profesör olacak bir insan Kültür Bakanı’yla konuşur, maaşının pazarlığını yapar. </a:t>
            </a:r>
            <a:r>
              <a:rPr lang="tr-TR" sz="2800" dirty="0">
                <a:solidFill>
                  <a:schemeClr val="accent1">
                    <a:lumMod val="75000"/>
                  </a:schemeClr>
                </a:solidFill>
                <a:effectLst/>
              </a:rPr>
              <a:t>“Özür dilerim, ben gelemeyeceğim. Ben burada ilimler tarihi yapmak istiyorum” </a:t>
            </a:r>
            <a:r>
              <a:rPr lang="tr-TR" sz="2800" dirty="0">
                <a:effectLst/>
              </a:rPr>
              <a:t>dedim. Bana, “siz burada doçentlik kadrosuna sahipsiniz.” dedi. “Bunlar benim için hiç mühim değil. Ben bilimler tarihiyle uğraşmak istiyorum” dedim.</a:t>
            </a:r>
          </a:p>
        </p:txBody>
      </p:sp>
    </p:spTree>
    <p:extLst>
      <p:ext uri="{BB962C8B-B14F-4D97-AF65-F5344CB8AC3E}">
        <p14:creationId xmlns:p14="http://schemas.microsoft.com/office/powerpoint/2010/main" xmlns="" val="10146841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332656"/>
            <a:ext cx="8568952" cy="6336704"/>
          </a:xfrm>
        </p:spPr>
        <p:txBody>
          <a:bodyPr/>
          <a:lstStyle/>
          <a:p>
            <a:pPr algn="l"/>
            <a:r>
              <a:rPr lang="tr-TR" sz="3200" dirty="0">
                <a:effectLst/>
              </a:rPr>
              <a:t>Adamcağıza çay ısmarlamıştım, onu içmeden ayrıldı yanımdan ve benimle daha hiç konuşmadı. Ondan sonra ne zaman konuştu biliyor musunuz? Kral Faysal Ödülü’nü kazandığım zaman </a:t>
            </a:r>
            <a:r>
              <a:rPr lang="tr-TR" sz="3200" dirty="0">
                <a:solidFill>
                  <a:schemeClr val="accent6">
                    <a:lumMod val="75000"/>
                  </a:schemeClr>
                </a:solidFill>
                <a:effectLst/>
              </a:rPr>
              <a:t>1978</a:t>
            </a:r>
            <a:r>
              <a:rPr lang="tr-TR" sz="3200" dirty="0">
                <a:effectLst/>
              </a:rPr>
              <a:t> yılında. Bana telefon etti, yanıma geldi ve beni kucakladı: </a:t>
            </a:r>
            <a:r>
              <a:rPr lang="tr-TR" sz="3200" dirty="0">
                <a:solidFill>
                  <a:schemeClr val="accent6">
                    <a:lumMod val="75000"/>
                  </a:schemeClr>
                </a:solidFill>
                <a:effectLst/>
              </a:rPr>
              <a:t>“Ben odanızdan size kızarak çıkmıştım ama sizin hakkınız varmış” </a:t>
            </a:r>
            <a:r>
              <a:rPr lang="tr-TR" sz="3200" dirty="0">
                <a:effectLst/>
              </a:rPr>
              <a:t>dedi. O zaman ben de profesör olmuştum zaten</a:t>
            </a:r>
            <a:r>
              <a:rPr lang="tr-TR" sz="2800" dirty="0">
                <a:effectLst/>
              </a:rPr>
              <a:t>.</a:t>
            </a:r>
          </a:p>
        </p:txBody>
      </p:sp>
    </p:spTree>
    <p:extLst>
      <p:ext uri="{BB962C8B-B14F-4D97-AF65-F5344CB8AC3E}">
        <p14:creationId xmlns:p14="http://schemas.microsoft.com/office/powerpoint/2010/main" xmlns="" val="311397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1124744"/>
            <a:ext cx="7344816" cy="4824536"/>
          </a:xfrm>
        </p:spPr>
        <p:txBody>
          <a:bodyPr/>
          <a:lstStyle/>
          <a:p>
            <a:pPr algn="l"/>
            <a:r>
              <a:rPr lang="tr-TR" sz="3600" dirty="0">
                <a:effectLst/>
              </a:rPr>
              <a:t>Fuat Sezgin Hoca </a:t>
            </a:r>
            <a:r>
              <a:rPr lang="tr-TR" sz="3600" dirty="0" smtClean="0">
                <a:effectLst/>
              </a:rPr>
              <a:t>Bilim Tarihi Sohbetleri kitabında, </a:t>
            </a:r>
            <a:r>
              <a:rPr lang="tr-TR" sz="3600" dirty="0">
                <a:solidFill>
                  <a:schemeClr val="accent6">
                    <a:lumMod val="75000"/>
                  </a:schemeClr>
                </a:solidFill>
                <a:effectLst/>
              </a:rPr>
              <a:t>günde 17 saat </a:t>
            </a:r>
            <a:r>
              <a:rPr lang="tr-TR" sz="3600" dirty="0">
                <a:effectLst/>
              </a:rPr>
              <a:t>çalıştığını ve </a:t>
            </a:r>
            <a:r>
              <a:rPr lang="tr-TR" sz="3600" dirty="0" err="1">
                <a:effectLst/>
              </a:rPr>
              <a:t>Arapça’yı</a:t>
            </a:r>
            <a:r>
              <a:rPr lang="tr-TR" sz="3600" dirty="0">
                <a:effectLst/>
              </a:rPr>
              <a:t> </a:t>
            </a:r>
            <a:r>
              <a:rPr lang="tr-TR" sz="3600" dirty="0">
                <a:solidFill>
                  <a:schemeClr val="accent6">
                    <a:lumMod val="75000"/>
                  </a:schemeClr>
                </a:solidFill>
                <a:effectLst/>
              </a:rPr>
              <a:t>6 ayda </a:t>
            </a:r>
            <a:r>
              <a:rPr lang="tr-TR" sz="3600" dirty="0" smtClean="0">
                <a:effectLst/>
              </a:rPr>
              <a:t>öğrendiğini söyler.</a:t>
            </a:r>
            <a:r>
              <a:rPr lang="tr-TR" sz="3600" dirty="0">
                <a:effectLst/>
              </a:rPr>
              <a:t/>
            </a:r>
            <a:br>
              <a:rPr lang="tr-TR" sz="3600" dirty="0">
                <a:effectLst/>
              </a:rPr>
            </a:br>
            <a:endParaRPr lang="tr-TR" sz="3600" dirty="0"/>
          </a:p>
        </p:txBody>
      </p:sp>
    </p:spTree>
    <p:extLst>
      <p:ext uri="{BB962C8B-B14F-4D97-AF65-F5344CB8AC3E}">
        <p14:creationId xmlns:p14="http://schemas.microsoft.com/office/powerpoint/2010/main" xmlns="" val="36826233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5576" y="980728"/>
            <a:ext cx="8136904" cy="4752528"/>
          </a:xfrm>
        </p:spPr>
        <p:txBody>
          <a:bodyPr/>
          <a:lstStyle/>
          <a:p>
            <a:pPr algn="l"/>
            <a:r>
              <a:rPr lang="tr-TR" sz="3600" dirty="0">
                <a:effectLst/>
              </a:rPr>
              <a:t>Fuat Sezgin Hocanın kurduğu İslam Bilim ve Teknoloji </a:t>
            </a:r>
            <a:r>
              <a:rPr lang="tr-TR" sz="3600" dirty="0" smtClean="0">
                <a:effectLst/>
              </a:rPr>
              <a:t>Tarihi Müzesi’nde (İstanbul-Gülhane) </a:t>
            </a:r>
            <a:r>
              <a:rPr lang="tr-TR" sz="3600" dirty="0" err="1">
                <a:effectLst/>
              </a:rPr>
              <a:t>müslümanlar</a:t>
            </a:r>
            <a:r>
              <a:rPr lang="tr-TR" sz="3600" dirty="0">
                <a:effectLst/>
              </a:rPr>
              <a:t> tarafından geliştirilmiş </a:t>
            </a:r>
            <a:r>
              <a:rPr lang="tr-TR" sz="3600" dirty="0">
                <a:solidFill>
                  <a:srgbClr val="FF0000"/>
                </a:solidFill>
                <a:effectLst/>
              </a:rPr>
              <a:t>800’</a:t>
            </a:r>
            <a:r>
              <a:rPr lang="tr-TR" sz="3600" dirty="0">
                <a:effectLst/>
              </a:rPr>
              <a:t>den fazla çalışma sergilenmektedir</a:t>
            </a:r>
            <a:endParaRPr lang="tr-TR" sz="3600" dirty="0"/>
          </a:p>
        </p:txBody>
      </p:sp>
    </p:spTree>
    <p:extLst>
      <p:ext uri="{BB962C8B-B14F-4D97-AF65-F5344CB8AC3E}">
        <p14:creationId xmlns:p14="http://schemas.microsoft.com/office/powerpoint/2010/main" xmlns="" val="27531123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764704"/>
            <a:ext cx="8136904" cy="1800200"/>
          </a:xfrm>
        </p:spPr>
        <p:txBody>
          <a:bodyPr/>
          <a:lstStyle/>
          <a:p>
            <a:pPr algn="l"/>
            <a:r>
              <a:rPr lang="tr-TR" sz="3600" dirty="0">
                <a:solidFill>
                  <a:srgbClr val="FF0000"/>
                </a:solidFill>
                <a:effectLst/>
              </a:rPr>
              <a:t>Fuat Sezgin Hoca’nın bu müzeyi </a:t>
            </a:r>
            <a:r>
              <a:rPr lang="tr-TR" sz="3600" dirty="0" smtClean="0">
                <a:solidFill>
                  <a:srgbClr val="FF0000"/>
                </a:solidFill>
                <a:effectLst/>
              </a:rPr>
              <a:t>kurmasının nedeni?</a:t>
            </a:r>
            <a:endParaRPr lang="tr-TR" sz="3600" dirty="0">
              <a:solidFill>
                <a:srgbClr val="FF0000"/>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15616" y="2145076"/>
            <a:ext cx="6696744" cy="4205177"/>
          </a:xfrm>
          <a:prstGeom prst="rect">
            <a:avLst/>
          </a:prstGeom>
        </p:spPr>
      </p:pic>
    </p:spTree>
    <p:extLst>
      <p:ext uri="{BB962C8B-B14F-4D97-AF65-F5344CB8AC3E}">
        <p14:creationId xmlns:p14="http://schemas.microsoft.com/office/powerpoint/2010/main" xmlns="" val="4297751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908720"/>
            <a:ext cx="8784976" cy="4752528"/>
          </a:xfrm>
        </p:spPr>
        <p:txBody>
          <a:bodyPr/>
          <a:lstStyle/>
          <a:p>
            <a:pPr algn="l"/>
            <a:r>
              <a:rPr lang="tr-TR" sz="2800" dirty="0">
                <a:effectLst/>
              </a:rPr>
              <a:t>Hocanın en büyük arzusu </a:t>
            </a:r>
            <a:r>
              <a:rPr lang="tr-TR" sz="2800" dirty="0" smtClean="0">
                <a:solidFill>
                  <a:schemeClr val="accent6">
                    <a:lumMod val="75000"/>
                  </a:schemeClr>
                </a:solidFill>
                <a:effectLst/>
              </a:rPr>
              <a:t>‘Benim </a:t>
            </a:r>
            <a:r>
              <a:rPr lang="tr-TR" sz="2800" dirty="0">
                <a:solidFill>
                  <a:schemeClr val="accent6">
                    <a:lumMod val="75000"/>
                  </a:schemeClr>
                </a:solidFill>
                <a:effectLst/>
              </a:rPr>
              <a:t>Milletim</a:t>
            </a:r>
            <a:r>
              <a:rPr lang="tr-TR" sz="2800" dirty="0" smtClean="0">
                <a:solidFill>
                  <a:schemeClr val="accent6">
                    <a:lumMod val="75000"/>
                  </a:schemeClr>
                </a:solidFill>
                <a:effectLst/>
              </a:rPr>
              <a:t>’ </a:t>
            </a:r>
            <a:r>
              <a:rPr lang="tr-TR" sz="2800" dirty="0" smtClean="0">
                <a:effectLst/>
              </a:rPr>
              <a:t>dediği insanların Batı karşısındaki aşağılık komplekslerinden kurtulması, bunun karşılığında  Batılıların da </a:t>
            </a:r>
            <a:r>
              <a:rPr lang="tr-TR" sz="2800" dirty="0" err="1" smtClean="0">
                <a:effectLst/>
              </a:rPr>
              <a:t>müslümanların</a:t>
            </a:r>
            <a:r>
              <a:rPr lang="tr-TR" sz="2800" dirty="0" smtClean="0">
                <a:effectLst/>
              </a:rPr>
              <a:t> bilime katkılarını görerek ‘üstünlük’ duygusundan uzaklaşması. Çünkü </a:t>
            </a:r>
            <a:r>
              <a:rPr lang="tr-TR" sz="2800" dirty="0" smtClean="0">
                <a:solidFill>
                  <a:srgbClr val="C00000"/>
                </a:solidFill>
                <a:effectLst/>
              </a:rPr>
              <a:t>Fuat SEZGİN </a:t>
            </a:r>
            <a:r>
              <a:rPr lang="tr-TR" sz="2800" dirty="0" smtClean="0">
                <a:solidFill>
                  <a:srgbClr val="0070C0"/>
                </a:solidFill>
                <a:effectLst/>
              </a:rPr>
              <a:t>bilimlerin, insanlığın ortak malı olduğunu ve bütün milletlerin katkısının müşterek ürünü olduğunu savunuyor ve bunu ispat ediyor. </a:t>
            </a:r>
            <a:r>
              <a:rPr lang="tr-TR" sz="2800" dirty="0" smtClean="0">
                <a:effectLst/>
              </a:rPr>
              <a:t> Genç kuşağın da bu önemli bilginin farkında olarak kendini yetiştirmesini arzu ediyor.</a:t>
            </a:r>
            <a:endParaRPr lang="tr-TR" sz="2800" dirty="0">
              <a:solidFill>
                <a:schemeClr val="accent6">
                  <a:lumMod val="75000"/>
                </a:schemeClr>
              </a:solidFill>
              <a:effectLst/>
            </a:endParaRPr>
          </a:p>
        </p:txBody>
      </p:sp>
    </p:spTree>
    <p:extLst>
      <p:ext uri="{BB962C8B-B14F-4D97-AF65-F5344CB8AC3E}">
        <p14:creationId xmlns:p14="http://schemas.microsoft.com/office/powerpoint/2010/main" xmlns="" val="32324710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251520" y="908720"/>
            <a:ext cx="8784976" cy="5616624"/>
          </a:xfrm>
        </p:spPr>
        <p:txBody>
          <a:bodyPr/>
          <a:lstStyle/>
          <a:p>
            <a:pPr algn="l"/>
            <a:r>
              <a:rPr lang="tr-TR" sz="3600" dirty="0">
                <a:effectLst/>
              </a:rPr>
              <a:t>Fuat Sezgin’e göre; </a:t>
            </a:r>
            <a:r>
              <a:rPr lang="tr-TR" sz="3600" dirty="0" smtClean="0">
                <a:effectLst/>
              </a:rPr>
              <a:t/>
            </a:r>
            <a:br>
              <a:rPr lang="tr-TR" sz="3600" dirty="0" smtClean="0">
                <a:effectLst/>
              </a:rPr>
            </a:br>
            <a:r>
              <a:rPr lang="tr-TR" sz="3600" dirty="0" smtClean="0">
                <a:solidFill>
                  <a:schemeClr val="accent5">
                    <a:lumMod val="75000"/>
                  </a:schemeClr>
                </a:solidFill>
                <a:effectLst/>
              </a:rPr>
              <a:t>Bilim </a:t>
            </a:r>
            <a:r>
              <a:rPr lang="tr-TR" sz="3600" dirty="0">
                <a:solidFill>
                  <a:schemeClr val="accent5">
                    <a:lumMod val="75000"/>
                  </a:schemeClr>
                </a:solidFill>
                <a:effectLst/>
              </a:rPr>
              <a:t>insanlığın ortak </a:t>
            </a:r>
            <a:r>
              <a:rPr lang="tr-TR" sz="3600" dirty="0" smtClean="0">
                <a:solidFill>
                  <a:schemeClr val="accent5">
                    <a:lumMod val="75000"/>
                  </a:schemeClr>
                </a:solidFill>
                <a:effectLst/>
              </a:rPr>
              <a:t>mirasıdır</a:t>
            </a:r>
            <a:r>
              <a:rPr lang="tr-TR" sz="4400" dirty="0" smtClean="0">
                <a:solidFill>
                  <a:schemeClr val="accent5">
                    <a:lumMod val="75000"/>
                  </a:schemeClr>
                </a:solidFill>
              </a:rPr>
              <a:t>.</a:t>
            </a:r>
            <a:br>
              <a:rPr lang="tr-TR" sz="4400" dirty="0" smtClean="0">
                <a:solidFill>
                  <a:schemeClr val="accent5">
                    <a:lumMod val="75000"/>
                  </a:schemeClr>
                </a:solidFill>
              </a:rPr>
            </a:br>
            <a:r>
              <a:rPr lang="tr-TR" sz="3600" dirty="0">
                <a:effectLst/>
              </a:rPr>
              <a:t>Bilim,</a:t>
            </a:r>
            <a:r>
              <a:rPr lang="tr-TR" sz="4400" dirty="0" smtClean="0">
                <a:solidFill>
                  <a:schemeClr val="accent5">
                    <a:lumMod val="75000"/>
                  </a:schemeClr>
                </a:solidFill>
              </a:rPr>
              <a:t/>
            </a:r>
            <a:br>
              <a:rPr lang="tr-TR" sz="4400" dirty="0" smtClean="0">
                <a:solidFill>
                  <a:schemeClr val="accent5">
                    <a:lumMod val="75000"/>
                  </a:schemeClr>
                </a:solidFill>
              </a:rPr>
            </a:br>
            <a:r>
              <a:rPr lang="tr-TR" sz="3600" dirty="0" smtClean="0">
                <a:effectLst/>
              </a:rPr>
              <a:t>Hiçbir </a:t>
            </a:r>
            <a:r>
              <a:rPr lang="tr-TR" sz="3600" dirty="0">
                <a:effectLst/>
              </a:rPr>
              <a:t>ülkenin ya da toplumun tekelinde değildir. Onda herkesin katkısı vardır. “Biz bilim tarihindeki eksik halkalardan birini yerine koymak </a:t>
            </a:r>
            <a:r>
              <a:rPr lang="tr-TR" sz="3600" dirty="0" smtClean="0">
                <a:effectLst/>
              </a:rPr>
              <a:t>istiyoruz</a:t>
            </a:r>
            <a:endParaRPr lang="tr-TR" sz="3600" dirty="0">
              <a:solidFill>
                <a:schemeClr val="accent5">
                  <a:lumMod val="75000"/>
                </a:schemeClr>
              </a:solidFill>
            </a:endParaRPr>
          </a:p>
        </p:txBody>
      </p:sp>
    </p:spTree>
    <p:extLst>
      <p:ext uri="{BB962C8B-B14F-4D97-AF65-F5344CB8AC3E}">
        <p14:creationId xmlns:p14="http://schemas.microsoft.com/office/powerpoint/2010/main" xmlns="" val="1548043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692696"/>
            <a:ext cx="7992888" cy="4968552"/>
          </a:xfrm>
        </p:spPr>
        <p:txBody>
          <a:bodyPr/>
          <a:lstStyle/>
          <a:p>
            <a:pPr algn="l"/>
            <a:r>
              <a:rPr lang="tr-TR" sz="3600" dirty="0">
                <a:solidFill>
                  <a:schemeClr val="accent5">
                    <a:lumMod val="75000"/>
                  </a:schemeClr>
                </a:solidFill>
                <a:effectLst/>
              </a:rPr>
              <a:t>Son </a:t>
            </a:r>
            <a:r>
              <a:rPr lang="tr-TR" sz="3600" dirty="0" smtClean="0">
                <a:solidFill>
                  <a:schemeClr val="accent5">
                    <a:lumMod val="75000"/>
                  </a:schemeClr>
                </a:solidFill>
                <a:effectLst/>
              </a:rPr>
              <a:t>olarak, Prof. Dr. Fuat </a:t>
            </a:r>
            <a:r>
              <a:rPr lang="tr-TR" sz="3600" dirty="0">
                <a:solidFill>
                  <a:schemeClr val="accent5">
                    <a:lumMod val="75000"/>
                  </a:schemeClr>
                </a:solidFill>
                <a:effectLst/>
              </a:rPr>
              <a:t>Sezgin’in öğretmenlere olan şu tavsiyesiyle </a:t>
            </a:r>
            <a:r>
              <a:rPr lang="tr-TR" sz="3600" dirty="0" smtClean="0">
                <a:solidFill>
                  <a:schemeClr val="accent5">
                    <a:lumMod val="75000"/>
                  </a:schemeClr>
                </a:solidFill>
                <a:effectLst/>
              </a:rPr>
              <a:t>bitirelim:</a:t>
            </a:r>
            <a:r>
              <a:rPr lang="tr-TR" sz="3600" dirty="0">
                <a:effectLst/>
              </a:rPr>
              <a:t/>
            </a:r>
            <a:br>
              <a:rPr lang="tr-TR" sz="3600" dirty="0">
                <a:effectLst/>
              </a:rPr>
            </a:br>
            <a:r>
              <a:rPr lang="tr-TR" sz="3600" dirty="0" smtClean="0">
                <a:effectLst/>
              </a:rPr>
              <a:t>‘Ben </a:t>
            </a:r>
            <a:r>
              <a:rPr lang="tr-TR" sz="3600" dirty="0">
                <a:effectLst/>
              </a:rPr>
              <a:t>burada ilk önce </a:t>
            </a:r>
            <a:r>
              <a:rPr lang="tr-TR" sz="3600" dirty="0" smtClean="0">
                <a:effectLst/>
              </a:rPr>
              <a:t>öğretmenlere </a:t>
            </a:r>
            <a:r>
              <a:rPr lang="tr-TR" sz="3600" dirty="0">
                <a:effectLst/>
              </a:rPr>
              <a:t>seslenmek istiyorum. </a:t>
            </a:r>
            <a:r>
              <a:rPr lang="tr-TR" sz="3600" dirty="0" smtClean="0">
                <a:effectLst/>
              </a:rPr>
              <a:t>Öğrencileri </a:t>
            </a:r>
            <a:r>
              <a:rPr lang="tr-TR" sz="3600" dirty="0">
                <a:effectLst/>
              </a:rPr>
              <a:t>aşağılık duygusundan kurtarmaya çalışsınlar. Türk </a:t>
            </a:r>
            <a:r>
              <a:rPr lang="tr-TR" sz="3600" dirty="0" smtClean="0">
                <a:effectLst/>
              </a:rPr>
              <a:t>milletini, </a:t>
            </a:r>
            <a:r>
              <a:rPr lang="tr-TR" sz="3600" dirty="0">
                <a:effectLst/>
              </a:rPr>
              <a:t>aşağılık duygusu bir kanser gibi </a:t>
            </a:r>
            <a:r>
              <a:rPr lang="tr-TR" sz="3600" dirty="0" smtClean="0">
                <a:effectLst/>
              </a:rPr>
              <a:t>kemiriyor’</a:t>
            </a:r>
            <a:endParaRPr lang="tr-TR" sz="3600" dirty="0"/>
          </a:p>
        </p:txBody>
      </p:sp>
    </p:spTree>
    <p:extLst>
      <p:ext uri="{BB962C8B-B14F-4D97-AF65-F5344CB8AC3E}">
        <p14:creationId xmlns:p14="http://schemas.microsoft.com/office/powerpoint/2010/main" xmlns="" val="26542111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59632" y="2492896"/>
            <a:ext cx="6512511" cy="1143000"/>
          </a:xfrm>
        </p:spPr>
        <p:txBody>
          <a:bodyPr/>
          <a:lstStyle/>
          <a:p>
            <a:pPr algn="ctr"/>
            <a:r>
              <a:rPr lang="tr-TR" dirty="0" smtClean="0"/>
              <a:t>Teşekkürler</a:t>
            </a:r>
            <a:endParaRPr lang="tr-TR" dirty="0"/>
          </a:p>
        </p:txBody>
      </p:sp>
    </p:spTree>
    <p:extLst>
      <p:ext uri="{BB962C8B-B14F-4D97-AF65-F5344CB8AC3E}">
        <p14:creationId xmlns:p14="http://schemas.microsoft.com/office/powerpoint/2010/main" xmlns="" val="36598851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07504" y="260648"/>
            <a:ext cx="8856984" cy="6408712"/>
          </a:xfrm>
        </p:spPr>
        <p:txBody>
          <a:bodyPr/>
          <a:lstStyle/>
          <a:p>
            <a:r>
              <a:rPr lang="tr-TR" sz="2800" dirty="0">
                <a:effectLst/>
              </a:rPr>
              <a:t>24 Ekim 1924’te Bitlis’te doğdu</a:t>
            </a:r>
            <a:r>
              <a:rPr lang="tr-TR" sz="2800" dirty="0" smtClean="0">
                <a:effectLst/>
              </a:rPr>
              <a:t>.</a:t>
            </a:r>
            <a:r>
              <a:rPr lang="tr-TR" sz="2800" dirty="0">
                <a:effectLst/>
              </a:rPr>
              <a:t> Erzurum'da ortaokulu ve liseyi bitirip 1943'te </a:t>
            </a:r>
            <a:r>
              <a:rPr lang="tr-TR" sz="2800" dirty="0" smtClean="0">
                <a:effectLst/>
              </a:rPr>
              <a:t>yılında İstanbul'a </a:t>
            </a:r>
            <a:r>
              <a:rPr lang="tr-TR" sz="2800" dirty="0">
                <a:effectLst/>
              </a:rPr>
              <a:t>geldi.</a:t>
            </a:r>
            <a:r>
              <a:rPr lang="tr-TR" sz="2800" dirty="0" smtClean="0">
                <a:effectLst/>
              </a:rPr>
              <a:t/>
            </a:r>
            <a:br>
              <a:rPr lang="tr-TR" sz="2800" dirty="0" smtClean="0">
                <a:effectLst/>
              </a:rPr>
            </a:br>
            <a:r>
              <a:rPr lang="tr-TR" sz="2800" dirty="0" smtClean="0">
                <a:effectLst/>
              </a:rPr>
              <a:t> </a:t>
            </a:r>
            <a:r>
              <a:rPr lang="tr-TR" sz="2800" dirty="0">
                <a:effectLst/>
              </a:rPr>
              <a:t>İstanbul Üniversitesi Edebiyat Fakültesi Şarkiyat Enstitüsü’nde İslami Bilimler ve </a:t>
            </a:r>
            <a:r>
              <a:rPr lang="tr-TR" sz="2800" dirty="0" err="1">
                <a:effectLst/>
              </a:rPr>
              <a:t>Orientalistik</a:t>
            </a:r>
            <a:r>
              <a:rPr lang="tr-TR" sz="2800" dirty="0">
                <a:effectLst/>
              </a:rPr>
              <a:t> alanında öncü bir yere sahip olan Alman </a:t>
            </a:r>
            <a:r>
              <a:rPr lang="tr-TR" sz="2800" dirty="0" err="1">
                <a:effectLst/>
              </a:rPr>
              <a:t>orientalist</a:t>
            </a:r>
            <a:r>
              <a:rPr lang="tr-TR" sz="2800" dirty="0">
                <a:effectLst/>
              </a:rPr>
              <a:t> </a:t>
            </a:r>
            <a:r>
              <a:rPr lang="tr-TR" sz="2800" dirty="0" err="1">
                <a:effectLst/>
              </a:rPr>
              <a:t>Hellmut</a:t>
            </a:r>
            <a:r>
              <a:rPr lang="tr-TR" sz="2800" dirty="0">
                <a:effectLst/>
              </a:rPr>
              <a:t> </a:t>
            </a:r>
            <a:r>
              <a:rPr lang="tr-TR" sz="2800" dirty="0" err="1">
                <a:effectLst/>
              </a:rPr>
              <a:t>Ritter</a:t>
            </a:r>
            <a:r>
              <a:rPr lang="tr-TR" sz="2800" dirty="0">
                <a:effectLst/>
              </a:rPr>
              <a:t> (1892 – 1971)’in yanında öğrenim gördü. 1954 yılında İslam Araştırmaları Enstitüsü’nde doçent oldu. </a:t>
            </a:r>
            <a:r>
              <a:rPr lang="tr-TR" sz="2800" dirty="0" smtClean="0">
                <a:effectLst/>
              </a:rPr>
              <a:t>27 </a:t>
            </a:r>
            <a:r>
              <a:rPr lang="tr-TR" sz="2800" dirty="0">
                <a:effectLst/>
              </a:rPr>
              <a:t>Mayıs 1960 askeri darbesi sırasında üniversiteden uzaklaştırılan ve 147’likler diye bilinen akademisyenler arasındaydı.</a:t>
            </a:r>
            <a:br>
              <a:rPr lang="tr-TR" sz="2800" dirty="0">
                <a:effectLst/>
              </a:rPr>
            </a:br>
            <a:endParaRPr lang="tr-TR" sz="6000" dirty="0"/>
          </a:p>
        </p:txBody>
      </p:sp>
    </p:spTree>
    <p:extLst>
      <p:ext uri="{BB962C8B-B14F-4D97-AF65-F5344CB8AC3E}">
        <p14:creationId xmlns:p14="http://schemas.microsoft.com/office/powerpoint/2010/main" xmlns="" val="3560688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107504" y="332656"/>
            <a:ext cx="9036496" cy="6192688"/>
          </a:xfrm>
        </p:spPr>
        <p:txBody>
          <a:bodyPr/>
          <a:lstStyle/>
          <a:p>
            <a:r>
              <a:rPr lang="tr-TR" sz="3200" dirty="0">
                <a:solidFill>
                  <a:schemeClr val="accent6">
                    <a:lumMod val="75000"/>
                  </a:schemeClr>
                </a:solidFill>
                <a:effectLst/>
              </a:rPr>
              <a:t>1961 </a:t>
            </a:r>
            <a:r>
              <a:rPr lang="tr-TR" sz="3200" dirty="0">
                <a:solidFill>
                  <a:schemeClr val="accent1">
                    <a:lumMod val="75000"/>
                  </a:schemeClr>
                </a:solidFill>
                <a:effectLst/>
              </a:rPr>
              <a:t>yılında Almanya’ya giden Fuat Sezgin </a:t>
            </a:r>
            <a:r>
              <a:rPr lang="tr-TR" sz="3200" dirty="0" smtClean="0">
                <a:solidFill>
                  <a:schemeClr val="accent1">
                    <a:lumMod val="75000"/>
                  </a:schemeClr>
                </a:solidFill>
                <a:effectLst/>
              </a:rPr>
              <a:t>1965 </a:t>
            </a:r>
            <a:r>
              <a:rPr lang="tr-TR" sz="3200" dirty="0">
                <a:solidFill>
                  <a:schemeClr val="accent1">
                    <a:lumMod val="75000"/>
                  </a:schemeClr>
                </a:solidFill>
                <a:effectLst/>
              </a:rPr>
              <a:t>yılında profesör oldu. Henüz İstanbul’da iken başladığı 7./14. yüzyıldan itibaren gelişen Arap-İslam edebiyatı tarihi çalışmasına </a:t>
            </a:r>
            <a:r>
              <a:rPr lang="tr-TR" sz="3200" dirty="0" smtClean="0">
                <a:solidFill>
                  <a:schemeClr val="accent1">
                    <a:lumMod val="75000"/>
                  </a:schemeClr>
                </a:solidFill>
                <a:effectLst/>
              </a:rPr>
              <a:t>Almanya’da </a:t>
            </a:r>
            <a:r>
              <a:rPr lang="tr-TR" sz="3200" dirty="0">
                <a:solidFill>
                  <a:schemeClr val="accent1">
                    <a:lumMod val="75000"/>
                  </a:schemeClr>
                </a:solidFill>
                <a:effectLst/>
              </a:rPr>
              <a:t>da devam ederek, </a:t>
            </a:r>
            <a:r>
              <a:rPr lang="tr-TR" sz="3200" dirty="0" err="1">
                <a:solidFill>
                  <a:schemeClr val="accent1">
                    <a:lumMod val="75000"/>
                  </a:schemeClr>
                </a:solidFill>
                <a:effectLst/>
              </a:rPr>
              <a:t>orientalistik</a:t>
            </a:r>
            <a:r>
              <a:rPr lang="tr-TR" sz="3200" dirty="0">
                <a:solidFill>
                  <a:schemeClr val="accent1">
                    <a:lumMod val="75000"/>
                  </a:schemeClr>
                </a:solidFill>
                <a:effectLst/>
              </a:rPr>
              <a:t> çalışmaları için kaynak eser haline gelmiş ve hala aşılamamış 13 ciltlik eserinin ilk cildini 1967 son cildini ise 2000 yılında yayınladı.</a:t>
            </a:r>
            <a:r>
              <a:rPr lang="tr-TR" dirty="0">
                <a:solidFill>
                  <a:schemeClr val="accent1">
                    <a:lumMod val="75000"/>
                  </a:schemeClr>
                </a:solidFill>
                <a:effectLst/>
              </a:rPr>
              <a:t/>
            </a:r>
            <a:br>
              <a:rPr lang="tr-TR" dirty="0">
                <a:solidFill>
                  <a:schemeClr val="accent1">
                    <a:lumMod val="75000"/>
                  </a:schemeClr>
                </a:solidFill>
                <a:effectLst/>
              </a:rPr>
            </a:br>
            <a:r>
              <a:rPr lang="tr-TR" sz="3200" dirty="0" smtClean="0">
                <a:solidFill>
                  <a:srgbClr val="C00000"/>
                </a:solidFill>
                <a:effectLst/>
              </a:rPr>
              <a:t>UNESCO</a:t>
            </a:r>
            <a:r>
              <a:rPr lang="tr-TR" sz="3200" dirty="0" smtClean="0">
                <a:solidFill>
                  <a:schemeClr val="accent1">
                    <a:lumMod val="75000"/>
                  </a:schemeClr>
                </a:solidFill>
                <a:effectLst/>
              </a:rPr>
              <a:t> </a:t>
            </a:r>
            <a:r>
              <a:rPr lang="tr-TR" sz="3200" dirty="0">
                <a:solidFill>
                  <a:schemeClr val="accent1">
                    <a:lumMod val="75000"/>
                  </a:schemeClr>
                </a:solidFill>
                <a:effectLst/>
              </a:rPr>
              <a:t>tarafından bir heyete yazdırılmak istenen </a:t>
            </a:r>
            <a:r>
              <a:rPr lang="tr-TR" sz="3200" dirty="0" smtClean="0">
                <a:solidFill>
                  <a:schemeClr val="accent1">
                    <a:lumMod val="75000"/>
                  </a:schemeClr>
                </a:solidFill>
                <a:effectLst/>
              </a:rPr>
              <a:t>bu eseri, </a:t>
            </a:r>
            <a:r>
              <a:rPr lang="tr-TR" sz="3200" dirty="0" smtClean="0">
                <a:solidFill>
                  <a:srgbClr val="C00000"/>
                </a:solidFill>
                <a:effectLst/>
              </a:rPr>
              <a:t>Fuat Sezgin</a:t>
            </a:r>
            <a:r>
              <a:rPr lang="tr-TR" sz="3200" dirty="0" smtClean="0">
                <a:solidFill>
                  <a:schemeClr val="accent1">
                    <a:lumMod val="75000"/>
                  </a:schemeClr>
                </a:solidFill>
                <a:effectLst/>
              </a:rPr>
              <a:t> tek başına tamamlıyor.</a:t>
            </a:r>
            <a:endParaRPr lang="tr-TR" sz="3200" dirty="0">
              <a:solidFill>
                <a:schemeClr val="accent1">
                  <a:lumMod val="75000"/>
                </a:schemeClr>
              </a:solidFill>
              <a:effectLst/>
            </a:endParaRPr>
          </a:p>
        </p:txBody>
      </p:sp>
    </p:spTree>
    <p:extLst>
      <p:ext uri="{BB962C8B-B14F-4D97-AF65-F5344CB8AC3E}">
        <p14:creationId xmlns:p14="http://schemas.microsoft.com/office/powerpoint/2010/main" xmlns="" val="9133450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116632"/>
            <a:ext cx="8856984" cy="6624736"/>
          </a:xfrm>
        </p:spPr>
        <p:txBody>
          <a:bodyPr/>
          <a:lstStyle/>
          <a:p>
            <a:pPr algn="l"/>
            <a:r>
              <a:rPr lang="tr-TR" sz="3200" b="0" dirty="0">
                <a:effectLst/>
              </a:rPr>
              <a:t>Dünyanın gelmiş geçmiş en büyük </a:t>
            </a:r>
            <a:r>
              <a:rPr lang="tr-TR" sz="3200" b="0" dirty="0" smtClean="0">
                <a:effectLst/>
              </a:rPr>
              <a:t>oryantalisti kabul edilen Alman </a:t>
            </a:r>
            <a:r>
              <a:rPr lang="tr-TR" sz="3200" b="0" dirty="0" err="1" smtClean="0">
                <a:effectLst/>
              </a:rPr>
              <a:t>Hellmut</a:t>
            </a:r>
            <a:r>
              <a:rPr lang="tr-TR" sz="3200" b="0" dirty="0" smtClean="0">
                <a:effectLst/>
              </a:rPr>
              <a:t> </a:t>
            </a:r>
            <a:r>
              <a:rPr lang="tr-TR" sz="3200" b="0" dirty="0" err="1" smtClean="0">
                <a:effectLst/>
              </a:rPr>
              <a:t>Ritter’in</a:t>
            </a:r>
            <a:r>
              <a:rPr lang="tr-TR" sz="3200" b="0" dirty="0" smtClean="0">
                <a:effectLst/>
              </a:rPr>
              <a:t> öğrencisidir. Hocasından </a:t>
            </a:r>
            <a:r>
              <a:rPr lang="tr-TR" sz="3200" b="0" dirty="0" err="1" smtClean="0">
                <a:effectLst/>
              </a:rPr>
              <a:t>islam</a:t>
            </a:r>
            <a:r>
              <a:rPr lang="tr-TR" sz="3200" b="0" dirty="0" smtClean="0">
                <a:effectLst/>
              </a:rPr>
              <a:t> coğrafyasında yetişmiş, Avrupa’nın en büyük alimleri seviyesinde bilim adamları olduğunu duyunca çok şaşırır: </a:t>
            </a:r>
            <a:br>
              <a:rPr lang="tr-TR" sz="3200" b="0" dirty="0" smtClean="0">
                <a:effectLst/>
              </a:rPr>
            </a:br>
            <a:r>
              <a:rPr lang="tr-TR" sz="3200" b="0" dirty="0" smtClean="0">
                <a:effectLst/>
              </a:rPr>
              <a:t>“ </a:t>
            </a:r>
            <a:r>
              <a:rPr lang="tr-TR" sz="3200" b="0" dirty="0" smtClean="0">
                <a:solidFill>
                  <a:srgbClr val="C00000"/>
                </a:solidFill>
                <a:effectLst/>
              </a:rPr>
              <a:t>Dehşete düştüm, çünkü okulda öğrendiğimiz şeyler tamamıyla farklıydı. </a:t>
            </a:r>
            <a:r>
              <a:rPr lang="tr-TR" sz="3200" b="0" dirty="0" err="1" smtClean="0">
                <a:solidFill>
                  <a:srgbClr val="C00000"/>
                </a:solidFill>
                <a:effectLst/>
              </a:rPr>
              <a:t>Ritter’in</a:t>
            </a:r>
            <a:r>
              <a:rPr lang="tr-TR" sz="3200" b="0" dirty="0" smtClean="0">
                <a:solidFill>
                  <a:srgbClr val="C00000"/>
                </a:solidFill>
                <a:effectLst/>
              </a:rPr>
              <a:t> sözleri İslam ilimleri tarihini öğrenmem için kırbaç rolü oynadı. Gece gündüz bunun için çalıştım.</a:t>
            </a:r>
            <a:r>
              <a:rPr lang="tr-TR" sz="3200" b="0" dirty="0" smtClean="0">
                <a:effectLst/>
              </a:rPr>
              <a:t>”</a:t>
            </a:r>
            <a:br>
              <a:rPr lang="tr-TR" sz="3200" b="0" dirty="0" smtClean="0">
                <a:effectLst/>
              </a:rPr>
            </a:br>
            <a:r>
              <a:rPr lang="tr-TR" sz="3200" b="0" dirty="0" smtClean="0">
                <a:effectLst/>
              </a:rPr>
              <a:t>Fuat sezgin, tartışmasız dünyanın en önemli bilim tarihçilerinden birisidir.</a:t>
            </a:r>
            <a:endParaRPr lang="tr-TR" sz="3200" b="0" dirty="0">
              <a:effectLst/>
            </a:endParaRPr>
          </a:p>
        </p:txBody>
      </p:sp>
    </p:spTree>
    <p:extLst>
      <p:ext uri="{BB962C8B-B14F-4D97-AF65-F5344CB8AC3E}">
        <p14:creationId xmlns:p14="http://schemas.microsoft.com/office/powerpoint/2010/main" xmlns="" val="3292045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692696"/>
            <a:ext cx="8280920" cy="5832648"/>
          </a:xfrm>
        </p:spPr>
        <p:txBody>
          <a:bodyPr/>
          <a:lstStyle/>
          <a:p>
            <a:pPr algn="l"/>
            <a:r>
              <a:rPr lang="tr-TR" sz="3200" dirty="0">
                <a:solidFill>
                  <a:srgbClr val="FF0000"/>
                </a:solidFill>
                <a:effectLst/>
              </a:rPr>
              <a:t>Prof. Dr. Fuat Sezgin´in dünyaca ünlü eseri Türkçeye tercüme </a:t>
            </a:r>
            <a:r>
              <a:rPr lang="tr-TR" sz="3200" dirty="0" smtClean="0">
                <a:solidFill>
                  <a:srgbClr val="FF0000"/>
                </a:solidFill>
                <a:effectLst/>
              </a:rPr>
              <a:t>ediliyor;</a:t>
            </a:r>
            <a:r>
              <a:rPr lang="tr-TR" sz="3200" dirty="0">
                <a:effectLst/>
              </a:rPr>
              <a:t/>
            </a:r>
            <a:br>
              <a:rPr lang="tr-TR" sz="3200" dirty="0">
                <a:effectLst/>
              </a:rPr>
            </a:br>
            <a:r>
              <a:rPr lang="tr-TR" sz="3200" b="0" dirty="0">
                <a:effectLst/>
              </a:rPr>
              <a:t>Prof. Dr. Fuat Sezgin´in dünyaca ünlü başeseri Arap-İslam Bilimleri Tarihi (</a:t>
            </a:r>
            <a:r>
              <a:rPr lang="tr-TR" sz="3200" b="0" dirty="0" err="1">
                <a:effectLst/>
              </a:rPr>
              <a:t>Geschichte</a:t>
            </a:r>
            <a:r>
              <a:rPr lang="tr-TR" sz="3200" b="0" dirty="0">
                <a:effectLst/>
              </a:rPr>
              <a:t> </a:t>
            </a:r>
            <a:r>
              <a:rPr lang="tr-TR" sz="3200" b="0" dirty="0" err="1">
                <a:effectLst/>
              </a:rPr>
              <a:t>des</a:t>
            </a:r>
            <a:r>
              <a:rPr lang="tr-TR" sz="3200" b="0" dirty="0">
                <a:effectLst/>
              </a:rPr>
              <a:t> </a:t>
            </a:r>
            <a:r>
              <a:rPr lang="tr-TR" sz="3200" b="0" dirty="0" err="1">
                <a:effectLst/>
              </a:rPr>
              <a:t>Arabischen</a:t>
            </a:r>
            <a:r>
              <a:rPr lang="tr-TR" sz="3200" b="0" dirty="0">
                <a:effectLst/>
              </a:rPr>
              <a:t> </a:t>
            </a:r>
            <a:r>
              <a:rPr lang="tr-TR" sz="3200" b="0" dirty="0" err="1">
                <a:effectLst/>
              </a:rPr>
              <a:t>Schrifttums</a:t>
            </a:r>
            <a:r>
              <a:rPr lang="tr-TR" sz="3200" b="0" dirty="0">
                <a:effectLst/>
              </a:rPr>
              <a:t>), İstanbul Üniversitesi´yle işbirliği içinde 17 kişilik bir çeviri ekibi tarafından Türkçeye tercüme ediliyor</a:t>
            </a:r>
            <a:r>
              <a:rPr lang="tr-TR" sz="3200" b="0" dirty="0" smtClean="0">
                <a:effectLst/>
              </a:rPr>
              <a:t>.</a:t>
            </a:r>
            <a:r>
              <a:rPr lang="tr-TR" sz="3200" dirty="0">
                <a:effectLst/>
              </a:rPr>
              <a:t> </a:t>
            </a:r>
            <a:r>
              <a:rPr lang="tr-TR" sz="3200" dirty="0" smtClean="0">
                <a:effectLst/>
              </a:rPr>
              <a:t>(</a:t>
            </a:r>
            <a:r>
              <a:rPr lang="tr-TR" sz="2800" dirty="0" smtClean="0">
                <a:effectLst/>
              </a:rPr>
              <a:t>10 </a:t>
            </a:r>
            <a:r>
              <a:rPr lang="tr-TR" sz="2800" dirty="0">
                <a:effectLst/>
              </a:rPr>
              <a:t>Nisan </a:t>
            </a:r>
            <a:r>
              <a:rPr lang="tr-TR" sz="2800" dirty="0" smtClean="0">
                <a:effectLst/>
              </a:rPr>
              <a:t>2017)</a:t>
            </a:r>
            <a:r>
              <a:rPr lang="tr-TR" sz="2800" b="0" dirty="0" smtClean="0">
                <a:effectLst/>
              </a:rPr>
              <a:t/>
            </a:r>
            <a:br>
              <a:rPr lang="tr-TR" sz="2800" b="0" dirty="0" smtClean="0">
                <a:effectLst/>
              </a:rPr>
            </a:br>
            <a:r>
              <a:rPr lang="tr-TR" sz="2800" b="0" dirty="0" smtClean="0">
                <a:effectLst/>
              </a:rPr>
              <a:t/>
            </a:r>
            <a:br>
              <a:rPr lang="tr-TR" sz="2800" b="0" dirty="0" smtClean="0">
                <a:effectLst/>
              </a:rPr>
            </a:br>
            <a:r>
              <a:rPr lang="tr-TR" sz="2800" b="0" dirty="0">
                <a:effectLst/>
              </a:rPr>
              <a:t> </a:t>
            </a:r>
            <a:r>
              <a:rPr lang="tr-TR" sz="2800" b="0" dirty="0" smtClean="0">
                <a:effectLst/>
              </a:rPr>
              <a:t>     </a:t>
            </a:r>
            <a:r>
              <a:rPr lang="tr-TR" sz="2400" b="0" dirty="0" smtClean="0">
                <a:solidFill>
                  <a:srgbClr val="FF0000"/>
                </a:solidFill>
                <a:effectLst/>
              </a:rPr>
              <a:t>Kaynak</a:t>
            </a:r>
            <a:r>
              <a:rPr lang="tr-TR" sz="2400" b="0" dirty="0">
                <a:solidFill>
                  <a:srgbClr val="FF0000"/>
                </a:solidFill>
                <a:effectLst/>
              </a:rPr>
              <a:t>: </a:t>
            </a:r>
            <a:r>
              <a:rPr lang="tr-TR" sz="2800" b="0" dirty="0">
                <a:effectLst/>
              </a:rPr>
              <a:t>http://www.ibtav.org/haberler</a:t>
            </a:r>
          </a:p>
        </p:txBody>
      </p:sp>
    </p:spTree>
    <p:extLst>
      <p:ext uri="{BB962C8B-B14F-4D97-AF65-F5344CB8AC3E}">
        <p14:creationId xmlns:p14="http://schemas.microsoft.com/office/powerpoint/2010/main" xmlns="" val="7059949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ctrTitle"/>
          </p:nvPr>
        </p:nvSpPr>
        <p:spPr>
          <a:xfrm>
            <a:off x="0" y="188640"/>
            <a:ext cx="9036496" cy="6480720"/>
          </a:xfrm>
        </p:spPr>
        <p:txBody>
          <a:bodyPr/>
          <a:lstStyle/>
          <a:p>
            <a:r>
              <a:rPr lang="tr-TR" sz="3600" dirty="0">
                <a:solidFill>
                  <a:srgbClr val="C00000"/>
                </a:solidFill>
                <a:effectLst/>
              </a:rPr>
              <a:t>Darbeden sonra Fuat Sezgin neden Almanya’yı seçtiğini anlatıyor:</a:t>
            </a:r>
            <a:r>
              <a:rPr lang="tr-TR" sz="3200" dirty="0">
                <a:effectLst/>
              </a:rPr>
              <a:t/>
            </a:r>
            <a:br>
              <a:rPr lang="tr-TR" sz="3200" dirty="0">
                <a:effectLst/>
              </a:rPr>
            </a:br>
            <a:r>
              <a:rPr lang="tr-TR" sz="3200" dirty="0" smtClean="0">
                <a:effectLst/>
              </a:rPr>
              <a:t>           </a:t>
            </a:r>
            <a:r>
              <a:rPr lang="tr-TR" sz="3200" dirty="0" smtClean="0">
                <a:solidFill>
                  <a:schemeClr val="accent2">
                    <a:lumMod val="50000"/>
                  </a:schemeClr>
                </a:solidFill>
                <a:effectLst/>
              </a:rPr>
              <a:t>Üç </a:t>
            </a:r>
            <a:r>
              <a:rPr lang="tr-TR" sz="3200" dirty="0">
                <a:solidFill>
                  <a:schemeClr val="accent2">
                    <a:lumMod val="50000"/>
                  </a:schemeClr>
                </a:solidFill>
                <a:effectLst/>
              </a:rPr>
              <a:t>üniversiteden cevap geldi: Frankfurt Üniversitesi, Kaliforniya’da Berkeley Üniversitesi ve Yale Üniversitesi. Düşündüm, taşındım daha kitabımın (İslam Bilim Tarihi) bütün malzemelerini toplama işim bitmemişti. İstanbul’dan uzaklaşmak istemiyordum. Doğudan yani Mısır’dan, İran’dan uzaklaşmak istemiyordum. Çünkü daha toplamam gereken bir sürü malzeme vardı. Frankfurt’ta karar kıldım.</a:t>
            </a:r>
            <a:br>
              <a:rPr lang="tr-TR" sz="3200" dirty="0">
                <a:solidFill>
                  <a:schemeClr val="accent2">
                    <a:lumMod val="50000"/>
                  </a:schemeClr>
                </a:solidFill>
                <a:effectLst/>
              </a:rPr>
            </a:br>
            <a:r>
              <a:rPr lang="tr-TR" dirty="0">
                <a:effectLst/>
              </a:rPr>
              <a:t/>
            </a:r>
            <a:br>
              <a:rPr lang="tr-TR" dirty="0">
                <a:effectLst/>
              </a:rPr>
            </a:br>
            <a:endParaRPr lang="tr-TR" dirty="0"/>
          </a:p>
        </p:txBody>
      </p:sp>
    </p:spTree>
    <p:extLst>
      <p:ext uri="{BB962C8B-B14F-4D97-AF65-F5344CB8AC3E}">
        <p14:creationId xmlns:p14="http://schemas.microsoft.com/office/powerpoint/2010/main" xmlns="" val="1801340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7504" y="908720"/>
            <a:ext cx="8856984" cy="4896544"/>
          </a:xfrm>
        </p:spPr>
        <p:txBody>
          <a:bodyPr/>
          <a:lstStyle/>
          <a:p>
            <a:pPr algn="l"/>
            <a:r>
              <a:rPr lang="tr-TR" sz="3600" dirty="0">
                <a:solidFill>
                  <a:schemeClr val="accent6">
                    <a:lumMod val="75000"/>
                  </a:schemeClr>
                </a:solidFill>
                <a:effectLst/>
              </a:rPr>
              <a:t>(</a:t>
            </a:r>
            <a:r>
              <a:rPr lang="tr-TR" sz="3200" dirty="0">
                <a:solidFill>
                  <a:schemeClr val="accent6">
                    <a:lumMod val="75000"/>
                  </a:schemeClr>
                </a:solidFill>
                <a:effectLst/>
              </a:rPr>
              <a:t>Hocaya Almanya’da sadece 6 ay kalacağını sonradan söylerler)</a:t>
            </a:r>
            <a:r>
              <a:rPr lang="tr-TR" sz="3200" i="1" dirty="0">
                <a:effectLst/>
              </a:rPr>
              <a:t/>
            </a:r>
            <a:br>
              <a:rPr lang="tr-TR" sz="3200" i="1" dirty="0">
                <a:effectLst/>
              </a:rPr>
            </a:br>
            <a:r>
              <a:rPr lang="tr-TR" sz="3200" i="1" dirty="0" smtClean="0">
                <a:effectLst/>
              </a:rPr>
              <a:t/>
            </a:r>
            <a:br>
              <a:rPr lang="tr-TR" sz="3200" i="1" dirty="0" smtClean="0">
                <a:effectLst/>
              </a:rPr>
            </a:br>
            <a:r>
              <a:rPr lang="tr-TR" sz="3200" dirty="0" smtClean="0">
                <a:effectLst/>
              </a:rPr>
              <a:t>Türkiye’deki </a:t>
            </a:r>
            <a:r>
              <a:rPr lang="tr-TR" sz="3200" dirty="0">
                <a:effectLst/>
              </a:rPr>
              <a:t>o ihtilalden sonra ben yeni bir insan olmuştum. O yeni insanın ne olduğunu </a:t>
            </a:r>
            <a:r>
              <a:rPr lang="tr-TR" sz="3200" dirty="0" err="1">
                <a:effectLst/>
              </a:rPr>
              <a:t>Willy</a:t>
            </a:r>
            <a:r>
              <a:rPr lang="tr-TR" sz="3200" dirty="0">
                <a:effectLst/>
              </a:rPr>
              <a:t> </a:t>
            </a:r>
            <a:r>
              <a:rPr lang="tr-TR" sz="3200" dirty="0" err="1">
                <a:effectLst/>
              </a:rPr>
              <a:t>Hartner’e</a:t>
            </a:r>
            <a:r>
              <a:rPr lang="tr-TR" sz="3200" dirty="0">
                <a:effectLst/>
              </a:rPr>
              <a:t> anlatmaya başladım. O da şuydu</a:t>
            </a:r>
            <a:r>
              <a:rPr lang="tr-TR" sz="3200" dirty="0" smtClean="0">
                <a:effectLst/>
              </a:rPr>
              <a:t>:</a:t>
            </a:r>
            <a:r>
              <a:rPr lang="tr-TR" sz="3200" dirty="0">
                <a:effectLst/>
              </a:rPr>
              <a:t/>
            </a:r>
            <a:br>
              <a:rPr lang="tr-TR" sz="3200" dirty="0">
                <a:effectLst/>
              </a:rPr>
            </a:br>
            <a:endParaRPr lang="tr-TR" sz="3200" dirty="0"/>
          </a:p>
        </p:txBody>
      </p:sp>
    </p:spTree>
    <p:extLst>
      <p:ext uri="{BB962C8B-B14F-4D97-AF65-F5344CB8AC3E}">
        <p14:creationId xmlns:p14="http://schemas.microsoft.com/office/powerpoint/2010/main" xmlns="" val="34827575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16632"/>
            <a:ext cx="9144000" cy="6741368"/>
          </a:xfrm>
        </p:spPr>
        <p:txBody>
          <a:bodyPr/>
          <a:lstStyle/>
          <a:p>
            <a:pPr algn="l"/>
            <a:r>
              <a:rPr lang="tr-TR" sz="2800" dirty="0">
                <a:solidFill>
                  <a:srgbClr val="FF0000"/>
                </a:solidFill>
                <a:effectLst/>
              </a:rPr>
              <a:t>“Hiç üzülmeyin” </a:t>
            </a:r>
            <a:r>
              <a:rPr lang="tr-TR" sz="2800" dirty="0">
                <a:effectLst/>
              </a:rPr>
              <a:t>dedim. “Ben hayatımı daima planladım. Liseyi şu zamanda bitireceğim diye planladım. Üniversiteyi öyle… Şu yaşta doçent olacağım, dedim ve bütün bunlarda muvaffak oldum. Baktım her şeyde muvaffak oluyorum, bende bir şımarma başladı. Ondan sonra bir askeri darbe geldi. Bir balığın üzerine atılan ağ gibi ben de o ağın içinde kaldım. O zaman baktım ki beşer olarak benim irademin bir sınırı varmış. İşte o olaydan sonra ben şuna karar verdim: </a:t>
            </a:r>
            <a:r>
              <a:rPr lang="tr-TR" sz="2800" dirty="0" smtClean="0">
                <a:effectLst/>
              </a:rPr>
              <a:t>‘</a:t>
            </a:r>
            <a:r>
              <a:rPr lang="tr-TR" sz="2800" dirty="0" smtClean="0">
                <a:solidFill>
                  <a:srgbClr val="C00000"/>
                </a:solidFill>
                <a:effectLst/>
              </a:rPr>
              <a:t>Hayatımda </a:t>
            </a:r>
            <a:r>
              <a:rPr lang="tr-TR" sz="2800" dirty="0">
                <a:solidFill>
                  <a:srgbClr val="C00000"/>
                </a:solidFill>
                <a:effectLst/>
              </a:rPr>
              <a:t>eğer altı </a:t>
            </a:r>
            <a:r>
              <a:rPr lang="tr-TR" sz="2800" dirty="0" smtClean="0">
                <a:solidFill>
                  <a:srgbClr val="C00000"/>
                </a:solidFill>
                <a:effectLst/>
              </a:rPr>
              <a:t>haftalık </a:t>
            </a:r>
            <a:r>
              <a:rPr lang="tr-TR" sz="2800" dirty="0">
                <a:solidFill>
                  <a:srgbClr val="C00000"/>
                </a:solidFill>
                <a:effectLst/>
              </a:rPr>
              <a:t>bir geleceğim garanti edilse, yani o kadar yaşayabilecek kadar maddi imkânım varsa, yedinci haftayı düşünmeyeceğim. Onun için önümde iki ay daha var</a:t>
            </a:r>
            <a:r>
              <a:rPr lang="tr-TR" sz="2800" dirty="0" smtClean="0">
                <a:solidFill>
                  <a:srgbClr val="C00000"/>
                </a:solidFill>
                <a:effectLst/>
              </a:rPr>
              <a:t>.’ </a:t>
            </a:r>
            <a:r>
              <a:rPr lang="tr-TR" sz="2800" dirty="0" smtClean="0">
                <a:effectLst/>
              </a:rPr>
              <a:t>dedim</a:t>
            </a:r>
            <a:r>
              <a:rPr lang="tr-TR" sz="2800" dirty="0">
                <a:effectLst/>
              </a:rPr>
              <a:t>.</a:t>
            </a:r>
            <a:r>
              <a:rPr lang="tr-TR" sz="3200" dirty="0">
                <a:effectLst/>
              </a:rPr>
              <a:t/>
            </a:r>
            <a:br>
              <a:rPr lang="tr-TR" sz="3200" dirty="0">
                <a:effectLst/>
              </a:rPr>
            </a:br>
            <a:endParaRPr lang="tr-TR" sz="3200" dirty="0"/>
          </a:p>
        </p:txBody>
      </p:sp>
    </p:spTree>
    <p:extLst>
      <p:ext uri="{BB962C8B-B14F-4D97-AF65-F5344CB8AC3E}">
        <p14:creationId xmlns:p14="http://schemas.microsoft.com/office/powerpoint/2010/main" xmlns="" val="9945559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99592" y="692696"/>
            <a:ext cx="7488832" cy="5688632"/>
          </a:xfrm>
        </p:spPr>
        <p:txBody>
          <a:bodyPr/>
          <a:lstStyle/>
          <a:p>
            <a:pPr algn="l"/>
            <a:r>
              <a:rPr lang="tr-TR" sz="3200" dirty="0">
                <a:solidFill>
                  <a:srgbClr val="FF0000"/>
                </a:solidFill>
                <a:effectLst/>
              </a:rPr>
              <a:t>Evet, </a:t>
            </a:r>
            <a:r>
              <a:rPr lang="tr-TR" sz="3200" dirty="0">
                <a:effectLst/>
              </a:rPr>
              <a:t>yapacağım daha çok iş var belki o yüzden Allah bana güç, kuvvet, sıhhat veriyor. Bakın şunu mahsustan söylüyorum, benim ülkemin gençlerine. O günler şöyle bir kararım da vardı: </a:t>
            </a:r>
            <a:r>
              <a:rPr lang="tr-TR" sz="3200" dirty="0">
                <a:solidFill>
                  <a:srgbClr val="0070C0"/>
                </a:solidFill>
                <a:effectLst/>
              </a:rPr>
              <a:t>Yarım gün gidip bir yerde inşaat işçisi olarak çalışacaktım. Ondan sonraki yarım gün ve geceyi kitabımı yazarak geçirecektim</a:t>
            </a:r>
            <a:r>
              <a:rPr lang="tr-TR" sz="3200" dirty="0" smtClean="0">
                <a:solidFill>
                  <a:srgbClr val="0070C0"/>
                </a:solidFill>
                <a:effectLst/>
              </a:rPr>
              <a:t>.</a:t>
            </a:r>
            <a:r>
              <a:rPr lang="tr-TR" sz="3200" i="1" dirty="0" smtClean="0">
                <a:solidFill>
                  <a:srgbClr val="0070C0"/>
                </a:solidFill>
                <a:effectLst/>
              </a:rPr>
              <a:t/>
            </a:r>
            <a:br>
              <a:rPr lang="tr-TR" sz="3200" i="1" dirty="0" smtClean="0">
                <a:solidFill>
                  <a:srgbClr val="0070C0"/>
                </a:solidFill>
                <a:effectLst/>
              </a:rPr>
            </a:br>
            <a:r>
              <a:rPr lang="tr-TR" sz="2800" dirty="0">
                <a:solidFill>
                  <a:srgbClr val="FF0000"/>
                </a:solidFill>
                <a:effectLst/>
              </a:rPr>
              <a:t>Azim ve kararlılık üzerine bir </a:t>
            </a:r>
            <a:r>
              <a:rPr lang="tr-TR" sz="2800" dirty="0" smtClean="0">
                <a:solidFill>
                  <a:srgbClr val="FF0000"/>
                </a:solidFill>
                <a:effectLst/>
              </a:rPr>
              <a:t>ders!</a:t>
            </a:r>
            <a:r>
              <a:rPr lang="tr-TR" sz="2800" dirty="0">
                <a:solidFill>
                  <a:srgbClr val="FF0000"/>
                </a:solidFill>
                <a:effectLst/>
              </a:rPr>
              <a:t/>
            </a:r>
            <a:br>
              <a:rPr lang="tr-TR" sz="2800" dirty="0">
                <a:solidFill>
                  <a:srgbClr val="FF0000"/>
                </a:solidFill>
                <a:effectLst/>
              </a:rPr>
            </a:br>
            <a:r>
              <a:rPr lang="tr-TR" sz="2800" dirty="0">
                <a:solidFill>
                  <a:srgbClr val="0070C0"/>
                </a:solidFill>
                <a:effectLst/>
              </a:rPr>
              <a:t/>
            </a:r>
            <a:br>
              <a:rPr lang="tr-TR" sz="2800" dirty="0">
                <a:solidFill>
                  <a:srgbClr val="0070C0"/>
                </a:solidFill>
                <a:effectLst/>
              </a:rPr>
            </a:br>
            <a:endParaRPr lang="tr-TR" sz="2800" dirty="0">
              <a:solidFill>
                <a:srgbClr val="0070C0"/>
              </a:solidFill>
            </a:endParaRPr>
          </a:p>
        </p:txBody>
      </p:sp>
    </p:spTree>
    <p:extLst>
      <p:ext uri="{BB962C8B-B14F-4D97-AF65-F5344CB8AC3E}">
        <p14:creationId xmlns:p14="http://schemas.microsoft.com/office/powerpoint/2010/main" xmlns="" val="516815069"/>
      </p:ext>
    </p:extLst>
  </p:cSld>
  <p:clrMapOvr>
    <a:masterClrMapping/>
  </p:clrMapOvr>
  <p:timing>
    <p:tnLst>
      <p:par>
        <p:cTn id="1" dur="indefinite" restart="never" nodeType="tmRoot"/>
      </p:par>
    </p:tnLst>
  </p:timing>
</p:sld>
</file>

<file path=ppt/theme/theme1.xml><?xml version="1.0" encoding="utf-8"?>
<a:theme xmlns:a="http://schemas.openxmlformats.org/drawingml/2006/main" name="Hava Akımı">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Hava Akımı">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Hava Akımı">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163</TotalTime>
  <Words>609</Words>
  <PresentationFormat>Ekran Gösterisi (4:3)</PresentationFormat>
  <Paragraphs>19</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Hava Akımı</vt:lpstr>
      <vt:lpstr>Prof. Dr.  Fuat Sezgin kimdir?</vt:lpstr>
      <vt:lpstr>24 Ekim 1924’te Bitlis’te doğdu. Erzurum'da ortaokulu ve liseyi bitirip 1943'te yılında İstanbul'a geldi.  İstanbul Üniversitesi Edebiyat Fakültesi Şarkiyat Enstitüsü’nde İslami Bilimler ve Orientalistik alanında öncü bir yere sahip olan Alman orientalist Hellmut Ritter (1892 – 1971)’in yanında öğrenim gördü. 1954 yılında İslam Araştırmaları Enstitüsü’nde doçent oldu. 27 Mayıs 1960 askeri darbesi sırasında üniversiteden uzaklaştırılan ve 147’likler diye bilinen akademisyenler arasındaydı. </vt:lpstr>
      <vt:lpstr>1961 yılında Almanya’ya giden Fuat Sezgin 1965 yılında profesör oldu. Henüz İstanbul’da iken başladığı 7./14. yüzyıldan itibaren gelişen Arap-İslam edebiyatı tarihi çalışmasına Almanya’da da devam ederek, orientalistik çalışmaları için kaynak eser haline gelmiş ve hala aşılamamış 13 ciltlik eserinin ilk cildini 1967 son cildini ise 2000 yılında yayınladı. UNESCO tarafından bir heyete yazdırılmak istenen bu eseri, Fuat Sezgin tek başına tamamlıyor.</vt:lpstr>
      <vt:lpstr>Dünyanın gelmiş geçmiş en büyük oryantalisti kabul edilen Alman Hellmut Ritter’in öğrencisidir. Hocasından islam coğrafyasında yetişmiş, Avrupa’nın en büyük alimleri seviyesinde bilim adamları olduğunu duyunca çok şaşırır:  “ Dehşete düştüm, çünkü okulda öğrendiğimiz şeyler tamamıyla farklıydı. Ritter’in sözleri İslam ilimleri tarihini öğrenmem için kırbaç rolü oynadı. Gece gündüz bunun için çalıştım.” Fuat sezgin, tartışmasız dünyanın en önemli bilim tarihçilerinden birisidir.</vt:lpstr>
      <vt:lpstr>Prof. Dr. Fuat Sezgin´in dünyaca ünlü eseri Türkçeye tercüme ediliyor; Prof. Dr. Fuat Sezgin´in dünyaca ünlü başeseri Arap-İslam Bilimleri Tarihi (Geschichte des Arabischen Schrifttums), İstanbul Üniversitesi´yle işbirliği içinde 17 kişilik bir çeviri ekibi tarafından Türkçeye tercüme ediliyor. (10 Nisan 2017)        Kaynak: http://www.ibtav.org/haberler</vt:lpstr>
      <vt:lpstr>Darbeden sonra Fuat Sezgin neden Almanya’yı seçtiğini anlatıyor:            Üç üniversiteden cevap geldi: Frankfurt Üniversitesi, Kaliforniya’da Berkeley Üniversitesi ve Yale Üniversitesi. Düşündüm, taşındım daha kitabımın (İslam Bilim Tarihi) bütün malzemelerini toplama işim bitmemişti. İstanbul’dan uzaklaşmak istemiyordum. Doğudan yani Mısır’dan, İran’dan uzaklaşmak istemiyordum. Çünkü daha toplamam gereken bir sürü malzeme vardı. Frankfurt’ta karar kıldım.  </vt:lpstr>
      <vt:lpstr>(Hocaya Almanya’da sadece 6 ay kalacağını sonradan söylerler)  Türkiye’deki o ihtilalden sonra ben yeni bir insan olmuştum. O yeni insanın ne olduğunu Willy Hartner’e anlatmaya başladım. O da şuydu: </vt:lpstr>
      <vt:lpstr>“Hiç üzülmeyin” dedim. “Ben hayatımı daima planladım. Liseyi şu zamanda bitireceğim diye planladım. Üniversiteyi öyle… Şu yaşta doçent olacağım, dedim ve bütün bunlarda muvaffak oldum. Baktım her şeyde muvaffak oluyorum, bende bir şımarma başladı. Ondan sonra bir askeri darbe geldi. Bir balığın üzerine atılan ağ gibi ben de o ağın içinde kaldım. O zaman baktım ki beşer olarak benim irademin bir sınırı varmış. İşte o olaydan sonra ben şuna karar verdim: ‘Hayatımda eğer altı haftalık bir geleceğim garanti edilse, yani o kadar yaşayabilecek kadar maddi imkânım varsa, yedinci haftayı düşünmeyeceğim. Onun için önümde iki ay daha var.’ dedim. </vt:lpstr>
      <vt:lpstr>Evet, yapacağım daha çok iş var belki o yüzden Allah bana güç, kuvvet, sıhhat veriyor. Bakın şunu mahsustan söylüyorum, benim ülkemin gençlerine. O günler şöyle bir kararım da vardı: Yarım gün gidip bir yerde inşaat işçisi olarak çalışacaktım. Ondan sonraki yarım gün ve geceyi kitabımı yazarak geçirecektim. Azim ve kararlılık üzerine bir ders!  </vt:lpstr>
      <vt:lpstr>Bilim Tarihi Sohbetleri kitabında, hoca sevdiği işi yapmak için ona önerilen makamı reddedişini şöyle anlatıyor. </vt:lpstr>
      <vt:lpstr>Oraya başladığımın birinci ayı Marburg Üniversitesi’nden geldiler. Dediler ki: “senato sizin ordinaryüs profesörlüğünüzü kabul etti, gelip başlamanız lâzım. Yalnız, Kültür Bakanı’yla bir konuşmanız gerekiyor.” Çünkü ordinaryüs profesör olacak bir insan Kültür Bakanı’yla konuşur, maaşının pazarlığını yapar. “Özür dilerim, ben gelemeyeceğim. Ben burada ilimler tarihi yapmak istiyorum” dedim. Bana, “siz burada doçentlik kadrosuna sahipsiniz.” dedi. “Bunlar benim için hiç mühim değil. Ben bilimler tarihiyle uğraşmak istiyorum” dedim.</vt:lpstr>
      <vt:lpstr>Adamcağıza çay ısmarlamıştım, onu içmeden ayrıldı yanımdan ve benimle daha hiç konuşmadı. Ondan sonra ne zaman konuştu biliyor musunuz? Kral Faysal Ödülü’nü kazandığım zaman 1978 yılında. Bana telefon etti, yanıma geldi ve beni kucakladı: “Ben odanızdan size kızarak çıkmıştım ama sizin hakkınız varmış” dedi. O zaman ben de profesör olmuştum zaten.</vt:lpstr>
      <vt:lpstr>Fuat Sezgin Hoca Bilim Tarihi Sohbetleri kitabında, günde 17 saat çalıştığını ve Arapça’yı 6 ayda öğrendiğini söyler. </vt:lpstr>
      <vt:lpstr>Fuat Sezgin Hocanın kurduğu İslam Bilim ve Teknoloji Tarihi Müzesi’nde (İstanbul-Gülhane) müslümanlar tarafından geliştirilmiş 800’den fazla çalışma sergilenmektedir</vt:lpstr>
      <vt:lpstr>Fuat Sezgin Hoca’nın bu müzeyi kurmasının nedeni?</vt:lpstr>
      <vt:lpstr>Hocanın en büyük arzusu ‘Benim Milletim’ dediği insanların Batı karşısındaki aşağılık komplekslerinden kurtulması, bunun karşılığında  Batılıların da müslümanların bilime katkılarını görerek ‘üstünlük’ duygusundan uzaklaşması. Çünkü Fuat SEZGİN bilimlerin, insanlığın ortak malı olduğunu ve bütün milletlerin katkısının müşterek ürünü olduğunu savunuyor ve bunu ispat ediyor.  Genç kuşağın da bu önemli bilginin farkında olarak kendini yetiştirmesini arzu ediyor.</vt:lpstr>
      <vt:lpstr>Fuat Sezgin’e göre;  Bilim insanlığın ortak mirasıdır. Bilim, Hiçbir ülkenin ya da toplumun tekelinde değildir. Onda herkesin katkısı vardır. “Biz bilim tarihindeki eksik halkalardan birini yerine koymak istiyoruz</vt:lpstr>
      <vt:lpstr>Son olarak, Prof. Dr. Fuat Sezgin’in öğretmenlere olan şu tavsiyesiyle bitirelim: ‘Ben burada ilk önce öğretmenlere seslenmek istiyorum. Öğrencileri aşağılık duygusundan kurtarmaya çalışsınlar. Türk milletini, aşağılık duygusu bir kanser gibi kemiriyor’</vt:lpstr>
      <vt:lpstr>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2018-09-07T14:34:32Z</dcterms:created>
  <dcterms:modified xsi:type="dcterms:W3CDTF">2018-09-15T11:10:08Z</dcterms:modified>
  <cp:category>www.sorubak.com</cp:category>
</cp:coreProperties>
</file>