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59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ema Uygulanmış Stil 2 - Vurgu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6584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330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50200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2189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8438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38891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22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1715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6119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8450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9484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1FFBC-32F5-4AD7-95ED-596103A973C4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81298-6F87-4C00-BDBC-F5ED1D4D8CA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848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186149" y="491320"/>
            <a:ext cx="6566007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2.ÜNİTE: BAĞIMSIZLIK YOLUNDA ATILAN ADIMLAR</a:t>
            </a:r>
          </a:p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</a:rPr>
              <a:t>-1. Dünya Savaşı’na Yol Açan Gelişmeler</a:t>
            </a:r>
          </a:p>
          <a:p>
            <a:r>
              <a:rPr lang="tr-TR" sz="2800" b="1" dirty="0" smtClean="0">
                <a:solidFill>
                  <a:schemeClr val="accent2">
                    <a:lumMod val="75000"/>
                  </a:schemeClr>
                </a:solidFill>
              </a:rPr>
              <a:t>-Osmanlı’nın Son Savaşı: 1.Dünya Savaşı</a:t>
            </a:r>
          </a:p>
          <a:p>
            <a:r>
              <a:rPr lang="tr-TR" sz="2800" b="1" dirty="0" smtClean="0"/>
              <a:t>-İşgal Yıllarında Anadolu</a:t>
            </a:r>
          </a:p>
          <a:p>
            <a:r>
              <a:rPr lang="tr-TR" sz="2800" b="1" dirty="0" smtClean="0"/>
              <a:t>-Cemiyetler ve </a:t>
            </a:r>
            <a:r>
              <a:rPr lang="tr-TR" sz="2800" b="1" dirty="0" err="1" smtClean="0"/>
              <a:t>Kuvâ-yı</a:t>
            </a:r>
            <a:r>
              <a:rPr lang="tr-TR" sz="2800" b="1" dirty="0" smtClean="0"/>
              <a:t> Millîye</a:t>
            </a:r>
          </a:p>
          <a:p>
            <a:r>
              <a:rPr lang="tr-TR" sz="2800" b="1" dirty="0" smtClean="0"/>
              <a:t>-İstiklal Yolculuğu</a:t>
            </a:r>
          </a:p>
          <a:p>
            <a:r>
              <a:rPr lang="tr-TR" sz="2800" b="1" dirty="0" smtClean="0"/>
              <a:t>-Bir Milletin Yemini: Misakımillî</a:t>
            </a:r>
          </a:p>
          <a:p>
            <a:r>
              <a:rPr lang="tr-TR" sz="2800" b="1" dirty="0" smtClean="0"/>
              <a:t>-Büyük Millet Meclisine Karşı Çıkarılan Ayaklanmalar</a:t>
            </a:r>
          </a:p>
          <a:p>
            <a:r>
              <a:rPr lang="tr-TR" sz="2800" b="1" dirty="0" smtClean="0"/>
              <a:t>-Geçersiz Bir Antlaşma: Sevr Antlaşması</a:t>
            </a:r>
            <a:endParaRPr lang="tr-TR" sz="2800" b="1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399" y="641447"/>
            <a:ext cx="4857750" cy="522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501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776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Savaştığı Cepheler</a:t>
            </a:r>
            <a:endParaRPr lang="tr-TR" sz="2800" dirty="0" smtClean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70443287"/>
              </p:ext>
            </p:extLst>
          </p:nvPr>
        </p:nvGraphicFramePr>
        <p:xfrm>
          <a:off x="732428" y="2396611"/>
          <a:ext cx="10727142" cy="2346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75714"/>
                <a:gridCol w="3575714"/>
                <a:gridCol w="3575714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a. TAARUZ CEPHESİ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b. SAVUNMA</a:t>
                      </a:r>
                      <a:r>
                        <a:rPr lang="tr-TR" sz="2800" b="1" baseline="0" dirty="0" smtClean="0"/>
                        <a:t> CEPHESİ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c. YARDIM</a:t>
                      </a:r>
                      <a:endParaRPr lang="tr-TR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Kafkas Cephesi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Çanakkale Cephesi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Romanya</a:t>
                      </a:r>
                      <a:endParaRPr lang="tr-T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Kanal Cephesi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Irak Cephesi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Makedonya</a:t>
                      </a:r>
                      <a:endParaRPr lang="tr-T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Suriye Filistin Cephesi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err="1" smtClean="0"/>
                        <a:t>Galiaya</a:t>
                      </a:r>
                      <a:endParaRPr lang="tr-T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Hicaz</a:t>
                      </a:r>
                      <a:r>
                        <a:rPr lang="tr-TR" sz="2400" baseline="0" dirty="0" smtClean="0"/>
                        <a:t> – Yemen Cephesi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7661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776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Savaştığı Cepheler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04715" y="1692322"/>
            <a:ext cx="717872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KAFKAS CEPHESİ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Orta Asya’daki Türklerle birleşme (Turancılık)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Almanların Bakü petrollerini ele geçirme isteği.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Enver Paşa: </a:t>
            </a:r>
            <a:r>
              <a:rPr lang="tr-TR" sz="2800" dirty="0"/>
              <a:t>S</a:t>
            </a:r>
            <a:r>
              <a:rPr lang="tr-TR" sz="2800" dirty="0" smtClean="0"/>
              <a:t>arıkamış Cephesi: Başarısız.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Muş, Bitlis ve Erzincan Rusya tarafından işgal edildi.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Ruslarla iş birliği yapan Ermeniler, </a:t>
            </a:r>
            <a:r>
              <a:rPr lang="tr-TR" sz="2800" dirty="0" err="1" smtClean="0"/>
              <a:t>Terhir</a:t>
            </a:r>
            <a:r>
              <a:rPr lang="tr-TR" sz="2800" dirty="0" smtClean="0"/>
              <a:t> kanunu (Sevk ve İskan)  ile Suriye ve Ürdün’e göç ettirildi.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M. Kemal Muş ve Bitlis’i geri aldı.</a:t>
            </a:r>
            <a:endParaRPr lang="tr-TR" sz="280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70293" y="1692322"/>
            <a:ext cx="3717024" cy="2800158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8877871" y="4492480"/>
            <a:ext cx="1901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b="1" dirty="0" smtClean="0"/>
              <a:t>Sarıkamış Cephesi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401246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776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Savaştığı Cepheler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04715" y="1692322"/>
            <a:ext cx="7178723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KAFKAS CEPHESİ SONUÇLARI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Rusya’da </a:t>
            </a:r>
            <a:r>
              <a:rPr lang="tr-TR" sz="2800" dirty="0" err="1" smtClean="0"/>
              <a:t>Bahçevik</a:t>
            </a:r>
            <a:r>
              <a:rPr lang="tr-TR" sz="2800" dirty="0" smtClean="0"/>
              <a:t> İhtilali başarıya ulaştı ve Rusya (Sovyetler Birliği) </a:t>
            </a:r>
            <a:r>
              <a:rPr lang="tr-TR" sz="2800" dirty="0" err="1" smtClean="0"/>
              <a:t>Brest</a:t>
            </a:r>
            <a:r>
              <a:rPr lang="tr-TR" sz="2800" dirty="0" smtClean="0"/>
              <a:t> </a:t>
            </a:r>
            <a:r>
              <a:rPr lang="tr-TR" sz="2800" dirty="0" err="1" smtClean="0"/>
              <a:t>Litwoks</a:t>
            </a:r>
            <a:r>
              <a:rPr lang="tr-TR" sz="2800" dirty="0" smtClean="0"/>
              <a:t> Antlaşması ile </a:t>
            </a:r>
            <a:r>
              <a:rPr lang="tr-TR" sz="2800" b="1" dirty="0" smtClean="0"/>
              <a:t>savaştan çekildi </a:t>
            </a:r>
            <a:r>
              <a:rPr lang="tr-TR" sz="2800" dirty="0" smtClean="0"/>
              <a:t>ve Osmanlı’ ya Kars, Ardahan ve Batum’ u geri verdi.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b="1" dirty="0" err="1" smtClean="0"/>
              <a:t>Evliya’i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Selase</a:t>
            </a:r>
            <a:r>
              <a:rPr lang="tr-TR" sz="2800" b="1" dirty="0" smtClean="0"/>
              <a:t> </a:t>
            </a:r>
            <a:r>
              <a:rPr lang="tr-TR" sz="2800" dirty="0" smtClean="0"/>
              <a:t>Osmanlı’nın Kars, Ardahan ve Batum’a verdiği isimdir.</a:t>
            </a:r>
          </a:p>
          <a:p>
            <a:endParaRPr lang="tr-TR" sz="2400" b="1" u="sng" dirty="0" smtClean="0"/>
          </a:p>
          <a:p>
            <a:r>
              <a:rPr lang="tr-TR" sz="2400" b="1" u="sng" dirty="0" smtClean="0"/>
              <a:t>NOT:</a:t>
            </a:r>
            <a:r>
              <a:rPr lang="tr-TR" sz="2400" dirty="0" smtClean="0"/>
              <a:t> Osmanlı’nın toprak kazandığı tek cephe </a:t>
            </a:r>
            <a:r>
              <a:rPr lang="tr-TR" sz="2400" b="1" dirty="0" smtClean="0"/>
              <a:t>Kafkas Cephesi</a:t>
            </a:r>
            <a:r>
              <a:rPr lang="tr-TR" sz="2400" dirty="0" smtClean="0"/>
              <a:t>’dir.</a:t>
            </a:r>
            <a:endParaRPr lang="tr-TR" sz="2400" b="1" u="sng" dirty="0" smtClean="0"/>
          </a:p>
          <a:p>
            <a:endParaRPr lang="tr-TR" sz="2800" dirty="0" smtClean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70293" y="1692322"/>
            <a:ext cx="3717024" cy="2800158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8877871" y="4492480"/>
            <a:ext cx="1901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b="1" dirty="0" smtClean="0"/>
              <a:t>Sarıkamış Cephesi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57935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776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Savaştığı Cepheler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04715" y="1692322"/>
            <a:ext cx="717872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KANAL CEPHESİ</a:t>
            </a:r>
            <a:endParaRPr lang="tr-T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İngiltere’nin Sömürgeler ile bağlantısını kesme. (Hindistan)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 Cephede kaybetti.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Mısır’ın çöllerle çevrili olması ve Arapların  İngilizlerle iş birliği yapması sonucu kaybedildi.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2800" dirty="0" smtClean="0"/>
          </a:p>
          <a:p>
            <a:endParaRPr lang="tr-TR" sz="2800" b="1" u="sng" dirty="0" smtClean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3438" y="1847335"/>
            <a:ext cx="4520837" cy="2853519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8886149" y="4700854"/>
            <a:ext cx="1515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Kanal Cephesi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50352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776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Savaştığı Cepheler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04715" y="1692322"/>
            <a:ext cx="1179166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ÇANAKKALE CEPHESİ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Osmanlı’nın savaş dışı bırakılması ve boğazları işgal etme isteği.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Boğazları geçip Karadeniz’de Rusya’ya yardım götürme.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İngiltere ve Fransa sömürgelerinden getirdikleri halkları (</a:t>
            </a:r>
            <a:r>
              <a:rPr lang="tr-TR" sz="2800" dirty="0" err="1" smtClean="0"/>
              <a:t>Anzaklar</a:t>
            </a:r>
            <a:r>
              <a:rPr lang="tr-TR" sz="2800" dirty="0" smtClean="0"/>
              <a:t>) savaştırdı.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Nusret Mayın Gemisi boğaza döşediği mayınlarla savaşın kaderini belirledi.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err="1" smtClean="0"/>
              <a:t>Conkbayır</a:t>
            </a:r>
            <a:r>
              <a:rPr lang="tr-TR" sz="2800" dirty="0" smtClean="0"/>
              <a:t>, Arıburnu, Anafartalar’ da savaşıldı.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18 Mart 1915’ te Osmanlı’nın Zaferi ile Sonuçlandı.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Seyit Onbaşı ön planda bulundu.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Rusya’ya yardım gitmediği için </a:t>
            </a:r>
            <a:r>
              <a:rPr lang="tr-TR" sz="2800" b="1" dirty="0" err="1"/>
              <a:t>B</a:t>
            </a:r>
            <a:r>
              <a:rPr lang="tr-TR" sz="2800" b="1" dirty="0" err="1" smtClean="0"/>
              <a:t>ahçevik</a:t>
            </a:r>
            <a:r>
              <a:rPr lang="tr-TR" sz="2800" dirty="0" smtClean="0"/>
              <a:t> ihtilali başarılı oldu.</a:t>
            </a:r>
          </a:p>
          <a:p>
            <a:r>
              <a:rPr lang="tr-TR" sz="2400" b="1" u="sng" dirty="0" smtClean="0"/>
              <a:t>NOT:</a:t>
            </a:r>
            <a:r>
              <a:rPr lang="tr-TR" sz="2400" dirty="0" smtClean="0"/>
              <a:t> Zafer kazanılan </a:t>
            </a:r>
            <a:r>
              <a:rPr lang="tr-TR" sz="2400" b="1" dirty="0" smtClean="0"/>
              <a:t>Tek Cephedir</a:t>
            </a:r>
            <a:r>
              <a:rPr lang="tr-TR" sz="2400" dirty="0" smtClean="0"/>
              <a:t>.</a:t>
            </a:r>
          </a:p>
          <a:p>
            <a:r>
              <a:rPr lang="tr-TR" sz="2400" b="1" u="sng" dirty="0" smtClean="0"/>
              <a:t>NOT:</a:t>
            </a:r>
            <a:r>
              <a:rPr lang="tr-TR" sz="2400" dirty="0" smtClean="0"/>
              <a:t> 1. Dünya savaşı öncesi İtilaf Devletleri arasında yapılan gizli antlaşmalar Sovyetler Birliği’nin savaştan çekilmesi ile Dünya Kamuoyuna </a:t>
            </a:r>
            <a:r>
              <a:rPr lang="tr-TR" sz="2400" dirty="0" err="1" smtClean="0"/>
              <a:t>duyruldu</a:t>
            </a:r>
            <a:r>
              <a:rPr lang="tr-TR" sz="2400" dirty="0" smtClean="0"/>
              <a:t>.</a:t>
            </a:r>
            <a:endParaRPr lang="tr-TR" sz="2400" b="1" u="sng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31934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776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Savaştığı Cepheler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04715" y="1692322"/>
            <a:ext cx="678293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IRAK CEPHESİ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İngiltere açtı. Musul ve Kerkük petrollerini ele geçirme istemesi.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İran üzerinden Rusya’ya yardım götürme amacı.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 Kut-</a:t>
            </a:r>
            <a:r>
              <a:rPr lang="tr-TR" sz="2800" dirty="0" err="1" smtClean="0"/>
              <a:t>ül</a:t>
            </a:r>
            <a:r>
              <a:rPr lang="tr-TR" sz="2800" dirty="0" smtClean="0"/>
              <a:t> </a:t>
            </a:r>
            <a:r>
              <a:rPr lang="tr-TR" sz="2800" dirty="0" err="1" smtClean="0"/>
              <a:t>Amare’de</a:t>
            </a:r>
            <a:r>
              <a:rPr lang="tr-TR" sz="2800" dirty="0" smtClean="0"/>
              <a:t> İngilizleri mağlup etti.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Daha sonra coğrafi şartlar ve Arapların İngilizler ile iş birliği sonucu Musul hariç Irak kaybediliyor.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26339" y="1692322"/>
            <a:ext cx="4191000" cy="252412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9148545" y="4216447"/>
            <a:ext cx="1346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Irak Cephesi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62156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776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Savaştığı Cepheler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04716" y="1692322"/>
            <a:ext cx="678293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HİCAZ-YEMEN CEPHESİ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İngilizlerin Araplarla iş birliği yaptığı cephedir.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 Mekke ve Medine’yi korumak için savaştı.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İslamcılık fikri bu cephede başarısız oldu.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26339" y="1692322"/>
            <a:ext cx="4191000" cy="252412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8721505" y="4216447"/>
            <a:ext cx="2200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Hicaz-Yemen Cephesi</a:t>
            </a:r>
            <a:endParaRPr lang="tr-TR" b="1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26339" y="1692322"/>
            <a:ext cx="4175719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064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776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Savaştığı Cepheler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04716" y="1692322"/>
            <a:ext cx="678293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SURİYE-FİLİSTİN CEPHESİ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Kanal Hareketinin başarısızlığından dolayı Osmanlı ordusunu </a:t>
            </a:r>
            <a:r>
              <a:rPr lang="tr-TR" sz="2800" dirty="0"/>
              <a:t>K</a:t>
            </a:r>
            <a:r>
              <a:rPr lang="tr-TR" sz="2800" dirty="0" smtClean="0"/>
              <a:t>udüs’e gönderdi.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 yenildi. M. Kemal orduyu Halep’in gerisine çekti.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M. Kemal bu cephede </a:t>
            </a:r>
            <a:r>
              <a:rPr lang="tr-TR" sz="2800" b="1" dirty="0" smtClean="0"/>
              <a:t>Yıldırım Orduları </a:t>
            </a:r>
            <a:r>
              <a:rPr lang="tr-TR" sz="2800" dirty="0" smtClean="0"/>
              <a:t>Komutanıydı.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26339" y="1692322"/>
            <a:ext cx="4191000" cy="252412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8721505" y="4216447"/>
            <a:ext cx="2269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Suriye-Filistin Cephesi</a:t>
            </a:r>
            <a:endParaRPr lang="tr-TR" b="1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26339" y="1692322"/>
            <a:ext cx="4175719" cy="252412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26339" y="1683153"/>
            <a:ext cx="4175719" cy="254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712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rgbClr val="00B0F0"/>
                </a:solidFill>
              </a:rPr>
              <a:t>1. Dünya Savaşı’na Yol Açan Gelişmeler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805618" y="982639"/>
            <a:ext cx="2770096" cy="1296537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tr-TR" sz="28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800" b="1" dirty="0" smtClean="0"/>
              <a:t>Sanayi İnkılabı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800" b="1" dirty="0" smtClean="0"/>
              <a:t>Sömürgecilik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800" b="1" dirty="0" smtClean="0"/>
              <a:t>Fransız İhtilali</a:t>
            </a:r>
          </a:p>
          <a:p>
            <a:pPr algn="ctr"/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998792" y="982639"/>
            <a:ext cx="819320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Sanayi İnkılabı: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18 yy.’ da İngiltere’ de başladı.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Büyük ve modern fabrikalar kuruldu.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İnsan gücünün yerini buhar gücüyle çalışan makinalar aldı.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Bu ülkeler ürettikleri mallar ve gerekli hammaddeyi sağlamak için sömürgecilik yarışına başladılar.</a:t>
            </a:r>
          </a:p>
          <a:p>
            <a:r>
              <a:rPr lang="tr-TR" sz="2800" b="1" u="sng" dirty="0" smtClean="0"/>
              <a:t>Fransız İhtilali: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Fransız ihtilali ile birlikte  özgürlük, adalet ve milliyetçilik konusunda fikirler hızla Dünya’ ya yayıldı.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Her milletin kendi devletini kurmasını ve bağımsız yaşamasını ön görüyordu.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09183" y="2443147"/>
            <a:ext cx="38896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/>
              <a:t>Sömürgecilik:</a:t>
            </a:r>
            <a:endParaRPr lang="tr-TR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Devletlerin kendi sınırları dışındaki topraklarda egemenlik kurması, o toprakların yeraltı ve yerüstü kaynaklarına sahip olarak ekonomik ve siyasi çıkar elde etmesidir.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178985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rgbClr val="00B0F0"/>
                </a:solidFill>
              </a:rPr>
              <a:t>1. Dünya Savaşı’na Yol Açan Gelişmeler</a:t>
            </a:r>
            <a:endParaRPr lang="tr-TR" b="1" dirty="0">
              <a:solidFill>
                <a:srgbClr val="00B0F0"/>
              </a:solidFill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8006213"/>
              </p:ext>
            </p:extLst>
          </p:nvPr>
        </p:nvGraphicFramePr>
        <p:xfrm>
          <a:off x="445826" y="1015584"/>
          <a:ext cx="11300346" cy="51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003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SAVAŞIN NEDENLERİ</a:t>
                      </a:r>
                      <a:endParaRPr lang="tr-TR" sz="28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3266189"/>
              </p:ext>
            </p:extLst>
          </p:nvPr>
        </p:nvGraphicFramePr>
        <p:xfrm>
          <a:off x="445826" y="1533744"/>
          <a:ext cx="11300346" cy="454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0173"/>
                <a:gridCol w="565017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GENEL</a:t>
                      </a:r>
                      <a:r>
                        <a:rPr lang="tr-TR" sz="2800" b="1" baseline="0" dirty="0" smtClean="0"/>
                        <a:t> NEDENLERİ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b="1" dirty="0" smtClean="0"/>
                        <a:t>ÖZEL NEDENLERİ</a:t>
                      </a:r>
                      <a:endParaRPr lang="tr-TR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Sanayi inkılabı ile hızlanan devletler arası sömürgecilik yarışı.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İngiltere</a:t>
                      </a:r>
                      <a:r>
                        <a:rPr lang="tr-TR" sz="2400" baseline="0" dirty="0" smtClean="0"/>
                        <a:t> ile Almanya arasındaki sömürge rekabeti.</a:t>
                      </a:r>
                      <a:endParaRPr lang="tr-T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b="0" dirty="0" smtClean="0"/>
                        <a:t>Fransız ihtilali ile yayılan milliyetçilik akımı.</a:t>
                      </a:r>
                      <a:endParaRPr lang="tr-TR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Fransa’nın Almanya’ya kaptırdığı </a:t>
                      </a:r>
                      <a:r>
                        <a:rPr lang="tr-TR" sz="2400" dirty="0" err="1" smtClean="0"/>
                        <a:t>Alsas-Loren</a:t>
                      </a:r>
                      <a:r>
                        <a:rPr lang="tr-TR" sz="2400" baseline="0" dirty="0" smtClean="0"/>
                        <a:t> bölgesini geri almak istemesi.</a:t>
                      </a:r>
                      <a:endParaRPr lang="tr-T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b="0" dirty="0" smtClean="0"/>
                        <a:t>Devletler</a:t>
                      </a:r>
                      <a:r>
                        <a:rPr lang="tr-TR" sz="2400" b="0" baseline="0" dirty="0" smtClean="0"/>
                        <a:t> arası silahlanmalar.</a:t>
                      </a:r>
                      <a:endParaRPr lang="tr-TR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Çarlık Rusya</a:t>
                      </a:r>
                      <a:r>
                        <a:rPr lang="tr-TR" sz="2400" baseline="0" dirty="0" smtClean="0"/>
                        <a:t> ile Avusturya-Macaristan arasındaki Balkanlar mücadelesi. (Çarlık Rusya’nın </a:t>
                      </a:r>
                      <a:r>
                        <a:rPr lang="tr-TR" sz="2400" b="1" baseline="0" dirty="0" smtClean="0"/>
                        <a:t>PANSLAVİZM</a:t>
                      </a:r>
                      <a:r>
                        <a:rPr lang="tr-TR" sz="2400" b="0" baseline="0" dirty="0" smtClean="0"/>
                        <a:t> Politikası).</a:t>
                      </a:r>
                      <a:endParaRPr lang="tr-TR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400" dirty="0" smtClean="0"/>
                        <a:t>Devletler arası bloklaşmalar.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400" b="1" dirty="0" smtClean="0"/>
                        <a:t>Savaşın Kıvılcımı:</a:t>
                      </a:r>
                      <a:r>
                        <a:rPr lang="tr-TR" sz="2400" b="0" dirty="0" smtClean="0"/>
                        <a:t> Avusturya-Macaristan </a:t>
                      </a:r>
                      <a:r>
                        <a:rPr lang="tr-TR" sz="2400" b="0" dirty="0" err="1" smtClean="0"/>
                        <a:t>velihatının</a:t>
                      </a:r>
                      <a:r>
                        <a:rPr lang="tr-TR" sz="2400" b="0" baseline="0" dirty="0" smtClean="0"/>
                        <a:t> Sırplı bir milliyetçi tarafından öldürülmesi.</a:t>
                      </a:r>
                      <a:endParaRPr lang="tr-TR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8887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691941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Savaşa Girmesi</a:t>
            </a:r>
          </a:p>
          <a:p>
            <a:r>
              <a:rPr lang="tr-TR" sz="2800" b="1" u="sng" dirty="0" smtClean="0"/>
              <a:t>Osmanlı’nın Savaşa Girme Nedenleri: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Kaybettiği toprakları ve eski gücünü geri kazanmak.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İttihat ve Terakki yöneticilerinin Alman hayranlığı.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Siyasi yalnızlıktan kurtulma isteği.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Almanya’nın Osmanlı’yı yanına çekme çabaları.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8847" y="1570336"/>
            <a:ext cx="4507263" cy="340494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7654033" y="4975279"/>
            <a:ext cx="3856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Osmanlı Savaşa Girmeden Önce - 1913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121482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724696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Savaşa Girmesi</a:t>
            </a:r>
          </a:p>
          <a:p>
            <a:r>
              <a:rPr lang="tr-TR" sz="2800" b="1" u="sng" dirty="0" smtClean="0"/>
              <a:t>Almanya Neden Osmanlı’yı Yanında İstedi?: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Savaşı daha büyük alanlara yaymak.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Cephe sayısını arttırmak.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Yükünü hafifletmek.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 ordusundan yararlanmak.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Osmanlı’nın jeopolitik konumundan yararlanmak.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Süveyş kanalını ele geçirip İngiltere’nin sömürgeleriyle bağlantısını kesmek.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Rusya’nın müttefikleriyle bağlantısını kesmek.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Osmanlı’nın halifelik gücünden yararlanmak.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7623998" y="4975279"/>
            <a:ext cx="390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Almanya Savaşa Girmeden Önce - 1914</a:t>
            </a:r>
            <a:endParaRPr lang="tr-TR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7552855" y="5386765"/>
            <a:ext cx="41820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 smtClean="0"/>
              <a:t>NOT:</a:t>
            </a:r>
            <a:r>
              <a:rPr lang="tr-TR" sz="2400" dirty="0" smtClean="0"/>
              <a:t> Osmanlı’nın ordusundan teknik olarak değil, asker sayısı olarak yararlanmıştır.</a:t>
            </a:r>
            <a:endParaRPr lang="tr-TR" sz="2400" b="1" u="sng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0456" y="1570335"/>
            <a:ext cx="4515654" cy="336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220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691941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Savaşa Girmesi</a:t>
            </a:r>
          </a:p>
          <a:p>
            <a:r>
              <a:rPr lang="tr-TR" sz="2800" b="1" u="sng" dirty="0" smtClean="0"/>
              <a:t>Osmanlı Devleti Savaşın Başında: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Tarafsızlığını ilan etti.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Boğazları her iki tarafa da kapattı.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Kapitülasyonları tek taraflı kaldırdı.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Seferberlik ilan etti.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Osmanlı 17 yy.’ dan itibaren toprak kaybetmeye başladı.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Osmanlı’nın ekonomisi çökmüştü.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Fransız İhtilali Osmanlı’yı olumsuz etkiledi.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Sanayi İnkılabı sonucu Osmanlı Avrupa’nın </a:t>
            </a:r>
            <a:r>
              <a:rPr lang="tr-TR" sz="2800" b="1" dirty="0" smtClean="0"/>
              <a:t>AÇIK PAZARI</a:t>
            </a:r>
            <a:r>
              <a:rPr lang="tr-TR" sz="2800" dirty="0" smtClean="0"/>
              <a:t> haline geldi. </a:t>
            </a:r>
            <a:endParaRPr lang="tr-TR" sz="28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8847" y="1570336"/>
            <a:ext cx="4507263" cy="340494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7654033" y="4975279"/>
            <a:ext cx="3856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Osmanlı Savaşa Girmeden Önce - 1913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189630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69194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Savaşa Girmesi</a:t>
            </a:r>
          </a:p>
          <a:p>
            <a:r>
              <a:rPr lang="tr-TR" sz="2800" b="1" u="sng" dirty="0" smtClean="0"/>
              <a:t>Devletler Arası Bloklaşmalar: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7328846" y="4969871"/>
            <a:ext cx="441313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Harita Üzerinde İtilaf ve İttifak Bloklaşmaları</a:t>
            </a:r>
          </a:p>
          <a:p>
            <a:pPr algn="ctr"/>
            <a:r>
              <a:rPr lang="tr-TR" b="1" dirty="0" smtClean="0"/>
              <a:t>(Osmanlı Savaşa Girmeden Önce)</a:t>
            </a:r>
            <a:endParaRPr lang="tr-TR" b="1" dirty="0"/>
          </a:p>
          <a:p>
            <a:pPr algn="ctr"/>
            <a:r>
              <a:rPr lang="tr-TR" b="1" dirty="0" smtClean="0"/>
              <a:t>Yeşil: İtilaf</a:t>
            </a:r>
          </a:p>
          <a:p>
            <a:pPr algn="ctr"/>
            <a:r>
              <a:rPr lang="tr-TR" b="1" dirty="0" smtClean="0"/>
              <a:t>Kırmızı: İttifak</a:t>
            </a:r>
          </a:p>
          <a:p>
            <a:pPr algn="ctr"/>
            <a:r>
              <a:rPr lang="tr-TR" b="1" dirty="0" smtClean="0"/>
              <a:t>Beyaz: Tarafsız</a:t>
            </a: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6705332"/>
              </p:ext>
            </p:extLst>
          </p:nvPr>
        </p:nvGraphicFramePr>
        <p:xfrm>
          <a:off x="204716" y="2278222"/>
          <a:ext cx="6919416" cy="2621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9708"/>
                <a:gridCol w="34597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/>
                        <a:t>İtilaf</a:t>
                      </a:r>
                      <a:r>
                        <a:rPr lang="tr-TR" sz="2400" b="1" baseline="0" dirty="0" smtClean="0"/>
                        <a:t> Devletleri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/>
                        <a:t>İttifak Devletleri</a:t>
                      </a:r>
                      <a:endParaRPr lang="tr-TR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dirty="0" smtClean="0"/>
                        <a:t>İngiltere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dirty="0" smtClean="0"/>
                        <a:t>Fransa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dirty="0" smtClean="0"/>
                        <a:t>Çarlık Rusya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dirty="0" smtClean="0"/>
                        <a:t>Almanya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dirty="0" smtClean="0"/>
                        <a:t>Avusturya-Macaristan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dirty="0" smtClean="0"/>
                        <a:t>İtalya</a:t>
                      </a:r>
                      <a:endParaRPr lang="tr-TR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tr-TR" sz="2400" b="1" dirty="0" smtClean="0"/>
                        <a:t>Sonradan Katılanlar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/>
                        <a:t>Sonradan</a:t>
                      </a:r>
                      <a:r>
                        <a:rPr lang="tr-TR" sz="2400" b="1" baseline="0" dirty="0" smtClean="0"/>
                        <a:t> Katılanlar</a:t>
                      </a:r>
                      <a:endParaRPr lang="tr-TR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dirty="0" smtClean="0"/>
                        <a:t>İtalya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dirty="0" smtClean="0"/>
                        <a:t>ABD</a:t>
                      </a:r>
                      <a:endParaRPr lang="tr-TR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dirty="0" smtClean="0"/>
                        <a:t>Osmanlı</a:t>
                      </a:r>
                      <a:r>
                        <a:rPr lang="tr-TR" sz="2000" b="1" baseline="0" dirty="0" smtClean="0"/>
                        <a:t> Devleti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tr-TR" sz="2000" b="1" baseline="0" dirty="0" smtClean="0"/>
                        <a:t>Bulgaristan</a:t>
                      </a:r>
                      <a:endParaRPr lang="tr-TR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204716" y="4975279"/>
            <a:ext cx="6919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u="sng" dirty="0" smtClean="0"/>
              <a:t>NOT:</a:t>
            </a:r>
            <a:r>
              <a:rPr lang="tr-TR" sz="2400" dirty="0" smtClean="0"/>
              <a:t> İtalya savaşa ilk katıldığında ittifak bloğunda iken; savaş sırasında itilaf bloğuna katıldı.</a:t>
            </a:r>
          </a:p>
          <a:p>
            <a:r>
              <a:rPr lang="tr-TR" sz="2400" b="1" u="sng" dirty="0" smtClean="0"/>
              <a:t>NOT:</a:t>
            </a:r>
            <a:r>
              <a:rPr lang="tr-TR" sz="2400" dirty="0" smtClean="0"/>
              <a:t> Savaştan ilk çekilen ülke </a:t>
            </a:r>
            <a:r>
              <a:rPr lang="tr-TR" sz="2400" b="1" dirty="0" smtClean="0"/>
              <a:t>Japonya</a:t>
            </a:r>
            <a:r>
              <a:rPr lang="tr-TR" sz="2400" dirty="0" smtClean="0"/>
              <a:t>’dır.</a:t>
            </a:r>
            <a:endParaRPr lang="tr-TR" sz="2400" b="1" u="sng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8847" y="1564928"/>
            <a:ext cx="4502788" cy="341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021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69194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Savaşa Girmesi</a:t>
            </a:r>
          </a:p>
          <a:p>
            <a:r>
              <a:rPr lang="tr-TR" sz="2800" b="1" u="sng" dirty="0" smtClean="0"/>
              <a:t>Osmanlı’nın Savaşa Girmesi: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2 Alman gemisi Osmanlı’ya sığındı.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Bu gemilerin adı </a:t>
            </a:r>
            <a:r>
              <a:rPr lang="tr-TR" sz="2800" dirty="0" err="1" smtClean="0"/>
              <a:t>Goben</a:t>
            </a:r>
            <a:r>
              <a:rPr lang="tr-TR" sz="2800" dirty="0"/>
              <a:t> </a:t>
            </a:r>
            <a:r>
              <a:rPr lang="tr-TR" sz="2800" dirty="0" err="1" smtClean="0"/>
              <a:t>veBreslav</a:t>
            </a:r>
            <a:r>
              <a:rPr lang="tr-TR" sz="2800" dirty="0" smtClean="0"/>
              <a:t> iken Yavuz ve Midilli olmuştur. 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Alman Bayrakları indirilip Osmanlı Bayrakları çekilmiştir.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Gemiler Karadeniz’ den geçerek Rus gemilerini bombaladı. Ve Osmanlı tam anlamıyla savaşa girdi.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8319310" y="4975279"/>
            <a:ext cx="252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Yavuz ve Midilli Gemileri</a:t>
            </a:r>
            <a:endParaRPr lang="tr-TR" b="1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28846" y="1570336"/>
            <a:ext cx="4507263" cy="340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179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10284"/>
            <a:ext cx="12191999" cy="1190720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b="1" dirty="0" smtClean="0">
                <a:solidFill>
                  <a:srgbClr val="00B0F0"/>
                </a:solidFill>
              </a:rPr>
              <a:t>Osmanlı’nın Son Savaşı: 1.Dünya Savaşı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204716" y="1201004"/>
            <a:ext cx="691941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err="1" smtClean="0">
                <a:solidFill>
                  <a:srgbClr val="00B0F0"/>
                </a:solidFill>
                <a:latin typeface="+mj-lt"/>
              </a:rPr>
              <a:t>a.Osmanlı</a:t>
            </a:r>
            <a:r>
              <a:rPr lang="tr-TR" sz="3600" b="1" dirty="0" smtClean="0">
                <a:solidFill>
                  <a:srgbClr val="00B0F0"/>
                </a:solidFill>
                <a:latin typeface="+mj-lt"/>
              </a:rPr>
              <a:t> Devleti’nin Savaşa Girmesi</a:t>
            </a:r>
          </a:p>
          <a:p>
            <a:r>
              <a:rPr lang="tr-TR" sz="2800" b="1" u="sng" dirty="0" smtClean="0"/>
              <a:t>Osmanlı’nın Savaşa Girmesiyle: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Savaş geniş alanlara yayıldı.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Yeni cepheler açıldı.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Savaş süresi kısaldı.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Almanya’nın savaş yükü azaldı.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dirty="0" smtClean="0"/>
              <a:t>Rusya’nın savaştan çekilmesine neden oldu. (Çanakkale Cephesi)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7451401" y="4975279"/>
            <a:ext cx="3856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Osmanlı Savaşa Girmeden Önce - 1913</a:t>
            </a:r>
            <a:endParaRPr lang="tr-TR" b="1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24131" y="1573416"/>
            <a:ext cx="4511431" cy="340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577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1002</Words>
  <PresentationFormat>Özel</PresentationFormat>
  <Paragraphs>184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Office Teması</vt:lpstr>
      <vt:lpstr>Slayt 1</vt:lpstr>
      <vt:lpstr>1. Dünya Savaşı’na Yol Açan Gelişmeler</vt:lpstr>
      <vt:lpstr>1. Dünya Savaşı’na Yol Açan Gelişmeler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  <vt:lpstr> Osmanlı’nın Son Savaşı: 1.Dünya Savaşı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2018-10-06T12:42:21Z</dcterms:created>
  <dcterms:modified xsi:type="dcterms:W3CDTF">2018-10-07T10:03:10Z</dcterms:modified>
  <cp:category>www.sorubak.com</cp:category>
</cp:coreProperties>
</file>