
<file path=[Content_Types].xml><?xml version="1.0" encoding="utf-8"?>
<Types xmlns="http://schemas.openxmlformats.org/package/2006/content-types">
  <Override PartName="/ppt/slides/slide47.xml" ContentType="application/vnd.openxmlformats-officedocument.presentationml.slide+xml"/>
  <Override PartName="/ppt/theme/theme5.xml" ContentType="application/vnd.openxmlformats-officedocument.theme+xml"/>
  <Override PartName="/ppt/slideLayouts/slideLayout307.xml" ContentType="application/vnd.openxmlformats-officedocument.presentationml.slideLayout+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193.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Override PartName="/ppt/slideLayouts/slideLayout269.xml" ContentType="application/vnd.openxmlformats-officedocument.presentationml.slide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slideLayouts/slideLayout247.xml" ContentType="application/vnd.openxmlformats-officedocument.presentationml.slideLayout+xml"/>
  <Override PartName="/ppt/slideLayouts/slideLayout294.xml" ContentType="application/vnd.openxmlformats-officedocument.presentationml.slideLayout+xml"/>
  <Override PartName="/ppt/slideLayouts/slideLayout310.xml" ContentType="application/vnd.openxmlformats-officedocument.presentationml.slideLayout+xml"/>
  <Override PartName="/ppt/theme/theme29.xml" ContentType="application/vnd.openxmlformats-officedocument.theme+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225.xml" ContentType="application/vnd.openxmlformats-officedocument.presentationml.slideLayout+xml"/>
  <Override PartName="/ppt/slideLayouts/slideLayout272.xml" ContentType="application/vnd.openxmlformats-officedocument.presentationml.slideLayout+xml"/>
  <Override PartName="/ppt/slideLayouts/slideLayout203.xml" ContentType="application/vnd.openxmlformats-officedocument.presentationml.slideLayout+xml"/>
  <Override PartName="/ppt/slideLayouts/slideLayout250.xml" ContentType="application/vnd.openxmlformats-officedocument.presentationml.slideLayout+xml"/>
  <Override PartName="/ppt/slideLayouts/slideLayout87.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Layouts/slideLayout326.xml" ContentType="application/vnd.openxmlformats-officedocument.presentationml.slideLayout+xml"/>
  <Override PartName="/ppt/slides/slide19.xml" ContentType="application/vnd.openxmlformats-officedocument.presentationml.slide+xml"/>
  <Override PartName="/ppt/slides/slide66.xml" ContentType="application/vnd.openxmlformats-officedocument.presentationml.slide+xml"/>
  <Override PartName="/ppt/slideLayouts/slideLayout118.xml" ContentType="application/vnd.openxmlformats-officedocument.presentationml.slideLayout+xml"/>
  <Override PartName="/ppt/slideLayouts/slideLayout165.xml" ContentType="application/vnd.openxmlformats-officedocument.presentationml.slideLayout+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304.xml" ContentType="application/vnd.openxmlformats-officedocument.presentationml.slideLayout+xml"/>
  <Override PartName="/ppt/slideMasters/slideMaster27.xml" ContentType="application/vnd.openxmlformats-officedocument.presentationml.slideMaster+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slideLayouts/slideLayout288.xml" ContentType="application/vnd.openxmlformats-officedocument.presentationml.slideLayout+xml"/>
  <Override PartName="/ppt/slides/slide22.xml" ContentType="application/vnd.openxmlformats-officedocument.presentationml.slide+xml"/>
  <Override PartName="/ppt/slideLayouts/slideLayout219.xml" ContentType="application/vnd.openxmlformats-officedocument.presentationml.slideLayout+xml"/>
  <Override PartName="/ppt/slideLayouts/slideLayout266.xml" ContentType="application/vnd.openxmlformats-officedocument.presentationml.slideLayout+xml"/>
  <Override PartName="/ppt/slideLayouts/slideLayout21.xml" ContentType="application/vnd.openxmlformats-officedocument.presentationml.slideLayout+xml"/>
  <Override PartName="/ppt/slideLayouts/slideLayout121.xml" ContentType="application/vnd.openxmlformats-officedocument.presentationml.slideLayout+xml"/>
  <Override PartName="/ppt/theme/theme26.xml" ContentType="application/vnd.openxmlformats-officedocument.theme+xml"/>
  <Override PartName="/ppt/slideMasters/slideMaster30.xml" ContentType="application/vnd.openxmlformats-officedocument.presentationml.slideMaster+xml"/>
  <Override PartName="/ppt/slideLayouts/slideLayout244.xml" ContentType="application/vnd.openxmlformats-officedocument.presentationml.slideLayout+xml"/>
  <Override PartName="/ppt/slideLayouts/slideLayout291.xml" ContentType="application/vnd.openxmlformats-officedocument.presentationml.slideLayout+xml"/>
  <Override PartName="/ppt/slideLayouts/slideLayout222.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slideLayouts/slideLayout159.xml" ContentType="application/vnd.openxmlformats-officedocument.presentationml.slideLayout+xml"/>
  <Override PartName="/ppt/slides/slide38.xml" ContentType="application/vnd.openxmlformats-officedocument.presentationml.slide+xml"/>
  <Override PartName="/ppt/slideLayouts/slideLayout137.xml" ContentType="application/vnd.openxmlformats-officedocument.presentationml.slideLayout+xml"/>
  <Override PartName="/ppt/slideLayouts/slideLayout184.xml" ContentType="application/vnd.openxmlformats-officedocument.presentationml.slideLayout+xml"/>
  <Override PartName="/ppt/slideLayouts/slideLayout200.xml" ContentType="application/vnd.openxmlformats-officedocument.presentationml.slideLayout+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Layouts/slideLayout323.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Layouts/slideLayout249.xml" ContentType="application/vnd.openxmlformats-officedocument.presentationml.slideLayout+xml"/>
  <Override PartName="/ppt/slideLayouts/slideLayout296.xml" ContentType="application/vnd.openxmlformats-officedocument.presentationml.slideLayout+xml"/>
  <Override PartName="/ppt/slideLayouts/slideLayout301.xml" ContentType="application/vnd.openxmlformats-officedocument.presentationml.slideLayout+xml"/>
  <Override PartName="/ppt/slideLayouts/slideLayout312.xml" ContentType="application/vnd.openxmlformats-officedocument.presentationml.slideLayout+xml"/>
  <Override PartName="/ppt/slides/slide41.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Layouts/slideLayout238.xml" ContentType="application/vnd.openxmlformats-officedocument.presentationml.slideLayout+xml"/>
  <Override PartName="/ppt/slideLayouts/slideLayout285.xml" ContentType="application/vnd.openxmlformats-officedocument.presentationml.slideLayout+xml"/>
  <Override PartName="/ppt/slideMasters/slideMaster24.xml" ContentType="application/vnd.openxmlformats-officedocument.presentationml.slideMaster+xml"/>
  <Override PartName="/ppt/slides/slide30.xml" ContentType="application/vnd.openxmlformats-officedocument.presentationml.slide+xml"/>
  <Override PartName="/ppt/slideLayouts/slideLayout40.xml" ContentType="application/vnd.openxmlformats-officedocument.presentationml.slideLayout+xml"/>
  <Override PartName="/ppt/slideLayouts/slideLayout227.xml" ContentType="application/vnd.openxmlformats-officedocument.presentationml.slideLayout+xml"/>
  <Override PartName="/ppt/slideLayouts/slideLayout274.xml" ContentType="application/vnd.openxmlformats-officedocument.presentationml.slideLayout+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slideLayouts/slideLayout252.xml" ContentType="application/vnd.openxmlformats-officedocument.presentationml.slideLayout+xml"/>
  <Override PartName="/ppt/theme/theme23.xml" ContentType="application/vnd.openxmlformats-officedocument.theme+xml"/>
  <Override PartName="/ppt/slideLayouts/slideLayout263.xml" ContentType="application/vnd.openxmlformats-officedocument.presentationml.slideLayout+xml"/>
  <Override PartName="/ppt/slides/slide79.xml" ContentType="application/vnd.openxmlformats-officedocument.presentationml.slide+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slideLayouts/slideLayout241.xml" ContentType="application/vnd.openxmlformats-officedocument.presentationml.slideLayout+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Layouts/slideLayout230.xml" ContentType="application/vnd.openxmlformats-officedocument.presentationml.slideLayout+xml"/>
  <Override PartName="/ppt/slideLayouts/slideLayout317.xml" ContentType="application/vnd.openxmlformats-officedocument.presentationml.slideLayout+xml"/>
  <Override PartName="/ppt/slideLayouts/slideLayout328.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slideLayouts/slideLayout306.xml" ContentType="application/vnd.openxmlformats-officedocument.presentationml.slideLayout+xml"/>
  <Override PartName="/ppt/slideMasters/slideMaster29.xml" ContentType="application/vnd.openxmlformats-officedocument.presentationml.slideMaster+xml"/>
  <Override PartName="/ppt/slides/slide46.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Layouts/slideLayout279.xml" ContentType="application/vnd.openxmlformats-officedocument.presentationml.slideLayout+xml"/>
  <Override PartName="/ppt/slideMasters/slideMaster18.xml" ContentType="application/vnd.openxmlformats-officedocument.presentationml.slideMaster+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slideLayouts/slideLayout268.xml" ContentType="application/vnd.openxmlformats-officedocument.presentationml.slideLayout+xml"/>
  <Override PartName="/ppt/slideLayouts/slideLayout320.xml" ContentType="application/vnd.openxmlformats-officedocument.presentationml.slideLayout+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slideLayouts/slideLayout257.xml" ContentType="application/vnd.openxmlformats-officedocument.presentationml.slideLayout+xml"/>
  <Override PartName="/ppt/theme/theme28.xml" ContentType="application/vnd.openxmlformats-officedocument.theme+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theme/theme17.xml" ContentType="application/vnd.openxmlformats-officedocument.theme+xml"/>
  <Override PartName="/ppt/slideLayouts/slideLayout235.xml" ContentType="application/vnd.openxmlformats-officedocument.presentationml.slideLayout+xml"/>
  <Override PartName="/ppt/slideLayouts/slideLayout246.xml" ContentType="application/vnd.openxmlformats-officedocument.presentationml.slideLayout+xml"/>
  <Override PartName="/ppt/slideLayouts/slideLayout293.xml" ContentType="application/vnd.openxmlformats-officedocument.presentationml.slideLayout+xml"/>
  <Override PartName="/ppt/slideMasters/slideMaster21.xml" ContentType="application/vnd.openxmlformats-officedocument.presentationml.slideMaster+xml"/>
  <Override PartName="/ppt/slideLayouts/slideLayout224.xml" ContentType="application/vnd.openxmlformats-officedocument.presentationml.slideLayout+xml"/>
  <Override PartName="/ppt/slideLayouts/slideLayout271.xml" ContentType="application/vnd.openxmlformats-officedocument.presentationml.slideLayout+xml"/>
  <Override PartName="/ppt/slideLayouts/slideLayout282.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Layouts/slideLayout213.xml" ContentType="application/vnd.openxmlformats-officedocument.presentationml.slideLayout+xml"/>
  <Override PartName="/ppt/slideLayouts/slideLayout260.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theme/theme20.xml" ContentType="application/vnd.openxmlformats-officedocument.theme+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Layouts/slideLayout32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Layouts/slideLayout298.xml" ContentType="application/vnd.openxmlformats-officedocument.presentationml.slideLayout+xml"/>
  <Override PartName="/ppt/slideLayouts/slideLayout303.xml" ContentType="application/vnd.openxmlformats-officedocument.presentationml.slideLayout+xml"/>
  <Override PartName="/ppt/slideLayouts/slideLayout314.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Layouts/slideLayout287.xml" ContentType="application/vnd.openxmlformats-officedocument.presentationml.slideLayout+xml"/>
  <Override PartName="/ppt/slideMasters/slideMaster26.xml" ContentType="application/vnd.openxmlformats-officedocument.presentationml.slideMaster+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Layouts/slideLayout229.xml" ContentType="application/vnd.openxmlformats-officedocument.presentationml.slideLayout+xml"/>
  <Override PartName="/ppt/slideLayouts/slideLayout276.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slideLayouts/slideLayout254.xml" ContentType="application/vnd.openxmlformats-officedocument.presentationml.slideLayout+xml"/>
  <Override PartName="/ppt/slideLayouts/slideLayout265.xml" ContentType="application/vnd.openxmlformats-officedocument.presentationml.slideLayout+xml"/>
  <Override PartName="/ppt/theme/theme14.xml" ContentType="application/vnd.openxmlformats-officedocument.theme+xml"/>
  <Override PartName="/ppt/slideLayouts/slideLayout243.xml" ContentType="application/vnd.openxmlformats-officedocument.presentationml.slideLayout+xml"/>
  <Override PartName="/ppt/theme/theme25.xml" ContentType="application/vnd.openxmlformats-officedocument.theme+xml"/>
  <Override PartName="/ppt/slideLayouts/slideLayout290.xml" ContentType="application/vnd.openxmlformats-officedocument.presentationml.slideLayout+xml"/>
  <Override PartName="/ppt/slideLayouts/slideLayout232.xml" ContentType="application/vnd.openxmlformats-officedocument.presentationml.slideLayout+xml"/>
  <Override PartName="/ppt/slideLayouts/slideLayout319.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Layouts/slideLayout308.xml" ContentType="application/vnd.openxmlformats-officedocument.presentationml.slideLayout+xml"/>
  <Override PartName="/ppt/slides/slide48.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Layouts/slideLayout322.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259.xml" ContentType="application/vnd.openxmlformats-officedocument.presentationml.slideLayout+xml"/>
  <Override PartName="/ppt/slideLayouts/slideLayout311.xml" ContentType="application/vnd.openxmlformats-officedocument.presentationml.slideLayout+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19.xml" ContentType="application/vnd.openxmlformats-officedocument.theme+xml"/>
  <Override PartName="/ppt/slideLayouts/slideLayout248.xml" ContentType="application/vnd.openxmlformats-officedocument.presentationml.slideLayout+xml"/>
  <Override PartName="/ppt/slideLayouts/slideLayout295.xml" ContentType="application/vnd.openxmlformats-officedocument.presentationml.slideLayout+xml"/>
  <Override PartName="/ppt/slideLayouts/slideLayout300.xml" ContentType="application/vnd.openxmlformats-officedocument.presentationml.slideLayout+xml"/>
  <Override PartName="/ppt/slideMasters/slideMaster23.xml" ContentType="application/vnd.openxmlformats-officedocument.presentationml.slideMaster+xml"/>
  <Override PartName="/ppt/slides/slide40.xml" ContentType="application/vnd.openxmlformats-officedocument.presentationml.slide+xml"/>
  <Override PartName="/ppt/slideLayouts/slideLayout50.xml" ContentType="application/vnd.openxmlformats-officedocument.presentationml.slideLayout+xml"/>
  <Override PartName="/ppt/slideLayouts/slideLayout226.xml" ContentType="application/vnd.openxmlformats-officedocument.presentationml.slideLayout+xml"/>
  <Override PartName="/ppt/slideLayouts/slideLayout237.xml" ContentType="application/vnd.openxmlformats-officedocument.presentationml.slideLayout+xml"/>
  <Override PartName="/ppt/slideLayouts/slideLayout273.xml" ContentType="application/vnd.openxmlformats-officedocument.presentationml.slideLayout+xml"/>
  <Override PartName="/ppt/slideLayouts/slideLayout284.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Override PartName="/ppt/slideLayouts/slideLayout262.xml" ContentType="application/vnd.openxmlformats-officedocument.presentationml.slideLayout+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theme/theme22.xml" ContentType="application/vnd.openxmlformats-officedocument.theme+xml"/>
  <Override PartName="/ppt/slideLayouts/slideLayout251.xml" ContentType="application/vnd.openxmlformats-officedocument.presentationml.slideLayout+xml"/>
  <Override PartName="/ppt/slides/slide78.xml" ContentType="application/vnd.openxmlformats-officedocument.presentationml.slide+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ppt/slideLayouts/slideLayout327.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Layouts/slideLayout316.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Layouts/slideLayout289.xml" ContentType="application/vnd.openxmlformats-officedocument.presentationml.slideLayout+xml"/>
  <Override PartName="/ppt/slideLayouts/slideLayout305.xml" ContentType="application/vnd.openxmlformats-officedocument.presentationml.slideLayout+xml"/>
  <Override PartName="/ppt/slideMasters/slideMaster28.xml" ContentType="application/vnd.openxmlformats-officedocument.presentationml.slideMaster+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Override PartName="/ppt/slideLayouts/slideLayout278.xml" ContentType="application/vnd.openxmlformats-officedocument.presentationml.slideLayout+xml"/>
  <Override PartName="/ppt/slideLayouts/slideLayout330.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slideLayouts/slideLayout267.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245.xml" ContentType="application/vnd.openxmlformats-officedocument.presentationml.slideLayout+xml"/>
  <Override PartName="/ppt/slideLayouts/slideLayout292.xml" ContentType="application/vnd.openxmlformats-officedocument.presentationml.slideLayout+xml"/>
  <Override PartName="/ppt/theme/theme27.xml" ContentType="application/vnd.openxmlformats-officedocument.theme+xml"/>
  <Override PartName="/ppt/slideLayouts/slideLayout100.xml" ContentType="application/vnd.openxmlformats-officedocument.presentationml.slideLayout+xml"/>
  <Override PartName="/ppt/slideLayouts/slideLayout234.xml" ContentType="application/vnd.openxmlformats-officedocument.presentationml.slideLayout+xml"/>
  <Override PartName="/ppt/slideLayouts/slideLayout281.xml" ContentType="application/vnd.openxmlformats-officedocument.presentationml.slideLayout+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slideLayouts/slideLayout223.xml" ContentType="application/vnd.openxmlformats-officedocument.presentationml.slideLayout+xml"/>
  <Override PartName="/ppt/slideLayouts/slideLayout270.xml" ContentType="application/vnd.openxmlformats-officedocument.presentationml.slideLayout+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theme/theme30.xml" ContentType="application/vnd.openxmlformats-officedocument.them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Layouts/slideLayout324.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Layouts/slideLayout313.xml" ContentType="application/vnd.openxmlformats-officedocument.presentationml.slideLayout+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slideLayouts/slideLayout297.xml" ContentType="application/vnd.openxmlformats-officedocument.presentationml.slideLayout+xml"/>
  <Override PartName="/ppt/slideLayouts/slideLayout302.xml" ContentType="application/vnd.openxmlformats-officedocument.presentationml.slideLayout+xml"/>
  <Default Extension="jpeg" ContentType="image/jpeg"/>
  <Override PartName="/ppt/slideMasters/slideMaster25.xml" ContentType="application/vnd.openxmlformats-officedocument.presentationml.slideMaster+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Layouts/slideLayout228.xml" ContentType="application/vnd.openxmlformats-officedocument.presentationml.slideLayout+xml"/>
  <Override PartName="/ppt/slideLayouts/slideLayout239.xml" ContentType="application/vnd.openxmlformats-officedocument.presentationml.slideLayout+xml"/>
  <Override PartName="/ppt/slideLayouts/slideLayout275.xml" ContentType="application/vnd.openxmlformats-officedocument.presentationml.slideLayout+xml"/>
  <Override PartName="/ppt/slideLayouts/slideLayout286.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slideLayouts/slideLayout264.xml" ContentType="application/vnd.openxmlformats-officedocument.presentationml.slideLayout+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theme/theme24.xml" ContentType="application/vnd.openxmlformats-officedocument.theme+xml"/>
  <Override PartName="/ppt/theme/theme13.xml" ContentType="application/vnd.openxmlformats-officedocument.theme+xml"/>
  <Override PartName="/ppt/slideLayouts/slideLayout179.xml" ContentType="application/vnd.openxmlformats-officedocument.presentationml.slideLayout+xml"/>
  <Override PartName="/ppt/slideLayouts/slideLayout231.xml" ContentType="application/vnd.openxmlformats-officedocument.presentationml.slideLayout+xml"/>
  <Override PartName="/ppt/slideLayouts/slideLayout242.xml" ContentType="application/vnd.openxmlformats-officedocument.presentationml.slideLayout+xml"/>
  <Override PartName="/ppt/slideLayouts/slideLayout329.xml" ContentType="application/vnd.openxmlformats-officedocument.presentationml.slideLayout+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Layouts/slideLayout220.xml" ContentType="application/vnd.openxmlformats-officedocument.presentationml.slideLayout+xml"/>
  <Override PartName="/ppt/slideLayouts/slideLayout318.xml" ContentType="application/vnd.openxmlformats-officedocument.presentationml.slideLayout+xml"/>
  <Override PartName="/ppt/slideMasters/slideMaster3.xml" ContentType="application/vnd.openxmlformats-officedocument.presentationml.slideMaster+xml"/>
  <Override PartName="/ppt/slides/slide58.xml" ContentType="application/vnd.openxmlformats-officedocument.presentationml.slid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slides/slide36.xml" ContentType="application/vnd.openxmlformats-officedocument.presentationml.slide+xml"/>
  <Override PartName="/ppt/slides/slide83.xml" ContentType="application/vnd.openxmlformats-officedocument.presentationml.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slideMasters/slideMaster19.xml" ContentType="application/vnd.openxmlformats-officedocument.presentationml.slideMaster+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258.xml" ContentType="application/vnd.openxmlformats-officedocument.presentationml.slideLayout+xml"/>
  <Override PartName="/ppt/slideLayouts/slideLayout321.xml" ContentType="application/vnd.openxmlformats-officedocument.presentationml.slideLayout+xml"/>
  <Override PartName="/ppt/slides/slide14.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tableStyles.xml" ContentType="application/vnd.openxmlformats-officedocument.presentationml.tableStyles+xml"/>
  <Override PartName="/ppt/slideLayouts/slideLayout236.xml" ContentType="application/vnd.openxmlformats-officedocument.presentationml.slideLayout+xml"/>
  <Override PartName="/ppt/slideLayouts/slideLayout283.xml" ContentType="application/vnd.openxmlformats-officedocument.presentationml.slideLayout+xml"/>
  <Override PartName="/ppt/slideMasters/slideMaster22.xml" ContentType="application/vnd.openxmlformats-officedocument.presentationml.slideMaster+xml"/>
  <Override PartName="/ppt/slideLayouts/slideLayout198.xml" ContentType="application/vnd.openxmlformats-officedocument.presentationml.slideLayout+xml"/>
  <Override PartName="/ppt/slideLayouts/slideLayout214.xml" ContentType="application/vnd.openxmlformats-officedocument.presentationml.slideLayout+xml"/>
  <Override PartName="/ppt/theme/theme21.xml" ContentType="application/vnd.openxmlformats-officedocument.theme+xml"/>
  <Override PartName="/ppt/slideLayouts/slideLayout261.xml" ContentType="application/vnd.openxmlformats-officedocument.presentationml.slideLayout+xml"/>
  <Override PartName="/ppt/slides/slide77.xml" ContentType="application/vnd.openxmlformats-officedocument.presentationml.slide+xml"/>
  <Override PartName="/ppt/slideLayouts/slideLayout98.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176.xml" ContentType="application/vnd.openxmlformats-officedocument.presentationml.slideLayout+xml"/>
  <Override PartName="/ppt/slideLayouts/slideLayout315.xml" ContentType="application/vnd.openxmlformats-officedocument.presentationml.slideLayout+xml"/>
  <Override PartName="/ppt/slides/slide55.xml" ContentType="application/vnd.openxmlformats-officedocument.presentationml.slide+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Layouts/slideLayout299.xml" ContentType="application/vnd.openxmlformats-officedocument.presentationml.slideLayout+xml"/>
  <Override PartName="/ppt/slides/slide33.xml" ContentType="application/vnd.openxmlformats-officedocument.presentationml.slide+xml"/>
  <Override PartName="/ppt/slides/slide80.xml" ContentType="application/vnd.openxmlformats-officedocument.presentationml.slide+xml"/>
  <Override PartName="/ppt/slideLayouts/slideLayout54.xml" ContentType="application/vnd.openxmlformats-officedocument.presentationml.slideLayout+xml"/>
  <Override PartName="/ppt/slideLayouts/slideLayout277.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10.xml" ContentType="application/vnd.openxmlformats-officedocument.presentationml.slideLayout+xml"/>
  <Override PartName="/ppt/slideLayouts/slideLayout208.xml" ContentType="application/vnd.openxmlformats-officedocument.presentationml.slideLayout+xml"/>
  <Override PartName="/ppt/slideLayouts/slideLayout255.xml" ContentType="application/vnd.openxmlformats-officedocument.presentationml.slideLayout+xml"/>
  <Override PartName="/ppt/slideLayouts/slideLayout10.xml" ContentType="application/vnd.openxmlformats-officedocument.presentationml.slideLayout+xml"/>
  <Override PartName="/ppt/theme/theme15.xml" ContentType="application/vnd.openxmlformats-officedocument.theme+xml"/>
  <Override PartName="/ppt/slideLayouts/slideLayout233.xml" ContentType="application/vnd.openxmlformats-officedocument.presentationml.slideLayout+xml"/>
  <Override PartName="/ppt/slideLayouts/slideLayout280.xml" ContentType="application/vnd.openxmlformats-officedocument.presentationml.slideLayout+xml"/>
  <Override PartName="/ppt/slides/slide49.xml" ContentType="application/vnd.openxmlformats-officedocument.presentationml.slide+xml"/>
  <Override PartName="/ppt/theme/theme7.xml" ContentType="application/vnd.openxmlformats-officedocument.theme+xml"/>
  <Override PartName="/ppt/slideLayouts/slideLayout211.xml" ContentType="application/vnd.openxmlformats-officedocument.presentationml.slideLayout+xml"/>
  <Override PartName="/ppt/slideLayouts/slideLayout309.xml" ContentType="application/vnd.openxmlformats-officedocument.presentationml.slideLayout+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48.xml" ContentType="application/vnd.openxmlformats-officedocument.presentationml.slideLayout+xml"/>
  <Override PartName="/ppt/slideLayouts/slideLayout19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 id="2147483768" r:id="rId2"/>
    <p:sldMasterId id="2147483780" r:id="rId3"/>
    <p:sldMasterId id="2147483792" r:id="rId4"/>
    <p:sldMasterId id="2147483804" r:id="rId5"/>
    <p:sldMasterId id="2147483816" r:id="rId6"/>
    <p:sldMasterId id="2147483828" r:id="rId7"/>
    <p:sldMasterId id="2147483840" r:id="rId8"/>
    <p:sldMasterId id="2147483852" r:id="rId9"/>
    <p:sldMasterId id="2147483864" r:id="rId10"/>
    <p:sldMasterId id="2147483876" r:id="rId11"/>
    <p:sldMasterId id="2147483888" r:id="rId12"/>
    <p:sldMasterId id="2147483900" r:id="rId13"/>
    <p:sldMasterId id="2147483912" r:id="rId14"/>
    <p:sldMasterId id="2147483924" r:id="rId15"/>
    <p:sldMasterId id="2147483936" r:id="rId16"/>
    <p:sldMasterId id="2147483948" r:id="rId17"/>
    <p:sldMasterId id="2147483960" r:id="rId18"/>
    <p:sldMasterId id="2147483972" r:id="rId19"/>
    <p:sldMasterId id="2147483984" r:id="rId20"/>
    <p:sldMasterId id="2147483996" r:id="rId21"/>
    <p:sldMasterId id="2147484008" r:id="rId22"/>
    <p:sldMasterId id="2147484020" r:id="rId23"/>
    <p:sldMasterId id="2147484032" r:id="rId24"/>
    <p:sldMasterId id="2147484044" r:id="rId25"/>
    <p:sldMasterId id="2147484056" r:id="rId26"/>
    <p:sldMasterId id="2147484068" r:id="rId27"/>
    <p:sldMasterId id="2147484080" r:id="rId28"/>
    <p:sldMasterId id="2147484092" r:id="rId29"/>
    <p:sldMasterId id="2147484104" r:id="rId30"/>
  </p:sldMasterIdLst>
  <p:sldIdLst>
    <p:sldId id="344" r:id="rId31"/>
    <p:sldId id="292" r:id="rId32"/>
    <p:sldId id="256" r:id="rId33"/>
    <p:sldId id="259" r:id="rId34"/>
    <p:sldId id="270" r:id="rId35"/>
    <p:sldId id="290" r:id="rId36"/>
    <p:sldId id="291" r:id="rId37"/>
    <p:sldId id="260" r:id="rId38"/>
    <p:sldId id="261" r:id="rId39"/>
    <p:sldId id="262" r:id="rId40"/>
    <p:sldId id="269" r:id="rId41"/>
    <p:sldId id="287" r:id="rId42"/>
    <p:sldId id="268" r:id="rId43"/>
    <p:sldId id="267" r:id="rId44"/>
    <p:sldId id="266" r:id="rId45"/>
    <p:sldId id="265" r:id="rId46"/>
    <p:sldId id="286" r:id="rId47"/>
    <p:sldId id="263" r:id="rId48"/>
    <p:sldId id="288" r:id="rId49"/>
    <p:sldId id="264" r:id="rId50"/>
    <p:sldId id="289" r:id="rId51"/>
    <p:sldId id="271" r:id="rId52"/>
    <p:sldId id="272" r:id="rId53"/>
    <p:sldId id="273" r:id="rId54"/>
    <p:sldId id="274" r:id="rId55"/>
    <p:sldId id="276" r:id="rId56"/>
    <p:sldId id="277" r:id="rId57"/>
    <p:sldId id="281" r:id="rId58"/>
    <p:sldId id="318" r:id="rId59"/>
    <p:sldId id="317" r:id="rId60"/>
    <p:sldId id="280" r:id="rId61"/>
    <p:sldId id="279" r:id="rId62"/>
    <p:sldId id="319" r:id="rId63"/>
    <p:sldId id="278" r:id="rId64"/>
    <p:sldId id="275" r:id="rId65"/>
    <p:sldId id="282" r:id="rId66"/>
    <p:sldId id="320" r:id="rId67"/>
    <p:sldId id="283" r:id="rId68"/>
    <p:sldId id="284" r:id="rId69"/>
    <p:sldId id="293" r:id="rId70"/>
    <p:sldId id="285" r:id="rId71"/>
    <p:sldId id="294" r:id="rId72"/>
    <p:sldId id="322" r:id="rId73"/>
    <p:sldId id="295" r:id="rId74"/>
    <p:sldId id="296" r:id="rId75"/>
    <p:sldId id="297" r:id="rId76"/>
    <p:sldId id="298" r:id="rId77"/>
    <p:sldId id="299" r:id="rId78"/>
    <p:sldId id="300" r:id="rId79"/>
    <p:sldId id="301" r:id="rId80"/>
    <p:sldId id="302" r:id="rId81"/>
    <p:sldId id="303" r:id="rId82"/>
    <p:sldId id="304" r:id="rId83"/>
    <p:sldId id="305" r:id="rId84"/>
    <p:sldId id="306" r:id="rId85"/>
    <p:sldId id="307" r:id="rId86"/>
    <p:sldId id="308" r:id="rId87"/>
    <p:sldId id="309" r:id="rId88"/>
    <p:sldId id="310" r:id="rId89"/>
    <p:sldId id="311" r:id="rId90"/>
    <p:sldId id="312" r:id="rId91"/>
    <p:sldId id="313" r:id="rId92"/>
    <p:sldId id="314" r:id="rId93"/>
    <p:sldId id="315" r:id="rId94"/>
    <p:sldId id="323" r:id="rId95"/>
    <p:sldId id="324" r:id="rId96"/>
    <p:sldId id="325" r:id="rId97"/>
    <p:sldId id="326" r:id="rId98"/>
    <p:sldId id="327" r:id="rId99"/>
    <p:sldId id="328" r:id="rId100"/>
    <p:sldId id="329" r:id="rId101"/>
    <p:sldId id="330" r:id="rId102"/>
    <p:sldId id="331" r:id="rId103"/>
    <p:sldId id="332" r:id="rId104"/>
    <p:sldId id="333" r:id="rId105"/>
    <p:sldId id="334" r:id="rId106"/>
    <p:sldId id="335" r:id="rId107"/>
    <p:sldId id="336" r:id="rId108"/>
    <p:sldId id="337" r:id="rId109"/>
    <p:sldId id="339" r:id="rId110"/>
    <p:sldId id="340" r:id="rId111"/>
    <p:sldId id="341" r:id="rId112"/>
    <p:sldId id="338" r:id="rId113"/>
    <p:sldId id="342" r:id="rId1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7A14"/>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3384" y="-139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theme" Target="theme/theme1.xml"/><Relationship Id="rId21" Type="http://schemas.openxmlformats.org/officeDocument/2006/relationships/slideMaster" Target="slideMasters/slideMaster21.xml"/><Relationship Id="rId42" Type="http://schemas.openxmlformats.org/officeDocument/2006/relationships/slide" Target="slides/slide12.xml"/><Relationship Id="rId47" Type="http://schemas.openxmlformats.org/officeDocument/2006/relationships/slide" Target="slides/slide17.xml"/><Relationship Id="rId63" Type="http://schemas.openxmlformats.org/officeDocument/2006/relationships/slide" Target="slides/slide33.xml"/><Relationship Id="rId68" Type="http://schemas.openxmlformats.org/officeDocument/2006/relationships/slide" Target="slides/slide38.xml"/><Relationship Id="rId84" Type="http://schemas.openxmlformats.org/officeDocument/2006/relationships/slide" Target="slides/slide54.xml"/><Relationship Id="rId89" Type="http://schemas.openxmlformats.org/officeDocument/2006/relationships/slide" Target="slides/slide59.xml"/><Relationship Id="rId112" Type="http://schemas.openxmlformats.org/officeDocument/2006/relationships/slide" Target="slides/slide82.xml"/><Relationship Id="rId16" Type="http://schemas.openxmlformats.org/officeDocument/2006/relationships/slideMaster" Target="slideMasters/slideMaster16.xml"/><Relationship Id="rId107" Type="http://schemas.openxmlformats.org/officeDocument/2006/relationships/slide" Target="slides/slide77.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2.xml"/><Relationship Id="rId37" Type="http://schemas.openxmlformats.org/officeDocument/2006/relationships/slide" Target="slides/slide7.xml"/><Relationship Id="rId40" Type="http://schemas.openxmlformats.org/officeDocument/2006/relationships/slide" Target="slides/slide10.xml"/><Relationship Id="rId45" Type="http://schemas.openxmlformats.org/officeDocument/2006/relationships/slide" Target="slides/slide15.xml"/><Relationship Id="rId53" Type="http://schemas.openxmlformats.org/officeDocument/2006/relationships/slide" Target="slides/slide23.xml"/><Relationship Id="rId58" Type="http://schemas.openxmlformats.org/officeDocument/2006/relationships/slide" Target="slides/slide28.xml"/><Relationship Id="rId66" Type="http://schemas.openxmlformats.org/officeDocument/2006/relationships/slide" Target="slides/slide36.xml"/><Relationship Id="rId74" Type="http://schemas.openxmlformats.org/officeDocument/2006/relationships/slide" Target="slides/slide44.xml"/><Relationship Id="rId79" Type="http://schemas.openxmlformats.org/officeDocument/2006/relationships/slide" Target="slides/slide49.xml"/><Relationship Id="rId87" Type="http://schemas.openxmlformats.org/officeDocument/2006/relationships/slide" Target="slides/slide57.xml"/><Relationship Id="rId102" Type="http://schemas.openxmlformats.org/officeDocument/2006/relationships/slide" Target="slides/slide72.xml"/><Relationship Id="rId110" Type="http://schemas.openxmlformats.org/officeDocument/2006/relationships/slide" Target="slides/slide80.xml"/><Relationship Id="rId115"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31.xml"/><Relationship Id="rId82" Type="http://schemas.openxmlformats.org/officeDocument/2006/relationships/slide" Target="slides/slide52.xml"/><Relationship Id="rId90" Type="http://schemas.openxmlformats.org/officeDocument/2006/relationships/slide" Target="slides/slide60.xml"/><Relationship Id="rId95" Type="http://schemas.openxmlformats.org/officeDocument/2006/relationships/slide" Target="slides/slide65.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 Target="slides/slide5.xml"/><Relationship Id="rId43" Type="http://schemas.openxmlformats.org/officeDocument/2006/relationships/slide" Target="slides/slide13.xml"/><Relationship Id="rId48" Type="http://schemas.openxmlformats.org/officeDocument/2006/relationships/slide" Target="slides/slide18.xml"/><Relationship Id="rId56" Type="http://schemas.openxmlformats.org/officeDocument/2006/relationships/slide" Target="slides/slide26.xml"/><Relationship Id="rId64" Type="http://schemas.openxmlformats.org/officeDocument/2006/relationships/slide" Target="slides/slide34.xml"/><Relationship Id="rId69" Type="http://schemas.openxmlformats.org/officeDocument/2006/relationships/slide" Target="slides/slide39.xml"/><Relationship Id="rId77" Type="http://schemas.openxmlformats.org/officeDocument/2006/relationships/slide" Target="slides/slide47.xml"/><Relationship Id="rId100" Type="http://schemas.openxmlformats.org/officeDocument/2006/relationships/slide" Target="slides/slide70.xml"/><Relationship Id="rId105" Type="http://schemas.openxmlformats.org/officeDocument/2006/relationships/slide" Target="slides/slide75.xml"/><Relationship Id="rId113" Type="http://schemas.openxmlformats.org/officeDocument/2006/relationships/slide" Target="slides/slide83.xml"/><Relationship Id="rId118"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21.xml"/><Relationship Id="rId72" Type="http://schemas.openxmlformats.org/officeDocument/2006/relationships/slide" Target="slides/slide42.xml"/><Relationship Id="rId80" Type="http://schemas.openxmlformats.org/officeDocument/2006/relationships/slide" Target="slides/slide50.xml"/><Relationship Id="rId85" Type="http://schemas.openxmlformats.org/officeDocument/2006/relationships/slide" Target="slides/slide55.xml"/><Relationship Id="rId93" Type="http://schemas.openxmlformats.org/officeDocument/2006/relationships/slide" Target="slides/slide63.xml"/><Relationship Id="rId98" Type="http://schemas.openxmlformats.org/officeDocument/2006/relationships/slide" Target="slides/slide6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3.xml"/><Relationship Id="rId38" Type="http://schemas.openxmlformats.org/officeDocument/2006/relationships/slide" Target="slides/slide8.xml"/><Relationship Id="rId46" Type="http://schemas.openxmlformats.org/officeDocument/2006/relationships/slide" Target="slides/slide16.xml"/><Relationship Id="rId59" Type="http://schemas.openxmlformats.org/officeDocument/2006/relationships/slide" Target="slides/slide29.xml"/><Relationship Id="rId67" Type="http://schemas.openxmlformats.org/officeDocument/2006/relationships/slide" Target="slides/slide37.xml"/><Relationship Id="rId103" Type="http://schemas.openxmlformats.org/officeDocument/2006/relationships/slide" Target="slides/slide73.xml"/><Relationship Id="rId108" Type="http://schemas.openxmlformats.org/officeDocument/2006/relationships/slide" Target="slides/slide78.xml"/><Relationship Id="rId116" Type="http://schemas.openxmlformats.org/officeDocument/2006/relationships/viewProps" Target="viewProps.xml"/><Relationship Id="rId20" Type="http://schemas.openxmlformats.org/officeDocument/2006/relationships/slideMaster" Target="slideMasters/slideMaster20.xml"/><Relationship Id="rId41" Type="http://schemas.openxmlformats.org/officeDocument/2006/relationships/slide" Target="slides/slide11.xml"/><Relationship Id="rId54" Type="http://schemas.openxmlformats.org/officeDocument/2006/relationships/slide" Target="slides/slide24.xml"/><Relationship Id="rId62" Type="http://schemas.openxmlformats.org/officeDocument/2006/relationships/slide" Target="slides/slide32.xml"/><Relationship Id="rId70" Type="http://schemas.openxmlformats.org/officeDocument/2006/relationships/slide" Target="slides/slide40.xml"/><Relationship Id="rId75" Type="http://schemas.openxmlformats.org/officeDocument/2006/relationships/slide" Target="slides/slide45.xml"/><Relationship Id="rId83" Type="http://schemas.openxmlformats.org/officeDocument/2006/relationships/slide" Target="slides/slide53.xml"/><Relationship Id="rId88" Type="http://schemas.openxmlformats.org/officeDocument/2006/relationships/slide" Target="slides/slide58.xml"/><Relationship Id="rId91" Type="http://schemas.openxmlformats.org/officeDocument/2006/relationships/slide" Target="slides/slide61.xml"/><Relationship Id="rId96" Type="http://schemas.openxmlformats.org/officeDocument/2006/relationships/slide" Target="slides/slide66.xml"/><Relationship Id="rId111" Type="http://schemas.openxmlformats.org/officeDocument/2006/relationships/slide" Target="slides/slide8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6.xml"/><Relationship Id="rId49" Type="http://schemas.openxmlformats.org/officeDocument/2006/relationships/slide" Target="slides/slide19.xml"/><Relationship Id="rId57" Type="http://schemas.openxmlformats.org/officeDocument/2006/relationships/slide" Target="slides/slide27.xml"/><Relationship Id="rId106" Type="http://schemas.openxmlformats.org/officeDocument/2006/relationships/slide" Target="slides/slide76.xml"/><Relationship Id="rId114" Type="http://schemas.openxmlformats.org/officeDocument/2006/relationships/slide" Target="slides/slide84.xml"/><Relationship Id="rId10" Type="http://schemas.openxmlformats.org/officeDocument/2006/relationships/slideMaster" Target="slideMasters/slideMaster10.xml"/><Relationship Id="rId31" Type="http://schemas.openxmlformats.org/officeDocument/2006/relationships/slide" Target="slides/slide1.xml"/><Relationship Id="rId44" Type="http://schemas.openxmlformats.org/officeDocument/2006/relationships/slide" Target="slides/slide14.xml"/><Relationship Id="rId52" Type="http://schemas.openxmlformats.org/officeDocument/2006/relationships/slide" Target="slides/slide22.xml"/><Relationship Id="rId60" Type="http://schemas.openxmlformats.org/officeDocument/2006/relationships/slide" Target="slides/slide30.xml"/><Relationship Id="rId65" Type="http://schemas.openxmlformats.org/officeDocument/2006/relationships/slide" Target="slides/slide35.xml"/><Relationship Id="rId73" Type="http://schemas.openxmlformats.org/officeDocument/2006/relationships/slide" Target="slides/slide43.xml"/><Relationship Id="rId78" Type="http://schemas.openxmlformats.org/officeDocument/2006/relationships/slide" Target="slides/slide48.xml"/><Relationship Id="rId81" Type="http://schemas.openxmlformats.org/officeDocument/2006/relationships/slide" Target="slides/slide51.xml"/><Relationship Id="rId86" Type="http://schemas.openxmlformats.org/officeDocument/2006/relationships/slide" Target="slides/slide56.xml"/><Relationship Id="rId94" Type="http://schemas.openxmlformats.org/officeDocument/2006/relationships/slide" Target="slides/slide64.xml"/><Relationship Id="rId99" Type="http://schemas.openxmlformats.org/officeDocument/2006/relationships/slide" Target="slides/slide69.xml"/><Relationship Id="rId101" Type="http://schemas.openxmlformats.org/officeDocument/2006/relationships/slide" Target="slides/slide7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9.xml"/><Relationship Id="rId109" Type="http://schemas.openxmlformats.org/officeDocument/2006/relationships/slide" Target="slides/slide79.xml"/><Relationship Id="rId34" Type="http://schemas.openxmlformats.org/officeDocument/2006/relationships/slide" Target="slides/slide4.xml"/><Relationship Id="rId50" Type="http://schemas.openxmlformats.org/officeDocument/2006/relationships/slide" Target="slides/slide20.xml"/><Relationship Id="rId55" Type="http://schemas.openxmlformats.org/officeDocument/2006/relationships/slide" Target="slides/slide25.xml"/><Relationship Id="rId76" Type="http://schemas.openxmlformats.org/officeDocument/2006/relationships/slide" Target="slides/slide46.xml"/><Relationship Id="rId97" Type="http://schemas.openxmlformats.org/officeDocument/2006/relationships/slide" Target="slides/slide67.xml"/><Relationship Id="rId104" Type="http://schemas.openxmlformats.org/officeDocument/2006/relationships/slide" Target="slides/slide74.xml"/><Relationship Id="rId7" Type="http://schemas.openxmlformats.org/officeDocument/2006/relationships/slideMaster" Target="slideMasters/slideMaster7.xml"/><Relationship Id="rId71" Type="http://schemas.openxmlformats.org/officeDocument/2006/relationships/slide" Target="slides/slide41.xml"/><Relationship Id="rId92" Type="http://schemas.openxmlformats.org/officeDocument/2006/relationships/slide" Target="slides/slide62.xml"/><Relationship Id="rId2" Type="http://schemas.openxmlformats.org/officeDocument/2006/relationships/slideMaster" Target="slideMasters/slideMaster2.xml"/><Relationship Id="rId29" Type="http://schemas.openxmlformats.org/officeDocument/2006/relationships/slideMaster" Target="slideMasters/slideMaster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pPr/>
              <a:t>09/12/2018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DD1255-B5D9-488A-8417-94B689DEAC89}" type="slidenum">
              <a:rPr lang="tr-TR" smtClean="0"/>
              <a:pPr/>
              <a:t>‹#›</a:t>
            </a:fld>
            <a:endParaRPr lang="tr-T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pPr/>
              <a:t>09/12/2018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DD1255-B5D9-488A-8417-94B689DEAC89}"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1977311432"/>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1640764884"/>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718593506"/>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2944955953"/>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1910193902"/>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624249239"/>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5212915"/>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158780284"/>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711210725"/>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86260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pPr/>
              <a:t>09/12/2018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DD1255-B5D9-488A-8417-94B689DEAC89}"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76742201"/>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27506063"/>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687699608"/>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8329639"/>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3232133970"/>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2536307678"/>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131158321"/>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0230631"/>
      </p:ext>
    </p:extLst>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608039039"/>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134992341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1977311432"/>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52292964"/>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1581917"/>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27506063"/>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687699608"/>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8329639"/>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3232133970"/>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2536307678"/>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131158321"/>
      </p:ext>
    </p:extLst>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0230631"/>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60803903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1640764884"/>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1349923419"/>
      </p:ext>
    </p:extLst>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52292964"/>
      </p:ext>
    </p:extLst>
  </p:cSld>
  <p:clrMapOvr>
    <a:masterClrMapping/>
  </p:clrMapOvr>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1581917"/>
      </p:ext>
    </p:extLst>
  </p:cSld>
  <p:clrMapOvr>
    <a:masterClrMapping/>
  </p:clrMapOvr>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27506063"/>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687699608"/>
      </p:ext>
    </p:extLst>
  </p:cSld>
  <p:clrMapOvr>
    <a:masterClrMapping/>
  </p:clrMapOvr>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8329639"/>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3232133970"/>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2536307678"/>
      </p:ext>
    </p:extLst>
  </p:cSld>
  <p:clrMapOvr>
    <a:masterClrMapping/>
  </p:clrMapOvr>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131158321"/>
      </p:ext>
    </p:extLst>
  </p:cSld>
  <p:clrMapOvr>
    <a:masterClrMapping/>
  </p:clrMapOvr>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023063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718593506"/>
      </p:ext>
    </p:extLst>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608039039"/>
      </p:ext>
    </p:extLst>
  </p:cSld>
  <p:clrMapOvr>
    <a:masterClrMapping/>
  </p:clrMapOvr>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1349923419"/>
      </p:ext>
    </p:extLst>
  </p:cSld>
  <p:clrMapOvr>
    <a:masterClrMapping/>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52292964"/>
      </p:ext>
    </p:extLst>
  </p:cSld>
  <p:clrMapOvr>
    <a:masterClrMapping/>
  </p:clrMapOvr>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1581917"/>
      </p:ext>
    </p:extLst>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27506063"/>
      </p:ext>
    </p:extLst>
  </p:cSld>
  <p:clrMapOvr>
    <a:masterClrMapping/>
  </p:clrMapOvr>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687699608"/>
      </p:ext>
    </p:extLst>
  </p:cSld>
  <p:clrMapOvr>
    <a:masterClrMapping/>
  </p:clrMapOvr>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8329639"/>
      </p:ext>
    </p:extLst>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3232133970"/>
      </p:ext>
    </p:extLst>
  </p:cSld>
  <p:clrMapOvr>
    <a:masterClrMapping/>
  </p:clrMapOvr>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2536307678"/>
      </p:ext>
    </p:extLst>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13115832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2944955953"/>
      </p:ext>
    </p:extLst>
  </p:cSld>
  <p:clrMapOvr>
    <a:masterClrMapping/>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0230631"/>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608039039"/>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1349923419"/>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52292964"/>
      </p:ext>
    </p:extLst>
  </p:cSld>
  <p:clrMapOvr>
    <a:masterClrMapping/>
  </p:clrMapOvr>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1581917"/>
      </p:ext>
    </p:extLst>
  </p:cSld>
  <p:clrMapOvr>
    <a:masterClrMapping/>
  </p:clrMapOvr>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27506063"/>
      </p:ext>
    </p:extLst>
  </p:cSld>
  <p:clrMapOvr>
    <a:masterClrMapping/>
  </p:clrMapOvr>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687699608"/>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8329639"/>
      </p:ext>
    </p:extLst>
  </p:cSld>
  <p:clrMapOvr>
    <a:masterClrMapping/>
  </p:clrMapOvr>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3232133970"/>
      </p:ext>
    </p:extLst>
  </p:cSld>
  <p:clrMapOvr>
    <a:masterClrMapping/>
  </p:clrMapOvr>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253630767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1910193902"/>
      </p:ext>
    </p:extLst>
  </p:cSld>
  <p:clrMapOvr>
    <a:masterClrMapping/>
  </p:clrMapOvr>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131158321"/>
      </p:ext>
    </p:extLst>
  </p:cSld>
  <p:clrMapOvr>
    <a:masterClrMapping/>
  </p:clrMapOvr>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0230631"/>
      </p:ext>
    </p:extLst>
  </p:cSld>
  <p:clrMapOvr>
    <a:masterClrMapping/>
  </p:clrMapOvr>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608039039"/>
      </p:ext>
    </p:extLst>
  </p:cSld>
  <p:clrMapOvr>
    <a:masterClrMapping/>
  </p:clrMapOvr>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1349923419"/>
      </p:ext>
    </p:extLst>
  </p:cSld>
  <p:clrMapOvr>
    <a:masterClrMapping/>
  </p:clrMapOvr>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52292964"/>
      </p:ext>
    </p:extLst>
  </p:cSld>
  <p:clrMapOvr>
    <a:masterClrMapping/>
  </p:clrMapOvr>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1581917"/>
      </p:ext>
    </p:extLst>
  </p:cSld>
  <p:clrMapOvr>
    <a:masterClrMapping/>
  </p:clrMapOvr>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27506063"/>
      </p:ext>
    </p:extLst>
  </p:cSld>
  <p:clrMapOvr>
    <a:masterClrMapping/>
  </p:clrMapOvr>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687699608"/>
      </p:ext>
    </p:extLst>
  </p:cSld>
  <p:clrMapOvr>
    <a:masterClrMapping/>
  </p:clrMapOvr>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8329639"/>
      </p:ext>
    </p:extLst>
  </p:cSld>
  <p:clrMapOvr>
    <a:masterClrMapping/>
  </p:clrMapOvr>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323213397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624249239"/>
      </p:ext>
    </p:extLst>
  </p:cSld>
  <p:clrMapOvr>
    <a:masterClrMapping/>
  </p:clrMapOvr>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2536307678"/>
      </p:ext>
    </p:extLst>
  </p:cSld>
  <p:clrMapOvr>
    <a:masterClrMapping/>
  </p:clrMapOvr>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131158321"/>
      </p:ext>
    </p:extLst>
  </p:cSld>
  <p:clrMapOvr>
    <a:masterClrMapping/>
  </p:clrMapOvr>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0230631"/>
      </p:ext>
    </p:extLst>
  </p:cSld>
  <p:clrMapOvr>
    <a:masterClrMapping/>
  </p:clrMapOvr>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608039039"/>
      </p:ext>
    </p:extLst>
  </p:cSld>
  <p:clrMapOvr>
    <a:masterClrMapping/>
  </p:clrMapOvr>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1349923419"/>
      </p:ext>
    </p:extLst>
  </p:cSld>
  <p:clrMapOvr>
    <a:masterClrMapping/>
  </p:clrMapOvr>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52292964"/>
      </p:ext>
    </p:extLst>
  </p:cSld>
  <p:clrMapOvr>
    <a:masterClrMapping/>
  </p:clrMapOvr>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1581917"/>
      </p:ext>
    </p:extLst>
  </p:cSld>
  <p:clrMapOvr>
    <a:masterClrMapping/>
  </p:clrMapOvr>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27506063"/>
      </p:ext>
    </p:extLst>
  </p:cSld>
  <p:clrMapOvr>
    <a:masterClrMapping/>
  </p:clrMapOvr>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687699608"/>
      </p:ext>
    </p:extLst>
  </p:cSld>
  <p:clrMapOvr>
    <a:masterClrMapping/>
  </p:clrMapOvr>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83296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5212915"/>
      </p:ext>
    </p:extLst>
  </p:cSld>
  <p:clrMapOvr>
    <a:masterClrMapping/>
  </p:clrMapOvr>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3232133970"/>
      </p:ext>
    </p:extLst>
  </p:cSld>
  <p:clrMapOvr>
    <a:masterClrMapping/>
  </p:clrMapOvr>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2536307678"/>
      </p:ext>
    </p:extLst>
  </p:cSld>
  <p:clrMapOvr>
    <a:masterClrMapping/>
  </p:clrMapOvr>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131158321"/>
      </p:ext>
    </p:extLst>
  </p:cSld>
  <p:clrMapOvr>
    <a:masterClrMapping/>
  </p:clrMapOvr>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0230631"/>
      </p:ext>
    </p:extLst>
  </p:cSld>
  <p:clrMapOvr>
    <a:masterClrMapping/>
  </p:clrMapOvr>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608039039"/>
      </p:ext>
    </p:extLst>
  </p:cSld>
  <p:clrMapOvr>
    <a:masterClrMapping/>
  </p:clrMapOvr>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1349923419"/>
      </p:ext>
    </p:extLst>
  </p:cSld>
  <p:clrMapOvr>
    <a:masterClrMapping/>
  </p:clrMapOvr>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52292964"/>
      </p:ext>
    </p:extLst>
  </p:cSld>
  <p:clrMapOvr>
    <a:masterClrMapping/>
  </p:clrMapOvr>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1581917"/>
      </p:ext>
    </p:extLst>
  </p:cSld>
  <p:clrMapOvr>
    <a:masterClrMapping/>
  </p:clrMapOvr>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27506063"/>
      </p:ext>
    </p:extLst>
  </p:cSld>
  <p:clrMapOvr>
    <a:masterClrMapping/>
  </p:clrMapOvr>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68769960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158780284"/>
      </p:ext>
    </p:extLst>
  </p:cSld>
  <p:clrMapOvr>
    <a:masterClrMapping/>
  </p:clrMapOvr>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8329639"/>
      </p:ext>
    </p:extLst>
  </p:cSld>
  <p:clrMapOvr>
    <a:masterClrMapping/>
  </p:clrMapOvr>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3232133970"/>
      </p:ext>
    </p:extLst>
  </p:cSld>
  <p:clrMapOvr>
    <a:masterClrMapping/>
  </p:clrMapOvr>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2536307678"/>
      </p:ext>
    </p:extLst>
  </p:cSld>
  <p:clrMapOvr>
    <a:masterClrMapping/>
  </p:clrMapOvr>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131158321"/>
      </p:ext>
    </p:extLst>
  </p:cSld>
  <p:clrMapOvr>
    <a:masterClrMapping/>
  </p:clrMapOvr>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0230631"/>
      </p:ext>
    </p:extLst>
  </p:cSld>
  <p:clrMapOvr>
    <a:masterClrMapping/>
  </p:clrMapOvr>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608039039"/>
      </p:ext>
    </p:extLst>
  </p:cSld>
  <p:clrMapOvr>
    <a:masterClrMapping/>
  </p:clrMapOvr>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1349923419"/>
      </p:ext>
    </p:extLst>
  </p:cSld>
  <p:clrMapOvr>
    <a:masterClrMapping/>
  </p:clrMapOvr>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52292964"/>
      </p:ext>
    </p:extLst>
  </p:cSld>
  <p:clrMapOvr>
    <a:masterClrMapping/>
  </p:clrMapOvr>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1581917"/>
      </p:ext>
    </p:extLst>
  </p:cSld>
  <p:clrMapOvr>
    <a:masterClrMapping/>
  </p:clrMapOvr>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275060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pPr/>
              <a:t>09/12/2018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DD1255-B5D9-488A-8417-94B689DEAC89}"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711210725"/>
      </p:ext>
    </p:extLst>
  </p:cSld>
  <p:clrMapOvr>
    <a:masterClrMapping/>
  </p:clrMapOvr>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687699608"/>
      </p:ext>
    </p:extLst>
  </p:cSld>
  <p:clrMapOvr>
    <a:masterClrMapping/>
  </p:clrMapOvr>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8329639"/>
      </p:ext>
    </p:extLst>
  </p:cSld>
  <p:clrMapOvr>
    <a:masterClrMapping/>
  </p:clrMapOvr>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3232133970"/>
      </p:ext>
    </p:extLst>
  </p:cSld>
  <p:clrMapOvr>
    <a:masterClrMapping/>
  </p:clrMapOvr>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2536307678"/>
      </p:ext>
    </p:extLst>
  </p:cSld>
  <p:clrMapOvr>
    <a:masterClrMapping/>
  </p:clrMapOvr>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131158321"/>
      </p:ext>
    </p:extLst>
  </p:cSld>
  <p:clrMapOvr>
    <a:masterClrMapping/>
  </p:clrMapOvr>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0230631"/>
      </p:ext>
    </p:extLst>
  </p:cSld>
  <p:clrMapOvr>
    <a:masterClrMapping/>
  </p:clrMapOvr>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608039039"/>
      </p:ext>
    </p:extLst>
  </p:cSld>
  <p:clrMapOvr>
    <a:masterClrMapping/>
  </p:clrMapOvr>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1349923419"/>
      </p:ext>
    </p:extLst>
  </p:cSld>
  <p:clrMapOvr>
    <a:masterClrMapping/>
  </p:clrMapOvr>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52292964"/>
      </p:ext>
    </p:extLst>
  </p:cSld>
  <p:clrMapOvr>
    <a:masterClrMapping/>
  </p:clrMapOvr>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158191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862602"/>
      </p:ext>
    </p:extLst>
  </p:cSld>
  <p:clrMapOvr>
    <a:masterClrMapping/>
  </p:clrMapOvr>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27506063"/>
      </p:ext>
    </p:extLst>
  </p:cSld>
  <p:clrMapOvr>
    <a:masterClrMapping/>
  </p:clrMapOvr>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687699608"/>
      </p:ext>
    </p:extLst>
  </p:cSld>
  <p:clrMapOvr>
    <a:masterClrMapping/>
  </p:clrMapOvr>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8329639"/>
      </p:ext>
    </p:extLst>
  </p:cSld>
  <p:clrMapOvr>
    <a:masterClrMapping/>
  </p:clrMapOvr>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3232133970"/>
      </p:ext>
    </p:extLst>
  </p:cSld>
  <p:clrMapOvr>
    <a:masterClrMapping/>
  </p:clrMapOvr>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2536307678"/>
      </p:ext>
    </p:extLst>
  </p:cSld>
  <p:clrMapOvr>
    <a:masterClrMapping/>
  </p:clrMapOvr>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131158321"/>
      </p:ext>
    </p:extLst>
  </p:cSld>
  <p:clrMapOvr>
    <a:masterClrMapping/>
  </p:clrMapOvr>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0230631"/>
      </p:ext>
    </p:extLst>
  </p:cSld>
  <p:clrMapOvr>
    <a:masterClrMapping/>
  </p:clrMapOvr>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608039039"/>
      </p:ext>
    </p:extLst>
  </p:cSld>
  <p:clrMapOvr>
    <a:masterClrMapping/>
  </p:clrMapOvr>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1349923419"/>
      </p:ext>
    </p:extLst>
  </p:cSld>
  <p:clrMapOvr>
    <a:masterClrMapping/>
  </p:clrMapOvr>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52292964"/>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76742201"/>
      </p:ext>
    </p:extLst>
  </p:cSld>
  <p:clrMapOvr>
    <a:masterClrMapping/>
  </p:clrMapOvr>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1581917"/>
      </p:ext>
    </p:extLst>
  </p:cSld>
  <p:clrMapOvr>
    <a:masterClrMapping/>
  </p:clrMapOvr>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27506063"/>
      </p:ext>
    </p:extLst>
  </p:cSld>
  <p:clrMapOvr>
    <a:masterClrMapping/>
  </p:clrMapOvr>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687699608"/>
      </p:ext>
    </p:extLst>
  </p:cSld>
  <p:clrMapOvr>
    <a:masterClrMapping/>
  </p:clrMapOvr>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8329639"/>
      </p:ext>
    </p:extLst>
  </p:cSld>
  <p:clrMapOvr>
    <a:masterClrMapping/>
  </p:clrMapOvr>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3232133970"/>
      </p:ext>
    </p:extLst>
  </p:cSld>
  <p:clrMapOvr>
    <a:masterClrMapping/>
  </p:clrMapOvr>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2536307678"/>
      </p:ext>
    </p:extLst>
  </p:cSld>
  <p:clrMapOvr>
    <a:masterClrMapping/>
  </p:clrMapOvr>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131158321"/>
      </p:ext>
    </p:extLst>
  </p:cSld>
  <p:clrMapOvr>
    <a:masterClrMapping/>
  </p:clrMapOvr>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0230631"/>
      </p:ext>
    </p:extLst>
  </p:cSld>
  <p:clrMapOvr>
    <a:masterClrMapping/>
  </p:clrMapOvr>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608039039"/>
      </p:ext>
    </p:extLst>
  </p:cSld>
  <p:clrMapOvr>
    <a:masterClrMapping/>
  </p:clrMapOvr>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134992341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1977311432"/>
      </p:ext>
    </p:extLst>
  </p:cSld>
  <p:clrMapOvr>
    <a:masterClrMapping/>
  </p:clrMapOvr>
  <p:timing>
    <p:tnLst>
      <p:par>
        <p:cTn id="1" dur="indefinite" restart="never" nodeType="tmRoot"/>
      </p:par>
    </p:tnLst>
  </p:timing>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52292964"/>
      </p:ext>
    </p:extLst>
  </p:cSld>
  <p:clrMapOvr>
    <a:masterClrMapping/>
  </p:clrMapOvr>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981581917"/>
      </p:ext>
    </p:extLst>
  </p:cSld>
  <p:clrMapOvr>
    <a:masterClrMapping/>
  </p:clrMapOvr>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3151169312"/>
      </p:ext>
    </p:extLst>
  </p:cSld>
  <p:clrMapOvr>
    <a:masterClrMapping/>
  </p:clrMapOvr>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755223225"/>
      </p:ext>
    </p:extLst>
  </p:cSld>
  <p:clrMapOvr>
    <a:masterClrMapping/>
  </p:clrMapOvr>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78457553"/>
      </p:ext>
    </p:extLst>
  </p:cSld>
  <p:clrMapOvr>
    <a:masterClrMapping/>
  </p:clrMapOvr>
  <p:timing>
    <p:tnLst>
      <p:par>
        <p:cTn id="1" dur="indefinite" restart="never" nodeType="tmRoot"/>
      </p:par>
    </p:tnLst>
  </p:timing>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1596507205"/>
      </p:ext>
    </p:extLst>
  </p:cSld>
  <p:clrMapOvr>
    <a:masterClrMapping/>
  </p:clrMapOvr>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3001527526"/>
      </p:ext>
    </p:extLst>
  </p:cSld>
  <p:clrMapOvr>
    <a:masterClrMapping/>
  </p:clrMapOvr>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63914954"/>
      </p:ext>
    </p:extLst>
  </p:cSld>
  <p:clrMapOvr>
    <a:masterClrMapping/>
  </p:clrMapOvr>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468807812"/>
      </p:ext>
    </p:extLst>
  </p:cSld>
  <p:clrMapOvr>
    <a:masterClrMapping/>
  </p:clrMapOvr>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418304449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1640764884"/>
      </p:ext>
    </p:extLst>
  </p:cSld>
  <p:clrMapOvr>
    <a:masterClrMapping/>
  </p:clrMapOvr>
  <p:timing>
    <p:tnLst>
      <p:par>
        <p:cTn id="1" dur="indefinite" restart="never" nodeType="tmRoot"/>
      </p:par>
    </p:tn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3517409031"/>
      </p:ext>
    </p:extLst>
  </p:cSld>
  <p:clrMapOvr>
    <a:masterClrMapping/>
  </p:clrMapOvr>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7925660"/>
      </p:ext>
    </p:extLst>
  </p:cSld>
  <p:clrMapOvr>
    <a:masterClrMapping/>
  </p:clrMapOvr>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660263888"/>
      </p:ext>
    </p:extLst>
  </p:cSld>
  <p:clrMapOvr>
    <a:masterClrMapping/>
  </p:clrMapOvr>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3151169312"/>
      </p:ext>
    </p:extLst>
  </p:cSld>
  <p:clrMapOvr>
    <a:masterClrMapping/>
  </p:clrMapOvr>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755223225"/>
      </p:ext>
    </p:extLst>
  </p:cSld>
  <p:clrMapOvr>
    <a:masterClrMapping/>
  </p:clrMapOvr>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78457553"/>
      </p:ext>
    </p:extLst>
  </p:cSld>
  <p:clrMapOvr>
    <a:masterClrMapping/>
  </p:clrMapOvr>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1596507205"/>
      </p:ext>
    </p:extLst>
  </p:cSld>
  <p:clrMapOvr>
    <a:masterClrMapping/>
  </p:clrMapOvr>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3001527526"/>
      </p:ext>
    </p:extLst>
  </p:cSld>
  <p:clrMapOvr>
    <a:masterClrMapping/>
  </p:clrMapOvr>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63914954"/>
      </p:ext>
    </p:extLst>
  </p:cSld>
  <p:clrMapOvr>
    <a:masterClrMapping/>
  </p:clrMapOvr>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46880781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718593506"/>
      </p:ext>
    </p:extLst>
  </p:cSld>
  <p:clrMapOvr>
    <a:masterClrMapping/>
  </p:clrMapOvr>
  <p:timing>
    <p:tnLst>
      <p:par>
        <p:cTn id="1" dur="indefinite" restart="never" nodeType="tmRoot"/>
      </p:par>
    </p:tnLst>
  </p:timing>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4183044498"/>
      </p:ext>
    </p:extLst>
  </p:cSld>
  <p:clrMapOvr>
    <a:masterClrMapping/>
  </p:clrMapOvr>
  <p:timing>
    <p:tnLst>
      <p:par>
        <p:cTn id="1" dur="indefinite" restart="never" nodeType="tmRoot"/>
      </p:par>
    </p:tn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3517409031"/>
      </p:ext>
    </p:extLst>
  </p:cSld>
  <p:clrMapOvr>
    <a:masterClrMapping/>
  </p:clrMapOvr>
  <p:timing>
    <p:tnLst>
      <p:par>
        <p:cTn id="1" dur="indefinite" restart="never" nodeType="tmRoot"/>
      </p:par>
    </p:tn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7925660"/>
      </p:ext>
    </p:extLst>
  </p:cSld>
  <p:clrMapOvr>
    <a:masterClrMapping/>
  </p:clrMapOvr>
  <p:timing>
    <p:tnLst>
      <p:par>
        <p:cTn id="1" dur="indefinite" restart="never" nodeType="tmRoot"/>
      </p:par>
    </p:tn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660263888"/>
      </p:ext>
    </p:extLst>
  </p:cSld>
  <p:clrMapOvr>
    <a:masterClrMapping/>
  </p:clrMapOvr>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3151169312"/>
      </p:ext>
    </p:extLst>
  </p:cSld>
  <p:clrMapOvr>
    <a:masterClrMapping/>
  </p:clrMapOvr>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755223225"/>
      </p:ext>
    </p:extLst>
  </p:cSld>
  <p:clrMapOvr>
    <a:masterClrMapping/>
  </p:clrMapOvr>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78457553"/>
      </p:ext>
    </p:extLst>
  </p:cSld>
  <p:clrMapOvr>
    <a:masterClrMapping/>
  </p:clrMapOvr>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1596507205"/>
      </p:ext>
    </p:extLst>
  </p:cSld>
  <p:clrMapOvr>
    <a:masterClrMapping/>
  </p:clrMapOvr>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3001527526"/>
      </p:ext>
    </p:extLst>
  </p:cSld>
  <p:clrMapOvr>
    <a:masterClrMapping/>
  </p:clrMapOvr>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63914954"/>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2944955953"/>
      </p:ext>
    </p:extLst>
  </p:cSld>
  <p:clrMapOvr>
    <a:masterClrMapping/>
  </p:clrMapOvr>
  <p:timing>
    <p:tnLst>
      <p:par>
        <p:cTn id="1" dur="indefinite" restart="never" nodeType="tmRoot"/>
      </p:par>
    </p:tnLst>
  </p:timing>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468807812"/>
      </p:ext>
    </p:extLst>
  </p:cSld>
  <p:clrMapOvr>
    <a:masterClrMapping/>
  </p:clrMapOvr>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4183044498"/>
      </p:ext>
    </p:extLst>
  </p:cSld>
  <p:clrMapOvr>
    <a:masterClrMapping/>
  </p:clrMapOvr>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3517409031"/>
      </p:ext>
    </p:extLst>
  </p:cSld>
  <p:clrMapOvr>
    <a:masterClrMapping/>
  </p:clrMapOvr>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7925660"/>
      </p:ext>
    </p:extLst>
  </p:cSld>
  <p:clrMapOvr>
    <a:masterClrMapping/>
  </p:clrMapOvr>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660263888"/>
      </p:ext>
    </p:extLst>
  </p:cSld>
  <p:clrMapOvr>
    <a:masterClrMapping/>
  </p:clrMapOvr>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3151169312"/>
      </p:ext>
    </p:extLst>
  </p:cSld>
  <p:clrMapOvr>
    <a:masterClrMapping/>
  </p:clrMapOvr>
  <p:timing>
    <p:tnLst>
      <p:par>
        <p:cTn id="1" dur="indefinite" restart="never" nodeType="tmRoot"/>
      </p:par>
    </p:tnLst>
  </p:timing>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755223225"/>
      </p:ext>
    </p:extLst>
  </p:cSld>
  <p:clrMapOvr>
    <a:masterClrMapping/>
  </p:clrMapOvr>
  <p:timing>
    <p:tnLst>
      <p:par>
        <p:cTn id="1" dur="indefinite" restart="never" nodeType="tmRoot"/>
      </p:par>
    </p:tnLst>
  </p:timing>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78457553"/>
      </p:ext>
    </p:extLst>
  </p:cSld>
  <p:clrMapOvr>
    <a:masterClrMapping/>
  </p:clrMapOvr>
  <p:timing>
    <p:tnLst>
      <p:par>
        <p:cTn id="1" dur="indefinite" restart="never" nodeType="tmRoot"/>
      </p:par>
    </p:tn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1596507205"/>
      </p:ext>
    </p:extLst>
  </p:cSld>
  <p:clrMapOvr>
    <a:masterClrMapping/>
  </p:clrMapOvr>
  <p:timing>
    <p:tnLst>
      <p:par>
        <p:cTn id="1" dur="indefinite" restart="never" nodeType="tmRoot"/>
      </p:par>
    </p:tn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300152752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1910193902"/>
      </p:ext>
    </p:extLst>
  </p:cSld>
  <p:clrMapOvr>
    <a:masterClrMapping/>
  </p:clrMapOvr>
  <p:timing>
    <p:tnLst>
      <p:par>
        <p:cTn id="1" dur="indefinite" restart="never" nodeType="tmRoot"/>
      </p:par>
    </p:tnLst>
  </p:timing>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63914954"/>
      </p:ext>
    </p:extLst>
  </p:cSld>
  <p:clrMapOvr>
    <a:masterClrMapping/>
  </p:clrMapOvr>
  <p:timing>
    <p:tnLst>
      <p:par>
        <p:cTn id="1" dur="indefinite" restart="never" nodeType="tmRoot"/>
      </p:par>
    </p:tn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468807812"/>
      </p:ext>
    </p:extLst>
  </p:cSld>
  <p:clrMapOvr>
    <a:masterClrMapping/>
  </p:clrMapOvr>
  <p:timing>
    <p:tnLst>
      <p:par>
        <p:cTn id="1" dur="indefinite" restart="never" nodeType="tmRoot"/>
      </p:par>
    </p:tnLst>
  </p:timing>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4183044498"/>
      </p:ext>
    </p:extLst>
  </p:cSld>
  <p:clrMapOvr>
    <a:masterClrMapping/>
  </p:clrMapOvr>
  <p:timing>
    <p:tnLst>
      <p:par>
        <p:cTn id="1" dur="indefinite" restart="never" nodeType="tmRoot"/>
      </p:par>
    </p:tnLst>
  </p:timing>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3517409031"/>
      </p:ext>
    </p:extLst>
  </p:cSld>
  <p:clrMapOvr>
    <a:masterClrMapping/>
  </p:clrMapOvr>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7925660"/>
      </p:ext>
    </p:extLst>
  </p:cSld>
  <p:clrMapOvr>
    <a:masterClrMapping/>
  </p:clrMapOvr>
  <p:timing>
    <p:tnLst>
      <p:par>
        <p:cTn id="1" dur="indefinite" restart="never" nodeType="tmRoot"/>
      </p:par>
    </p:tnLst>
  </p:timing>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660263888"/>
      </p:ext>
    </p:extLst>
  </p:cSld>
  <p:clrMapOvr>
    <a:masterClrMapping/>
  </p:clrMapOvr>
  <p:timing>
    <p:tnLst>
      <p:par>
        <p:cTn id="1" dur="indefinite" restart="never" nodeType="tmRoot"/>
      </p:par>
    </p:tnLst>
  </p:timing>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3151169312"/>
      </p:ext>
    </p:extLst>
  </p:cSld>
  <p:clrMapOvr>
    <a:masterClrMapping/>
  </p:clrMapOvr>
  <p:timing>
    <p:tnLst>
      <p:par>
        <p:cTn id="1" dur="indefinite" restart="never" nodeType="tmRoot"/>
      </p:par>
    </p:tn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755223225"/>
      </p:ext>
    </p:extLst>
  </p:cSld>
  <p:clrMapOvr>
    <a:masterClrMapping/>
  </p:clrMapOvr>
  <p:timing>
    <p:tnLst>
      <p:par>
        <p:cTn id="1" dur="indefinite" restart="never" nodeType="tmRoot"/>
      </p:par>
    </p:tnLst>
  </p:timing>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78457553"/>
      </p:ext>
    </p:extLst>
  </p:cSld>
  <p:clrMapOvr>
    <a:masterClrMapping/>
  </p:clrMapOvr>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159650720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624249239"/>
      </p:ext>
    </p:extLst>
  </p:cSld>
  <p:clrMapOvr>
    <a:masterClrMapping/>
  </p:clrMapOvr>
  <p:timing>
    <p:tnLst>
      <p:par>
        <p:cTn id="1" dur="indefinite" restart="never" nodeType="tmRoot"/>
      </p:par>
    </p:tnLst>
  </p:timing>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3001527526"/>
      </p:ext>
    </p:extLst>
  </p:cSld>
  <p:clrMapOvr>
    <a:masterClrMapping/>
  </p:clrMapOvr>
  <p:timing>
    <p:tnLst>
      <p:par>
        <p:cTn id="1" dur="indefinite" restart="never" nodeType="tmRoot"/>
      </p:par>
    </p:tnLst>
  </p:timing>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63914954"/>
      </p:ext>
    </p:extLst>
  </p:cSld>
  <p:clrMapOvr>
    <a:masterClrMapping/>
  </p:clrMapOvr>
  <p:timing>
    <p:tnLst>
      <p:par>
        <p:cTn id="1" dur="indefinite" restart="never" nodeType="tmRoot"/>
      </p:par>
    </p:tnLst>
  </p:timing>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468807812"/>
      </p:ext>
    </p:extLst>
  </p:cSld>
  <p:clrMapOvr>
    <a:masterClrMapping/>
  </p:clrMapOvr>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4183044498"/>
      </p:ext>
    </p:extLst>
  </p:cSld>
  <p:clrMapOvr>
    <a:masterClrMapping/>
  </p:clrMapOvr>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3517409031"/>
      </p:ext>
    </p:extLst>
  </p:cSld>
  <p:clrMapOvr>
    <a:masterClrMapping/>
  </p:clrMapOvr>
  <p:timing>
    <p:tnLst>
      <p:par>
        <p:cTn id="1" dur="indefinite" restart="never" nodeType="tmRoot"/>
      </p:par>
    </p:tnLst>
  </p:timing>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7925660"/>
      </p:ext>
    </p:extLst>
  </p:cSld>
  <p:clrMapOvr>
    <a:masterClrMapping/>
  </p:clrMapOvr>
  <p:timing>
    <p:tnLst>
      <p:par>
        <p:cTn id="1" dur="indefinite" restart="never" nodeType="tmRoot"/>
      </p:par>
    </p:tnLst>
  </p:timing>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660263888"/>
      </p:ext>
    </p:extLst>
  </p:cSld>
  <p:clrMapOvr>
    <a:masterClrMapping/>
  </p:clrMapOvr>
  <p:timing>
    <p:tnLst>
      <p:par>
        <p:cTn id="1" dur="indefinite" restart="never" nodeType="tmRoot"/>
      </p:par>
    </p:tnLst>
  </p:timing>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3151169312"/>
      </p:ext>
    </p:extLst>
  </p:cSld>
  <p:clrMapOvr>
    <a:masterClrMapping/>
  </p:clrMapOvr>
  <p:timing>
    <p:tnLst>
      <p:par>
        <p:cTn id="1" dur="indefinite" restart="never" nodeType="tmRoot"/>
      </p:par>
    </p:tnLst>
  </p:timing>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755223225"/>
      </p:ext>
    </p:extLst>
  </p:cSld>
  <p:clrMapOvr>
    <a:masterClrMapping/>
  </p:clrMapOvr>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78457553"/>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5212915"/>
      </p:ext>
    </p:extLst>
  </p:cSld>
  <p:clrMapOvr>
    <a:masterClrMapping/>
  </p:clrMapOvr>
  <p:timing>
    <p:tnLst>
      <p:par>
        <p:cTn id="1" dur="indefinite" restart="never" nodeType="tmRoot"/>
      </p:par>
    </p:tnLst>
  </p:timing>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1596507205"/>
      </p:ext>
    </p:extLst>
  </p:cSld>
  <p:clrMapOvr>
    <a:masterClrMapping/>
  </p:clrMapOvr>
  <p:timing>
    <p:tnLst>
      <p:par>
        <p:cTn id="1" dur="indefinite" restart="never" nodeType="tmRoot"/>
      </p:par>
    </p:tnLst>
  </p:timing>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3001527526"/>
      </p:ext>
    </p:extLst>
  </p:cSld>
  <p:clrMapOvr>
    <a:masterClrMapping/>
  </p:clrMapOvr>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63914954"/>
      </p:ext>
    </p:extLst>
  </p:cSld>
  <p:clrMapOvr>
    <a:masterClrMapping/>
  </p:clrMapOvr>
  <p:timing>
    <p:tnLst>
      <p:par>
        <p:cTn id="1" dur="indefinite" restart="never" nodeType="tmRoot"/>
      </p:par>
    </p:tnLst>
  </p:timing>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468807812"/>
      </p:ext>
    </p:extLst>
  </p:cSld>
  <p:clrMapOvr>
    <a:masterClrMapping/>
  </p:clrMapOvr>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4183044498"/>
      </p:ext>
    </p:extLst>
  </p:cSld>
  <p:clrMapOvr>
    <a:masterClrMapping/>
  </p:clrMapOvr>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3517409031"/>
      </p:ext>
    </p:extLst>
  </p:cSld>
  <p:clrMapOvr>
    <a:masterClrMapping/>
  </p:clrMapOvr>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7925660"/>
      </p:ext>
    </p:extLst>
  </p:cSld>
  <p:clrMapOvr>
    <a:masterClrMapping/>
  </p:clrMapOvr>
  <p:timing>
    <p:tnLst>
      <p:par>
        <p:cTn id="1" dur="indefinite" restart="never" nodeType="tmRoot"/>
      </p:par>
    </p:tnLst>
  </p:timing>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660263888"/>
      </p:ext>
    </p:extLst>
  </p:cSld>
  <p:clrMapOvr>
    <a:masterClrMapping/>
  </p:clrMapOvr>
  <p:timing>
    <p:tnLst>
      <p:par>
        <p:cTn id="1" dur="indefinite" restart="never" nodeType="tmRoot"/>
      </p:par>
    </p:tnLst>
  </p:timing>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3151169312"/>
      </p:ext>
    </p:extLst>
  </p:cSld>
  <p:clrMapOvr>
    <a:masterClrMapping/>
  </p:clrMapOvr>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75522322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pPr/>
              <a:t>09/12/2018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DD1255-B5D9-488A-8417-94B689DEAC89}"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158780284"/>
      </p:ext>
    </p:extLst>
  </p:cSld>
  <p:clrMapOvr>
    <a:masterClrMapping/>
  </p:clrMapOvr>
  <p:timing>
    <p:tnLst>
      <p:par>
        <p:cTn id="1" dur="indefinite" restart="never" nodeType="tmRoot"/>
      </p:par>
    </p:tnLst>
  </p:timing>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78457553"/>
      </p:ext>
    </p:extLst>
  </p:cSld>
  <p:clrMapOvr>
    <a:masterClrMapping/>
  </p:clrMapOvr>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1596507205"/>
      </p:ext>
    </p:extLst>
  </p:cSld>
  <p:clrMapOvr>
    <a:masterClrMapping/>
  </p:clrMapOvr>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3001527526"/>
      </p:ext>
    </p:extLst>
  </p:cSld>
  <p:clrMapOvr>
    <a:masterClrMapping/>
  </p:clrMapOvr>
  <p:timing>
    <p:tnLst>
      <p:par>
        <p:cTn id="1" dur="indefinite" restart="never" nodeType="tmRoot"/>
      </p:par>
    </p:tnLst>
  </p:timing>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63914954"/>
      </p:ext>
    </p:extLst>
  </p:cSld>
  <p:clrMapOvr>
    <a:masterClrMapping/>
  </p:clrMapOvr>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468807812"/>
      </p:ext>
    </p:extLst>
  </p:cSld>
  <p:clrMapOvr>
    <a:masterClrMapping/>
  </p:clrMapOvr>
  <p:timing>
    <p:tnLst>
      <p:par>
        <p:cTn id="1" dur="indefinite" restart="never" nodeType="tmRoot"/>
      </p:par>
    </p:tnLst>
  </p:timing>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4183044498"/>
      </p:ext>
    </p:extLst>
  </p:cSld>
  <p:clrMapOvr>
    <a:masterClrMapping/>
  </p:clrMapOvr>
  <p:timing>
    <p:tnLst>
      <p:par>
        <p:cTn id="1" dur="indefinite" restart="never" nodeType="tmRoot"/>
      </p:par>
    </p:tnLst>
  </p:timing>
</p:sldLayout>
</file>

<file path=ppt/slideLayouts/slideLayout306.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3517409031"/>
      </p:ext>
    </p:extLst>
  </p:cSld>
  <p:clrMapOvr>
    <a:masterClrMapping/>
  </p:clrMapOvr>
  <p:timing>
    <p:tnLst>
      <p:par>
        <p:cTn id="1" dur="indefinite" restart="never" nodeType="tmRoot"/>
      </p:par>
    </p:tnLst>
  </p:timing>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7925660"/>
      </p:ext>
    </p:extLst>
  </p:cSld>
  <p:clrMapOvr>
    <a:masterClrMapping/>
  </p:clrMapOvr>
  <p:timing>
    <p:tnLst>
      <p:par>
        <p:cTn id="1" dur="indefinite" restart="never" nodeType="tmRoot"/>
      </p:par>
    </p:tnLst>
  </p:timing>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660263888"/>
      </p:ext>
    </p:extLst>
  </p:cSld>
  <p:clrMapOvr>
    <a:masterClrMapping/>
  </p:clrMapOvr>
  <p:timing>
    <p:tnLst>
      <p:par>
        <p:cTn id="1" dur="indefinite" restart="never" nodeType="tmRoot"/>
      </p:par>
    </p:tnLst>
  </p:timing>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3151169312"/>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711210725"/>
      </p:ext>
    </p:extLst>
  </p:cSld>
  <p:clrMapOvr>
    <a:masterClrMapping/>
  </p:clrMapOvr>
  <p:timing>
    <p:tnLst>
      <p:par>
        <p:cTn id="1" dur="indefinite" restart="never" nodeType="tmRoot"/>
      </p:par>
    </p:tnLst>
  </p:timing>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755223225"/>
      </p:ext>
    </p:extLst>
  </p:cSld>
  <p:clrMapOvr>
    <a:masterClrMapping/>
  </p:clrMapOvr>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78457553"/>
      </p:ext>
    </p:extLst>
  </p:cSld>
  <p:clrMapOvr>
    <a:masterClrMapping/>
  </p:clrMapOvr>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1596507205"/>
      </p:ext>
    </p:extLst>
  </p:cSld>
  <p:clrMapOvr>
    <a:masterClrMapping/>
  </p:clrMapOvr>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3001527526"/>
      </p:ext>
    </p:extLst>
  </p:cSld>
  <p:clrMapOvr>
    <a:masterClrMapping/>
  </p:clrMapOvr>
  <p:timing>
    <p:tnLst>
      <p:par>
        <p:cTn id="1" dur="indefinite" restart="never" nodeType="tmRoot"/>
      </p:par>
    </p:tnLst>
  </p:timing>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63914954"/>
      </p:ext>
    </p:extLst>
  </p:cSld>
  <p:clrMapOvr>
    <a:masterClrMapping/>
  </p:clrMapOvr>
  <p:timing>
    <p:tnLst>
      <p:par>
        <p:cTn id="1" dur="indefinite" restart="never" nodeType="tmRoot"/>
      </p:par>
    </p:tnLst>
  </p:timing>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468807812"/>
      </p:ext>
    </p:extLst>
  </p:cSld>
  <p:clrMapOvr>
    <a:masterClrMapping/>
  </p:clrMapOvr>
  <p:timing>
    <p:tnLst>
      <p:par>
        <p:cTn id="1" dur="indefinite" restart="never" nodeType="tmRoot"/>
      </p:par>
    </p:tnLst>
  </p:timing>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4183044498"/>
      </p:ext>
    </p:extLst>
  </p:cSld>
  <p:clrMapOvr>
    <a:masterClrMapping/>
  </p:clrMapOvr>
  <p:timing>
    <p:tnLst>
      <p:par>
        <p:cTn id="1" dur="indefinite" restart="never" nodeType="tmRoot"/>
      </p:par>
    </p:tnLst>
  </p:timing>
</p:sldLayout>
</file>

<file path=ppt/slideLayouts/slideLayout317.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3517409031"/>
      </p:ext>
    </p:extLst>
  </p:cSld>
  <p:clrMapOvr>
    <a:masterClrMapping/>
  </p:clrMapOvr>
  <p:timing>
    <p:tnLst>
      <p:par>
        <p:cTn id="1" dur="indefinite" restart="never" nodeType="tmRoot"/>
      </p:par>
    </p:tnLst>
  </p:timing>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7925660"/>
      </p:ext>
    </p:extLst>
  </p:cSld>
  <p:clrMapOvr>
    <a:masterClrMapping/>
  </p:clrMapOvr>
  <p:timing>
    <p:tnLst>
      <p:par>
        <p:cTn id="1" dur="indefinite" restart="never" nodeType="tmRoot"/>
      </p:par>
    </p:tnLst>
  </p:timing>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66026388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862602"/>
      </p:ext>
    </p:extLst>
  </p:cSld>
  <p:clrMapOvr>
    <a:masterClrMapping/>
  </p:clrMapOvr>
  <p:timing>
    <p:tnLst>
      <p:par>
        <p:cTn id="1" dur="indefinite" restart="never" nodeType="tmRoot"/>
      </p:par>
    </p:tnLst>
  </p:timing>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3151169312"/>
      </p:ext>
    </p:extLst>
  </p:cSld>
  <p:clrMapOvr>
    <a:masterClrMapping/>
  </p:clrMapOvr>
  <p:timing>
    <p:tnLst>
      <p:par>
        <p:cTn id="1" dur="indefinite" restart="never" nodeType="tmRoot"/>
      </p:par>
    </p:tnLst>
  </p:timing>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755223225"/>
      </p:ext>
    </p:extLst>
  </p:cSld>
  <p:clrMapOvr>
    <a:masterClrMapping/>
  </p:clrMapOvr>
  <p:timing>
    <p:tnLst>
      <p:par>
        <p:cTn id="1" dur="indefinite" restart="never" nodeType="tmRoot"/>
      </p:par>
    </p:tnLst>
  </p:timing>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78457553"/>
      </p:ext>
    </p:extLst>
  </p:cSld>
  <p:clrMapOvr>
    <a:masterClrMapping/>
  </p:clrMapOvr>
  <p:timing>
    <p:tnLst>
      <p:par>
        <p:cTn id="1" dur="indefinite" restart="never" nodeType="tmRoot"/>
      </p:par>
    </p:tnLst>
  </p:timing>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1596507205"/>
      </p:ext>
    </p:extLst>
  </p:cSld>
  <p:clrMapOvr>
    <a:masterClrMapping/>
  </p:clrMapOvr>
  <p:timing>
    <p:tnLst>
      <p:par>
        <p:cTn id="1" dur="indefinite" restart="never" nodeType="tmRoot"/>
      </p:par>
    </p:tnLst>
  </p:timing>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3001527526"/>
      </p:ext>
    </p:extLst>
  </p:cSld>
  <p:clrMapOvr>
    <a:masterClrMapping/>
  </p:clrMapOvr>
  <p:timing>
    <p:tnLst>
      <p:par>
        <p:cTn id="1" dur="indefinite" restart="never" nodeType="tmRoot"/>
      </p:par>
    </p:tnLst>
  </p:timing>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63914954"/>
      </p:ext>
    </p:extLst>
  </p:cSld>
  <p:clrMapOvr>
    <a:masterClrMapping/>
  </p:clrMapOvr>
  <p:timing>
    <p:tnLst>
      <p:par>
        <p:cTn id="1" dur="indefinite" restart="never" nodeType="tmRoot"/>
      </p:par>
    </p:tnLst>
  </p:timing>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468807812"/>
      </p:ext>
    </p:extLst>
  </p:cSld>
  <p:clrMapOvr>
    <a:masterClrMapping/>
  </p:clrMapOvr>
  <p:timing>
    <p:tnLst>
      <p:par>
        <p:cTn id="1" dur="indefinite" restart="never" nodeType="tmRoot"/>
      </p:par>
    </p:tnLst>
  </p:timing>
</p:sldLayout>
</file>

<file path=ppt/slideLayouts/slideLayout327.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4183044498"/>
      </p:ext>
    </p:extLst>
  </p:cSld>
  <p:clrMapOvr>
    <a:masterClrMapping/>
  </p:clrMapOvr>
  <p:timing>
    <p:tnLst>
      <p:par>
        <p:cTn id="1" dur="indefinite" restart="never" nodeType="tmRoot"/>
      </p:par>
    </p:tnLst>
  </p:timing>
</p:sldLayout>
</file>

<file path=ppt/slideLayouts/slideLayout328.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3517409031"/>
      </p:ext>
    </p:extLst>
  </p:cSld>
  <p:clrMapOvr>
    <a:masterClrMapping/>
  </p:clrMapOvr>
  <p:timing>
    <p:tnLst>
      <p:par>
        <p:cTn id="1" dur="indefinite" restart="never" nodeType="tmRoot"/>
      </p:par>
    </p:tnLst>
  </p:timing>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7925660"/>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76742201"/>
      </p:ext>
    </p:extLst>
  </p:cSld>
  <p:clrMapOvr>
    <a:masterClrMapping/>
  </p:clrMapOvr>
  <p:timing>
    <p:tnLst>
      <p:par>
        <p:cTn id="1" dur="indefinite" restart="never" nodeType="tmRoot"/>
      </p:par>
    </p:tnLst>
  </p:timing>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66026388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1977311432"/>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1640764884"/>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718593506"/>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2944955953"/>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191019390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6242492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pPr/>
              <a:t>09/12/2018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2DD1255-B5D9-488A-8417-94B689DEAC89}"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5212915"/>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158780284"/>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71121072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862602"/>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76742201"/>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1977311432"/>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1640764884"/>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718593506"/>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2944955953"/>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191019390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pPr/>
              <a:t>09/12/2018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C2DD1255-B5D9-488A-8417-94B689DEAC89}" type="slidenum">
              <a:rPr lang="tr-TR" smtClean="0"/>
              <a:pPr/>
              <a:t>‹#›</a:t>
            </a:fld>
            <a:endParaRPr lang="tr-T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624249239"/>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5212915"/>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158780284"/>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711210725"/>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862602"/>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76742201"/>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1977311432"/>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1640764884"/>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71859350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29449559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pPr/>
              <a:t>09/12/2018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C2DD1255-B5D9-488A-8417-94B689DEAC89}"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1910193902"/>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624249239"/>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5212915"/>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158780284"/>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711210725"/>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862602"/>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76742201"/>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1977311432"/>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1640764884"/>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71859350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pPr/>
              <a:t>09/12/2018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C2DD1255-B5D9-488A-8417-94B689DEAC89}"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2944955953"/>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1910193902"/>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624249239"/>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5212915"/>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158780284"/>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711210725"/>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862602"/>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76742201"/>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1977311432"/>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164076488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pPr/>
              <a:t>09/12/2018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2DD1255-B5D9-488A-8417-94B689DEAC89}"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718593506"/>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2944955953"/>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1910193902"/>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624249239"/>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5212915"/>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158780284"/>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711210725"/>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862602"/>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76742201"/>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197731143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pPr/>
              <a:t>09/12/2018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2DD1255-B5D9-488A-8417-94B689DEAC89}" type="slidenum">
              <a:rPr lang="tr-TR" smtClean="0"/>
              <a:pPr/>
              <a:t>‹#›</a:t>
            </a:fld>
            <a:endParaRPr lang="tr-T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1640764884"/>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718593506"/>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2944955953"/>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1910193902"/>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624249239"/>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5212915"/>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158780284"/>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711210725"/>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48862602"/>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7767422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2.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5.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3.xml"/><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6.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4.xml"/><Relationship Id="rId3" Type="http://schemas.openxmlformats.org/officeDocument/2006/relationships/slideLayout" Target="../slideLayouts/slideLayout289.xml"/><Relationship Id="rId7" Type="http://schemas.openxmlformats.org/officeDocument/2006/relationships/slideLayout" Target="../slideLayouts/slideLayout293.xml"/><Relationship Id="rId12" Type="http://schemas.openxmlformats.org/officeDocument/2006/relationships/theme" Target="../theme/theme27.xml"/><Relationship Id="rId2" Type="http://schemas.openxmlformats.org/officeDocument/2006/relationships/slideLayout" Target="../slideLayouts/slideLayout288.xml"/><Relationship Id="rId1" Type="http://schemas.openxmlformats.org/officeDocument/2006/relationships/slideLayout" Target="../slideLayouts/slideLayout287.xml"/><Relationship Id="rId6" Type="http://schemas.openxmlformats.org/officeDocument/2006/relationships/slideLayout" Target="../slideLayouts/slideLayout292.xml"/><Relationship Id="rId11" Type="http://schemas.openxmlformats.org/officeDocument/2006/relationships/slideLayout" Target="../slideLayouts/slideLayout297.xml"/><Relationship Id="rId5" Type="http://schemas.openxmlformats.org/officeDocument/2006/relationships/slideLayout" Target="../slideLayouts/slideLayout291.xml"/><Relationship Id="rId10" Type="http://schemas.openxmlformats.org/officeDocument/2006/relationships/slideLayout" Target="../slideLayouts/slideLayout296.xml"/><Relationship Id="rId4" Type="http://schemas.openxmlformats.org/officeDocument/2006/relationships/slideLayout" Target="../slideLayouts/slideLayout290.xml"/><Relationship Id="rId9" Type="http://schemas.openxmlformats.org/officeDocument/2006/relationships/slideLayout" Target="../slideLayouts/slideLayout29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5.xml"/><Relationship Id="rId3" Type="http://schemas.openxmlformats.org/officeDocument/2006/relationships/slideLayout" Target="../slideLayouts/slideLayout300.xml"/><Relationship Id="rId7" Type="http://schemas.openxmlformats.org/officeDocument/2006/relationships/slideLayout" Target="../slideLayouts/slideLayout304.xml"/><Relationship Id="rId12" Type="http://schemas.openxmlformats.org/officeDocument/2006/relationships/theme" Target="../theme/theme28.xml"/><Relationship Id="rId2" Type="http://schemas.openxmlformats.org/officeDocument/2006/relationships/slideLayout" Target="../slideLayouts/slideLayout299.xml"/><Relationship Id="rId1" Type="http://schemas.openxmlformats.org/officeDocument/2006/relationships/slideLayout" Target="../slideLayouts/slideLayout298.xml"/><Relationship Id="rId6" Type="http://schemas.openxmlformats.org/officeDocument/2006/relationships/slideLayout" Target="../slideLayouts/slideLayout303.xml"/><Relationship Id="rId11" Type="http://schemas.openxmlformats.org/officeDocument/2006/relationships/slideLayout" Target="../slideLayouts/slideLayout308.xml"/><Relationship Id="rId5" Type="http://schemas.openxmlformats.org/officeDocument/2006/relationships/slideLayout" Target="../slideLayouts/slideLayout302.xml"/><Relationship Id="rId10" Type="http://schemas.openxmlformats.org/officeDocument/2006/relationships/slideLayout" Target="../slideLayouts/slideLayout307.xml"/><Relationship Id="rId4" Type="http://schemas.openxmlformats.org/officeDocument/2006/relationships/slideLayout" Target="../slideLayouts/slideLayout301.xml"/><Relationship Id="rId9" Type="http://schemas.openxmlformats.org/officeDocument/2006/relationships/slideLayout" Target="../slideLayouts/slideLayout306.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6.xml"/><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theme" Target="../theme/theme29.xml"/><Relationship Id="rId2" Type="http://schemas.openxmlformats.org/officeDocument/2006/relationships/slideLayout" Target="../slideLayouts/slideLayout310.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27.xml"/><Relationship Id="rId3" Type="http://schemas.openxmlformats.org/officeDocument/2006/relationships/slideLayout" Target="../slideLayouts/slideLayout322.xml"/><Relationship Id="rId7" Type="http://schemas.openxmlformats.org/officeDocument/2006/relationships/slideLayout" Target="../slideLayouts/slideLayout326.xml"/><Relationship Id="rId12" Type="http://schemas.openxmlformats.org/officeDocument/2006/relationships/theme" Target="../theme/theme30.xml"/><Relationship Id="rId2" Type="http://schemas.openxmlformats.org/officeDocument/2006/relationships/slideLayout" Target="../slideLayouts/slideLayout321.xml"/><Relationship Id="rId1" Type="http://schemas.openxmlformats.org/officeDocument/2006/relationships/slideLayout" Target="../slideLayouts/slideLayout320.xml"/><Relationship Id="rId6" Type="http://schemas.openxmlformats.org/officeDocument/2006/relationships/slideLayout" Target="../slideLayouts/slideLayout325.xml"/><Relationship Id="rId11" Type="http://schemas.openxmlformats.org/officeDocument/2006/relationships/slideLayout" Target="../slideLayouts/slideLayout330.xml"/><Relationship Id="rId5" Type="http://schemas.openxmlformats.org/officeDocument/2006/relationships/slideLayout" Target="../slideLayouts/slideLayout324.xml"/><Relationship Id="rId10" Type="http://schemas.openxmlformats.org/officeDocument/2006/relationships/slideLayout" Target="../slideLayouts/slideLayout329.xml"/><Relationship Id="rId4" Type="http://schemas.openxmlformats.org/officeDocument/2006/relationships/slideLayout" Target="../slideLayouts/slideLayout323.xml"/><Relationship Id="rId9" Type="http://schemas.openxmlformats.org/officeDocument/2006/relationships/slideLayout" Target="../slideLayouts/slideLayout3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pPr/>
              <a:t>09/12/2018</a:t>
            </a:fld>
            <a:endParaRPr lang="tr-T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827155354"/>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338643117"/>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338643117"/>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338643117"/>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338643117"/>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338643117"/>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338643117"/>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338643117"/>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338643117"/>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338643117"/>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827155354"/>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338643117"/>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338643117"/>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1707596"/>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1707596"/>
      </p:ext>
    </p:extLst>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1707596"/>
      </p:ext>
    </p:extLst>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1707596"/>
      </p:ext>
    </p:extLst>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1707596"/>
      </p:ext>
    </p:extLst>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1707596"/>
      </p:ext>
    </p:extLst>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1707596"/>
      </p:ext>
    </p:ext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1707596"/>
      </p:ext>
    </p:extLst>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827155354"/>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1221707596"/>
      </p:ext>
    </p:extLst>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827155354"/>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827155354"/>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827155354"/>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827155354"/>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827155354"/>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09/12/2018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827155354"/>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9.xml"/></Relationships>
</file>

<file path=ppt/slides/_rels/slide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0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2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3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4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5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6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7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8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9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10.xml"/></Relationships>
</file>

<file path=ppt/slides/_rels/slide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2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ctrTitle"/>
          </p:nvPr>
        </p:nvSpPr>
        <p:spPr>
          <a:xfrm>
            <a:off x="179512" y="188640"/>
            <a:ext cx="8856984" cy="6669360"/>
          </a:xfrm>
        </p:spPr>
        <p:txBody>
          <a:bodyPr/>
          <a:lstStyle/>
          <a:p>
            <a:pPr marL="182880" indent="0" algn="ctr">
              <a:buNone/>
            </a:pPr>
            <a:r>
              <a:rPr lang="tr-TR" sz="6600" dirty="0" smtClean="0"/>
              <a:t>SUNUMU HAZIRLAYAN: </a:t>
            </a:r>
            <a:r>
              <a:rPr lang="tr-TR" sz="6600" dirty="0" smtClean="0">
                <a:solidFill>
                  <a:srgbClr val="FF0000"/>
                </a:solidFill>
              </a:rPr>
              <a:t>HÜSEYİN ALDANMA</a:t>
            </a:r>
            <a:r>
              <a:rPr lang="tr-TR" sz="6600" dirty="0" smtClean="0"/>
              <a:t/>
            </a:r>
            <a:br>
              <a:rPr lang="tr-TR" sz="6600" dirty="0" smtClean="0"/>
            </a:br>
            <a:r>
              <a:rPr lang="tr-TR" sz="6600" dirty="0" smtClean="0"/>
              <a:t>NİĞDE/MERKEZ YEŞİLGÖLCÜK İMAM HATİP ORTAOKULU</a:t>
            </a:r>
            <a:r>
              <a:rPr lang="tr-TR" sz="6600" dirty="0"/>
              <a:t/>
            </a:r>
            <a:br>
              <a:rPr lang="tr-TR" sz="6600" dirty="0"/>
            </a:br>
            <a:endParaRPr lang="tr-TR" sz="6600" dirty="0"/>
          </a:p>
        </p:txBody>
      </p:sp>
    </p:spTree>
    <p:extLst>
      <p:ext uri="{BB962C8B-B14F-4D97-AF65-F5344CB8AC3E}">
        <p14:creationId xmlns:p14="http://schemas.microsoft.com/office/powerpoint/2010/main" xmlns="" val="35634359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251520" y="332656"/>
            <a:ext cx="8496944" cy="6192688"/>
          </a:xfrm>
        </p:spPr>
        <p:txBody>
          <a:bodyPr>
            <a:normAutofit lnSpcReduction="10000"/>
          </a:bodyPr>
          <a:lstStyle/>
          <a:p>
            <a:pPr algn="just"/>
            <a:r>
              <a:rPr lang="tr-TR" sz="4400" dirty="0"/>
              <a:t>İnsanlık tarihi incelendiğinde, her dönemde ve her yerde inanan insan ve din gerçeği ile karşılaşılır. </a:t>
            </a:r>
            <a:endParaRPr lang="tr-TR" sz="4400" dirty="0" smtClean="0"/>
          </a:p>
          <a:p>
            <a:pPr algn="just"/>
            <a:r>
              <a:rPr lang="tr-TR" sz="4400" dirty="0" smtClean="0"/>
              <a:t>Arkeolojik </a:t>
            </a:r>
            <a:r>
              <a:rPr lang="tr-TR" sz="4400" dirty="0"/>
              <a:t>kalıntılarda, tarihi kaynaklarda, ilahi kitap yazmalarında ve toplumların kültürlerinde dinî motiflerin varlığı yoğun olarak görülür.</a:t>
            </a:r>
          </a:p>
        </p:txBody>
      </p:sp>
    </p:spTree>
    <p:extLst>
      <p:ext uri="{BB962C8B-B14F-4D97-AF65-F5344CB8AC3E}">
        <p14:creationId xmlns:p14="http://schemas.microsoft.com/office/powerpoint/2010/main" xmlns="" val="26267446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467544" y="188640"/>
            <a:ext cx="8352928" cy="6408712"/>
          </a:xfrm>
        </p:spPr>
        <p:txBody>
          <a:bodyPr>
            <a:normAutofit/>
          </a:bodyPr>
          <a:lstStyle/>
          <a:p>
            <a:pPr algn="just"/>
            <a:r>
              <a:rPr lang="tr-TR" sz="4000" dirty="0"/>
              <a:t>Maddi yönüyle beslenme, giyinme, barınma, dinlenme gibi ihtiyaçları olan insanın, manevi açıdan da güvenme, bağlanma, inanma gibi ihtiyaçları vardır. </a:t>
            </a:r>
            <a:endParaRPr lang="tr-TR" sz="4000" dirty="0" smtClean="0"/>
          </a:p>
          <a:p>
            <a:pPr algn="just"/>
            <a:r>
              <a:rPr lang="tr-TR" sz="4000" dirty="0" smtClean="0"/>
              <a:t>İnsanın </a:t>
            </a:r>
            <a:r>
              <a:rPr lang="tr-TR" sz="4000" dirty="0"/>
              <a:t>biyolojik ihtiyaçları nasıl doğuştan geliyorsa manevi ihtiyaçları da doğuştandır. Bu yönüyle insandaki inanma ihtiyacı da </a:t>
            </a:r>
            <a:r>
              <a:rPr lang="tr-TR" sz="4000" i="1" u="sng" dirty="0">
                <a:solidFill>
                  <a:srgbClr val="FF0000"/>
                </a:solidFill>
              </a:rPr>
              <a:t>fıtrîdir. </a:t>
            </a:r>
          </a:p>
        </p:txBody>
      </p:sp>
    </p:spTree>
    <p:extLst>
      <p:ext uri="{BB962C8B-B14F-4D97-AF65-F5344CB8AC3E}">
        <p14:creationId xmlns:p14="http://schemas.microsoft.com/office/powerpoint/2010/main" xmlns="" val="26267446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483768" y="5517232"/>
            <a:ext cx="6512511" cy="1143000"/>
          </a:xfrm>
        </p:spPr>
        <p:txBody>
          <a:bodyPr/>
          <a:lstStyle/>
          <a:p>
            <a:pPr algn="l"/>
            <a:r>
              <a:rPr lang="tr-TR" dirty="0" smtClean="0"/>
              <a:t>Bir soru bir cevap 2</a:t>
            </a:r>
            <a:endParaRPr lang="tr-TR" dirty="0"/>
          </a:p>
        </p:txBody>
      </p:sp>
      <p:sp>
        <p:nvSpPr>
          <p:cNvPr id="3" name="İçerik Yer Tutucusu 2"/>
          <p:cNvSpPr>
            <a:spLocks noGrp="1"/>
          </p:cNvSpPr>
          <p:nvPr>
            <p:ph sz="quarter" idx="13"/>
          </p:nvPr>
        </p:nvSpPr>
        <p:spPr>
          <a:xfrm>
            <a:off x="179512" y="332656"/>
            <a:ext cx="8640960" cy="5112568"/>
          </a:xfrm>
        </p:spPr>
        <p:txBody>
          <a:bodyPr>
            <a:normAutofit fontScale="92500" lnSpcReduction="10000"/>
          </a:bodyPr>
          <a:lstStyle/>
          <a:p>
            <a:r>
              <a:rPr lang="tr-TR" sz="2800" dirty="0"/>
              <a:t>İnsanın biyolojik ihtiyaçları nasıl doğuştan geliyorsa manevi ihtiyaçları da doğuştandır. Bu yönüyle insandaki inanma ihtiyacı da </a:t>
            </a:r>
            <a:r>
              <a:rPr lang="tr-TR" sz="2800" u="sng" dirty="0">
                <a:solidFill>
                  <a:srgbClr val="FF0000"/>
                </a:solidFill>
              </a:rPr>
              <a:t>fıtrîdir. </a:t>
            </a:r>
            <a:endParaRPr lang="tr-TR" sz="2800" u="sng" dirty="0" smtClean="0">
              <a:solidFill>
                <a:srgbClr val="FF0000"/>
              </a:solidFill>
            </a:endParaRPr>
          </a:p>
          <a:p>
            <a:r>
              <a:rPr lang="tr-TR" sz="2800" u="sng" dirty="0" smtClean="0">
                <a:solidFill>
                  <a:srgbClr val="FF0000"/>
                </a:solidFill>
              </a:rPr>
              <a:t>Yukarıda altı çizili kelimenin cümleye kattığı anlam aşağıdakilerden hangisidir? </a:t>
            </a:r>
          </a:p>
          <a:p>
            <a:r>
              <a:rPr lang="tr-TR" sz="2800" u="sng" dirty="0" smtClean="0">
                <a:solidFill>
                  <a:srgbClr val="FF0000"/>
                </a:solidFill>
              </a:rPr>
              <a:t>A) </a:t>
            </a:r>
            <a:r>
              <a:rPr lang="tr-TR" sz="2800" u="sng" dirty="0" smtClean="0">
                <a:solidFill>
                  <a:schemeClr val="tx1"/>
                </a:solidFill>
              </a:rPr>
              <a:t>İnanma ihtiyacı doğuştandır.</a:t>
            </a:r>
            <a:endParaRPr lang="tr-TR" sz="2800" u="sng" dirty="0" smtClean="0">
              <a:solidFill>
                <a:srgbClr val="FF0000"/>
              </a:solidFill>
            </a:endParaRPr>
          </a:p>
          <a:p>
            <a:r>
              <a:rPr lang="tr-TR" sz="2800" u="sng" dirty="0" smtClean="0">
                <a:solidFill>
                  <a:srgbClr val="FF0000"/>
                </a:solidFill>
              </a:rPr>
              <a:t>B) </a:t>
            </a:r>
            <a:r>
              <a:rPr lang="tr-TR" sz="2800" u="sng" dirty="0" smtClean="0">
                <a:solidFill>
                  <a:schemeClr val="tx1"/>
                </a:solidFill>
              </a:rPr>
              <a:t>İnanma ihtiyacı sonradan kazanılır.</a:t>
            </a:r>
            <a:endParaRPr lang="tr-TR" sz="2800" u="sng" dirty="0" smtClean="0">
              <a:solidFill>
                <a:srgbClr val="FF0000"/>
              </a:solidFill>
            </a:endParaRPr>
          </a:p>
          <a:p>
            <a:r>
              <a:rPr lang="tr-TR" sz="2800" u="sng" dirty="0" smtClean="0">
                <a:solidFill>
                  <a:srgbClr val="FF0000"/>
                </a:solidFill>
              </a:rPr>
              <a:t>C) </a:t>
            </a:r>
            <a:r>
              <a:rPr lang="tr-TR" sz="2800" u="sng" dirty="0" smtClean="0">
                <a:solidFill>
                  <a:schemeClr val="tx1"/>
                </a:solidFill>
              </a:rPr>
              <a:t>Fıtrat bozulmaz bir yapıya sahiptir</a:t>
            </a:r>
            <a:endParaRPr lang="tr-TR" sz="2800" u="sng" dirty="0" smtClean="0">
              <a:solidFill>
                <a:srgbClr val="FF0000"/>
              </a:solidFill>
            </a:endParaRPr>
          </a:p>
          <a:p>
            <a:r>
              <a:rPr lang="tr-TR" sz="2800" u="sng" dirty="0" smtClean="0">
                <a:solidFill>
                  <a:srgbClr val="FF0000"/>
                </a:solidFill>
              </a:rPr>
              <a:t>D) </a:t>
            </a:r>
            <a:r>
              <a:rPr lang="tr-TR" sz="2800" u="sng" dirty="0" smtClean="0">
                <a:solidFill>
                  <a:schemeClr val="tx1"/>
                </a:solidFill>
              </a:rPr>
              <a:t>Fıtrat bozulabilen bir özelliktedir.</a:t>
            </a:r>
          </a:p>
          <a:p>
            <a:pPr marL="45720" indent="0">
              <a:buNone/>
            </a:pPr>
            <a:endParaRPr lang="tr-TR" sz="2800" u="sng" dirty="0" smtClean="0">
              <a:solidFill>
                <a:schemeClr val="tx1"/>
              </a:solidFill>
            </a:endParaRPr>
          </a:p>
          <a:p>
            <a:pPr lvl="0">
              <a:buClr>
                <a:srgbClr val="F14124">
                  <a:lumMod val="75000"/>
                </a:srgbClr>
              </a:buClr>
            </a:pPr>
            <a:r>
              <a:rPr lang="tr-TR" sz="3500" b="1" u="sng" dirty="0" smtClean="0">
                <a:solidFill>
                  <a:srgbClr val="FF0000"/>
                </a:solidFill>
              </a:rPr>
              <a:t>CEVAP: A</a:t>
            </a:r>
            <a:r>
              <a:rPr lang="tr-TR" sz="3500" b="1" u="sng" dirty="0">
                <a:solidFill>
                  <a:srgbClr val="FF0000"/>
                </a:solidFill>
              </a:rPr>
              <a:t>) İnanma ihtiyacı doğuştandır.</a:t>
            </a:r>
          </a:p>
          <a:p>
            <a:endParaRPr lang="tr-TR" sz="2800" dirty="0"/>
          </a:p>
        </p:txBody>
      </p:sp>
    </p:spTree>
    <p:extLst>
      <p:ext uri="{BB962C8B-B14F-4D97-AF65-F5344CB8AC3E}">
        <p14:creationId xmlns:p14="http://schemas.microsoft.com/office/powerpoint/2010/main" xmlns="" val="76133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476672"/>
            <a:ext cx="8496944" cy="5976664"/>
          </a:xfrm>
        </p:spPr>
        <p:txBody>
          <a:bodyPr>
            <a:normAutofit fontScale="92500" lnSpcReduction="10000"/>
          </a:bodyPr>
          <a:lstStyle/>
          <a:p>
            <a:r>
              <a:rPr lang="tr-TR" sz="5400" dirty="0"/>
              <a:t>İnsanda her zaman yüce ve güçlü bir varlığa güvenme, ona sığınma ve ondan yardım isteme eğilimi vardır. </a:t>
            </a:r>
            <a:endParaRPr lang="tr-TR" sz="5400" dirty="0" smtClean="0"/>
          </a:p>
          <a:p>
            <a:r>
              <a:rPr lang="tr-TR" sz="5400" dirty="0" smtClean="0"/>
              <a:t>İnsanın </a:t>
            </a:r>
            <a:r>
              <a:rPr lang="tr-TR" sz="5400" dirty="0"/>
              <a:t>bu isteklerini en güzel şekilde karşılayan dindir. </a:t>
            </a:r>
            <a:endParaRPr lang="tr-TR" dirty="0"/>
          </a:p>
        </p:txBody>
      </p:sp>
    </p:spTree>
    <p:extLst>
      <p:ext uri="{BB962C8B-B14F-4D97-AF65-F5344CB8AC3E}">
        <p14:creationId xmlns:p14="http://schemas.microsoft.com/office/powerpoint/2010/main" xmlns="" val="26267446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692696"/>
            <a:ext cx="6512511" cy="1143000"/>
          </a:xfrm>
        </p:spPr>
        <p:txBody>
          <a:bodyPr/>
          <a:lstStyle/>
          <a:p>
            <a:pPr algn="ctr"/>
            <a:r>
              <a:rPr lang="tr-TR" dirty="0" smtClean="0"/>
              <a:t>ETKİNLİK</a:t>
            </a:r>
            <a:endParaRPr lang="tr-TR" dirty="0"/>
          </a:p>
        </p:txBody>
      </p:sp>
      <p:sp>
        <p:nvSpPr>
          <p:cNvPr id="3" name="İçerik Yer Tutucusu 2"/>
          <p:cNvSpPr>
            <a:spLocks noGrp="1"/>
          </p:cNvSpPr>
          <p:nvPr>
            <p:ph sz="quarter" idx="13"/>
          </p:nvPr>
        </p:nvSpPr>
        <p:spPr>
          <a:xfrm>
            <a:off x="395536" y="1844824"/>
            <a:ext cx="8352928" cy="4194800"/>
          </a:xfrm>
        </p:spPr>
        <p:txBody>
          <a:bodyPr>
            <a:noAutofit/>
          </a:bodyPr>
          <a:lstStyle/>
          <a:p>
            <a:pPr algn="ctr"/>
            <a:r>
              <a:rPr lang="tr-TR" sz="5400" dirty="0" smtClean="0"/>
              <a:t>DERS KİTABINIZIN 71. SAYFASINDAKİ ‘’YORUMLAYALIM’’ ETKİNLİĞİNİ OKUYARAK AÇIKLAYINIZ.</a:t>
            </a:r>
            <a:endParaRPr lang="tr-TR" sz="5400" dirty="0"/>
          </a:p>
        </p:txBody>
      </p:sp>
    </p:spTree>
    <p:extLst>
      <p:ext uri="{BB962C8B-B14F-4D97-AF65-F5344CB8AC3E}">
        <p14:creationId xmlns:p14="http://schemas.microsoft.com/office/powerpoint/2010/main" xmlns="" val="26267446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251520" y="692696"/>
            <a:ext cx="8712968" cy="5832648"/>
          </a:xfrm>
        </p:spPr>
        <p:txBody>
          <a:bodyPr>
            <a:normAutofit/>
          </a:bodyPr>
          <a:lstStyle/>
          <a:p>
            <a:r>
              <a:rPr lang="tr-TR" sz="2800" dirty="0"/>
              <a:t>İnsanın dine yönelmesinin fıtrî olduğu Kur’an-ı Kerim’de şöyle ifade edilmiştir: </a:t>
            </a:r>
            <a:endParaRPr lang="tr-TR" sz="2800" dirty="0" smtClean="0"/>
          </a:p>
          <a:p>
            <a:r>
              <a:rPr lang="tr-TR" sz="2800" dirty="0" smtClean="0"/>
              <a:t>“</a:t>
            </a:r>
            <a:r>
              <a:rPr lang="tr-TR" sz="2800" dirty="0"/>
              <a:t>Sen yüzünü </a:t>
            </a:r>
            <a:r>
              <a:rPr lang="tr-TR" sz="2800" dirty="0" err="1"/>
              <a:t>hanif</a:t>
            </a:r>
            <a:r>
              <a:rPr lang="tr-TR" sz="2800" dirty="0"/>
              <a:t> olarak dine, Allah insanları hangi fıtrat üzere yaratmış ise ona çevir. Allah’ın yaratmasında bir değişme yoktur. İşte dosdoğru din budur fakat insanların çoğu bilmezler</a:t>
            </a:r>
            <a:r>
              <a:rPr lang="tr-TR" sz="2800" dirty="0" smtClean="0"/>
              <a:t>.”</a:t>
            </a:r>
          </a:p>
          <a:p>
            <a:r>
              <a:rPr lang="tr-TR" sz="2800" dirty="0" smtClean="0"/>
              <a:t> </a:t>
            </a:r>
            <a:r>
              <a:rPr lang="tr-TR" sz="2800" dirty="0"/>
              <a:t>İnsan, Yüce Allah tarafından bildirilen </a:t>
            </a:r>
            <a:r>
              <a:rPr lang="tr-TR" sz="2800" dirty="0" err="1"/>
              <a:t>tevhid</a:t>
            </a:r>
            <a:r>
              <a:rPr lang="tr-TR" sz="2800" dirty="0"/>
              <a:t> inancını benimsemeye yatkın olarak yaratılmıştır. Bu </a:t>
            </a:r>
            <a:r>
              <a:rPr lang="tr-TR" sz="2800" dirty="0" smtClean="0"/>
              <a:t>konu Peygamberimiz  </a:t>
            </a:r>
            <a:r>
              <a:rPr lang="tr-TR" sz="2800" dirty="0"/>
              <a:t>Hz. Muhammed (s.a.v.) tarafından şöyle ifade edilmiştir: </a:t>
            </a:r>
            <a:endParaRPr lang="tr-TR" sz="2800" dirty="0" smtClean="0"/>
          </a:p>
          <a:p>
            <a:r>
              <a:rPr lang="tr-TR" sz="2800" dirty="0" smtClean="0"/>
              <a:t>“ </a:t>
            </a:r>
            <a:r>
              <a:rPr lang="tr-TR" sz="2800" dirty="0"/>
              <a:t>Dünyaya gelen her insan fıtrat üzere (tek olan Allah’a inanma eğiliminde) doğar…</a:t>
            </a:r>
          </a:p>
        </p:txBody>
      </p:sp>
    </p:spTree>
    <p:extLst>
      <p:ext uri="{BB962C8B-B14F-4D97-AF65-F5344CB8AC3E}">
        <p14:creationId xmlns:p14="http://schemas.microsoft.com/office/powerpoint/2010/main" xmlns="" val="26267446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251520" y="332656"/>
            <a:ext cx="8568952" cy="6264696"/>
          </a:xfrm>
        </p:spPr>
        <p:txBody>
          <a:bodyPr>
            <a:normAutofit fontScale="92500"/>
          </a:bodyPr>
          <a:lstStyle/>
          <a:p>
            <a:r>
              <a:rPr lang="tr-TR" sz="2800" dirty="0"/>
              <a:t>Din; inanç, ibadet, ahlak ve sosyal ilişkilerde Allah’ın (c.c.) varlığı ve birliği esası üzerine kuruludur. </a:t>
            </a:r>
            <a:endParaRPr lang="tr-TR" sz="2800" dirty="0" smtClean="0"/>
          </a:p>
          <a:p>
            <a:r>
              <a:rPr lang="tr-TR" sz="2800" dirty="0" smtClean="0"/>
              <a:t>İslam </a:t>
            </a:r>
            <a:r>
              <a:rPr lang="tr-TR" sz="2800" dirty="0"/>
              <a:t>dini bunu her alanda ve hayatın her aşamasında </a:t>
            </a:r>
            <a:r>
              <a:rPr lang="tr-TR" sz="2800" dirty="0" err="1"/>
              <a:t>tevhid</a:t>
            </a:r>
            <a:r>
              <a:rPr lang="tr-TR" sz="2800" dirty="0"/>
              <a:t> vurgusuyla öne çıkarır. </a:t>
            </a:r>
            <a:endParaRPr lang="tr-TR" sz="2800" dirty="0" smtClean="0"/>
          </a:p>
          <a:p>
            <a:r>
              <a:rPr lang="tr-TR" sz="2800" dirty="0" smtClean="0"/>
              <a:t>İslam’da </a:t>
            </a:r>
            <a:r>
              <a:rPr lang="tr-TR" sz="2800" dirty="0"/>
              <a:t>Allah’ın (c.c.) varlığına ve birliğine inanılması istenirken O’na hiçbir şeyi ortak koşmamak ve yalnızca O’na kulluk edip ancak O’ndan yardım dilemek emredilir</a:t>
            </a:r>
            <a:r>
              <a:rPr lang="tr-TR" sz="2800" dirty="0" smtClean="0"/>
              <a:t>.</a:t>
            </a:r>
          </a:p>
          <a:p>
            <a:r>
              <a:rPr lang="tr-TR" sz="2800" dirty="0" smtClean="0"/>
              <a:t> </a:t>
            </a:r>
            <a:r>
              <a:rPr lang="tr-TR" sz="2800" dirty="0"/>
              <a:t>Kur’an-ı Kerim’in ilk suresinde “(Rabbimiz!) Ancak sana kulluk eder ve yalnız senden yardım dileriz</a:t>
            </a:r>
            <a:r>
              <a:rPr lang="tr-TR" sz="2800" dirty="0" smtClean="0"/>
              <a:t>.” </a:t>
            </a:r>
            <a:r>
              <a:rPr lang="tr-TR" sz="2800" dirty="0"/>
              <a:t>buyrulmakta ayrıca her şeyin Allah (c.c.) için olması gerektiği şu şekilde bildirilmektedir: </a:t>
            </a:r>
            <a:endParaRPr lang="tr-TR" sz="2800" dirty="0" smtClean="0"/>
          </a:p>
          <a:p>
            <a:r>
              <a:rPr lang="tr-TR" sz="2800" dirty="0" smtClean="0"/>
              <a:t>“</a:t>
            </a:r>
            <a:r>
              <a:rPr lang="tr-TR" sz="2800" dirty="0"/>
              <a:t>De ki; namazım, ibadetlerim, yaşamım ve ölümüm ancak âlemlerin rabbi olan Allah içindir.”</a:t>
            </a:r>
          </a:p>
        </p:txBody>
      </p:sp>
    </p:spTree>
    <p:extLst>
      <p:ext uri="{BB962C8B-B14F-4D97-AF65-F5344CB8AC3E}">
        <p14:creationId xmlns:p14="http://schemas.microsoft.com/office/powerpoint/2010/main" xmlns="" val="26267446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692696"/>
            <a:ext cx="6512511" cy="1143000"/>
          </a:xfrm>
        </p:spPr>
        <p:txBody>
          <a:bodyPr/>
          <a:lstStyle/>
          <a:p>
            <a:pPr algn="ctr"/>
            <a:r>
              <a:rPr lang="tr-TR" dirty="0" smtClean="0"/>
              <a:t>ETKİNLİK</a:t>
            </a:r>
            <a:endParaRPr lang="tr-TR" dirty="0"/>
          </a:p>
        </p:txBody>
      </p:sp>
      <p:sp>
        <p:nvSpPr>
          <p:cNvPr id="3" name="İçerik Yer Tutucusu 2"/>
          <p:cNvSpPr>
            <a:spLocks noGrp="1"/>
          </p:cNvSpPr>
          <p:nvPr>
            <p:ph sz="quarter" idx="13"/>
          </p:nvPr>
        </p:nvSpPr>
        <p:spPr>
          <a:xfrm>
            <a:off x="395536" y="1844824"/>
            <a:ext cx="8352928" cy="4194800"/>
          </a:xfrm>
        </p:spPr>
        <p:txBody>
          <a:bodyPr>
            <a:noAutofit/>
          </a:bodyPr>
          <a:lstStyle/>
          <a:p>
            <a:pPr algn="ctr"/>
            <a:r>
              <a:rPr lang="tr-TR" sz="5400" dirty="0" smtClean="0"/>
              <a:t>DERS KİTABINIZIN 72. SAYFASINDAKİ ‘’YORUMLAYALIM’’ ETKİNLİĞİNİ OKUYARAK AÇIKLAYINIZ.</a:t>
            </a:r>
            <a:endParaRPr lang="tr-TR" sz="5400" dirty="0"/>
          </a:p>
        </p:txBody>
      </p:sp>
    </p:spTree>
    <p:extLst>
      <p:ext uri="{BB962C8B-B14F-4D97-AF65-F5344CB8AC3E}">
        <p14:creationId xmlns:p14="http://schemas.microsoft.com/office/powerpoint/2010/main" xmlns="" val="289944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332656"/>
            <a:ext cx="8496944" cy="6264696"/>
          </a:xfrm>
        </p:spPr>
        <p:txBody>
          <a:bodyPr>
            <a:noAutofit/>
          </a:bodyPr>
          <a:lstStyle/>
          <a:p>
            <a:r>
              <a:rPr lang="tr-TR" sz="2400" dirty="0"/>
              <a:t>Evrende kendine yer arayan birey sürekli bir anlam arayışı içindedir</a:t>
            </a:r>
            <a:r>
              <a:rPr lang="tr-TR" sz="2400" dirty="0" smtClean="0"/>
              <a:t>.</a:t>
            </a:r>
          </a:p>
          <a:p>
            <a:r>
              <a:rPr lang="tr-TR" sz="2400" dirty="0" smtClean="0"/>
              <a:t> </a:t>
            </a:r>
            <a:r>
              <a:rPr lang="tr-TR" sz="2400" dirty="0"/>
              <a:t>Direk ve dolaylı bir şekilde kendine </a:t>
            </a:r>
            <a:endParaRPr lang="tr-TR" sz="2400" dirty="0" smtClean="0"/>
          </a:p>
          <a:p>
            <a:r>
              <a:rPr lang="tr-TR" sz="2400" dirty="0" smtClean="0"/>
              <a:t>“</a:t>
            </a:r>
            <a:r>
              <a:rPr lang="tr-TR" sz="2400" dirty="0"/>
              <a:t>Ben kimim? </a:t>
            </a:r>
            <a:endParaRPr lang="tr-TR" sz="2400" dirty="0" smtClean="0"/>
          </a:p>
          <a:p>
            <a:r>
              <a:rPr lang="tr-TR" sz="2400" dirty="0" smtClean="0"/>
              <a:t>Niçin </a:t>
            </a:r>
            <a:r>
              <a:rPr lang="tr-TR" sz="2400" dirty="0"/>
              <a:t>yaratıldım? </a:t>
            </a:r>
            <a:endParaRPr lang="tr-TR" sz="2400" dirty="0" smtClean="0"/>
          </a:p>
          <a:p>
            <a:r>
              <a:rPr lang="tr-TR" sz="2400" dirty="0" smtClean="0"/>
              <a:t>Nereye gideceğim</a:t>
            </a:r>
            <a:r>
              <a:rPr lang="tr-TR" sz="2400" dirty="0"/>
              <a:t>? </a:t>
            </a:r>
            <a:endParaRPr lang="tr-TR" sz="2400" dirty="0" smtClean="0"/>
          </a:p>
          <a:p>
            <a:r>
              <a:rPr lang="tr-TR" sz="2400" dirty="0" smtClean="0"/>
              <a:t>Dünyanın </a:t>
            </a:r>
            <a:r>
              <a:rPr lang="tr-TR" sz="2400" dirty="0"/>
              <a:t>sonu ne olacak</a:t>
            </a:r>
            <a:r>
              <a:rPr lang="tr-TR" sz="2400" dirty="0" smtClean="0"/>
              <a:t>?”</a:t>
            </a:r>
          </a:p>
          <a:p>
            <a:pPr marL="45720" indent="0">
              <a:buNone/>
            </a:pPr>
            <a:r>
              <a:rPr lang="tr-TR" sz="2400" dirty="0" smtClean="0"/>
              <a:t> </a:t>
            </a:r>
            <a:r>
              <a:rPr lang="tr-TR" sz="2400" dirty="0"/>
              <a:t>gibi sorular sorar ve cevap bulmaya çalışır. </a:t>
            </a:r>
            <a:endParaRPr lang="tr-TR" sz="2400" dirty="0" smtClean="0"/>
          </a:p>
          <a:p>
            <a:pPr marL="45720" indent="0">
              <a:buNone/>
            </a:pPr>
            <a:r>
              <a:rPr lang="tr-TR" sz="2400" dirty="0" smtClean="0"/>
              <a:t>Din </a:t>
            </a:r>
            <a:r>
              <a:rPr lang="tr-TR" sz="2400" dirty="0"/>
              <a:t>bireyin yaşamına anlam katar. İnancı sayesinde insan neye, nasıl ve ne kadar değer vereceğini bilir. Bu bilgi yaşamını kolaylaştırır. </a:t>
            </a:r>
            <a:endParaRPr lang="tr-TR" sz="2400" dirty="0" smtClean="0"/>
          </a:p>
          <a:p>
            <a:pPr marL="45720" indent="0">
              <a:buNone/>
            </a:pPr>
            <a:r>
              <a:rPr lang="tr-TR" sz="2400" dirty="0" smtClean="0"/>
              <a:t>Din</a:t>
            </a:r>
            <a:r>
              <a:rPr lang="tr-TR" sz="2400" dirty="0"/>
              <a:t>, ahiret inancıyla insanın ölümsüzlük isteğine de cevap vererek ölümün bir son olmadığını ve ölüm sonrasında hayatın devam edeceğini haber verir. </a:t>
            </a:r>
          </a:p>
        </p:txBody>
      </p:sp>
    </p:spTree>
    <p:extLst>
      <p:ext uri="{BB962C8B-B14F-4D97-AF65-F5344CB8AC3E}">
        <p14:creationId xmlns:p14="http://schemas.microsoft.com/office/powerpoint/2010/main" xmlns="" val="26267446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813992" y="5679936"/>
            <a:ext cx="7334200" cy="1143000"/>
          </a:xfrm>
        </p:spPr>
        <p:txBody>
          <a:bodyPr/>
          <a:lstStyle/>
          <a:p>
            <a:pPr algn="l"/>
            <a:r>
              <a:rPr lang="tr-TR" dirty="0" smtClean="0"/>
              <a:t>Bir soru bir cevap 3</a:t>
            </a:r>
            <a:endParaRPr lang="tr-TR" dirty="0"/>
          </a:p>
        </p:txBody>
      </p:sp>
      <p:sp>
        <p:nvSpPr>
          <p:cNvPr id="3" name="İçerik Yer Tutucusu 2"/>
          <p:cNvSpPr>
            <a:spLocks noGrp="1"/>
          </p:cNvSpPr>
          <p:nvPr>
            <p:ph sz="quarter" idx="13"/>
          </p:nvPr>
        </p:nvSpPr>
        <p:spPr>
          <a:xfrm>
            <a:off x="323528" y="260648"/>
            <a:ext cx="8424936" cy="5544616"/>
          </a:xfrm>
        </p:spPr>
        <p:txBody>
          <a:bodyPr>
            <a:normAutofit lnSpcReduction="10000"/>
          </a:bodyPr>
          <a:lstStyle/>
          <a:p>
            <a:pPr marL="45720" lvl="0" indent="0">
              <a:buClr>
                <a:srgbClr val="F14124">
                  <a:lumMod val="75000"/>
                </a:srgbClr>
              </a:buClr>
              <a:buNone/>
            </a:pPr>
            <a:r>
              <a:rPr lang="tr-TR" sz="3200" dirty="0">
                <a:solidFill>
                  <a:prstClr val="black">
                    <a:lumMod val="75000"/>
                    <a:lumOff val="25000"/>
                  </a:prstClr>
                </a:solidFill>
              </a:rPr>
              <a:t> </a:t>
            </a:r>
            <a:r>
              <a:rPr lang="tr-TR" sz="3200" dirty="0" smtClean="0">
                <a:solidFill>
                  <a:prstClr val="black">
                    <a:lumMod val="75000"/>
                    <a:lumOff val="25000"/>
                  </a:prstClr>
                </a:solidFill>
              </a:rPr>
              <a:t>    Hayatı anlamlandırmaya çalışan biri kendisine aşağıdaki sorulardan hangisini sorması uygun olmaz?</a:t>
            </a:r>
            <a:endParaRPr lang="tr-TR" sz="3200" dirty="0">
              <a:solidFill>
                <a:prstClr val="black">
                  <a:lumMod val="75000"/>
                  <a:lumOff val="25000"/>
                </a:prstClr>
              </a:solidFill>
            </a:endParaRPr>
          </a:p>
          <a:p>
            <a:pPr marL="45720" lvl="0" indent="0">
              <a:buClr>
                <a:srgbClr val="F14124">
                  <a:lumMod val="75000"/>
                </a:srgbClr>
              </a:buClr>
              <a:buNone/>
            </a:pPr>
            <a:r>
              <a:rPr lang="tr-TR" sz="3600" u="sng" dirty="0" smtClean="0">
                <a:solidFill>
                  <a:prstClr val="black">
                    <a:lumMod val="75000"/>
                    <a:lumOff val="25000"/>
                  </a:prstClr>
                </a:solidFill>
              </a:rPr>
              <a:t>A) </a:t>
            </a:r>
            <a:r>
              <a:rPr lang="tr-TR" sz="3600" u="sng" dirty="0" smtClean="0">
                <a:solidFill>
                  <a:srgbClr val="FF0000"/>
                </a:solidFill>
              </a:rPr>
              <a:t>Ben </a:t>
            </a:r>
            <a:r>
              <a:rPr lang="tr-TR" sz="3600" u="sng" dirty="0">
                <a:solidFill>
                  <a:srgbClr val="FF0000"/>
                </a:solidFill>
              </a:rPr>
              <a:t>kimim? </a:t>
            </a:r>
          </a:p>
          <a:p>
            <a:pPr marL="45720" lvl="0" indent="0">
              <a:buClr>
                <a:srgbClr val="F14124">
                  <a:lumMod val="75000"/>
                </a:srgbClr>
              </a:buClr>
              <a:buNone/>
            </a:pPr>
            <a:r>
              <a:rPr lang="tr-TR" sz="3600" u="sng" dirty="0" smtClean="0">
                <a:solidFill>
                  <a:prstClr val="black">
                    <a:lumMod val="75000"/>
                    <a:lumOff val="25000"/>
                  </a:prstClr>
                </a:solidFill>
              </a:rPr>
              <a:t>B) </a:t>
            </a:r>
            <a:r>
              <a:rPr lang="tr-TR" sz="3600" u="sng" dirty="0" smtClean="0">
                <a:solidFill>
                  <a:srgbClr val="92D050"/>
                </a:solidFill>
              </a:rPr>
              <a:t>Niçin </a:t>
            </a:r>
            <a:r>
              <a:rPr lang="tr-TR" sz="3600" u="sng" dirty="0">
                <a:solidFill>
                  <a:srgbClr val="92D050"/>
                </a:solidFill>
              </a:rPr>
              <a:t>yaratıldım? </a:t>
            </a:r>
          </a:p>
          <a:p>
            <a:pPr marL="45720" lvl="0" indent="0">
              <a:buClr>
                <a:srgbClr val="F14124">
                  <a:lumMod val="75000"/>
                </a:srgbClr>
              </a:buClr>
              <a:buNone/>
            </a:pPr>
            <a:r>
              <a:rPr lang="tr-TR" sz="3600" u="sng" dirty="0" smtClean="0">
                <a:solidFill>
                  <a:prstClr val="black">
                    <a:lumMod val="75000"/>
                    <a:lumOff val="25000"/>
                  </a:prstClr>
                </a:solidFill>
              </a:rPr>
              <a:t>C) </a:t>
            </a:r>
            <a:r>
              <a:rPr lang="tr-TR" sz="3600" u="sng" dirty="0" smtClean="0">
                <a:solidFill>
                  <a:srgbClr val="7030A0"/>
                </a:solidFill>
              </a:rPr>
              <a:t>Nereye </a:t>
            </a:r>
            <a:r>
              <a:rPr lang="tr-TR" sz="3600" u="sng" dirty="0">
                <a:solidFill>
                  <a:srgbClr val="7030A0"/>
                </a:solidFill>
              </a:rPr>
              <a:t>gideceğim? </a:t>
            </a:r>
          </a:p>
          <a:p>
            <a:pPr marL="45720" indent="0">
              <a:buNone/>
            </a:pPr>
            <a:r>
              <a:rPr lang="tr-TR" sz="3600" u="sng" dirty="0" smtClean="0"/>
              <a:t>D) </a:t>
            </a:r>
            <a:r>
              <a:rPr lang="tr-TR" sz="3600" u="sng" dirty="0" smtClean="0">
                <a:solidFill>
                  <a:schemeClr val="bg2">
                    <a:lumMod val="75000"/>
                  </a:schemeClr>
                </a:solidFill>
              </a:rPr>
              <a:t>Nasıl daha çok kazanırım</a:t>
            </a:r>
            <a:r>
              <a:rPr lang="tr-TR" sz="3600" u="sng" dirty="0" smtClean="0"/>
              <a:t>?</a:t>
            </a:r>
          </a:p>
          <a:p>
            <a:pPr marL="45720" indent="0">
              <a:buNone/>
            </a:pPr>
            <a:endParaRPr lang="tr-TR" sz="3600" u="sng" dirty="0" smtClean="0"/>
          </a:p>
          <a:p>
            <a:pPr marL="45720" lvl="0" indent="0">
              <a:buClr>
                <a:srgbClr val="F14124">
                  <a:lumMod val="75000"/>
                </a:srgbClr>
              </a:buClr>
              <a:buNone/>
            </a:pPr>
            <a:r>
              <a:rPr lang="tr-TR" sz="3600" b="1" u="sng" dirty="0" smtClean="0">
                <a:solidFill>
                  <a:srgbClr val="FF0000"/>
                </a:solidFill>
              </a:rPr>
              <a:t>CEVAP: Nasıl </a:t>
            </a:r>
            <a:r>
              <a:rPr lang="tr-TR" sz="3600" b="1" u="sng" dirty="0">
                <a:solidFill>
                  <a:srgbClr val="FF0000"/>
                </a:solidFill>
              </a:rPr>
              <a:t>daha çok kazanırım?</a:t>
            </a:r>
          </a:p>
          <a:p>
            <a:pPr marL="45720" indent="0">
              <a:buNone/>
            </a:pPr>
            <a:endParaRPr lang="tr-TR" sz="3600" u="sng" dirty="0"/>
          </a:p>
        </p:txBody>
      </p:sp>
    </p:spTree>
    <p:extLst>
      <p:ext uri="{BB962C8B-B14F-4D97-AF65-F5344CB8AC3E}">
        <p14:creationId xmlns:p14="http://schemas.microsoft.com/office/powerpoint/2010/main" xmlns="" val="1584059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2000"/>
                                        <p:tgtEl>
                                          <p:spTgt spid="3">
                                            <p:txEl>
                                              <p:pRg st="6" end="6"/>
                                            </p:txEl>
                                          </p:spTgt>
                                        </p:tgtEl>
                                      </p:cBhvr>
                                    </p:animEffect>
                                    <p:anim calcmode="lin" valueType="num">
                                      <p:cBhvr>
                                        <p:cTn id="8"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ctrTitle"/>
          </p:nvPr>
        </p:nvSpPr>
        <p:spPr>
          <a:xfrm>
            <a:off x="0" y="0"/>
            <a:ext cx="10764688" cy="6858000"/>
          </a:xfrm>
          <a:solidFill>
            <a:schemeClr val="accent4">
              <a:lumMod val="20000"/>
              <a:lumOff val="80000"/>
            </a:schemeClr>
          </a:solidFill>
          <a:effectLst/>
        </p:spPr>
        <p:txBody>
          <a:bodyPr/>
          <a:lstStyle/>
          <a:p>
            <a:pPr marL="182880" indent="0">
              <a:buNone/>
            </a:pPr>
            <a:r>
              <a:rPr lang="tr-TR" sz="4000" b="0" dirty="0" smtClean="0">
                <a:solidFill>
                  <a:srgbClr val="00B050"/>
                </a:solidFill>
                <a:effectLst/>
                <a:latin typeface="Times New Roman" pitchFamily="18" charset="0"/>
                <a:cs typeface="Times New Roman" pitchFamily="18" charset="0"/>
              </a:rPr>
              <a:t>Y</a:t>
            </a:r>
            <a:r>
              <a:rPr lang="tr-TR" sz="3200" b="0" dirty="0" smtClean="0">
                <a:solidFill>
                  <a:srgbClr val="FF0000"/>
                </a:solidFill>
                <a:effectLst/>
                <a:latin typeface="Times New Roman" pitchFamily="18" charset="0"/>
                <a:cs typeface="Times New Roman" pitchFamily="18" charset="0"/>
              </a:rPr>
              <a:t>eni geldim bu okula</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E</a:t>
            </a:r>
            <a:r>
              <a:rPr lang="tr-TR" sz="3200" b="0" dirty="0" smtClean="0">
                <a:solidFill>
                  <a:srgbClr val="FF0000"/>
                </a:solidFill>
                <a:effectLst/>
                <a:latin typeface="Times New Roman" pitchFamily="18" charset="0"/>
                <a:cs typeface="Times New Roman" pitchFamily="18" charset="0"/>
              </a:rPr>
              <a:t>rkeği var kızı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Ş</a:t>
            </a:r>
            <a:r>
              <a:rPr lang="tr-TR" sz="3200" b="0" dirty="0" smtClean="0">
                <a:solidFill>
                  <a:srgbClr val="FF0000"/>
                </a:solidFill>
                <a:effectLst/>
                <a:latin typeface="Times New Roman" pitchFamily="18" charset="0"/>
                <a:cs typeface="Times New Roman" pitchFamily="18" charset="0"/>
              </a:rPr>
              <a:t>ımarığı var cana yakını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400" b="0" dirty="0" smtClean="0">
                <a:solidFill>
                  <a:srgbClr val="00B050"/>
                </a:solidFill>
                <a:effectLst/>
                <a:latin typeface="Times New Roman" pitchFamily="18" charset="0"/>
                <a:cs typeface="Times New Roman" pitchFamily="18" charset="0"/>
              </a:rPr>
              <a:t>İ</a:t>
            </a:r>
            <a:r>
              <a:rPr lang="tr-TR" sz="3200" b="0" dirty="0" smtClean="0">
                <a:solidFill>
                  <a:srgbClr val="FF0000"/>
                </a:solidFill>
                <a:effectLst/>
                <a:latin typeface="Times New Roman" pitchFamily="18" charset="0"/>
                <a:cs typeface="Times New Roman" pitchFamily="18" charset="0"/>
              </a:rPr>
              <a:t>nci gibi parlak, taş gibi çatlakları da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L</a:t>
            </a:r>
            <a:r>
              <a:rPr lang="tr-TR" sz="3200" b="0" dirty="0" smtClean="0">
                <a:solidFill>
                  <a:srgbClr val="FF0000"/>
                </a:solidFill>
                <a:effectLst/>
                <a:latin typeface="Times New Roman" pitchFamily="18" charset="0"/>
                <a:cs typeface="Times New Roman" pitchFamily="18" charset="0"/>
              </a:rPr>
              <a:t>eke tutmaz güzel ismi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G</a:t>
            </a:r>
            <a:r>
              <a:rPr lang="tr-TR" sz="3200" b="0" dirty="0" smtClean="0">
                <a:solidFill>
                  <a:srgbClr val="FF0000"/>
                </a:solidFill>
                <a:effectLst/>
                <a:latin typeface="Times New Roman" pitchFamily="18" charset="0"/>
                <a:cs typeface="Times New Roman" pitchFamily="18" charset="0"/>
              </a:rPr>
              <a:t>önlü güzel sözü güzelleri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Ö</a:t>
            </a:r>
            <a:r>
              <a:rPr lang="tr-TR" sz="3200" b="0" dirty="0" smtClean="0">
                <a:solidFill>
                  <a:srgbClr val="FF0000"/>
                </a:solidFill>
                <a:effectLst/>
                <a:latin typeface="Times New Roman" pitchFamily="18" charset="0"/>
                <a:cs typeface="Times New Roman" pitchFamily="18" charset="0"/>
              </a:rPr>
              <a:t>ncü neslin övüncü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L</a:t>
            </a:r>
            <a:r>
              <a:rPr lang="tr-TR" sz="3200" b="0" dirty="0" smtClean="0">
                <a:solidFill>
                  <a:srgbClr val="FF0000"/>
                </a:solidFill>
                <a:effectLst/>
                <a:latin typeface="Times New Roman" pitchFamily="18" charset="0"/>
                <a:cs typeface="Times New Roman" pitchFamily="18" charset="0"/>
              </a:rPr>
              <a:t>ale, zambak, gül gibi kokanı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C</a:t>
            </a:r>
            <a:r>
              <a:rPr lang="tr-TR" sz="3200" b="0" dirty="0" smtClean="0">
                <a:solidFill>
                  <a:srgbClr val="FF0000"/>
                </a:solidFill>
                <a:effectLst/>
                <a:latin typeface="Times New Roman" pitchFamily="18" charset="0"/>
                <a:cs typeface="Times New Roman" pitchFamily="18" charset="0"/>
              </a:rPr>
              <a:t>ehalete savaş açan bir müdürü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Ü</a:t>
            </a:r>
            <a:r>
              <a:rPr lang="tr-TR" sz="3200" b="0" dirty="0" smtClean="0">
                <a:solidFill>
                  <a:srgbClr val="FF0000"/>
                </a:solidFill>
                <a:effectLst/>
                <a:latin typeface="Times New Roman" pitchFamily="18" charset="0"/>
                <a:cs typeface="Times New Roman" pitchFamily="18" charset="0"/>
              </a:rPr>
              <a:t>lkemizi candan öte seven öğretmenleri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K</a:t>
            </a:r>
            <a:r>
              <a:rPr lang="tr-TR" sz="3200" b="0" dirty="0" smtClean="0">
                <a:solidFill>
                  <a:srgbClr val="FF0000"/>
                </a:solidFill>
                <a:effectLst/>
                <a:latin typeface="Times New Roman" pitchFamily="18" charset="0"/>
                <a:cs typeface="Times New Roman" pitchFamily="18" charset="0"/>
              </a:rPr>
              <a:t>ararımdan memnunum iyi ki gelmişim bu okula</a:t>
            </a:r>
            <a:endParaRPr lang="tr-TR" sz="3200" b="0" dirty="0">
              <a:solidFill>
                <a:srgbClr val="FF0000"/>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6518600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251520" y="260648"/>
            <a:ext cx="8640960" cy="6336704"/>
          </a:xfrm>
        </p:spPr>
        <p:txBody>
          <a:bodyPr>
            <a:normAutofit/>
          </a:bodyPr>
          <a:lstStyle/>
          <a:p>
            <a:r>
              <a:rPr lang="tr-TR" sz="2800" dirty="0"/>
              <a:t>İnsan günlük hayatında pek çok olumsuzluklarla karşılaşır. </a:t>
            </a:r>
            <a:endParaRPr lang="tr-TR" sz="2800" dirty="0" smtClean="0"/>
          </a:p>
          <a:p>
            <a:r>
              <a:rPr lang="tr-TR" sz="2800" b="1" dirty="0" smtClean="0">
                <a:solidFill>
                  <a:srgbClr val="FF0000"/>
                </a:solidFill>
              </a:rPr>
              <a:t>Örneğin</a:t>
            </a:r>
            <a:r>
              <a:rPr lang="tr-TR" sz="2800" b="1" dirty="0">
                <a:solidFill>
                  <a:srgbClr val="FF0000"/>
                </a:solidFill>
              </a:rPr>
              <a:t>; </a:t>
            </a:r>
            <a:r>
              <a:rPr lang="tr-TR" sz="2800" dirty="0"/>
              <a:t>kendini yalnız hisseder, çaresiz kalır. Değişik korkulara kapılabilir. Hastalıklarla ve musibetlerle uğraşmak zorunda kalabilir. Felaketlerle yüzleşebilir. Allah ve ahiret inancı, bütün bu olumsuzluklara karşı insana dayanma gücü verir</a:t>
            </a:r>
            <a:r>
              <a:rPr lang="tr-TR" sz="2800" dirty="0" smtClean="0"/>
              <a:t>.</a:t>
            </a:r>
          </a:p>
          <a:p>
            <a:r>
              <a:rPr lang="tr-TR" sz="2800" dirty="0" smtClean="0"/>
              <a:t> </a:t>
            </a:r>
            <a:r>
              <a:rPr lang="tr-TR" sz="2800" dirty="0"/>
              <a:t>İnsan dünya ve ahiret mutluluğunu din sayesinde elde eder. Nitekim Kur’an-ı Kerim’de Yüce Allah şöyle buyurmaktadır: “… </a:t>
            </a:r>
            <a:r>
              <a:rPr lang="tr-TR" sz="2800" b="1" dirty="0">
                <a:solidFill>
                  <a:srgbClr val="FF0000"/>
                </a:solidFill>
              </a:rPr>
              <a:t>Haberiniz olsun, kalpler yalnızca Allah’ın zikriyle tatmin bulur.”</a:t>
            </a:r>
          </a:p>
        </p:txBody>
      </p:sp>
    </p:spTree>
    <p:extLst>
      <p:ext uri="{BB962C8B-B14F-4D97-AF65-F5344CB8AC3E}">
        <p14:creationId xmlns:p14="http://schemas.microsoft.com/office/powerpoint/2010/main" xmlns="" val="26267446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483768" y="5517232"/>
            <a:ext cx="6512511" cy="1143000"/>
          </a:xfrm>
        </p:spPr>
        <p:txBody>
          <a:bodyPr/>
          <a:lstStyle/>
          <a:p>
            <a:pPr algn="l"/>
            <a:r>
              <a:rPr lang="tr-TR" dirty="0" smtClean="0"/>
              <a:t>Bir soru bir cevap 4</a:t>
            </a:r>
            <a:endParaRPr lang="tr-TR" dirty="0"/>
          </a:p>
        </p:txBody>
      </p:sp>
      <p:sp>
        <p:nvSpPr>
          <p:cNvPr id="3" name="İçerik Yer Tutucusu 2"/>
          <p:cNvSpPr>
            <a:spLocks noGrp="1"/>
          </p:cNvSpPr>
          <p:nvPr>
            <p:ph sz="quarter" idx="13"/>
          </p:nvPr>
        </p:nvSpPr>
        <p:spPr>
          <a:xfrm>
            <a:off x="251520" y="332656"/>
            <a:ext cx="8640960" cy="4857720"/>
          </a:xfrm>
        </p:spPr>
        <p:txBody>
          <a:bodyPr>
            <a:normAutofit fontScale="92500" lnSpcReduction="20000"/>
          </a:bodyPr>
          <a:lstStyle/>
          <a:p>
            <a:r>
              <a:rPr lang="tr-TR" sz="3200" b="1" dirty="0">
                <a:solidFill>
                  <a:srgbClr val="FF0000"/>
                </a:solidFill>
              </a:rPr>
              <a:t>İnsan dünya ve ahiret mutluluğunu </a:t>
            </a:r>
            <a:r>
              <a:rPr lang="tr-TR" sz="3200" b="1" dirty="0" smtClean="0">
                <a:solidFill>
                  <a:srgbClr val="FF0000"/>
                </a:solidFill>
              </a:rPr>
              <a:t>.............. sayesinde </a:t>
            </a:r>
            <a:r>
              <a:rPr lang="tr-TR" sz="3200" b="1" dirty="0">
                <a:solidFill>
                  <a:srgbClr val="FF0000"/>
                </a:solidFill>
              </a:rPr>
              <a:t>elde eder</a:t>
            </a:r>
            <a:r>
              <a:rPr lang="tr-TR" sz="3200" b="1" dirty="0" smtClean="0">
                <a:solidFill>
                  <a:srgbClr val="FF0000"/>
                </a:solidFill>
              </a:rPr>
              <a:t>.</a:t>
            </a:r>
          </a:p>
          <a:p>
            <a:pPr marL="45720" indent="0">
              <a:buNone/>
            </a:pPr>
            <a:r>
              <a:rPr lang="tr-TR" sz="3200" dirty="0" smtClean="0">
                <a:solidFill>
                  <a:schemeClr val="tx1"/>
                </a:solidFill>
              </a:rPr>
              <a:t>Boşluğa en uygun kelime aşağıdakilerden hangisidir?</a:t>
            </a:r>
          </a:p>
          <a:p>
            <a:pPr marL="45720" indent="0">
              <a:buNone/>
            </a:pPr>
            <a:r>
              <a:rPr lang="tr-TR" sz="3200" dirty="0" smtClean="0">
                <a:solidFill>
                  <a:schemeClr val="tx1"/>
                </a:solidFill>
              </a:rPr>
              <a:t>A) Arkadaş</a:t>
            </a:r>
          </a:p>
          <a:p>
            <a:pPr marL="45720" indent="0">
              <a:buNone/>
            </a:pPr>
            <a:r>
              <a:rPr lang="tr-TR" sz="3200" dirty="0" smtClean="0">
                <a:solidFill>
                  <a:schemeClr val="tx1"/>
                </a:solidFill>
              </a:rPr>
              <a:t>B) Baba</a:t>
            </a:r>
          </a:p>
          <a:p>
            <a:pPr marL="45720" indent="0">
              <a:buNone/>
            </a:pPr>
            <a:r>
              <a:rPr lang="tr-TR" sz="3200" dirty="0" smtClean="0">
                <a:solidFill>
                  <a:schemeClr val="tx1"/>
                </a:solidFill>
              </a:rPr>
              <a:t>C) can</a:t>
            </a:r>
          </a:p>
          <a:p>
            <a:pPr marL="45720" indent="0">
              <a:buNone/>
            </a:pPr>
            <a:r>
              <a:rPr lang="tr-TR" sz="3200" dirty="0" smtClean="0">
                <a:solidFill>
                  <a:schemeClr val="tx1"/>
                </a:solidFill>
              </a:rPr>
              <a:t>D) Din </a:t>
            </a:r>
          </a:p>
          <a:p>
            <a:pPr marL="45720" indent="0">
              <a:buNone/>
            </a:pPr>
            <a:r>
              <a:rPr lang="tr-TR" sz="7100" dirty="0" smtClean="0">
                <a:solidFill>
                  <a:srgbClr val="FF0000"/>
                </a:solidFill>
              </a:rPr>
              <a:t>DİN</a:t>
            </a:r>
          </a:p>
          <a:p>
            <a:pPr marL="45720" indent="0">
              <a:buNone/>
            </a:pPr>
            <a:endParaRPr lang="tr-TR" sz="2800" dirty="0" smtClean="0">
              <a:solidFill>
                <a:schemeClr val="tx1"/>
              </a:solidFill>
            </a:endParaRPr>
          </a:p>
        </p:txBody>
      </p:sp>
    </p:spTree>
    <p:extLst>
      <p:ext uri="{BB962C8B-B14F-4D97-AF65-F5344CB8AC3E}">
        <p14:creationId xmlns:p14="http://schemas.microsoft.com/office/powerpoint/2010/main" xmlns="" val="191037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80">
                                          <p:stCondLst>
                                            <p:cond delay="0"/>
                                          </p:stCondLst>
                                        </p:cTn>
                                        <p:tgtEl>
                                          <p:spTgt spid="3">
                                            <p:txEl>
                                              <p:pRg st="6" end="6"/>
                                            </p:txEl>
                                          </p:spTgt>
                                        </p:tgtEl>
                                      </p:cBhvr>
                                    </p:animEffect>
                                    <p:anim calcmode="lin" valueType="num">
                                      <p:cBhvr>
                                        <p:cTn id="8"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6" end="6"/>
                                            </p:txEl>
                                          </p:spTgt>
                                        </p:tgtEl>
                                      </p:cBhvr>
                                      <p:to x="100000" y="60000"/>
                                    </p:animScale>
                                    <p:animScale>
                                      <p:cBhvr>
                                        <p:cTn id="14" dur="166" decel="50000">
                                          <p:stCondLst>
                                            <p:cond delay="676"/>
                                          </p:stCondLst>
                                        </p:cTn>
                                        <p:tgtEl>
                                          <p:spTgt spid="3">
                                            <p:txEl>
                                              <p:pRg st="6" end="6"/>
                                            </p:txEl>
                                          </p:spTgt>
                                        </p:tgtEl>
                                      </p:cBhvr>
                                      <p:to x="100000" y="100000"/>
                                    </p:animScale>
                                    <p:animScale>
                                      <p:cBhvr>
                                        <p:cTn id="15" dur="26">
                                          <p:stCondLst>
                                            <p:cond delay="1312"/>
                                          </p:stCondLst>
                                        </p:cTn>
                                        <p:tgtEl>
                                          <p:spTgt spid="3">
                                            <p:txEl>
                                              <p:pRg st="6" end="6"/>
                                            </p:txEl>
                                          </p:spTgt>
                                        </p:tgtEl>
                                      </p:cBhvr>
                                      <p:to x="100000" y="80000"/>
                                    </p:animScale>
                                    <p:animScale>
                                      <p:cBhvr>
                                        <p:cTn id="16" dur="166" decel="50000">
                                          <p:stCondLst>
                                            <p:cond delay="1338"/>
                                          </p:stCondLst>
                                        </p:cTn>
                                        <p:tgtEl>
                                          <p:spTgt spid="3">
                                            <p:txEl>
                                              <p:pRg st="6" end="6"/>
                                            </p:txEl>
                                          </p:spTgt>
                                        </p:tgtEl>
                                      </p:cBhvr>
                                      <p:to x="100000" y="100000"/>
                                    </p:animScale>
                                    <p:animScale>
                                      <p:cBhvr>
                                        <p:cTn id="17" dur="26">
                                          <p:stCondLst>
                                            <p:cond delay="1642"/>
                                          </p:stCondLst>
                                        </p:cTn>
                                        <p:tgtEl>
                                          <p:spTgt spid="3">
                                            <p:txEl>
                                              <p:pRg st="6" end="6"/>
                                            </p:txEl>
                                          </p:spTgt>
                                        </p:tgtEl>
                                      </p:cBhvr>
                                      <p:to x="100000" y="90000"/>
                                    </p:animScale>
                                    <p:animScale>
                                      <p:cBhvr>
                                        <p:cTn id="18" dur="166" decel="50000">
                                          <p:stCondLst>
                                            <p:cond delay="1668"/>
                                          </p:stCondLst>
                                        </p:cTn>
                                        <p:tgtEl>
                                          <p:spTgt spid="3">
                                            <p:txEl>
                                              <p:pRg st="6" end="6"/>
                                            </p:txEl>
                                          </p:spTgt>
                                        </p:tgtEl>
                                      </p:cBhvr>
                                      <p:to x="100000" y="100000"/>
                                    </p:animScale>
                                    <p:animScale>
                                      <p:cBhvr>
                                        <p:cTn id="19" dur="26">
                                          <p:stCondLst>
                                            <p:cond delay="1808"/>
                                          </p:stCondLst>
                                        </p:cTn>
                                        <p:tgtEl>
                                          <p:spTgt spid="3">
                                            <p:txEl>
                                              <p:pRg st="6" end="6"/>
                                            </p:txEl>
                                          </p:spTgt>
                                        </p:tgtEl>
                                      </p:cBhvr>
                                      <p:to x="100000" y="95000"/>
                                    </p:animScale>
                                    <p:animScale>
                                      <p:cBhvr>
                                        <p:cTn id="20" dur="166" decel="50000">
                                          <p:stCondLst>
                                            <p:cond delay="1834"/>
                                          </p:stCondLst>
                                        </p:cTn>
                                        <p:tgtEl>
                                          <p:spTgt spid="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332656"/>
            <a:ext cx="8820472" cy="6192688"/>
          </a:xfrm>
        </p:spPr>
        <p:txBody>
          <a:bodyPr>
            <a:noAutofit/>
          </a:bodyPr>
          <a:lstStyle/>
          <a:p>
            <a:r>
              <a:rPr lang="tr-TR" sz="2800" dirty="0"/>
              <a:t>İnsan, yaşadığı çevre ile uyumlu olmaya çalışan sosyal bir varlıktır</a:t>
            </a:r>
            <a:r>
              <a:rPr lang="tr-TR" sz="2800" dirty="0" smtClean="0"/>
              <a:t>.</a:t>
            </a:r>
          </a:p>
          <a:p>
            <a:r>
              <a:rPr lang="tr-TR" sz="2800" dirty="0" smtClean="0"/>
              <a:t> </a:t>
            </a:r>
            <a:r>
              <a:rPr lang="tr-TR" sz="2800" dirty="0"/>
              <a:t>Din, birey yanında toplumları da </a:t>
            </a:r>
            <a:r>
              <a:rPr lang="tr-TR" sz="2800" b="1" dirty="0">
                <a:solidFill>
                  <a:srgbClr val="FF0000"/>
                </a:solidFill>
              </a:rPr>
              <a:t>iyiye ve güzele yöneltmek </a:t>
            </a:r>
            <a:r>
              <a:rPr lang="tr-TR" sz="2800" dirty="0"/>
              <a:t>üzere hükümler ortaya koyar ve toplumların barış ve huzur içinde yaşamalarını ister. </a:t>
            </a:r>
            <a:endParaRPr lang="tr-TR" sz="2800" dirty="0" smtClean="0"/>
          </a:p>
          <a:p>
            <a:r>
              <a:rPr lang="tr-TR" sz="2800" b="1" dirty="0" smtClean="0">
                <a:solidFill>
                  <a:srgbClr val="FF0000"/>
                </a:solidFill>
              </a:rPr>
              <a:t>Şefkat</a:t>
            </a:r>
            <a:r>
              <a:rPr lang="tr-TR" sz="2800" b="1" dirty="0">
                <a:solidFill>
                  <a:srgbClr val="FF0000"/>
                </a:solidFill>
              </a:rPr>
              <a:t>, sevgi ve merhametin yaygınlaşmasını sağlayarak</a:t>
            </a:r>
            <a:r>
              <a:rPr lang="tr-TR" sz="2800" dirty="0"/>
              <a:t> toplumlarda mutluluğun oluşmasına vesile olur. </a:t>
            </a:r>
            <a:endParaRPr lang="tr-TR" sz="2800" dirty="0" smtClean="0"/>
          </a:p>
          <a:p>
            <a:r>
              <a:rPr lang="tr-TR" sz="2800" dirty="0" smtClean="0"/>
              <a:t>Din</a:t>
            </a:r>
            <a:r>
              <a:rPr lang="tr-TR" sz="2800" dirty="0"/>
              <a:t>; </a:t>
            </a:r>
            <a:r>
              <a:rPr lang="tr-TR" sz="2800" b="1" dirty="0">
                <a:solidFill>
                  <a:srgbClr val="FF0000"/>
                </a:solidFill>
              </a:rPr>
              <a:t>inanç, ibadet ve ahlak </a:t>
            </a:r>
            <a:r>
              <a:rPr lang="tr-TR" sz="2800" dirty="0"/>
              <a:t>yönüyle toplumu kuşatır</a:t>
            </a:r>
            <a:r>
              <a:rPr lang="tr-TR" sz="2800" dirty="0" smtClean="0"/>
              <a:t>.</a:t>
            </a:r>
          </a:p>
          <a:p>
            <a:r>
              <a:rPr lang="tr-TR" sz="2800" dirty="0" smtClean="0"/>
              <a:t> </a:t>
            </a:r>
            <a:r>
              <a:rPr lang="tr-TR" sz="2800" dirty="0"/>
              <a:t>Nitekim din, </a:t>
            </a:r>
            <a:r>
              <a:rPr lang="tr-TR" sz="2800" b="1" dirty="0">
                <a:solidFill>
                  <a:srgbClr val="FF0000"/>
                </a:solidFill>
              </a:rPr>
              <a:t>adalet, yardımlaşma, dayanışma, akraba ve komşularla iyi ilişkiler içinde olmak </a:t>
            </a:r>
            <a:r>
              <a:rPr lang="tr-TR" sz="2800" dirty="0"/>
              <a:t>gibi tavsiyeleriyle bu hedefi gerçekleştirir. </a:t>
            </a:r>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332656"/>
            <a:ext cx="8640960" cy="6192688"/>
          </a:xfrm>
        </p:spPr>
        <p:txBody>
          <a:bodyPr>
            <a:normAutofit lnSpcReduction="10000"/>
          </a:bodyPr>
          <a:lstStyle/>
          <a:p>
            <a:r>
              <a:rPr lang="tr-TR" sz="2800" b="1" dirty="0">
                <a:solidFill>
                  <a:srgbClr val="FF0000"/>
                </a:solidFill>
              </a:rPr>
              <a:t>Dinî emirler, </a:t>
            </a:r>
            <a:r>
              <a:rPr lang="tr-TR" sz="2800" dirty="0"/>
              <a:t>tavsiyeler ve öğütler insanın aklına hitap eder, kalbine dokunur ve ruhunu aydınlatır. </a:t>
            </a:r>
            <a:endParaRPr lang="tr-TR" sz="2800" dirty="0" smtClean="0"/>
          </a:p>
          <a:p>
            <a:r>
              <a:rPr lang="tr-TR" sz="2800" dirty="0" smtClean="0"/>
              <a:t>İnsanın </a:t>
            </a:r>
            <a:r>
              <a:rPr lang="tr-TR" sz="2800" dirty="0"/>
              <a:t>bireysel ve toplumsal hayatını kendi yararına olacak şekilde düzenler. </a:t>
            </a:r>
            <a:endParaRPr lang="tr-TR" sz="2800" dirty="0" smtClean="0"/>
          </a:p>
          <a:p>
            <a:r>
              <a:rPr lang="tr-TR" sz="2800" dirty="0" smtClean="0"/>
              <a:t>Dua</a:t>
            </a:r>
            <a:r>
              <a:rPr lang="tr-TR" sz="2800" dirty="0"/>
              <a:t>, namaz, oruç, hac gibi ibadetlerle yaşadığı dinî tecrübeler insandaki güvenme duygusunu pekiştirir. </a:t>
            </a:r>
            <a:endParaRPr lang="tr-TR" sz="2800" dirty="0" smtClean="0"/>
          </a:p>
          <a:p>
            <a:r>
              <a:rPr lang="tr-TR" sz="2800" dirty="0" smtClean="0"/>
              <a:t>Bir </a:t>
            </a:r>
            <a:r>
              <a:rPr lang="tr-TR" sz="2800" dirty="0"/>
              <a:t>varlığa sığınma ve bağlanma ihtiyacını giderir. </a:t>
            </a:r>
            <a:endParaRPr lang="tr-TR" sz="2800" dirty="0" smtClean="0"/>
          </a:p>
          <a:p>
            <a:r>
              <a:rPr lang="tr-TR" sz="2800" dirty="0" smtClean="0"/>
              <a:t>Zekât</a:t>
            </a:r>
            <a:r>
              <a:rPr lang="tr-TR" sz="2800" dirty="0"/>
              <a:t>, sadaka gibi sosyal ve iktisadi yönü öne çıkan ibadetler ise insanlara, birbirlerine karşı hak ve görevlerini hatırlatarak daha mutlu bir sosyal çevrenin oluşmasını sağlar. </a:t>
            </a:r>
            <a:endParaRPr lang="tr-TR" sz="2800" dirty="0" smtClean="0"/>
          </a:p>
          <a:p>
            <a:r>
              <a:rPr lang="tr-TR" sz="2800" dirty="0" smtClean="0"/>
              <a:t>Toplumun </a:t>
            </a:r>
            <a:r>
              <a:rPr lang="tr-TR" sz="2800" dirty="0"/>
              <a:t>birlik ve beraberlik içinde huzurlu bir yaşam sürdürmelerine katkı sağlar.</a:t>
            </a:r>
          </a:p>
          <a:p>
            <a:endParaRPr lang="tr-TR" dirty="0"/>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411760" y="5517232"/>
            <a:ext cx="6512511" cy="1143000"/>
          </a:xfrm>
        </p:spPr>
        <p:txBody>
          <a:bodyPr/>
          <a:lstStyle/>
          <a:p>
            <a:pPr algn="l"/>
            <a:r>
              <a:rPr lang="tr-TR" dirty="0" smtClean="0"/>
              <a:t>BİR SORU BİR YANIT 5</a:t>
            </a:r>
            <a:endParaRPr lang="tr-TR" dirty="0"/>
          </a:p>
        </p:txBody>
      </p:sp>
      <p:sp>
        <p:nvSpPr>
          <p:cNvPr id="3" name="İçerik Yer Tutucusu 2"/>
          <p:cNvSpPr>
            <a:spLocks noGrp="1"/>
          </p:cNvSpPr>
          <p:nvPr>
            <p:ph sz="quarter" idx="13"/>
          </p:nvPr>
        </p:nvSpPr>
        <p:spPr>
          <a:xfrm>
            <a:off x="179512" y="260648"/>
            <a:ext cx="8784976" cy="4968552"/>
          </a:xfrm>
        </p:spPr>
        <p:txBody>
          <a:bodyPr>
            <a:normAutofit fontScale="92500"/>
          </a:bodyPr>
          <a:lstStyle/>
          <a:p>
            <a:r>
              <a:rPr lang="tr-TR" sz="2800" b="1" dirty="0" smtClean="0">
                <a:solidFill>
                  <a:srgbClr val="FF0000"/>
                </a:solidFill>
              </a:rPr>
              <a:t>Aşağıdaki seçeneklerden hangisi dini emirlerin insana sağladığı yararlardan </a:t>
            </a:r>
            <a:r>
              <a:rPr lang="tr-TR" sz="2800" b="1" u="sng" dirty="0" smtClean="0">
                <a:solidFill>
                  <a:srgbClr val="FF0000"/>
                </a:solidFill>
              </a:rPr>
              <a:t>değildir?</a:t>
            </a:r>
          </a:p>
          <a:p>
            <a:pPr marL="45720" lvl="0" indent="0">
              <a:buClr>
                <a:srgbClr val="F14124">
                  <a:lumMod val="75000"/>
                </a:srgbClr>
              </a:buClr>
              <a:buNone/>
            </a:pPr>
            <a:r>
              <a:rPr lang="tr-TR" sz="2800" b="1" dirty="0" smtClean="0">
                <a:solidFill>
                  <a:srgbClr val="FF0000"/>
                </a:solidFill>
              </a:rPr>
              <a:t>A)</a:t>
            </a:r>
            <a:r>
              <a:rPr lang="tr-TR" sz="3600" b="1" dirty="0">
                <a:solidFill>
                  <a:srgbClr val="FF0000"/>
                </a:solidFill>
              </a:rPr>
              <a:t> </a:t>
            </a:r>
            <a:r>
              <a:rPr lang="tr-TR" sz="3200" dirty="0">
                <a:solidFill>
                  <a:prstClr val="black">
                    <a:lumMod val="75000"/>
                    <a:lumOff val="25000"/>
                  </a:prstClr>
                </a:solidFill>
              </a:rPr>
              <a:t>M</a:t>
            </a:r>
            <a:r>
              <a:rPr lang="tr-TR" sz="3200" dirty="0" smtClean="0">
                <a:solidFill>
                  <a:prstClr val="black">
                    <a:lumMod val="75000"/>
                    <a:lumOff val="25000"/>
                  </a:prstClr>
                </a:solidFill>
              </a:rPr>
              <a:t>utlu </a:t>
            </a:r>
            <a:r>
              <a:rPr lang="tr-TR" sz="3200" dirty="0">
                <a:solidFill>
                  <a:prstClr val="black">
                    <a:lumMod val="75000"/>
                    <a:lumOff val="25000"/>
                  </a:prstClr>
                </a:solidFill>
              </a:rPr>
              <a:t>bir sosyal çevrenin oluşmasını </a:t>
            </a:r>
            <a:r>
              <a:rPr lang="tr-TR" sz="3200" dirty="0" smtClean="0">
                <a:solidFill>
                  <a:prstClr val="black">
                    <a:lumMod val="75000"/>
                    <a:lumOff val="25000"/>
                  </a:prstClr>
                </a:solidFill>
              </a:rPr>
              <a:t>sağlarlar </a:t>
            </a:r>
            <a:endParaRPr lang="tr-TR" sz="2400" dirty="0" smtClean="0"/>
          </a:p>
          <a:p>
            <a:pPr marL="45720" lvl="0" indent="0">
              <a:buClr>
                <a:srgbClr val="F14124">
                  <a:lumMod val="75000"/>
                </a:srgbClr>
              </a:buClr>
              <a:buNone/>
            </a:pPr>
            <a:r>
              <a:rPr lang="tr-TR" sz="2800" b="1" dirty="0" smtClean="0">
                <a:solidFill>
                  <a:srgbClr val="FF0000"/>
                </a:solidFill>
              </a:rPr>
              <a:t>B) </a:t>
            </a:r>
            <a:r>
              <a:rPr lang="tr-TR" sz="3200" dirty="0">
                <a:solidFill>
                  <a:prstClr val="black">
                    <a:lumMod val="75000"/>
                    <a:lumOff val="25000"/>
                  </a:prstClr>
                </a:solidFill>
              </a:rPr>
              <a:t>K</a:t>
            </a:r>
            <a:r>
              <a:rPr lang="tr-TR" sz="3200" dirty="0" smtClean="0">
                <a:solidFill>
                  <a:prstClr val="black">
                    <a:lumMod val="75000"/>
                    <a:lumOff val="25000"/>
                  </a:prstClr>
                </a:solidFill>
              </a:rPr>
              <a:t>albe </a:t>
            </a:r>
            <a:r>
              <a:rPr lang="tr-TR" sz="3200" dirty="0">
                <a:solidFill>
                  <a:prstClr val="black">
                    <a:lumMod val="75000"/>
                    <a:lumOff val="25000"/>
                  </a:prstClr>
                </a:solidFill>
              </a:rPr>
              <a:t>dokunur ve </a:t>
            </a:r>
            <a:r>
              <a:rPr lang="tr-TR" sz="3200" dirty="0" smtClean="0">
                <a:solidFill>
                  <a:prstClr val="black">
                    <a:lumMod val="75000"/>
                    <a:lumOff val="25000"/>
                  </a:prstClr>
                </a:solidFill>
              </a:rPr>
              <a:t>ruhu aydınlatırlar </a:t>
            </a:r>
            <a:endParaRPr lang="tr-TR" sz="3200" dirty="0">
              <a:solidFill>
                <a:prstClr val="black">
                  <a:lumMod val="75000"/>
                  <a:lumOff val="25000"/>
                </a:prstClr>
              </a:solidFill>
            </a:endParaRPr>
          </a:p>
          <a:p>
            <a:pPr marL="45720" indent="0">
              <a:buNone/>
            </a:pPr>
            <a:r>
              <a:rPr lang="tr-TR" sz="2800" b="1" dirty="0" smtClean="0">
                <a:solidFill>
                  <a:srgbClr val="FF0000"/>
                </a:solidFill>
              </a:rPr>
              <a:t>C) </a:t>
            </a:r>
            <a:r>
              <a:rPr lang="tr-TR" sz="3200" dirty="0" smtClean="0">
                <a:solidFill>
                  <a:prstClr val="black">
                    <a:lumMod val="75000"/>
                    <a:lumOff val="25000"/>
                  </a:prstClr>
                </a:solidFill>
              </a:rPr>
              <a:t>İnsandaki </a:t>
            </a:r>
            <a:r>
              <a:rPr lang="tr-TR" sz="3200" dirty="0">
                <a:solidFill>
                  <a:prstClr val="black">
                    <a:lumMod val="75000"/>
                    <a:lumOff val="25000"/>
                  </a:prstClr>
                </a:solidFill>
              </a:rPr>
              <a:t>güvenme duygusunu </a:t>
            </a:r>
            <a:r>
              <a:rPr lang="tr-TR" sz="3200" dirty="0" smtClean="0">
                <a:solidFill>
                  <a:prstClr val="black">
                    <a:lumMod val="75000"/>
                    <a:lumOff val="25000"/>
                  </a:prstClr>
                </a:solidFill>
              </a:rPr>
              <a:t>pekiştirirler</a:t>
            </a:r>
            <a:endParaRPr lang="tr-TR" sz="2400" dirty="0" smtClean="0"/>
          </a:p>
          <a:p>
            <a:pPr marL="45720" indent="0">
              <a:buNone/>
            </a:pPr>
            <a:r>
              <a:rPr lang="tr-TR" sz="2800" b="1" dirty="0" smtClean="0">
                <a:solidFill>
                  <a:srgbClr val="FF0000"/>
                </a:solidFill>
              </a:rPr>
              <a:t>D) </a:t>
            </a:r>
            <a:r>
              <a:rPr lang="tr-TR" sz="3200" dirty="0" smtClean="0"/>
              <a:t>Dünyada gününü gün ederek eğlenmeni sağlarlar</a:t>
            </a:r>
          </a:p>
          <a:p>
            <a:pPr marL="45720" lvl="0" indent="0">
              <a:buClr>
                <a:srgbClr val="F14124">
                  <a:lumMod val="75000"/>
                </a:srgbClr>
              </a:buClr>
              <a:buNone/>
            </a:pPr>
            <a:r>
              <a:rPr lang="tr-TR" sz="2800" b="1" dirty="0" smtClean="0">
                <a:solidFill>
                  <a:srgbClr val="FF0000"/>
                </a:solidFill>
              </a:rPr>
              <a:t>CEVAP: D</a:t>
            </a:r>
            <a:r>
              <a:rPr lang="tr-TR" sz="2800" b="1" dirty="0">
                <a:solidFill>
                  <a:srgbClr val="FF0000"/>
                </a:solidFill>
              </a:rPr>
              <a:t>) </a:t>
            </a:r>
            <a:r>
              <a:rPr lang="tr-TR" sz="3200" dirty="0">
                <a:solidFill>
                  <a:prstClr val="black">
                    <a:lumMod val="75000"/>
                    <a:lumOff val="25000"/>
                  </a:prstClr>
                </a:solidFill>
              </a:rPr>
              <a:t>Dünyada gününü gün ederek eğlenmeni sağlarlar</a:t>
            </a:r>
            <a:endParaRPr lang="tr-TR" sz="3200" b="1" dirty="0">
              <a:solidFill>
                <a:prstClr val="black">
                  <a:lumMod val="75000"/>
                  <a:lumOff val="25000"/>
                </a:prstClr>
              </a:solidFill>
            </a:endParaRPr>
          </a:p>
          <a:p>
            <a:pPr marL="45720" indent="0">
              <a:buNone/>
            </a:pPr>
            <a:endParaRPr lang="tr-TR" sz="3200" b="1" dirty="0"/>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heel(1)">
                                      <p:cBhvr>
                                        <p:cTn id="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692696"/>
            <a:ext cx="6512511" cy="1143000"/>
          </a:xfrm>
        </p:spPr>
        <p:txBody>
          <a:bodyPr/>
          <a:lstStyle/>
          <a:p>
            <a:r>
              <a:rPr lang="tr-TR" dirty="0"/>
              <a:t>2. Dinin Temel Gayesi </a:t>
            </a:r>
          </a:p>
        </p:txBody>
      </p:sp>
      <p:sp>
        <p:nvSpPr>
          <p:cNvPr id="3" name="İçerik Yer Tutucusu 2"/>
          <p:cNvSpPr>
            <a:spLocks noGrp="1"/>
          </p:cNvSpPr>
          <p:nvPr>
            <p:ph sz="quarter" idx="13"/>
          </p:nvPr>
        </p:nvSpPr>
        <p:spPr>
          <a:xfrm>
            <a:off x="539552" y="1844824"/>
            <a:ext cx="7992888" cy="4194800"/>
          </a:xfrm>
        </p:spPr>
        <p:txBody>
          <a:bodyPr>
            <a:normAutofit/>
          </a:bodyPr>
          <a:lstStyle/>
          <a:p>
            <a:pPr algn="ctr"/>
            <a:r>
              <a:rPr lang="tr-TR" sz="4400" b="1" dirty="0" smtClean="0">
                <a:solidFill>
                  <a:srgbClr val="FF0000"/>
                </a:solidFill>
              </a:rPr>
              <a:t>SİZCE Dinin Temel Gayesi NE OLABİLİR?</a:t>
            </a:r>
            <a:endParaRPr lang="tr-TR" sz="4400" b="1" dirty="0">
              <a:solidFill>
                <a:srgbClr val="FF0000"/>
              </a:solidFill>
            </a:endParaRPr>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260648"/>
            <a:ext cx="8568952" cy="1143000"/>
          </a:xfrm>
        </p:spPr>
        <p:txBody>
          <a:bodyPr/>
          <a:lstStyle/>
          <a:p>
            <a:pPr marL="0" indent="0" algn="ctr">
              <a:buNone/>
            </a:pPr>
            <a:r>
              <a:rPr lang="tr-TR" dirty="0" smtClean="0">
                <a:solidFill>
                  <a:srgbClr val="FF0000"/>
                </a:solidFill>
              </a:rPr>
              <a:t>Dinin temel amacı</a:t>
            </a:r>
            <a:endParaRPr lang="tr-TR" dirty="0">
              <a:solidFill>
                <a:srgbClr val="FF0000"/>
              </a:solidFill>
            </a:endParaRPr>
          </a:p>
        </p:txBody>
      </p:sp>
      <p:sp>
        <p:nvSpPr>
          <p:cNvPr id="3" name="İçerik Yer Tutucusu 2"/>
          <p:cNvSpPr>
            <a:spLocks noGrp="1"/>
          </p:cNvSpPr>
          <p:nvPr>
            <p:ph sz="quarter" idx="13"/>
          </p:nvPr>
        </p:nvSpPr>
        <p:spPr>
          <a:xfrm>
            <a:off x="395536" y="1196752"/>
            <a:ext cx="8424936" cy="5400600"/>
          </a:xfrm>
        </p:spPr>
        <p:txBody>
          <a:bodyPr>
            <a:normAutofit/>
          </a:bodyPr>
          <a:lstStyle/>
          <a:p>
            <a:pPr marL="45720" indent="0">
              <a:buNone/>
            </a:pPr>
            <a:r>
              <a:rPr lang="tr-TR" sz="3900" dirty="0"/>
              <a:t>Dinin temel gayesi insanların dünya ve ahiret mutluluğunu sağlamaktır. “Allah esenlik yurduna çağırıyor. Dileyene (mutluluğa ulaştıracak) doğru yolları gösteriyor.”8 ayetinde belirtildiği üzere Yüce Allah din vasıtasıyla insanları ebedi mutluluğa çağırır ve bunun yollarını gösterir. </a:t>
            </a:r>
            <a:endParaRPr lang="tr-TR" dirty="0"/>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95536" y="404664"/>
            <a:ext cx="8424936" cy="6120680"/>
          </a:xfrm>
        </p:spPr>
        <p:txBody>
          <a:bodyPr>
            <a:normAutofit/>
          </a:bodyPr>
          <a:lstStyle/>
          <a:p>
            <a:pPr marL="45720" indent="0">
              <a:buNone/>
            </a:pPr>
            <a:r>
              <a:rPr lang="tr-TR" sz="3600" dirty="0"/>
              <a:t>İslam’ın açıkladığı emir ve yasakların amacı; </a:t>
            </a:r>
            <a:endParaRPr lang="tr-TR" sz="3600" dirty="0" smtClean="0"/>
          </a:p>
          <a:p>
            <a:pPr marL="45720" indent="0">
              <a:buNone/>
            </a:pPr>
            <a:r>
              <a:rPr lang="tr-TR" sz="3600" dirty="0"/>
              <a:t>-</a:t>
            </a:r>
            <a:r>
              <a:rPr lang="tr-TR" sz="3600" dirty="0" smtClean="0"/>
              <a:t>insanı </a:t>
            </a:r>
            <a:r>
              <a:rPr lang="tr-TR" sz="3600" dirty="0"/>
              <a:t>ahlaken yüceltmektir. İnsanlar toplumda bir arada yaşarken hem ahlaki hem de hukuki bir takım yasalara uymak zorundadır. </a:t>
            </a:r>
            <a:endParaRPr lang="tr-TR" sz="3600" dirty="0" smtClean="0"/>
          </a:p>
          <a:p>
            <a:pPr marL="45720" indent="0">
              <a:buNone/>
            </a:pPr>
            <a:r>
              <a:rPr lang="tr-TR" sz="3600" dirty="0" smtClean="0"/>
              <a:t>İslam </a:t>
            </a:r>
            <a:r>
              <a:rPr lang="tr-TR" sz="3600" dirty="0"/>
              <a:t>dininin ahlaki ve hukuki düzenlemeleri bireysel ve toplumsal hakları güvence altına alır. </a:t>
            </a:r>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548680"/>
            <a:ext cx="8784976" cy="6192688"/>
          </a:xfrm>
        </p:spPr>
        <p:txBody>
          <a:bodyPr>
            <a:normAutofit/>
          </a:bodyPr>
          <a:lstStyle/>
          <a:p>
            <a:pPr algn="just"/>
            <a:r>
              <a:rPr lang="tr-TR" sz="3600" b="1" dirty="0">
                <a:solidFill>
                  <a:srgbClr val="00B050"/>
                </a:solidFill>
              </a:rPr>
              <a:t>Hak; </a:t>
            </a:r>
            <a:r>
              <a:rPr lang="tr-TR" sz="3600" b="1" dirty="0">
                <a:solidFill>
                  <a:srgbClr val="FF0000"/>
                </a:solidFill>
              </a:rPr>
              <a:t>sözlükte</a:t>
            </a:r>
            <a:r>
              <a:rPr lang="tr-TR" sz="3600" dirty="0"/>
              <a:t> gerçek, doğru, gerçeğe uygun, adalet, pay ve emek karşılığı verilen ücret anlamlarına gelir. </a:t>
            </a:r>
            <a:endParaRPr lang="tr-TR" sz="3600" dirty="0" smtClean="0"/>
          </a:p>
          <a:p>
            <a:pPr algn="just"/>
            <a:r>
              <a:rPr lang="tr-TR" sz="3600" b="1" dirty="0" smtClean="0">
                <a:solidFill>
                  <a:srgbClr val="FF0000"/>
                </a:solidFill>
              </a:rPr>
              <a:t>Terim </a:t>
            </a:r>
            <a:r>
              <a:rPr lang="tr-TR" sz="3600" b="1" dirty="0">
                <a:solidFill>
                  <a:srgbClr val="FF0000"/>
                </a:solidFill>
              </a:rPr>
              <a:t>anlamı olarak hak</a:t>
            </a:r>
            <a:r>
              <a:rPr lang="tr-TR" sz="3600" dirty="0"/>
              <a:t>; dinin ve hukuk düzeninin kişiye tanıdığı yetki ve ayrıcalıktır</a:t>
            </a:r>
            <a:r>
              <a:rPr lang="tr-TR" sz="3600" dirty="0" smtClean="0"/>
              <a:t>.</a:t>
            </a:r>
          </a:p>
          <a:p>
            <a:pPr algn="just"/>
            <a:r>
              <a:rPr lang="tr-TR" sz="3600" dirty="0" smtClean="0"/>
              <a:t> </a:t>
            </a:r>
            <a:r>
              <a:rPr lang="tr-TR" sz="3600" dirty="0"/>
              <a:t>Kur’an-ı Kerim’de hak kelimesi gerçeğe uygun </a:t>
            </a:r>
            <a:r>
              <a:rPr lang="tr-TR" sz="3600" dirty="0" smtClean="0"/>
              <a:t> haber, </a:t>
            </a:r>
            <a:r>
              <a:rPr lang="tr-TR" sz="3600" dirty="0"/>
              <a:t>doğru </a:t>
            </a:r>
            <a:r>
              <a:rPr lang="tr-TR" sz="3600" dirty="0" smtClean="0"/>
              <a:t>yol gibi </a:t>
            </a:r>
            <a:r>
              <a:rPr lang="tr-TR" sz="3600" dirty="0"/>
              <a:t>anlamlarda kullanılmıştır. </a:t>
            </a:r>
            <a:endParaRPr lang="tr-TR" sz="3600" dirty="0" smtClean="0"/>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188640"/>
            <a:ext cx="7838256" cy="1143000"/>
          </a:xfrm>
        </p:spPr>
        <p:txBody>
          <a:bodyPr/>
          <a:lstStyle/>
          <a:p>
            <a:r>
              <a:rPr lang="tr-TR" dirty="0" smtClean="0"/>
              <a:t>Kur’an-ı Kerim de HAK</a:t>
            </a:r>
            <a:endParaRPr lang="tr-TR" dirty="0"/>
          </a:p>
        </p:txBody>
      </p:sp>
      <p:sp>
        <p:nvSpPr>
          <p:cNvPr id="3" name="İçerik Yer Tutucusu 2"/>
          <p:cNvSpPr>
            <a:spLocks noGrp="1"/>
          </p:cNvSpPr>
          <p:nvPr>
            <p:ph sz="quarter" idx="13"/>
          </p:nvPr>
        </p:nvSpPr>
        <p:spPr>
          <a:xfrm>
            <a:off x="395536" y="1052736"/>
            <a:ext cx="8424936" cy="5472608"/>
          </a:xfrm>
        </p:spPr>
        <p:txBody>
          <a:bodyPr>
            <a:noAutofit/>
          </a:bodyPr>
          <a:lstStyle/>
          <a:p>
            <a:r>
              <a:rPr lang="tr-TR" sz="4800" dirty="0" smtClean="0">
                <a:solidFill>
                  <a:srgbClr val="FF0000"/>
                </a:solidFill>
              </a:rPr>
              <a:t>MEAL den şu ayetleri bulalım:</a:t>
            </a:r>
          </a:p>
          <a:p>
            <a:r>
              <a:rPr lang="en-US" sz="4800" dirty="0"/>
              <a:t> A‘râf </a:t>
            </a:r>
            <a:r>
              <a:rPr lang="en-US" sz="4800" dirty="0" err="1"/>
              <a:t>suresi</a:t>
            </a:r>
            <a:r>
              <a:rPr lang="en-US" sz="4800" dirty="0"/>
              <a:t>, 169. </a:t>
            </a:r>
            <a:r>
              <a:rPr lang="en-US" sz="4800" dirty="0" err="1"/>
              <a:t>ayet</a:t>
            </a:r>
            <a:r>
              <a:rPr lang="en-US" sz="4800" dirty="0"/>
              <a:t>; </a:t>
            </a:r>
            <a:endParaRPr lang="tr-TR" sz="4800" dirty="0" smtClean="0"/>
          </a:p>
          <a:p>
            <a:r>
              <a:rPr lang="tr-TR" sz="4800" dirty="0"/>
              <a:t> </a:t>
            </a:r>
            <a:r>
              <a:rPr lang="tr-TR" sz="4800" dirty="0" err="1">
                <a:solidFill>
                  <a:schemeClr val="accent6">
                    <a:lumMod val="75000"/>
                  </a:schemeClr>
                </a:solidFill>
              </a:rPr>
              <a:t>Mü’minûn</a:t>
            </a:r>
            <a:r>
              <a:rPr lang="tr-TR" sz="4800" dirty="0">
                <a:solidFill>
                  <a:schemeClr val="accent6">
                    <a:lumMod val="75000"/>
                  </a:schemeClr>
                </a:solidFill>
              </a:rPr>
              <a:t> suresi, 62. ayet.</a:t>
            </a:r>
          </a:p>
          <a:p>
            <a:r>
              <a:rPr lang="tr-TR" sz="4800" dirty="0" err="1"/>
              <a:t>Yûnus</a:t>
            </a:r>
            <a:r>
              <a:rPr lang="tr-TR" sz="4800" dirty="0"/>
              <a:t> suresi, 35. ayet. </a:t>
            </a:r>
            <a:endParaRPr lang="tr-TR" sz="4800" dirty="0" smtClean="0"/>
          </a:p>
          <a:p>
            <a:r>
              <a:rPr lang="en-US" sz="4800" dirty="0" err="1" smtClean="0">
                <a:solidFill>
                  <a:srgbClr val="067A14"/>
                </a:solidFill>
              </a:rPr>
              <a:t>Sâd</a:t>
            </a:r>
            <a:r>
              <a:rPr lang="en-US" sz="4800" dirty="0" smtClean="0">
                <a:solidFill>
                  <a:srgbClr val="067A14"/>
                </a:solidFill>
              </a:rPr>
              <a:t> </a:t>
            </a:r>
            <a:r>
              <a:rPr lang="en-US" sz="4800" dirty="0" err="1">
                <a:solidFill>
                  <a:srgbClr val="067A14"/>
                </a:solidFill>
              </a:rPr>
              <a:t>suresi</a:t>
            </a:r>
            <a:r>
              <a:rPr lang="en-US" sz="4800" dirty="0">
                <a:solidFill>
                  <a:srgbClr val="067A14"/>
                </a:solidFill>
              </a:rPr>
              <a:t>, 84. </a:t>
            </a:r>
            <a:r>
              <a:rPr lang="en-US" sz="4800" dirty="0" err="1">
                <a:solidFill>
                  <a:srgbClr val="067A14"/>
                </a:solidFill>
              </a:rPr>
              <a:t>ayet</a:t>
            </a:r>
            <a:r>
              <a:rPr lang="en-US" sz="4800" dirty="0">
                <a:solidFill>
                  <a:srgbClr val="067A14"/>
                </a:solidFill>
              </a:rPr>
              <a:t>. </a:t>
            </a:r>
            <a:endParaRPr lang="tr-TR" sz="4800" dirty="0">
              <a:solidFill>
                <a:srgbClr val="067A14"/>
              </a:solidFill>
            </a:endParaRPr>
          </a:p>
        </p:txBody>
      </p:sp>
    </p:spTree>
    <p:extLst>
      <p:ext uri="{BB962C8B-B14F-4D97-AF65-F5344CB8AC3E}">
        <p14:creationId xmlns:p14="http://schemas.microsoft.com/office/powerpoint/2010/main" xmlns="" val="22435865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395536" y="3140968"/>
            <a:ext cx="8028384" cy="3024336"/>
          </a:xfrm>
        </p:spPr>
        <p:txBody>
          <a:bodyPr>
            <a:normAutofit/>
          </a:bodyPr>
          <a:lstStyle/>
          <a:p>
            <a:r>
              <a:rPr lang="tr-TR" sz="6000" dirty="0" smtClean="0"/>
              <a:t>  3. ÜNİTE</a:t>
            </a:r>
          </a:p>
          <a:p>
            <a:r>
              <a:rPr lang="tr-TR" sz="6000" dirty="0" smtClean="0"/>
              <a:t> </a:t>
            </a:r>
            <a:r>
              <a:rPr lang="tr-TR" sz="7200" b="1" dirty="0" smtClean="0">
                <a:solidFill>
                  <a:srgbClr val="FF0000"/>
                </a:solidFill>
              </a:rPr>
              <a:t>‘’ DİN VE HAYAT’’</a:t>
            </a:r>
            <a:endParaRPr lang="tr-TR" sz="7200" b="1" dirty="0">
              <a:solidFill>
                <a:srgbClr val="FF0000"/>
              </a:solidFill>
            </a:endParaRPr>
          </a:p>
        </p:txBody>
      </p:sp>
      <p:sp>
        <p:nvSpPr>
          <p:cNvPr id="2" name="Başlık 1"/>
          <p:cNvSpPr>
            <a:spLocks noGrp="1"/>
          </p:cNvSpPr>
          <p:nvPr>
            <p:ph type="ctrTitle"/>
          </p:nvPr>
        </p:nvSpPr>
        <p:spPr>
          <a:xfrm>
            <a:off x="683568" y="620688"/>
            <a:ext cx="7772400" cy="1470025"/>
          </a:xfrm>
        </p:spPr>
        <p:txBody>
          <a:bodyPr/>
          <a:lstStyle/>
          <a:p>
            <a:r>
              <a:rPr lang="tr-TR" dirty="0" smtClean="0"/>
              <a:t>8. SINIF DİN KÜLTÜRÜ VE AHLAK BİLGİSİ</a:t>
            </a:r>
            <a:endParaRPr lang="tr-TR" dirty="0"/>
          </a:p>
        </p:txBody>
      </p:sp>
    </p:spTree>
    <p:extLst>
      <p:ext uri="{BB962C8B-B14F-4D97-AF65-F5344CB8AC3E}">
        <p14:creationId xmlns:p14="http://schemas.microsoft.com/office/powerpoint/2010/main" xmlns="" val="20232644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188640"/>
            <a:ext cx="6512511" cy="1143000"/>
          </a:xfrm>
        </p:spPr>
        <p:txBody>
          <a:bodyPr/>
          <a:lstStyle/>
          <a:p>
            <a:pPr marL="0" indent="0" algn="l">
              <a:buNone/>
            </a:pPr>
            <a:r>
              <a:rPr lang="tr-TR" dirty="0" smtClean="0">
                <a:solidFill>
                  <a:srgbClr val="00B050"/>
                </a:solidFill>
              </a:rPr>
              <a:t>Hadislerde HAK</a:t>
            </a:r>
            <a:endParaRPr lang="tr-TR" dirty="0">
              <a:solidFill>
                <a:srgbClr val="00B050"/>
              </a:solidFill>
            </a:endParaRPr>
          </a:p>
        </p:txBody>
      </p:sp>
      <p:sp>
        <p:nvSpPr>
          <p:cNvPr id="3" name="İçerik Yer Tutucusu 2"/>
          <p:cNvSpPr>
            <a:spLocks noGrp="1"/>
          </p:cNvSpPr>
          <p:nvPr>
            <p:ph sz="quarter" idx="13"/>
          </p:nvPr>
        </p:nvSpPr>
        <p:spPr>
          <a:xfrm>
            <a:off x="251520" y="1052736"/>
            <a:ext cx="8568952" cy="5544616"/>
          </a:xfrm>
        </p:spPr>
        <p:txBody>
          <a:bodyPr>
            <a:normAutofit/>
          </a:bodyPr>
          <a:lstStyle/>
          <a:p>
            <a:pPr lvl="0" algn="just">
              <a:buClr>
                <a:srgbClr val="F14124">
                  <a:lumMod val="75000"/>
                </a:srgbClr>
              </a:buClr>
            </a:pPr>
            <a:r>
              <a:rPr lang="tr-TR" sz="2400" dirty="0">
                <a:solidFill>
                  <a:prstClr val="black">
                    <a:lumMod val="75000"/>
                    <a:lumOff val="25000"/>
                  </a:prstClr>
                </a:solidFill>
              </a:rPr>
              <a:t>Hz. Peygamberin  hadislerinde ise varlığı kesin olan, kuşkuya yer bırakmayacak kesinlikte gerçek ve sabit olan şey anlamında kullanılmaktadır. </a:t>
            </a:r>
          </a:p>
          <a:p>
            <a:pPr lvl="0" algn="just">
              <a:buClr>
                <a:srgbClr val="F14124">
                  <a:lumMod val="75000"/>
                </a:srgbClr>
              </a:buClr>
            </a:pPr>
            <a:r>
              <a:rPr lang="tr-TR" sz="2400" dirty="0">
                <a:solidFill>
                  <a:prstClr val="black">
                    <a:lumMod val="75000"/>
                    <a:lumOff val="25000"/>
                  </a:prstClr>
                </a:solidFill>
              </a:rPr>
              <a:t>Hz. Muhammed’in (s.a.v.) şu duasında hak kelimesi aynı zamanda Yüce Allah’ın ismi olarak belirtilmektedir: </a:t>
            </a:r>
          </a:p>
          <a:p>
            <a:pPr lvl="0" algn="just">
              <a:buClr>
                <a:srgbClr val="F14124">
                  <a:lumMod val="75000"/>
                </a:srgbClr>
              </a:buClr>
            </a:pPr>
            <a:r>
              <a:rPr lang="tr-TR" sz="3600" dirty="0">
                <a:solidFill>
                  <a:srgbClr val="FF0000"/>
                </a:solidFill>
              </a:rPr>
              <a:t>“</a:t>
            </a:r>
            <a:r>
              <a:rPr lang="tr-TR" sz="3600" dirty="0" err="1">
                <a:solidFill>
                  <a:srgbClr val="FF0000"/>
                </a:solidFill>
              </a:rPr>
              <a:t>Allahım</a:t>
            </a:r>
            <a:r>
              <a:rPr lang="tr-TR" sz="3600" dirty="0">
                <a:solidFill>
                  <a:srgbClr val="FF0000"/>
                </a:solidFill>
              </a:rPr>
              <a:t>! Sen haksın, senin vaadin haktır, sana kavuşmak haktır, senin sözün haktır, cennet haktır, cehennem haktır, peygamberler haktır, Muhammed haktır, kıyamet haktır.”</a:t>
            </a:r>
            <a:endParaRPr lang="tr-TR" sz="2400" dirty="0">
              <a:solidFill>
                <a:srgbClr val="FF0000"/>
              </a:solidFill>
            </a:endParaRPr>
          </a:p>
          <a:p>
            <a:endParaRPr lang="tr-TR" dirty="0"/>
          </a:p>
        </p:txBody>
      </p:sp>
    </p:spTree>
    <p:extLst>
      <p:ext uri="{BB962C8B-B14F-4D97-AF65-F5344CB8AC3E}">
        <p14:creationId xmlns:p14="http://schemas.microsoft.com/office/powerpoint/2010/main" xmlns="" val="22606004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692696"/>
            <a:ext cx="6512511" cy="1143000"/>
          </a:xfrm>
        </p:spPr>
        <p:txBody>
          <a:bodyPr/>
          <a:lstStyle/>
          <a:p>
            <a:r>
              <a:rPr lang="tr-TR" dirty="0"/>
              <a:t>DEĞERLENDİRELİM</a:t>
            </a:r>
          </a:p>
        </p:txBody>
      </p:sp>
      <p:sp>
        <p:nvSpPr>
          <p:cNvPr id="3" name="İçerik Yer Tutucusu 2"/>
          <p:cNvSpPr>
            <a:spLocks noGrp="1"/>
          </p:cNvSpPr>
          <p:nvPr>
            <p:ph sz="quarter" idx="13"/>
          </p:nvPr>
        </p:nvSpPr>
        <p:spPr>
          <a:xfrm>
            <a:off x="323528" y="2564904"/>
            <a:ext cx="8424936" cy="4247376"/>
          </a:xfrm>
        </p:spPr>
        <p:txBody>
          <a:bodyPr/>
          <a:lstStyle/>
          <a:p>
            <a:pPr algn="ctr"/>
            <a:r>
              <a:rPr lang="tr-TR" sz="4800" dirty="0" smtClean="0">
                <a:solidFill>
                  <a:srgbClr val="FF0000"/>
                </a:solidFill>
              </a:rPr>
              <a:t>Sayfa </a:t>
            </a:r>
            <a:r>
              <a:rPr lang="tr-TR" sz="4800" dirty="0">
                <a:solidFill>
                  <a:srgbClr val="FF0000"/>
                </a:solidFill>
              </a:rPr>
              <a:t>74 teki  hadisi İslam’ın haklara verdiği önem açısından değerlendiriniz.</a:t>
            </a:r>
          </a:p>
          <a:p>
            <a:endParaRPr lang="tr-TR" dirty="0"/>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332656"/>
            <a:ext cx="8568952" cy="6264696"/>
          </a:xfrm>
        </p:spPr>
        <p:txBody>
          <a:bodyPr>
            <a:normAutofit/>
          </a:bodyPr>
          <a:lstStyle/>
          <a:p>
            <a:r>
              <a:rPr lang="tr-TR" dirty="0"/>
              <a:t>İslam dinine göre, hayatını en güzel ve mutlu bir şekilde devam ettirebilmesi için insan bazı temel haklara sahiptir. Bunlar </a:t>
            </a:r>
            <a:endParaRPr lang="tr-TR" dirty="0" smtClean="0"/>
          </a:p>
          <a:p>
            <a:r>
              <a:rPr lang="tr-TR" dirty="0" smtClean="0"/>
              <a:t>1.din</a:t>
            </a:r>
            <a:r>
              <a:rPr lang="tr-TR" dirty="0"/>
              <a:t>, </a:t>
            </a:r>
            <a:endParaRPr lang="tr-TR" dirty="0" smtClean="0"/>
          </a:p>
          <a:p>
            <a:r>
              <a:rPr lang="tr-TR" dirty="0" smtClean="0"/>
              <a:t>2.dil,</a:t>
            </a:r>
          </a:p>
          <a:p>
            <a:r>
              <a:rPr lang="tr-TR" dirty="0" smtClean="0"/>
              <a:t>3. </a:t>
            </a:r>
            <a:r>
              <a:rPr lang="tr-TR" dirty="0"/>
              <a:t>ırk ayırımı yapılmaksızın herkesin doğuştan sahip olduğu haklardır. </a:t>
            </a:r>
            <a:endParaRPr lang="tr-TR" dirty="0" smtClean="0"/>
          </a:p>
          <a:p>
            <a:r>
              <a:rPr lang="tr-TR" dirty="0" smtClean="0"/>
              <a:t>Dinin </a:t>
            </a:r>
            <a:r>
              <a:rPr lang="tr-TR" dirty="0"/>
              <a:t>gayelerinden biri de bu hakların korunmasıdır. İslam’ın korunmasına önem verdiği temel haklar; </a:t>
            </a:r>
            <a:endParaRPr lang="tr-TR" dirty="0" smtClean="0"/>
          </a:p>
          <a:p>
            <a:r>
              <a:rPr lang="tr-TR" dirty="0" smtClean="0"/>
              <a:t>1.can</a:t>
            </a:r>
            <a:r>
              <a:rPr lang="tr-TR" dirty="0"/>
              <a:t>, </a:t>
            </a:r>
            <a:endParaRPr lang="tr-TR" dirty="0" smtClean="0"/>
          </a:p>
          <a:p>
            <a:r>
              <a:rPr lang="tr-TR" dirty="0" smtClean="0"/>
              <a:t>2.nesil</a:t>
            </a:r>
            <a:r>
              <a:rPr lang="tr-TR" dirty="0"/>
              <a:t>, </a:t>
            </a:r>
            <a:endParaRPr lang="tr-TR" dirty="0" smtClean="0"/>
          </a:p>
          <a:p>
            <a:r>
              <a:rPr lang="tr-TR" dirty="0" smtClean="0"/>
              <a:t>3.akıl,</a:t>
            </a:r>
          </a:p>
          <a:p>
            <a:r>
              <a:rPr lang="tr-TR" dirty="0"/>
              <a:t>4</a:t>
            </a:r>
            <a:r>
              <a:rPr lang="tr-TR" dirty="0" smtClean="0"/>
              <a:t> </a:t>
            </a:r>
            <a:r>
              <a:rPr lang="tr-TR" dirty="0"/>
              <a:t>mal </a:t>
            </a:r>
            <a:r>
              <a:rPr lang="tr-TR" dirty="0" smtClean="0"/>
              <a:t>ve</a:t>
            </a:r>
          </a:p>
          <a:p>
            <a:r>
              <a:rPr lang="tr-TR" dirty="0"/>
              <a:t>5</a:t>
            </a:r>
            <a:r>
              <a:rPr lang="tr-TR" dirty="0" smtClean="0"/>
              <a:t> </a:t>
            </a:r>
            <a:r>
              <a:rPr lang="tr-TR" dirty="0"/>
              <a:t>din emniyeti </a:t>
            </a:r>
            <a:endParaRPr lang="tr-TR" dirty="0" smtClean="0"/>
          </a:p>
          <a:p>
            <a:pPr marL="45720" indent="0">
              <a:buNone/>
            </a:pPr>
            <a:r>
              <a:rPr lang="tr-TR" dirty="0" smtClean="0"/>
              <a:t>olmak </a:t>
            </a:r>
            <a:r>
              <a:rPr lang="tr-TR" dirty="0"/>
              <a:t>üzere beş başlıkta değerlendirilmiştir. </a:t>
            </a:r>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979712" y="5517232"/>
            <a:ext cx="7016567" cy="1143000"/>
          </a:xfrm>
        </p:spPr>
        <p:txBody>
          <a:bodyPr/>
          <a:lstStyle/>
          <a:p>
            <a:pPr algn="l"/>
            <a:r>
              <a:rPr lang="tr-TR" dirty="0" smtClean="0"/>
              <a:t>Bir soru bir cevap 6</a:t>
            </a:r>
            <a:endParaRPr lang="tr-TR" dirty="0"/>
          </a:p>
        </p:txBody>
      </p:sp>
      <p:sp>
        <p:nvSpPr>
          <p:cNvPr id="3" name="İçerik Yer Tutucusu 2"/>
          <p:cNvSpPr>
            <a:spLocks noGrp="1"/>
          </p:cNvSpPr>
          <p:nvPr>
            <p:ph sz="quarter" idx="13"/>
          </p:nvPr>
        </p:nvSpPr>
        <p:spPr>
          <a:xfrm>
            <a:off x="179512" y="476672"/>
            <a:ext cx="8568952" cy="5256584"/>
          </a:xfrm>
        </p:spPr>
        <p:txBody>
          <a:bodyPr>
            <a:normAutofit/>
          </a:bodyPr>
          <a:lstStyle/>
          <a:p>
            <a:pPr marL="45720" indent="0">
              <a:buNone/>
            </a:pPr>
            <a:r>
              <a:rPr lang="tr-TR" sz="3600" dirty="0" smtClean="0"/>
              <a:t>    </a:t>
            </a:r>
            <a:r>
              <a:rPr lang="tr-TR" sz="3600" dirty="0" smtClean="0">
                <a:solidFill>
                  <a:srgbClr val="7030A0"/>
                </a:solidFill>
              </a:rPr>
              <a:t>Dinin gayelerinden biri de temel hakların korunmasıdır. Aşağıdakilerden hangisi İslam’ın korunmasına önem verdiği temel haklardan değildir?</a:t>
            </a:r>
          </a:p>
          <a:p>
            <a:pPr marL="45720" indent="0">
              <a:buNone/>
            </a:pPr>
            <a:r>
              <a:rPr lang="tr-TR" sz="3600" dirty="0" smtClean="0"/>
              <a:t>A) Akıl      B) Birlik      C) Can      D) Din</a:t>
            </a:r>
          </a:p>
          <a:p>
            <a:pPr marL="45720" indent="0">
              <a:buNone/>
            </a:pPr>
            <a:endParaRPr lang="tr-TR" sz="3600" dirty="0">
              <a:solidFill>
                <a:srgbClr val="FF0000"/>
              </a:solidFill>
            </a:endParaRPr>
          </a:p>
          <a:p>
            <a:pPr marL="45720" indent="0">
              <a:buNone/>
            </a:pPr>
            <a:r>
              <a:rPr lang="tr-TR" sz="3600" dirty="0" smtClean="0">
                <a:solidFill>
                  <a:srgbClr val="FF0000"/>
                </a:solidFill>
              </a:rPr>
              <a:t>          </a:t>
            </a:r>
            <a:r>
              <a:rPr lang="tr-TR" sz="5400" dirty="0" smtClean="0">
                <a:solidFill>
                  <a:srgbClr val="FF0000"/>
                </a:solidFill>
              </a:rPr>
              <a:t>Cevap:  B</a:t>
            </a:r>
            <a:r>
              <a:rPr lang="tr-TR" sz="5400" dirty="0">
                <a:solidFill>
                  <a:srgbClr val="FF0000"/>
                </a:solidFill>
              </a:rPr>
              <a:t>) Birlik </a:t>
            </a:r>
          </a:p>
        </p:txBody>
      </p:sp>
    </p:spTree>
    <p:extLst>
      <p:ext uri="{BB962C8B-B14F-4D97-AF65-F5344CB8AC3E}">
        <p14:creationId xmlns:p14="http://schemas.microsoft.com/office/powerpoint/2010/main" xmlns="" val="2134456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827584" y="692696"/>
            <a:ext cx="7448615" cy="1143000"/>
          </a:xfrm>
        </p:spPr>
        <p:txBody>
          <a:bodyPr/>
          <a:lstStyle/>
          <a:p>
            <a:pPr algn="ctr"/>
            <a:r>
              <a:rPr lang="tr-TR" sz="4000" dirty="0">
                <a:solidFill>
                  <a:srgbClr val="FF0000"/>
                </a:solidFill>
                <a:effectLst/>
                <a:ea typeface="+mn-ea"/>
                <a:cs typeface="+mn-cs"/>
              </a:rPr>
              <a:t>DEĞERLENDİRELİM</a:t>
            </a:r>
            <a:endParaRPr lang="tr-TR" sz="7200" dirty="0">
              <a:solidFill>
                <a:srgbClr val="FF0000"/>
              </a:solidFill>
            </a:endParaRPr>
          </a:p>
        </p:txBody>
      </p:sp>
      <p:sp>
        <p:nvSpPr>
          <p:cNvPr id="3" name="İçerik Yer Tutucusu 2"/>
          <p:cNvSpPr>
            <a:spLocks noGrp="1"/>
          </p:cNvSpPr>
          <p:nvPr>
            <p:ph sz="quarter" idx="13"/>
          </p:nvPr>
        </p:nvSpPr>
        <p:spPr>
          <a:xfrm>
            <a:off x="323528" y="1556792"/>
            <a:ext cx="8568952" cy="5040560"/>
          </a:xfrm>
          <a:solidFill>
            <a:schemeClr val="accent2"/>
          </a:solidFill>
        </p:spPr>
        <p:txBody>
          <a:bodyPr>
            <a:noAutofit/>
          </a:bodyPr>
          <a:lstStyle/>
          <a:p>
            <a:r>
              <a:rPr lang="tr-TR" sz="4000" dirty="0" smtClean="0"/>
              <a:t>“</a:t>
            </a:r>
            <a:r>
              <a:rPr lang="tr-TR" sz="4000" dirty="0"/>
              <a:t>Hepiniz Âdem’in çocuklarısınız… Arap’ın Arap olmayana bir üstünlüğü yoktur… Ey insanlar! Kanlarınız (hayatınız), mallarınız, haysiyet ve şerefiniz, Rabbinizle buluşacağınız güne kadar kutsal ve saygındır</a:t>
            </a:r>
            <a:r>
              <a:rPr lang="tr-TR" sz="4000" dirty="0" smtClean="0"/>
              <a:t>.”</a:t>
            </a:r>
          </a:p>
          <a:p>
            <a:r>
              <a:rPr lang="tr-TR" sz="4000" dirty="0" smtClean="0"/>
              <a:t> </a:t>
            </a:r>
            <a:r>
              <a:rPr lang="tr-TR" sz="4000" dirty="0"/>
              <a:t>(Ahmet b. </a:t>
            </a:r>
            <a:r>
              <a:rPr lang="tr-TR" sz="4000" dirty="0" err="1"/>
              <a:t>Hanbel</a:t>
            </a:r>
            <a:r>
              <a:rPr lang="tr-TR" sz="4000" dirty="0"/>
              <a:t>, V, s. 411.) </a:t>
            </a:r>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260648"/>
            <a:ext cx="8424936" cy="1143000"/>
          </a:xfrm>
        </p:spPr>
        <p:txBody>
          <a:bodyPr/>
          <a:lstStyle/>
          <a:p>
            <a:pPr marL="0" indent="0" algn="l">
              <a:buNone/>
            </a:pPr>
            <a:r>
              <a:rPr lang="tr-TR" sz="2200" b="0" dirty="0" smtClean="0">
                <a:solidFill>
                  <a:prstClr val="black">
                    <a:lumMod val="75000"/>
                    <a:lumOff val="25000"/>
                  </a:prstClr>
                </a:solidFill>
                <a:effectLst/>
                <a:ea typeface="+mn-ea"/>
                <a:cs typeface="+mn-cs"/>
              </a:rPr>
              <a:t> </a:t>
            </a:r>
            <a:r>
              <a:rPr lang="tr-TR" sz="2800" b="0" dirty="0">
                <a:solidFill>
                  <a:prstClr val="black">
                    <a:lumMod val="75000"/>
                    <a:lumOff val="25000"/>
                  </a:prstClr>
                </a:solidFill>
                <a:effectLst/>
                <a:ea typeface="+mn-ea"/>
                <a:cs typeface="+mn-cs"/>
              </a:rPr>
              <a:t>İslam’ın korunmasına önem verdiği temel </a:t>
            </a:r>
            <a:r>
              <a:rPr lang="tr-TR" sz="2800" b="0" dirty="0" smtClean="0">
                <a:solidFill>
                  <a:prstClr val="black">
                    <a:lumMod val="75000"/>
                    <a:lumOff val="25000"/>
                  </a:prstClr>
                </a:solidFill>
                <a:effectLst/>
                <a:ea typeface="+mn-ea"/>
                <a:cs typeface="+mn-cs"/>
              </a:rPr>
              <a:t>haklar;</a:t>
            </a:r>
            <a:r>
              <a:rPr lang="tr-TR" sz="2800" b="0" dirty="0">
                <a:solidFill>
                  <a:prstClr val="black">
                    <a:lumMod val="75000"/>
                    <a:lumOff val="25000"/>
                  </a:prstClr>
                </a:solidFill>
                <a:effectLst/>
                <a:ea typeface="+mn-ea"/>
                <a:cs typeface="+mn-cs"/>
              </a:rPr>
              <a:t/>
            </a:r>
            <a:br>
              <a:rPr lang="tr-TR" sz="2800" b="0" dirty="0">
                <a:solidFill>
                  <a:prstClr val="black">
                    <a:lumMod val="75000"/>
                    <a:lumOff val="25000"/>
                  </a:prstClr>
                </a:solidFill>
                <a:effectLst/>
                <a:ea typeface="+mn-ea"/>
                <a:cs typeface="+mn-cs"/>
              </a:rPr>
            </a:br>
            <a:r>
              <a:rPr lang="tr-TR" sz="2800" u="sng" dirty="0" smtClean="0">
                <a:solidFill>
                  <a:srgbClr val="FF0000"/>
                </a:solidFill>
                <a:effectLst/>
                <a:ea typeface="+mn-ea"/>
                <a:cs typeface="+mn-cs"/>
              </a:rPr>
              <a:t>1.Canın </a:t>
            </a:r>
            <a:r>
              <a:rPr lang="tr-TR" sz="2800" u="sng" dirty="0">
                <a:solidFill>
                  <a:srgbClr val="FF0000"/>
                </a:solidFill>
                <a:effectLst/>
                <a:ea typeface="+mn-ea"/>
                <a:cs typeface="+mn-cs"/>
              </a:rPr>
              <a:t>Korunması</a:t>
            </a:r>
            <a:endParaRPr lang="tr-TR" u="sng" dirty="0">
              <a:solidFill>
                <a:srgbClr val="FF0000"/>
              </a:solidFill>
            </a:endParaRPr>
          </a:p>
        </p:txBody>
      </p:sp>
      <p:sp>
        <p:nvSpPr>
          <p:cNvPr id="3" name="İçerik Yer Tutucusu 2"/>
          <p:cNvSpPr>
            <a:spLocks noGrp="1"/>
          </p:cNvSpPr>
          <p:nvPr>
            <p:ph sz="quarter" idx="13"/>
          </p:nvPr>
        </p:nvSpPr>
        <p:spPr>
          <a:xfrm>
            <a:off x="251520" y="1268760"/>
            <a:ext cx="8568952" cy="5256584"/>
          </a:xfrm>
        </p:spPr>
        <p:txBody>
          <a:bodyPr>
            <a:noAutofit/>
          </a:bodyPr>
          <a:lstStyle/>
          <a:p>
            <a:r>
              <a:rPr lang="tr-TR" sz="2800" dirty="0" smtClean="0"/>
              <a:t>Canın </a:t>
            </a:r>
            <a:r>
              <a:rPr lang="tr-TR" sz="2800" dirty="0"/>
              <a:t>korunması İslam dinine göre en temel haktır. Çünkü bireyin varlığını sürdürmesi, iş ve faaliyetlerini devam ettirebilmesi buna bağlıdır. </a:t>
            </a:r>
            <a:endParaRPr lang="tr-TR" sz="2800" dirty="0" smtClean="0"/>
          </a:p>
          <a:p>
            <a:r>
              <a:rPr lang="tr-TR" sz="2800" dirty="0" smtClean="0"/>
              <a:t>Bu </a:t>
            </a:r>
            <a:r>
              <a:rPr lang="tr-TR" sz="2800" dirty="0"/>
              <a:t>yüzden İslam bireyin yaşama hakkını henüz anne karnında iken güvence altına alır. </a:t>
            </a:r>
            <a:endParaRPr lang="tr-TR" sz="2800" dirty="0" smtClean="0"/>
          </a:p>
          <a:p>
            <a:pPr algn="just"/>
            <a:r>
              <a:rPr lang="tr-TR" sz="2800" dirty="0" smtClean="0"/>
              <a:t>Bu </a:t>
            </a:r>
            <a:r>
              <a:rPr lang="tr-TR" sz="2800" dirty="0"/>
              <a:t>konuyla ilgili Kur’an-ı Kerim’de şöyle buyrulur: </a:t>
            </a:r>
            <a:r>
              <a:rPr lang="tr-TR" sz="3600" b="1" dirty="0">
                <a:solidFill>
                  <a:srgbClr val="00B0F0"/>
                </a:solidFill>
              </a:rPr>
              <a:t>“Fakirlik korkusuyla çocuklarınızın canına kıymayın. Biz onların da sizin de rızkınızı veririz. Onları öldürmek gerçekten büyük bir günahtır.</a:t>
            </a:r>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260648"/>
            <a:ext cx="8496944"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2800" u="sng" dirty="0">
                <a:solidFill>
                  <a:srgbClr val="FF0000"/>
                </a:solidFill>
                <a:effectLst/>
              </a:rPr>
              <a:t>1.Canın Korunması</a:t>
            </a:r>
            <a:endParaRPr lang="tr-TR" dirty="0"/>
          </a:p>
        </p:txBody>
      </p:sp>
      <p:sp>
        <p:nvSpPr>
          <p:cNvPr id="3" name="İçerik Yer Tutucusu 2"/>
          <p:cNvSpPr>
            <a:spLocks noGrp="1"/>
          </p:cNvSpPr>
          <p:nvPr>
            <p:ph sz="quarter" idx="13"/>
          </p:nvPr>
        </p:nvSpPr>
        <p:spPr>
          <a:xfrm>
            <a:off x="179512" y="1340768"/>
            <a:ext cx="8784976" cy="5400600"/>
          </a:xfrm>
        </p:spPr>
        <p:txBody>
          <a:bodyPr>
            <a:normAutofit lnSpcReduction="10000"/>
          </a:bodyPr>
          <a:lstStyle/>
          <a:p>
            <a:pPr algn="just"/>
            <a:r>
              <a:rPr lang="tr-TR" sz="3200" dirty="0"/>
              <a:t>İslam’a göre insan hayatı kutsaldır. Bir canı kurtarmak bütün insanlığı kurtarmak kadar yüce bir erdem sayılmıştır. </a:t>
            </a:r>
            <a:endParaRPr lang="tr-TR" sz="3200" dirty="0" smtClean="0"/>
          </a:p>
          <a:p>
            <a:pPr algn="just"/>
            <a:r>
              <a:rPr lang="tr-TR" sz="3200" dirty="0" smtClean="0"/>
              <a:t>Bir </a:t>
            </a:r>
            <a:r>
              <a:rPr lang="tr-TR" sz="3200" dirty="0"/>
              <a:t>cana kıymak ise bütün insanlığı öldürmek kadar büyük bir günah olarak değerlendirilmiştir. </a:t>
            </a:r>
            <a:endParaRPr lang="tr-TR" sz="3200" dirty="0" smtClean="0"/>
          </a:p>
          <a:p>
            <a:pPr algn="just"/>
            <a:r>
              <a:rPr lang="tr-TR" sz="3200" dirty="0" smtClean="0"/>
              <a:t>Bu </a:t>
            </a:r>
            <a:r>
              <a:rPr lang="tr-TR" sz="3200" dirty="0"/>
              <a:t>konuda Yüce Allah şöyle buyurmaktadır: “ </a:t>
            </a:r>
            <a:r>
              <a:rPr lang="tr-TR" sz="3200" b="1" dirty="0">
                <a:solidFill>
                  <a:srgbClr val="FFC000"/>
                </a:solidFill>
              </a:rPr>
              <a:t>… Kim bir kimseyi öldürürse bütün insanları öldürmüş gibi olur. Kim de bir can kurtarırsa bütün insanların hayatını kurtarmış gibi olur</a:t>
            </a:r>
            <a:r>
              <a:rPr lang="tr-TR" sz="3200" b="1" dirty="0" smtClean="0">
                <a:solidFill>
                  <a:srgbClr val="FFC000"/>
                </a:solidFill>
              </a:rPr>
              <a:t>…” </a:t>
            </a:r>
            <a:endParaRPr lang="tr-TR" sz="3200" b="1" dirty="0">
              <a:solidFill>
                <a:srgbClr val="FFC000"/>
              </a:solidFill>
            </a:endParaRPr>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116632"/>
            <a:ext cx="8496944"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2800" u="sng" dirty="0">
                <a:solidFill>
                  <a:srgbClr val="FF0000"/>
                </a:solidFill>
                <a:effectLst/>
              </a:rPr>
              <a:t>1.Canın Korunması</a:t>
            </a:r>
            <a:endParaRPr lang="tr-TR" dirty="0"/>
          </a:p>
        </p:txBody>
      </p:sp>
      <p:sp>
        <p:nvSpPr>
          <p:cNvPr id="3" name="İçerik Yer Tutucusu 2"/>
          <p:cNvSpPr>
            <a:spLocks noGrp="1"/>
          </p:cNvSpPr>
          <p:nvPr>
            <p:ph sz="quarter" idx="13"/>
          </p:nvPr>
        </p:nvSpPr>
        <p:spPr>
          <a:xfrm>
            <a:off x="179512" y="1196752"/>
            <a:ext cx="8784976" cy="5472608"/>
          </a:xfrm>
        </p:spPr>
        <p:txBody>
          <a:bodyPr>
            <a:normAutofit lnSpcReduction="10000"/>
          </a:bodyPr>
          <a:lstStyle/>
          <a:p>
            <a:pPr algn="just"/>
            <a:r>
              <a:rPr lang="tr-TR" sz="3600" dirty="0"/>
              <a:t>Hz. Muhammed (s.a.v.) “Müslümanın Müslümana malı, ırzı (şeref ve namusu) ve kanı haramdır (dokunulmazdır)…” buyurarak canın, malın ve ırzın dokunulmaz olduğunu bildirmiştir. </a:t>
            </a:r>
            <a:endParaRPr lang="tr-TR" sz="3600" dirty="0" smtClean="0"/>
          </a:p>
          <a:p>
            <a:pPr algn="just"/>
            <a:r>
              <a:rPr lang="tr-TR" sz="3600" dirty="0" smtClean="0"/>
              <a:t>İslam</a:t>
            </a:r>
            <a:r>
              <a:rPr lang="tr-TR" sz="3600" dirty="0"/>
              <a:t>, sadece Müslümanların değil, tüm insanların yaşam hakkının korunmasını ister. Can güvenliğini din, dil, ırk ayrımı olmaksızın bütün insanlar için geçerli sayar.</a:t>
            </a:r>
          </a:p>
          <a:p>
            <a:endParaRPr lang="tr-TR" dirty="0"/>
          </a:p>
        </p:txBody>
      </p:sp>
    </p:spTree>
    <p:extLst>
      <p:ext uri="{BB962C8B-B14F-4D97-AF65-F5344CB8AC3E}">
        <p14:creationId xmlns:p14="http://schemas.microsoft.com/office/powerpoint/2010/main" xmlns="" val="19587316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260648"/>
            <a:ext cx="8568952" cy="1143000"/>
          </a:xfrm>
        </p:spPr>
        <p:txBody>
          <a:bodyPr/>
          <a:lstStyle/>
          <a:p>
            <a:pPr algn="l"/>
            <a:r>
              <a:rPr lang="tr-TR" sz="2800" b="0" dirty="0">
                <a:solidFill>
                  <a:prstClr val="black">
                    <a:lumMod val="75000"/>
                    <a:lumOff val="25000"/>
                  </a:prstClr>
                </a:solidFill>
                <a:effectLst/>
                <a:ea typeface="+mn-ea"/>
                <a:cs typeface="+mn-cs"/>
              </a:rPr>
              <a:t>İslam’ın korunmasına önem verdiği temel haklar</a:t>
            </a:r>
            <a:r>
              <a:rPr lang="tr-TR" sz="2800" b="0" dirty="0" smtClean="0">
                <a:solidFill>
                  <a:prstClr val="black">
                    <a:lumMod val="75000"/>
                    <a:lumOff val="25000"/>
                  </a:prstClr>
                </a:solidFill>
                <a:effectLst/>
                <a:ea typeface="+mn-ea"/>
                <a:cs typeface="+mn-cs"/>
              </a:rPr>
              <a:t>;</a:t>
            </a:r>
            <a:r>
              <a:rPr lang="tr-TR" sz="2800" b="0" dirty="0">
                <a:solidFill>
                  <a:prstClr val="black">
                    <a:lumMod val="75000"/>
                    <a:lumOff val="25000"/>
                  </a:prstClr>
                </a:solidFill>
                <a:effectLst/>
                <a:ea typeface="+mn-ea"/>
                <a:cs typeface="+mn-cs"/>
              </a:rPr>
              <a:t/>
            </a:r>
            <a:br>
              <a:rPr lang="tr-TR" sz="2800" b="0" dirty="0">
                <a:solidFill>
                  <a:prstClr val="black">
                    <a:lumMod val="75000"/>
                    <a:lumOff val="25000"/>
                  </a:prstClr>
                </a:solidFill>
                <a:effectLst/>
                <a:ea typeface="+mn-ea"/>
                <a:cs typeface="+mn-cs"/>
              </a:rPr>
            </a:br>
            <a:r>
              <a:rPr lang="tr-TR" sz="2800" u="sng" dirty="0" smtClean="0">
                <a:solidFill>
                  <a:srgbClr val="FF0000"/>
                </a:solidFill>
                <a:effectLst/>
                <a:ea typeface="+mn-ea"/>
                <a:cs typeface="+mn-cs"/>
              </a:rPr>
              <a:t>2. Neslin </a:t>
            </a:r>
            <a:r>
              <a:rPr lang="tr-TR" sz="2800" u="sng" dirty="0">
                <a:solidFill>
                  <a:srgbClr val="FF0000"/>
                </a:solidFill>
                <a:effectLst/>
                <a:ea typeface="+mn-ea"/>
                <a:cs typeface="+mn-cs"/>
              </a:rPr>
              <a:t>Korunması</a:t>
            </a:r>
            <a:endParaRPr lang="tr-TR" sz="5400" u="sng" dirty="0">
              <a:solidFill>
                <a:srgbClr val="FF0000"/>
              </a:solidFill>
            </a:endParaRPr>
          </a:p>
        </p:txBody>
      </p:sp>
      <p:sp>
        <p:nvSpPr>
          <p:cNvPr id="3" name="İçerik Yer Tutucusu 2"/>
          <p:cNvSpPr>
            <a:spLocks noGrp="1"/>
          </p:cNvSpPr>
          <p:nvPr>
            <p:ph sz="quarter" idx="13"/>
          </p:nvPr>
        </p:nvSpPr>
        <p:spPr>
          <a:xfrm>
            <a:off x="179512" y="1196752"/>
            <a:ext cx="8784976" cy="5472608"/>
          </a:xfrm>
        </p:spPr>
        <p:txBody>
          <a:bodyPr>
            <a:normAutofit fontScale="92500" lnSpcReduction="10000"/>
          </a:bodyPr>
          <a:lstStyle/>
          <a:p>
            <a:pPr algn="just"/>
            <a:r>
              <a:rPr lang="tr-TR" sz="2800" dirty="0" smtClean="0"/>
              <a:t>Neslin </a:t>
            </a:r>
            <a:r>
              <a:rPr lang="tr-TR" sz="2800" dirty="0"/>
              <a:t>korunması toplumun devamı için bir zorunluluktur. </a:t>
            </a:r>
            <a:endParaRPr lang="tr-TR" sz="2800" dirty="0" smtClean="0"/>
          </a:p>
          <a:p>
            <a:pPr algn="just"/>
            <a:r>
              <a:rPr lang="tr-TR" sz="2800" dirty="0" smtClean="0"/>
              <a:t>Neslin </a:t>
            </a:r>
            <a:r>
              <a:rPr lang="tr-TR" sz="2800" dirty="0"/>
              <a:t>korunabilmesi sağlıklı bir aile kurmakla mümkündür. </a:t>
            </a:r>
            <a:endParaRPr lang="tr-TR" sz="2800" dirty="0" smtClean="0"/>
          </a:p>
          <a:p>
            <a:pPr algn="just"/>
            <a:r>
              <a:rPr lang="tr-TR" sz="2800" dirty="0" smtClean="0"/>
              <a:t>Bu </a:t>
            </a:r>
            <a:r>
              <a:rPr lang="tr-TR" sz="2800" dirty="0"/>
              <a:t>nedenle İslam dini, aile kurumunun temeli olan nikâh üzerinde önemle durmuştur. </a:t>
            </a:r>
            <a:endParaRPr lang="tr-TR" sz="2800" dirty="0" smtClean="0"/>
          </a:p>
          <a:p>
            <a:pPr algn="just"/>
            <a:r>
              <a:rPr lang="tr-TR" sz="2800" dirty="0" smtClean="0"/>
              <a:t>Kur’an-ı </a:t>
            </a:r>
            <a:r>
              <a:rPr lang="tr-TR" sz="2800" dirty="0"/>
              <a:t>Kerim’de evlilik ve aile ile ilgili kurallar ayrıntılı bir şekilde ele </a:t>
            </a:r>
            <a:r>
              <a:rPr lang="tr-TR" sz="2800" dirty="0" smtClean="0"/>
              <a:t>alınmıştır.</a:t>
            </a:r>
          </a:p>
          <a:p>
            <a:pPr algn="just"/>
            <a:r>
              <a:rPr lang="tr-TR" sz="2800" dirty="0" smtClean="0"/>
              <a:t>  </a:t>
            </a:r>
            <a:r>
              <a:rPr lang="tr-TR" sz="2800" dirty="0"/>
              <a:t>Yüce Allah, Kur’an-ı Kerim’de </a:t>
            </a:r>
            <a:r>
              <a:rPr lang="tr-TR" sz="2800" b="1" dirty="0">
                <a:solidFill>
                  <a:srgbClr val="FF0000"/>
                </a:solidFill>
              </a:rPr>
              <a:t>“Kendileri ile huzur bulasınız diye sizin için türünüzden eşler yaratması ve aranızda bir sevgi ve merhamet var etmesi de O’nun (varlığının ve kudretinin) delillerindendir</a:t>
            </a:r>
            <a:r>
              <a:rPr lang="tr-TR" sz="2800" b="1" dirty="0" smtClean="0">
                <a:solidFill>
                  <a:srgbClr val="FF0000"/>
                </a:solidFill>
              </a:rPr>
              <a:t>…”</a:t>
            </a:r>
            <a:r>
              <a:rPr lang="tr-TR" sz="2800" dirty="0" smtClean="0"/>
              <a:t> </a:t>
            </a:r>
            <a:r>
              <a:rPr lang="tr-TR" sz="2800" dirty="0"/>
              <a:t>buyurarak ailenin önemini bildirmiştir. </a:t>
            </a:r>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188640"/>
            <a:ext cx="8456727"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2800" dirty="0">
                <a:solidFill>
                  <a:srgbClr val="FF0000"/>
                </a:solidFill>
                <a:effectLst/>
              </a:rPr>
              <a:t>2. Neslin Korunması</a:t>
            </a:r>
            <a:endParaRPr lang="tr-TR" dirty="0"/>
          </a:p>
        </p:txBody>
      </p:sp>
      <p:sp>
        <p:nvSpPr>
          <p:cNvPr id="3" name="İçerik Yer Tutucusu 2"/>
          <p:cNvSpPr>
            <a:spLocks noGrp="1"/>
          </p:cNvSpPr>
          <p:nvPr>
            <p:ph sz="quarter" idx="13"/>
          </p:nvPr>
        </p:nvSpPr>
        <p:spPr>
          <a:xfrm>
            <a:off x="251520" y="1196752"/>
            <a:ext cx="8568952" cy="5400600"/>
          </a:xfrm>
        </p:spPr>
        <p:txBody>
          <a:bodyPr>
            <a:normAutofit/>
          </a:bodyPr>
          <a:lstStyle/>
          <a:p>
            <a:pPr algn="just"/>
            <a:r>
              <a:rPr lang="tr-TR" sz="3600" dirty="0"/>
              <a:t>Hz. Muhammed (s.a.v.) gerek uygulamaları gerekse açıklamaları ile aile hayatının önemini bizlere göstermiştir. Hz. Muhammed (</a:t>
            </a:r>
            <a:r>
              <a:rPr lang="tr-TR" sz="3600" dirty="0" err="1"/>
              <a:t>s.a.v</a:t>
            </a:r>
            <a:r>
              <a:rPr lang="tr-TR" sz="3600" dirty="0"/>
              <a:t>) bir hadisinde şöyle buyurmaktadır: “Ey gençler! Aranızda gücü yeten evlensin. Çünkü evlenmek gözü haramdan korumak ve iffeti muhafaza etmek için en iyi yoldur…</a:t>
            </a:r>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539552" y="260648"/>
            <a:ext cx="7992888" cy="1143000"/>
          </a:xfrm>
        </p:spPr>
        <p:txBody>
          <a:bodyPr/>
          <a:lstStyle/>
          <a:p>
            <a:pPr marL="0" indent="0" algn="ctr">
              <a:buNone/>
            </a:pPr>
            <a:r>
              <a:rPr lang="tr-TR" dirty="0" smtClean="0"/>
              <a:t>ÜNTMZN BŞLKLR</a:t>
            </a:r>
            <a:endParaRPr lang="tr-TR" dirty="0"/>
          </a:p>
        </p:txBody>
      </p:sp>
      <p:sp>
        <p:nvSpPr>
          <p:cNvPr id="3" name="İçerik Yer Tutucusu 2"/>
          <p:cNvSpPr>
            <a:spLocks noGrp="1"/>
          </p:cNvSpPr>
          <p:nvPr>
            <p:ph sz="quarter" idx="13"/>
          </p:nvPr>
        </p:nvSpPr>
        <p:spPr>
          <a:xfrm>
            <a:off x="179512" y="1124744"/>
            <a:ext cx="8964488" cy="5544616"/>
          </a:xfrm>
        </p:spPr>
        <p:txBody>
          <a:bodyPr>
            <a:noAutofit/>
          </a:bodyPr>
          <a:lstStyle/>
          <a:p>
            <a:pPr marL="45720" indent="0">
              <a:buNone/>
            </a:pPr>
            <a:r>
              <a:rPr lang="tr-TR" sz="4000" dirty="0"/>
              <a:t>1. </a:t>
            </a:r>
            <a:r>
              <a:rPr lang="tr-TR" sz="4000" dirty="0">
                <a:solidFill>
                  <a:srgbClr val="FF0000"/>
                </a:solidFill>
              </a:rPr>
              <a:t>Din, Birey ve </a:t>
            </a:r>
            <a:r>
              <a:rPr lang="tr-TR" sz="4000" dirty="0" smtClean="0">
                <a:solidFill>
                  <a:srgbClr val="FF0000"/>
                </a:solidFill>
              </a:rPr>
              <a:t>Toplum</a:t>
            </a:r>
          </a:p>
          <a:p>
            <a:pPr marL="45720" indent="0">
              <a:buNone/>
            </a:pPr>
            <a:r>
              <a:rPr lang="tr-TR" sz="4000" dirty="0" smtClean="0"/>
              <a:t>2</a:t>
            </a:r>
            <a:r>
              <a:rPr lang="tr-TR" sz="4000" dirty="0"/>
              <a:t>. </a:t>
            </a:r>
            <a:r>
              <a:rPr lang="tr-TR" sz="4000" dirty="0">
                <a:solidFill>
                  <a:srgbClr val="FF0000"/>
                </a:solidFill>
              </a:rPr>
              <a:t>Dinin Temel Gayesi </a:t>
            </a:r>
            <a:endParaRPr lang="tr-TR" sz="4000" dirty="0" smtClean="0">
              <a:solidFill>
                <a:srgbClr val="FF0000"/>
              </a:solidFill>
            </a:endParaRPr>
          </a:p>
          <a:p>
            <a:pPr marL="45720" indent="0">
              <a:buNone/>
            </a:pPr>
            <a:r>
              <a:rPr lang="tr-TR" sz="4000" dirty="0" smtClean="0"/>
              <a:t>3</a:t>
            </a:r>
            <a:r>
              <a:rPr lang="tr-TR" sz="4000" dirty="0"/>
              <a:t>. </a:t>
            </a:r>
            <a:r>
              <a:rPr lang="tr-TR" sz="4000" dirty="0">
                <a:solidFill>
                  <a:srgbClr val="FF0000"/>
                </a:solidFill>
              </a:rPr>
              <a:t>Bir Peygamber Tanıyorum: Hz. Yusuf (</a:t>
            </a:r>
            <a:r>
              <a:rPr lang="tr-TR" sz="4000" dirty="0" err="1">
                <a:solidFill>
                  <a:srgbClr val="FF0000"/>
                </a:solidFill>
              </a:rPr>
              <a:t>a.s</a:t>
            </a:r>
            <a:r>
              <a:rPr lang="tr-TR" sz="4000" dirty="0">
                <a:solidFill>
                  <a:srgbClr val="FF0000"/>
                </a:solidFill>
              </a:rPr>
              <a:t>.) </a:t>
            </a:r>
            <a:endParaRPr lang="tr-TR" sz="4000" dirty="0" smtClean="0">
              <a:solidFill>
                <a:srgbClr val="FF0000"/>
              </a:solidFill>
            </a:endParaRPr>
          </a:p>
          <a:p>
            <a:pPr marL="45720" indent="0">
              <a:buNone/>
            </a:pPr>
            <a:r>
              <a:rPr lang="tr-TR" sz="4000" dirty="0" smtClean="0"/>
              <a:t>4</a:t>
            </a:r>
            <a:r>
              <a:rPr lang="tr-TR" sz="4000" dirty="0"/>
              <a:t>. </a:t>
            </a:r>
            <a:r>
              <a:rPr lang="tr-TR" sz="4000" dirty="0">
                <a:solidFill>
                  <a:srgbClr val="FF0000"/>
                </a:solidFill>
              </a:rPr>
              <a:t>Bir Sure Tanıyorum: </a:t>
            </a:r>
            <a:r>
              <a:rPr lang="tr-TR" sz="4000" dirty="0" err="1">
                <a:solidFill>
                  <a:srgbClr val="FF0000"/>
                </a:solidFill>
              </a:rPr>
              <a:t>Asr</a:t>
            </a:r>
            <a:r>
              <a:rPr lang="tr-TR" sz="4000" dirty="0">
                <a:solidFill>
                  <a:srgbClr val="FF0000"/>
                </a:solidFill>
              </a:rPr>
              <a:t> Suresi ve Anlamı </a:t>
            </a:r>
            <a:endParaRPr lang="tr-TR" sz="4000" dirty="0" smtClean="0">
              <a:solidFill>
                <a:srgbClr val="FF0000"/>
              </a:solidFill>
            </a:endParaRPr>
          </a:p>
          <a:p>
            <a:pPr marL="45720" indent="0">
              <a:buNone/>
            </a:pPr>
            <a:r>
              <a:rPr lang="tr-TR" sz="4000" dirty="0" smtClean="0"/>
              <a:t>5.</a:t>
            </a:r>
            <a:r>
              <a:rPr lang="tr-TR" sz="4000" dirty="0" smtClean="0">
                <a:solidFill>
                  <a:srgbClr val="FF0000"/>
                </a:solidFill>
              </a:rPr>
              <a:t>Ünitemizi Değerlendirelim</a:t>
            </a:r>
            <a:endParaRPr lang="tr-TR" sz="4000" dirty="0">
              <a:solidFill>
                <a:srgbClr val="FF0000"/>
              </a:solidFill>
            </a:endParaRPr>
          </a:p>
        </p:txBody>
      </p:sp>
    </p:spTree>
    <p:extLst>
      <p:ext uri="{BB962C8B-B14F-4D97-AF65-F5344CB8AC3E}">
        <p14:creationId xmlns:p14="http://schemas.microsoft.com/office/powerpoint/2010/main" xmlns="" val="29696890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404664"/>
            <a:ext cx="8568952"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2800" u="sng" dirty="0">
                <a:solidFill>
                  <a:srgbClr val="FF0000"/>
                </a:solidFill>
                <a:effectLst/>
              </a:rPr>
              <a:t>2. Neslin Korunması</a:t>
            </a:r>
            <a:endParaRPr lang="tr-TR" u="sng" dirty="0"/>
          </a:p>
        </p:txBody>
      </p:sp>
      <p:sp>
        <p:nvSpPr>
          <p:cNvPr id="3" name="İçerik Yer Tutucusu 2"/>
          <p:cNvSpPr>
            <a:spLocks noGrp="1"/>
          </p:cNvSpPr>
          <p:nvPr>
            <p:ph sz="quarter" idx="13"/>
          </p:nvPr>
        </p:nvSpPr>
        <p:spPr>
          <a:xfrm>
            <a:off x="107504" y="1340768"/>
            <a:ext cx="8856984" cy="5328592"/>
          </a:xfrm>
        </p:spPr>
        <p:txBody>
          <a:bodyPr>
            <a:noAutofit/>
          </a:bodyPr>
          <a:lstStyle/>
          <a:p>
            <a:r>
              <a:rPr lang="tr-TR" sz="2400" dirty="0"/>
              <a:t>İslam dininin aileye verdiği önem, kişinin ilk eğitim aldığı sosyal kurum olmasından kaynaklanır. </a:t>
            </a:r>
            <a:endParaRPr lang="tr-TR" sz="2400" dirty="0" smtClean="0"/>
          </a:p>
          <a:p>
            <a:r>
              <a:rPr lang="tr-TR" sz="2400" dirty="0" smtClean="0"/>
              <a:t>Birey </a:t>
            </a:r>
            <a:r>
              <a:rPr lang="tr-TR" sz="2400" dirty="0"/>
              <a:t>ailede iyiyi doğruyu öğrenir. Hayata hazırlanır</a:t>
            </a:r>
            <a:r>
              <a:rPr lang="tr-TR" sz="2400" dirty="0" smtClean="0"/>
              <a:t>.</a:t>
            </a:r>
          </a:p>
          <a:p>
            <a:r>
              <a:rPr lang="tr-TR" sz="2400" dirty="0" smtClean="0"/>
              <a:t> </a:t>
            </a:r>
            <a:r>
              <a:rPr lang="tr-TR" sz="2400" dirty="0"/>
              <a:t>Toplum içinde nasıl davranacağını anne babasından öğrenir. </a:t>
            </a:r>
            <a:endParaRPr lang="tr-TR" sz="2400" dirty="0" smtClean="0"/>
          </a:p>
          <a:p>
            <a:r>
              <a:rPr lang="tr-TR" sz="2400" dirty="0" smtClean="0"/>
              <a:t>Birey </a:t>
            </a:r>
            <a:r>
              <a:rPr lang="tr-TR" sz="2400" dirty="0"/>
              <a:t>dinî değerleri, güzel ahlaki davranışları anne babasından öğrenerek hayata geçirir. </a:t>
            </a:r>
            <a:endParaRPr lang="tr-TR" sz="2400" dirty="0" smtClean="0"/>
          </a:p>
          <a:p>
            <a:r>
              <a:rPr lang="tr-TR" sz="2400" dirty="0" smtClean="0"/>
              <a:t>Bu </a:t>
            </a:r>
            <a:r>
              <a:rPr lang="tr-TR" sz="2400" dirty="0"/>
              <a:t>yönüyle aile bir okul gibidir. </a:t>
            </a:r>
            <a:endParaRPr lang="tr-TR" sz="2400" dirty="0" smtClean="0"/>
          </a:p>
          <a:p>
            <a:r>
              <a:rPr lang="tr-TR" sz="2400" dirty="0" smtClean="0"/>
              <a:t>Anne </a:t>
            </a:r>
            <a:r>
              <a:rPr lang="tr-TR" sz="2400" dirty="0"/>
              <a:t>babalar kazandıkları deneyimlerini çocuklarına aktararak onların gelişimini tamamlamalarına yardımcı olurlar. </a:t>
            </a:r>
            <a:endParaRPr lang="tr-TR" sz="2400" dirty="0" smtClean="0"/>
          </a:p>
          <a:p>
            <a:r>
              <a:rPr lang="tr-TR" sz="2400" dirty="0" smtClean="0"/>
              <a:t>Çocuklar </a:t>
            </a:r>
            <a:r>
              <a:rPr lang="tr-TR" sz="2400" dirty="0"/>
              <a:t>milli ve manevi değerleri, sevgi, şefkat, merhamet, birlikte iş yapma gibi ahlaki değerleri de aile ortamında edinirler.</a:t>
            </a:r>
          </a:p>
          <a:p>
            <a:endParaRPr lang="tr-TR" sz="2400" dirty="0"/>
          </a:p>
        </p:txBody>
      </p:sp>
    </p:spTree>
    <p:extLst>
      <p:ext uri="{BB962C8B-B14F-4D97-AF65-F5344CB8AC3E}">
        <p14:creationId xmlns:p14="http://schemas.microsoft.com/office/powerpoint/2010/main" xmlns="" val="424352443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51520" y="260648"/>
            <a:ext cx="8640960" cy="1152128"/>
          </a:xfrm>
        </p:spPr>
        <p:txBody>
          <a:bodyPr/>
          <a:lstStyle/>
          <a:p>
            <a:pPr marL="45720" lvl="0" indent="0" algn="l">
              <a:spcBef>
                <a:spcPct val="20000"/>
              </a:spcBef>
              <a:spcAft>
                <a:spcPts val="300"/>
              </a:spcAft>
              <a:buNone/>
            </a:pPr>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ea typeface="+mn-ea"/>
                <a:cs typeface="+mn-cs"/>
              </a:rPr>
              <a:t>3. Aklın </a:t>
            </a:r>
            <a:r>
              <a:rPr lang="tr-TR" sz="3200" b="0" u="sng" dirty="0">
                <a:solidFill>
                  <a:srgbClr val="FF0000"/>
                </a:solidFill>
                <a:effectLst/>
                <a:ea typeface="+mn-ea"/>
                <a:cs typeface="+mn-cs"/>
              </a:rPr>
              <a:t>Korunması</a:t>
            </a:r>
            <a:r>
              <a:rPr lang="tr-TR" sz="2200" b="0" dirty="0">
                <a:solidFill>
                  <a:prstClr val="black">
                    <a:lumMod val="75000"/>
                    <a:lumOff val="25000"/>
                  </a:prstClr>
                </a:solidFill>
                <a:effectLst/>
                <a:ea typeface="+mn-ea"/>
                <a:cs typeface="+mn-cs"/>
              </a:rPr>
              <a:t/>
            </a:r>
            <a:br>
              <a:rPr lang="tr-TR" sz="2200" b="0" dirty="0">
                <a:solidFill>
                  <a:prstClr val="black">
                    <a:lumMod val="75000"/>
                    <a:lumOff val="25000"/>
                  </a:prstClr>
                </a:solidFill>
                <a:effectLst/>
                <a:ea typeface="+mn-ea"/>
                <a:cs typeface="+mn-cs"/>
              </a:rPr>
            </a:br>
            <a:endParaRPr lang="tr-TR" dirty="0"/>
          </a:p>
        </p:txBody>
      </p:sp>
      <p:sp>
        <p:nvSpPr>
          <p:cNvPr id="3" name="İçerik Yer Tutucusu 2"/>
          <p:cNvSpPr>
            <a:spLocks noGrp="1"/>
          </p:cNvSpPr>
          <p:nvPr>
            <p:ph sz="quarter" idx="13"/>
          </p:nvPr>
        </p:nvSpPr>
        <p:spPr>
          <a:xfrm>
            <a:off x="179512" y="1556792"/>
            <a:ext cx="8856984" cy="5040560"/>
          </a:xfrm>
        </p:spPr>
        <p:txBody>
          <a:bodyPr>
            <a:noAutofit/>
          </a:bodyPr>
          <a:lstStyle/>
          <a:p>
            <a:r>
              <a:rPr lang="tr-TR" sz="2800" dirty="0" smtClean="0"/>
              <a:t>Allah’ın </a:t>
            </a:r>
            <a:r>
              <a:rPr lang="tr-TR" sz="2800" dirty="0"/>
              <a:t>(c.c.) insana verdiği en önemli nimetlerden biri de akıldır. </a:t>
            </a:r>
            <a:endParaRPr lang="tr-TR" sz="2800" dirty="0" smtClean="0"/>
          </a:p>
          <a:p>
            <a:r>
              <a:rPr lang="tr-TR" sz="2800" dirty="0" smtClean="0"/>
              <a:t>Kişinin </a:t>
            </a:r>
            <a:r>
              <a:rPr lang="tr-TR" sz="2800" dirty="0"/>
              <a:t>dinen mükellef olabilmesi için akıl sağlığının yerinde olması gerekir. </a:t>
            </a:r>
            <a:endParaRPr lang="tr-TR" sz="2800" dirty="0" smtClean="0"/>
          </a:p>
          <a:p>
            <a:r>
              <a:rPr lang="tr-TR" sz="2800" dirty="0" smtClean="0"/>
              <a:t>Hz</a:t>
            </a:r>
            <a:r>
              <a:rPr lang="tr-TR" sz="2800" dirty="0"/>
              <a:t>. Muhammed (s.a.v.) bu konuda </a:t>
            </a:r>
            <a:r>
              <a:rPr lang="tr-TR" sz="2800" dirty="0" smtClean="0"/>
              <a:t>şöyle buyurmuştur:</a:t>
            </a:r>
          </a:p>
          <a:p>
            <a:pPr marL="45720" indent="0" algn="just">
              <a:buNone/>
            </a:pPr>
            <a:r>
              <a:rPr lang="tr-TR" sz="2800" b="1" dirty="0" smtClean="0"/>
              <a:t> </a:t>
            </a:r>
            <a:r>
              <a:rPr lang="tr-TR" sz="2800" b="1" dirty="0">
                <a:solidFill>
                  <a:schemeClr val="accent1"/>
                </a:solidFill>
              </a:rPr>
              <a:t>“Şu üç kimseden sorumluluk kaldırılmıştır: Ergenlik çağına gelinceye dek çocuklardan, uyanıncaya kadar uyuyandan, akli dengesi yerinde olmayandan.”</a:t>
            </a:r>
          </a:p>
        </p:txBody>
      </p:sp>
    </p:spTree>
    <p:extLst>
      <p:ext uri="{BB962C8B-B14F-4D97-AF65-F5344CB8AC3E}">
        <p14:creationId xmlns:p14="http://schemas.microsoft.com/office/powerpoint/2010/main" xmlns="" val="41052189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67544" y="260648"/>
            <a:ext cx="8424936"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a:solidFill>
                  <a:srgbClr val="FF0000"/>
                </a:solidFill>
                <a:effectLst/>
              </a:rPr>
              <a:t>3. Aklın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07504" y="1412776"/>
            <a:ext cx="8712968" cy="5328592"/>
          </a:xfrm>
        </p:spPr>
        <p:txBody>
          <a:bodyPr>
            <a:normAutofit lnSpcReduction="10000"/>
          </a:bodyPr>
          <a:lstStyle/>
          <a:p>
            <a:pPr algn="just"/>
            <a:r>
              <a:rPr lang="tr-TR" sz="2800" dirty="0"/>
              <a:t>İslam dini, insanın akıl sağlığına zarar veren şeylerden uzak durulmasını istemiştir. </a:t>
            </a:r>
            <a:endParaRPr lang="tr-TR" sz="2800" dirty="0" smtClean="0"/>
          </a:p>
          <a:p>
            <a:pPr algn="just"/>
            <a:r>
              <a:rPr lang="tr-TR" sz="2800" dirty="0" smtClean="0"/>
              <a:t>Bu </a:t>
            </a:r>
            <a:r>
              <a:rPr lang="tr-TR" sz="2800" dirty="0"/>
              <a:t>nedenle akla zarar veren içki, uyuşturucu maddeler ve diğer zararlı maddelerin kullanımını </a:t>
            </a:r>
            <a:r>
              <a:rPr lang="tr-TR" sz="2800" dirty="0" smtClean="0"/>
              <a:t>yasaklamıştır.</a:t>
            </a:r>
          </a:p>
          <a:p>
            <a:pPr algn="just"/>
            <a:r>
              <a:rPr lang="tr-TR" sz="2800" dirty="0" smtClean="0"/>
              <a:t> </a:t>
            </a:r>
            <a:r>
              <a:rPr lang="tr-TR" sz="2800" dirty="0"/>
              <a:t>Bu konuda Yüce Allah şöyle buyurmaktadır: </a:t>
            </a:r>
            <a:r>
              <a:rPr lang="tr-TR" sz="2800" b="1" dirty="0">
                <a:solidFill>
                  <a:srgbClr val="FF0000"/>
                </a:solidFill>
              </a:rPr>
              <a:t>“Ey İnananlar! İçki, kumar, putlar ve fal okları şüphesiz şeytan işi pisliklerdir, bunlardan kaçının ki saadete eresiniz</a:t>
            </a:r>
            <a:r>
              <a:rPr lang="tr-TR" sz="2800" b="1" dirty="0" smtClean="0">
                <a:solidFill>
                  <a:srgbClr val="FF0000"/>
                </a:solidFill>
              </a:rPr>
              <a:t>.”</a:t>
            </a:r>
            <a:endParaRPr lang="tr-TR" sz="2800" b="1" dirty="0">
              <a:solidFill>
                <a:srgbClr val="FF0000"/>
              </a:solidFill>
            </a:endParaRPr>
          </a:p>
          <a:p>
            <a:pPr algn="just"/>
            <a:r>
              <a:rPr lang="tr-TR" sz="2800" dirty="0" smtClean="0"/>
              <a:t> </a:t>
            </a:r>
            <a:r>
              <a:rPr lang="tr-TR" sz="2800" dirty="0"/>
              <a:t>Hz. Muhammed (s.a.v.) akıl sağlığına zarar veren içki konusunda </a:t>
            </a:r>
            <a:r>
              <a:rPr lang="tr-TR" sz="2800" b="1" u="sng" dirty="0">
                <a:solidFill>
                  <a:srgbClr val="067A14"/>
                </a:solidFill>
              </a:rPr>
              <a:t>“İçki bütün kötülüklerin anasıdır</a:t>
            </a:r>
            <a:r>
              <a:rPr lang="tr-TR" sz="2800" b="1" u="sng" dirty="0" smtClean="0">
                <a:solidFill>
                  <a:srgbClr val="067A14"/>
                </a:solidFill>
              </a:rPr>
              <a:t>.” </a:t>
            </a:r>
            <a:r>
              <a:rPr lang="tr-TR" sz="2800" dirty="0" smtClean="0"/>
              <a:t>buyurarak </a:t>
            </a:r>
            <a:r>
              <a:rPr lang="tr-TR" sz="2800" dirty="0"/>
              <a:t>bu konuya dikkati çekmiştir.</a:t>
            </a:r>
          </a:p>
          <a:p>
            <a:endParaRPr lang="tr-TR" dirty="0"/>
          </a:p>
        </p:txBody>
      </p:sp>
    </p:spTree>
    <p:extLst>
      <p:ext uri="{BB962C8B-B14F-4D97-AF65-F5344CB8AC3E}">
        <p14:creationId xmlns:p14="http://schemas.microsoft.com/office/powerpoint/2010/main" xmlns="" val="165691255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116632"/>
            <a:ext cx="8496944" cy="1143000"/>
          </a:xfrm>
        </p:spPr>
        <p:txBody>
          <a:bodyPr/>
          <a:lstStyle/>
          <a:p>
            <a:pPr algn="l"/>
            <a:r>
              <a:rPr lang="tr-TR" dirty="0" smtClean="0"/>
              <a:t>GRUPLAR OLUŞTURALIM</a:t>
            </a:r>
            <a:endParaRPr lang="tr-TR" dirty="0"/>
          </a:p>
        </p:txBody>
      </p:sp>
      <p:graphicFrame>
        <p:nvGraphicFramePr>
          <p:cNvPr id="4" name="İçerik Yer Tutucusu 3"/>
          <p:cNvGraphicFramePr>
            <a:graphicFrameLocks noGrp="1"/>
          </p:cNvGraphicFramePr>
          <p:nvPr>
            <p:ph sz="quarter" idx="13"/>
            <p:extLst>
              <p:ext uri="{D42A27DB-BD31-4B8C-83A1-F6EECF244321}">
                <p14:modId xmlns:p14="http://schemas.microsoft.com/office/powerpoint/2010/main" xmlns="" val="1549471931"/>
              </p:ext>
            </p:extLst>
          </p:nvPr>
        </p:nvGraphicFramePr>
        <p:xfrm>
          <a:off x="251519" y="1113006"/>
          <a:ext cx="8568954" cy="5336178"/>
        </p:xfrm>
        <a:graphic>
          <a:graphicData uri="http://schemas.openxmlformats.org/drawingml/2006/table">
            <a:tbl>
              <a:tblPr firstRow="1" bandRow="1">
                <a:tableStyleId>{5C22544A-7EE6-4342-B048-85BDC9FD1C3A}</a:tableStyleId>
              </a:tblPr>
              <a:tblGrid>
                <a:gridCol w="2808313"/>
                <a:gridCol w="3024336"/>
                <a:gridCol w="2736305"/>
              </a:tblGrid>
              <a:tr h="772602">
                <a:tc>
                  <a:txBody>
                    <a:bodyPr/>
                    <a:lstStyle/>
                    <a:p>
                      <a:r>
                        <a:rPr lang="tr-TR" dirty="0" smtClean="0"/>
                        <a:t>1. GRUP</a:t>
                      </a:r>
                      <a:endParaRPr lang="tr-TR" dirty="0"/>
                    </a:p>
                  </a:txBody>
                  <a:tcPr/>
                </a:tc>
                <a:tc>
                  <a:txBody>
                    <a:bodyPr/>
                    <a:lstStyle/>
                    <a:p>
                      <a:r>
                        <a:rPr lang="tr-TR" dirty="0" smtClean="0"/>
                        <a:t>2. GRUP</a:t>
                      </a:r>
                      <a:endParaRPr lang="tr-TR" dirty="0"/>
                    </a:p>
                  </a:txBody>
                  <a:tcPr/>
                </a:tc>
                <a:tc>
                  <a:txBody>
                    <a:bodyPr/>
                    <a:lstStyle/>
                    <a:p>
                      <a:r>
                        <a:rPr lang="tr-TR" dirty="0" smtClean="0"/>
                        <a:t>3.GRUP</a:t>
                      </a:r>
                      <a:endParaRPr lang="tr-TR" dirty="0"/>
                    </a:p>
                  </a:txBody>
                  <a:tcPr/>
                </a:tc>
              </a:tr>
              <a:tr h="4563576">
                <a:tc>
                  <a:txBody>
                    <a:bodyPr/>
                    <a:lstStyle/>
                    <a:p>
                      <a:r>
                        <a:rPr lang="tr-TR" sz="3200" dirty="0" smtClean="0"/>
                        <a:t>İNSANLAR NEDEN İÇKİ</a:t>
                      </a:r>
                      <a:r>
                        <a:rPr lang="tr-TR" sz="3200" baseline="0" dirty="0" smtClean="0"/>
                        <a:t> VE UYUŞTURUCU KULLANIRLAR?</a:t>
                      </a:r>
                      <a:endParaRPr lang="tr-TR" sz="3200" dirty="0"/>
                    </a:p>
                  </a:txBody>
                  <a:tcPr/>
                </a:tc>
                <a:tc>
                  <a:txBody>
                    <a:bodyPr/>
                    <a:lstStyle/>
                    <a:p>
                      <a:r>
                        <a:rPr lang="tr-TR" sz="3200" dirty="0" smtClean="0"/>
                        <a:t>İÇKİ (RAKI, BİRA, VOTKA, ŞARAP), UYUŞTURUCU VB. MADDELERİ KULLANMANIN ZARARLARI NELERDİR?</a:t>
                      </a:r>
                    </a:p>
                    <a:p>
                      <a:endParaRPr lang="tr-TR" sz="3200" dirty="0"/>
                    </a:p>
                  </a:txBody>
                  <a:tcPr/>
                </a:tc>
                <a:tc>
                  <a:txBody>
                    <a:bodyPr/>
                    <a:lstStyle/>
                    <a:p>
                      <a:r>
                        <a:rPr lang="tr-TR" sz="3200" dirty="0" smtClean="0"/>
                        <a:t> İÇKİ VE UYUŞTURUCU GİBİ</a:t>
                      </a:r>
                      <a:r>
                        <a:rPr lang="tr-TR" sz="3200" baseline="0" dirty="0" smtClean="0"/>
                        <a:t> MADDELERİN KULLANILMASINI ÖNLEMEK İÇİN NELER YAPILABİLİR?</a:t>
                      </a:r>
                      <a:endParaRPr lang="tr-TR" sz="3200" dirty="0" smtClean="0"/>
                    </a:p>
                    <a:p>
                      <a:endParaRPr lang="tr-TR" sz="3200" dirty="0"/>
                    </a:p>
                  </a:txBody>
                  <a:tcPr/>
                </a:tc>
              </a:tr>
            </a:tbl>
          </a:graphicData>
        </a:graphic>
      </p:graphicFrame>
    </p:spTree>
    <p:extLst>
      <p:ext uri="{BB962C8B-B14F-4D97-AF65-F5344CB8AC3E}">
        <p14:creationId xmlns:p14="http://schemas.microsoft.com/office/powerpoint/2010/main" xmlns="" val="269904502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95536" y="332656"/>
            <a:ext cx="8352928"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a:solidFill>
                  <a:srgbClr val="FF0000"/>
                </a:solidFill>
                <a:effectLst/>
              </a:rPr>
              <a:t>3. Aklın </a:t>
            </a:r>
            <a:r>
              <a:rPr lang="tr-TR" sz="3200" b="0" u="sng" dirty="0" smtClean="0">
                <a:solidFill>
                  <a:srgbClr val="FF0000"/>
                </a:solidFill>
                <a:effectLst/>
              </a:rPr>
              <a:t>Korunması</a:t>
            </a:r>
            <a:r>
              <a:rPr lang="tr-TR" sz="2200" b="0" dirty="0" smtClean="0">
                <a:solidFill>
                  <a:prstClr val="black">
                    <a:lumMod val="75000"/>
                    <a:lumOff val="25000"/>
                  </a:prstClr>
                </a:solidFill>
                <a:effectLst/>
              </a:rPr>
              <a:t/>
            </a:r>
            <a:br>
              <a:rPr lang="tr-TR" sz="2200" b="0" dirty="0" smtClean="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251520" y="1484784"/>
            <a:ext cx="8640960" cy="5112568"/>
          </a:xfrm>
        </p:spPr>
        <p:txBody>
          <a:bodyPr/>
          <a:lstStyle/>
          <a:p>
            <a:r>
              <a:rPr lang="tr-TR" sz="2800" b="1" dirty="0" smtClean="0">
                <a:solidFill>
                  <a:srgbClr val="FF0000"/>
                </a:solidFill>
              </a:rPr>
              <a:t>İÇKİ, UYUŞTURUCU,VB. MADDELERİN ZARARLARI:</a:t>
            </a:r>
          </a:p>
          <a:p>
            <a:r>
              <a:rPr lang="tr-TR" dirty="0" smtClean="0"/>
              <a:t>Alkol </a:t>
            </a:r>
            <a:r>
              <a:rPr lang="tr-TR" dirty="0"/>
              <a:t>ve uyuşturucu maddeler aklın sağlıklı işlemesine engel olur. </a:t>
            </a:r>
            <a:endParaRPr lang="tr-TR" dirty="0" smtClean="0"/>
          </a:p>
          <a:p>
            <a:r>
              <a:rPr lang="tr-TR" dirty="0" smtClean="0"/>
              <a:t>Beyin </a:t>
            </a:r>
            <a:r>
              <a:rPr lang="tr-TR" dirty="0"/>
              <a:t>ve sinir sistemini etkileyerek bireyi iradesiz kılar</a:t>
            </a:r>
            <a:r>
              <a:rPr lang="tr-TR" dirty="0" smtClean="0"/>
              <a:t>.</a:t>
            </a:r>
          </a:p>
          <a:p>
            <a:r>
              <a:rPr lang="tr-TR" dirty="0" smtClean="0"/>
              <a:t> </a:t>
            </a:r>
            <a:r>
              <a:rPr lang="tr-TR" dirty="0"/>
              <a:t>Zararlı maddeler insanı bağımlı hale getirir. </a:t>
            </a:r>
            <a:endParaRPr lang="tr-TR" dirty="0" smtClean="0"/>
          </a:p>
          <a:p>
            <a:r>
              <a:rPr lang="tr-TR" dirty="0" smtClean="0"/>
              <a:t>Bağımlılık </a:t>
            </a:r>
            <a:r>
              <a:rPr lang="tr-TR" dirty="0"/>
              <a:t>insanın kaygı ve stresini artırır. </a:t>
            </a:r>
            <a:endParaRPr lang="tr-TR" dirty="0" smtClean="0"/>
          </a:p>
          <a:p>
            <a:r>
              <a:rPr lang="tr-TR" dirty="0" smtClean="0"/>
              <a:t>Bunları </a:t>
            </a:r>
            <a:r>
              <a:rPr lang="tr-TR" dirty="0"/>
              <a:t>kullanan kimseler hem kendilerine hem de topluma zarar verirler. </a:t>
            </a:r>
            <a:endParaRPr lang="tr-TR" dirty="0" smtClean="0"/>
          </a:p>
          <a:p>
            <a:r>
              <a:rPr lang="tr-TR" dirty="0" smtClean="0"/>
              <a:t>Alkol </a:t>
            </a:r>
            <a:r>
              <a:rPr lang="tr-TR" dirty="0"/>
              <a:t>kullanmanın zararları arasında trafik kazalarına neden olması, aile ilişkilerini bozması ve aile içinde ciddi huzursuzluklara neden olması da sayılabilir</a:t>
            </a:r>
          </a:p>
        </p:txBody>
      </p:sp>
    </p:spTree>
    <p:extLst>
      <p:ext uri="{BB962C8B-B14F-4D97-AF65-F5344CB8AC3E}">
        <p14:creationId xmlns:p14="http://schemas.microsoft.com/office/powerpoint/2010/main" xmlns="" val="165691255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51520" y="260648"/>
            <a:ext cx="8712968"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4. Malın Korunması</a:t>
            </a:r>
            <a:endParaRPr lang="tr-TR" dirty="0"/>
          </a:p>
        </p:txBody>
      </p:sp>
      <p:sp>
        <p:nvSpPr>
          <p:cNvPr id="3" name="İçerik Yer Tutucusu 2"/>
          <p:cNvSpPr>
            <a:spLocks noGrp="1"/>
          </p:cNvSpPr>
          <p:nvPr>
            <p:ph sz="quarter" idx="13"/>
          </p:nvPr>
        </p:nvSpPr>
        <p:spPr>
          <a:xfrm>
            <a:off x="251520" y="1412776"/>
            <a:ext cx="8640960" cy="5256584"/>
          </a:xfrm>
        </p:spPr>
        <p:txBody>
          <a:bodyPr>
            <a:normAutofit fontScale="92500" lnSpcReduction="10000"/>
          </a:bodyPr>
          <a:lstStyle/>
          <a:p>
            <a:pPr marL="45720" indent="0">
              <a:buNone/>
            </a:pPr>
            <a:r>
              <a:rPr lang="tr-TR" sz="3200" b="1" u="sng" dirty="0" smtClean="0">
                <a:solidFill>
                  <a:srgbClr val="FF0000"/>
                </a:solidFill>
              </a:rPr>
              <a:t>Malın </a:t>
            </a:r>
            <a:r>
              <a:rPr lang="tr-TR" sz="3200" b="1" u="sng" dirty="0">
                <a:solidFill>
                  <a:srgbClr val="FF0000"/>
                </a:solidFill>
              </a:rPr>
              <a:t>korunması; </a:t>
            </a:r>
            <a:r>
              <a:rPr lang="tr-TR" sz="3200" dirty="0"/>
              <a:t>mülkiyet, ekonomik haklar, üretmek, sahip olmak, satmak ve tüketmek ile ilgili hakları kapsar. </a:t>
            </a:r>
            <a:endParaRPr lang="tr-TR" sz="3200" dirty="0" smtClean="0"/>
          </a:p>
          <a:p>
            <a:pPr marL="45720" indent="0">
              <a:buNone/>
            </a:pPr>
            <a:r>
              <a:rPr lang="tr-TR" sz="3200" dirty="0" smtClean="0"/>
              <a:t>İslam’a </a:t>
            </a:r>
            <a:r>
              <a:rPr lang="tr-TR" sz="3200" dirty="0"/>
              <a:t>göre herkes kendi imkân ve ölçüsünde mülk edinme hakkına sahiptir. </a:t>
            </a:r>
            <a:endParaRPr lang="tr-TR" sz="3200" dirty="0" smtClean="0"/>
          </a:p>
          <a:p>
            <a:pPr marL="45720" indent="0">
              <a:buNone/>
            </a:pPr>
            <a:r>
              <a:rPr lang="tr-TR" sz="3200" dirty="0" smtClean="0"/>
              <a:t>Her </a:t>
            </a:r>
            <a:r>
              <a:rPr lang="tr-TR" sz="3200" dirty="0"/>
              <a:t>bireyin çalışıp emek sarf ederek meşru yollardan elde ettiği mallarına sahip çıkma ve kazandığı malı harcama hakkı vardır. </a:t>
            </a:r>
            <a:endParaRPr lang="tr-TR" sz="3200" dirty="0" smtClean="0"/>
          </a:p>
          <a:p>
            <a:pPr marL="45720" indent="0">
              <a:buNone/>
            </a:pPr>
            <a:r>
              <a:rPr lang="tr-TR" sz="3200" dirty="0" smtClean="0"/>
              <a:t>Kişi </a:t>
            </a:r>
            <a:r>
              <a:rPr lang="tr-TR" sz="3200" dirty="0"/>
              <a:t>haram ve gayri meşru yollar olmamak kaydıyla kazandığı malı biriktirir, satar, gelirinden faydalanır.</a:t>
            </a:r>
          </a:p>
        </p:txBody>
      </p:sp>
    </p:spTree>
    <p:extLst>
      <p:ext uri="{BB962C8B-B14F-4D97-AF65-F5344CB8AC3E}">
        <p14:creationId xmlns:p14="http://schemas.microsoft.com/office/powerpoint/2010/main" xmlns="" val="165691255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332656"/>
            <a:ext cx="8640960" cy="1143000"/>
          </a:xfrm>
        </p:spPr>
        <p:txBody>
          <a:bodyPr/>
          <a:lstStyle/>
          <a:p>
            <a:pPr marL="0" indent="0" algn="l">
              <a:buNone/>
            </a:pPr>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4. Malın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556792"/>
            <a:ext cx="8784976" cy="5112568"/>
          </a:xfrm>
        </p:spPr>
        <p:txBody>
          <a:bodyPr/>
          <a:lstStyle/>
          <a:p>
            <a:r>
              <a:rPr lang="tr-TR" sz="2800" dirty="0"/>
              <a:t>İslam dini, çalışmayı teşvik eder. Kişinin kendi elinin emeğiyle geçinmesine ve üretmesine özendirir. </a:t>
            </a:r>
            <a:endParaRPr lang="tr-TR" sz="2800" dirty="0" smtClean="0"/>
          </a:p>
          <a:p>
            <a:r>
              <a:rPr lang="tr-TR" sz="2800" dirty="0" smtClean="0"/>
              <a:t>Bu </a:t>
            </a:r>
            <a:r>
              <a:rPr lang="tr-TR" sz="2800" dirty="0"/>
              <a:t>konuda Yüce Allah şöyle buyurmuştur: </a:t>
            </a:r>
            <a:r>
              <a:rPr lang="tr-TR" sz="2800" b="1" dirty="0">
                <a:solidFill>
                  <a:srgbClr val="FF0000"/>
                </a:solidFill>
              </a:rPr>
              <a:t>“İnsan için ancak çalıştığının karşılığı vardır</a:t>
            </a:r>
            <a:r>
              <a:rPr lang="tr-TR" sz="2800" b="1" dirty="0" smtClean="0">
                <a:solidFill>
                  <a:srgbClr val="FF0000"/>
                </a:solidFill>
              </a:rPr>
              <a:t>.”</a:t>
            </a:r>
            <a:endParaRPr lang="tr-TR" sz="2800" b="1" dirty="0">
              <a:solidFill>
                <a:srgbClr val="FF0000"/>
              </a:solidFill>
            </a:endParaRPr>
          </a:p>
          <a:p>
            <a:r>
              <a:rPr lang="tr-TR" sz="2800" dirty="0" smtClean="0"/>
              <a:t>Hz</a:t>
            </a:r>
            <a:r>
              <a:rPr lang="tr-TR" sz="2800" dirty="0"/>
              <a:t>. Muhammed (s.a.v.) de </a:t>
            </a:r>
            <a:r>
              <a:rPr lang="tr-TR" sz="3200" dirty="0">
                <a:solidFill>
                  <a:srgbClr val="FF0000"/>
                </a:solidFill>
              </a:rPr>
              <a:t>“Hiç kimse kendi el emeğiyle kazandığından daha hayırlı bir lokma yememiştir</a:t>
            </a:r>
            <a:r>
              <a:rPr lang="tr-TR" sz="3200" dirty="0" smtClean="0">
                <a:solidFill>
                  <a:srgbClr val="FF0000"/>
                </a:solidFill>
              </a:rPr>
              <a:t>…”</a:t>
            </a:r>
            <a:r>
              <a:rPr lang="tr-TR" sz="3200" dirty="0">
                <a:solidFill>
                  <a:srgbClr val="FF0000"/>
                </a:solidFill>
              </a:rPr>
              <a:t> </a:t>
            </a:r>
            <a:r>
              <a:rPr lang="tr-TR" sz="2800" dirty="0" smtClean="0"/>
              <a:t>buyurarak </a:t>
            </a:r>
            <a:r>
              <a:rPr lang="tr-TR" sz="2800" dirty="0"/>
              <a:t>insanları üretmeye ve geçimini sağlamak için çalışmaya teşvik etmiştir.</a:t>
            </a:r>
          </a:p>
          <a:p>
            <a:endParaRPr lang="tr-TR" dirty="0"/>
          </a:p>
        </p:txBody>
      </p:sp>
    </p:spTree>
    <p:extLst>
      <p:ext uri="{BB962C8B-B14F-4D97-AF65-F5344CB8AC3E}">
        <p14:creationId xmlns:p14="http://schemas.microsoft.com/office/powerpoint/2010/main" xmlns="" val="165691255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332656"/>
            <a:ext cx="8496944" cy="864096"/>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4. </a:t>
            </a:r>
            <a:r>
              <a:rPr lang="tr-TR" sz="3200" b="0" u="sng" dirty="0">
                <a:solidFill>
                  <a:srgbClr val="FF0000"/>
                </a:solidFill>
                <a:effectLst/>
              </a:rPr>
              <a:t>Malın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484784"/>
            <a:ext cx="8856984" cy="5112568"/>
          </a:xfrm>
        </p:spPr>
        <p:txBody>
          <a:bodyPr>
            <a:noAutofit/>
          </a:bodyPr>
          <a:lstStyle/>
          <a:p>
            <a:r>
              <a:rPr lang="tr-TR" sz="2800" dirty="0"/>
              <a:t> Kur’an-ı Kerim’de, “Ey iman edenler! Karşılıklı rızaya dayanan ticaret dışında mallarınızı haksızlıkla yemeyin</a:t>
            </a:r>
            <a:r>
              <a:rPr lang="tr-TR" sz="2800" dirty="0" smtClean="0"/>
              <a:t>…”</a:t>
            </a:r>
          </a:p>
          <a:p>
            <a:r>
              <a:rPr lang="tr-TR" sz="2800" dirty="0"/>
              <a:t>Ayrıca insanların emeklerinin karşılığını vermek emredilmiştir. Kur’an-ı </a:t>
            </a:r>
            <a:r>
              <a:rPr lang="tr-TR" sz="2800" dirty="0">
                <a:solidFill>
                  <a:srgbClr val="FF0000"/>
                </a:solidFill>
              </a:rPr>
              <a:t>Kerim’de “İnsanların mallarını ve haklarını eksiltmeyin. Yeryüzünde bozgunculuk yaparak karışıklık çıkarmayın</a:t>
            </a:r>
            <a:r>
              <a:rPr lang="tr-TR" sz="2800" dirty="0" smtClean="0">
                <a:solidFill>
                  <a:srgbClr val="FF0000"/>
                </a:solidFill>
              </a:rPr>
              <a:t>.” </a:t>
            </a:r>
            <a:r>
              <a:rPr lang="tr-TR" sz="2800" dirty="0"/>
              <a:t>buyrularak hak edilen emeğin noksan ödenmemesi istenmiştir. </a:t>
            </a:r>
            <a:endParaRPr lang="tr-TR" sz="2800" dirty="0" smtClean="0"/>
          </a:p>
          <a:p>
            <a:r>
              <a:rPr lang="tr-TR" sz="2800" dirty="0" smtClean="0"/>
              <a:t>Emeğin </a:t>
            </a:r>
            <a:r>
              <a:rPr lang="tr-TR" sz="2800" dirty="0"/>
              <a:t>korunması ve gözetilmesi konusunda Hz. Muhammed (s.a.v.) de şöyle buyurmuştur: </a:t>
            </a:r>
            <a:r>
              <a:rPr lang="tr-TR" sz="2800" dirty="0">
                <a:solidFill>
                  <a:srgbClr val="FF0000"/>
                </a:solidFill>
              </a:rPr>
              <a:t>“Çalışana ücretini teri kurumadan veriniz.”</a:t>
            </a:r>
          </a:p>
        </p:txBody>
      </p:sp>
    </p:spTree>
    <p:extLst>
      <p:ext uri="{BB962C8B-B14F-4D97-AF65-F5344CB8AC3E}">
        <p14:creationId xmlns:p14="http://schemas.microsoft.com/office/powerpoint/2010/main" xmlns="" val="165691255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95536" y="260648"/>
            <a:ext cx="8352928"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4. </a:t>
            </a:r>
            <a:r>
              <a:rPr lang="tr-TR" sz="3200" b="0" u="sng" dirty="0">
                <a:solidFill>
                  <a:srgbClr val="FF0000"/>
                </a:solidFill>
                <a:effectLst/>
              </a:rPr>
              <a:t>Malın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412776"/>
            <a:ext cx="8784976" cy="5184576"/>
          </a:xfrm>
        </p:spPr>
        <p:txBody>
          <a:bodyPr>
            <a:noAutofit/>
          </a:bodyPr>
          <a:lstStyle/>
          <a:p>
            <a:r>
              <a:rPr lang="tr-TR" sz="3600" dirty="0"/>
              <a:t>Haram kazanç elde etmeyi yasaklayan İslam dini, faizi de haramlar kapsamında saymaktadır. </a:t>
            </a:r>
            <a:endParaRPr lang="tr-TR" sz="3600" dirty="0" smtClean="0"/>
          </a:p>
          <a:p>
            <a:r>
              <a:rPr lang="tr-TR" sz="3600" dirty="0" smtClean="0"/>
              <a:t>Malın </a:t>
            </a:r>
            <a:r>
              <a:rPr lang="tr-TR" sz="3600" dirty="0"/>
              <a:t>korunması ve bereketlenmesine engel olan faiz, </a:t>
            </a:r>
            <a:r>
              <a:rPr lang="tr-TR" sz="3600" dirty="0">
                <a:solidFill>
                  <a:srgbClr val="FF0000"/>
                </a:solidFill>
              </a:rPr>
              <a:t>”Ey iman edenler! Allah’tan korkun. Eğer gerçekten inanıyorsanız mevcut faiz alacaklarınızı </a:t>
            </a:r>
            <a:r>
              <a:rPr lang="tr-TR" sz="3600" dirty="0" err="1">
                <a:solidFill>
                  <a:srgbClr val="FF0000"/>
                </a:solidFill>
              </a:rPr>
              <a:t>terkedin</a:t>
            </a:r>
            <a:r>
              <a:rPr lang="tr-TR" sz="3600" dirty="0" smtClean="0">
                <a:solidFill>
                  <a:srgbClr val="FF0000"/>
                </a:solidFill>
              </a:rPr>
              <a:t>.”</a:t>
            </a:r>
            <a:r>
              <a:rPr lang="tr-TR" sz="3600" dirty="0" smtClean="0"/>
              <a:t> </a:t>
            </a:r>
            <a:r>
              <a:rPr lang="tr-TR" sz="3600" dirty="0"/>
              <a:t>ayetiyle yasaklanmıştır. </a:t>
            </a:r>
          </a:p>
        </p:txBody>
      </p:sp>
    </p:spTree>
    <p:extLst>
      <p:ext uri="{BB962C8B-B14F-4D97-AF65-F5344CB8AC3E}">
        <p14:creationId xmlns:p14="http://schemas.microsoft.com/office/powerpoint/2010/main" xmlns="" val="165691255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95536" y="260648"/>
            <a:ext cx="8352928"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4. </a:t>
            </a:r>
            <a:r>
              <a:rPr lang="tr-TR" sz="3200" b="0" u="sng" dirty="0">
                <a:solidFill>
                  <a:srgbClr val="FF0000"/>
                </a:solidFill>
                <a:effectLst/>
              </a:rPr>
              <a:t>Malın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340768"/>
            <a:ext cx="8712968" cy="5184576"/>
          </a:xfrm>
        </p:spPr>
        <p:txBody>
          <a:bodyPr>
            <a:normAutofit/>
          </a:bodyPr>
          <a:lstStyle/>
          <a:p>
            <a:r>
              <a:rPr lang="tr-TR" sz="3600" dirty="0"/>
              <a:t>Kur’an-ı Kerim, faizi helal sayarak yiyenlerin durumunu, </a:t>
            </a:r>
            <a:r>
              <a:rPr lang="tr-TR" sz="3600" dirty="0">
                <a:solidFill>
                  <a:srgbClr val="FF0000"/>
                </a:solidFill>
              </a:rPr>
              <a:t>“Faiz yiyenler ancak şeytanın çarparak sersemlettiği kimse gibi kalkarlar. Bunun sebebi onların, ‘Alım satım da ancak faiz gibidir.’ demeleridir. Halbuki Allah alım satımı helâl, faizi ise haram kılmıştır</a:t>
            </a:r>
            <a:r>
              <a:rPr lang="tr-TR" sz="3600" dirty="0" smtClean="0">
                <a:solidFill>
                  <a:srgbClr val="FF0000"/>
                </a:solidFill>
              </a:rPr>
              <a:t>...”</a:t>
            </a:r>
            <a:r>
              <a:rPr lang="tr-TR" sz="3600" dirty="0" smtClean="0"/>
              <a:t> </a:t>
            </a:r>
            <a:r>
              <a:rPr lang="tr-TR" sz="3600" dirty="0"/>
              <a:t>ayetiyle açıklamıştır.</a:t>
            </a:r>
          </a:p>
          <a:p>
            <a:endParaRPr lang="tr-TR" sz="3600" dirty="0"/>
          </a:p>
        </p:txBody>
      </p:sp>
    </p:spTree>
    <p:extLst>
      <p:ext uri="{BB962C8B-B14F-4D97-AF65-F5344CB8AC3E}">
        <p14:creationId xmlns:p14="http://schemas.microsoft.com/office/powerpoint/2010/main" xmlns="" val="16569125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404664"/>
            <a:ext cx="8208912" cy="1143000"/>
          </a:xfrm>
        </p:spPr>
        <p:txBody>
          <a:bodyPr/>
          <a:lstStyle/>
          <a:p>
            <a:pPr algn="l"/>
            <a:r>
              <a:rPr lang="tr-TR" dirty="0"/>
              <a:t>1. </a:t>
            </a:r>
            <a:r>
              <a:rPr lang="tr-TR" dirty="0">
                <a:solidFill>
                  <a:srgbClr val="FF0000"/>
                </a:solidFill>
              </a:rPr>
              <a:t>Din, Birey ve Toplum</a:t>
            </a:r>
          </a:p>
        </p:txBody>
      </p:sp>
      <p:sp>
        <p:nvSpPr>
          <p:cNvPr id="3" name="İçerik Yer Tutucusu 2"/>
          <p:cNvSpPr>
            <a:spLocks noGrp="1"/>
          </p:cNvSpPr>
          <p:nvPr>
            <p:ph sz="quarter" idx="13"/>
          </p:nvPr>
        </p:nvSpPr>
        <p:spPr>
          <a:xfrm>
            <a:off x="395536" y="1340768"/>
            <a:ext cx="8496944" cy="5400600"/>
          </a:xfrm>
        </p:spPr>
        <p:txBody>
          <a:bodyPr>
            <a:noAutofit/>
          </a:bodyPr>
          <a:lstStyle/>
          <a:p>
            <a:pPr algn="just"/>
            <a:r>
              <a:rPr lang="tr-TR" sz="4000" dirty="0"/>
              <a:t>İnsan, varlıklar dünyasında yaşar. Bu dünyayı anlamaya ve yorumlamaya çalışır. Görünen dünyayı duyu organları vasıtasıyla ve geliştirdiği araçlarla inceler. Ancak insan aklı sadece görünen dünyayı değil, duyular ötesi âlemi de merak eder ve bu âleme ilişkin sorular sorar. </a:t>
            </a:r>
          </a:p>
        </p:txBody>
      </p:sp>
    </p:spTree>
    <p:extLst>
      <p:ext uri="{BB962C8B-B14F-4D97-AF65-F5344CB8AC3E}">
        <p14:creationId xmlns:p14="http://schemas.microsoft.com/office/powerpoint/2010/main" xmlns="" val="109332594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332656"/>
            <a:ext cx="8712968"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4. </a:t>
            </a:r>
            <a:r>
              <a:rPr lang="tr-TR" sz="3200" b="0" u="sng" dirty="0">
                <a:solidFill>
                  <a:srgbClr val="FF0000"/>
                </a:solidFill>
                <a:effectLst/>
              </a:rPr>
              <a:t>Malın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556792"/>
            <a:ext cx="8784976" cy="5112568"/>
          </a:xfrm>
        </p:spPr>
        <p:txBody>
          <a:bodyPr>
            <a:normAutofit/>
          </a:bodyPr>
          <a:lstStyle/>
          <a:p>
            <a:r>
              <a:rPr lang="tr-TR" sz="2800" dirty="0"/>
              <a:t>Malı koruma yollarından biri de israftan kaçınmaktır. İnsanları ve toplumları yoksullaştıran kötü davranışlardan biri de israftır. </a:t>
            </a:r>
            <a:endParaRPr lang="tr-TR" sz="2800" dirty="0" smtClean="0"/>
          </a:p>
          <a:p>
            <a:r>
              <a:rPr lang="tr-TR" sz="2800" dirty="0" smtClean="0"/>
              <a:t>İslam </a:t>
            </a:r>
            <a:r>
              <a:rPr lang="tr-TR" sz="2800" dirty="0"/>
              <a:t>dini, yeme içme gibi temel ihtiyaçların karşılanmasında dengeli davranılmasını istemektedir. </a:t>
            </a:r>
            <a:endParaRPr lang="tr-TR" sz="2800" dirty="0" smtClean="0"/>
          </a:p>
          <a:p>
            <a:r>
              <a:rPr lang="tr-TR" sz="2800" dirty="0" smtClean="0"/>
              <a:t>Kur’an-ı </a:t>
            </a:r>
            <a:r>
              <a:rPr lang="tr-TR" sz="2800" dirty="0"/>
              <a:t>Kerim’de şöyle buyrulmaktadır: </a:t>
            </a:r>
            <a:r>
              <a:rPr lang="tr-TR" sz="2800" dirty="0">
                <a:solidFill>
                  <a:srgbClr val="FF0000"/>
                </a:solidFill>
              </a:rPr>
              <a:t>“…Yiyin, için fakat israf etmeyin. Çünkü Allah israf edenleri sevmez.”</a:t>
            </a:r>
          </a:p>
        </p:txBody>
      </p:sp>
    </p:spTree>
    <p:extLst>
      <p:ext uri="{BB962C8B-B14F-4D97-AF65-F5344CB8AC3E}">
        <p14:creationId xmlns:p14="http://schemas.microsoft.com/office/powerpoint/2010/main" xmlns="" val="165691255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5691255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188640"/>
            <a:ext cx="8352928" cy="1143000"/>
          </a:xfrm>
        </p:spPr>
        <p:txBody>
          <a:bodyPr/>
          <a:lstStyle/>
          <a:p>
            <a:pPr marL="228600" lvl="0" indent="-182880" algn="l">
              <a:spcBef>
                <a:spcPct val="20000"/>
              </a:spcBef>
              <a:spcAft>
                <a:spcPts val="300"/>
              </a:spcAft>
            </a:pPr>
            <a:r>
              <a:rPr lang="tr-TR" sz="2800" b="0" dirty="0" smtClean="0">
                <a:solidFill>
                  <a:prstClr val="black">
                    <a:lumMod val="75000"/>
                    <a:lumOff val="25000"/>
                  </a:prstClr>
                </a:solidFill>
                <a:effectLst/>
              </a:rPr>
              <a:t>İslam’ın korunmasına önem verdiği temel haklar;</a:t>
            </a:r>
            <a:br>
              <a:rPr lang="tr-TR" sz="2800" b="0" dirty="0" smtClean="0">
                <a:solidFill>
                  <a:prstClr val="black">
                    <a:lumMod val="75000"/>
                    <a:lumOff val="25000"/>
                  </a:prstClr>
                </a:solidFill>
                <a:effectLst/>
              </a:rPr>
            </a:br>
            <a:r>
              <a:rPr lang="tr-TR" sz="3200" b="0" u="sng" dirty="0" smtClean="0">
                <a:solidFill>
                  <a:srgbClr val="FF0000"/>
                </a:solidFill>
                <a:effectLst/>
              </a:rPr>
              <a:t>5. </a:t>
            </a:r>
            <a:r>
              <a:rPr lang="tr-TR" sz="3200" b="0" u="sng" dirty="0">
                <a:solidFill>
                  <a:srgbClr val="FF0000"/>
                </a:solidFill>
                <a:effectLst/>
              </a:rPr>
              <a:t>Dinin Korunması</a:t>
            </a:r>
            <a:r>
              <a:rPr lang="tr-TR" sz="2200" b="0" dirty="0" smtClean="0">
                <a:solidFill>
                  <a:prstClr val="black">
                    <a:lumMod val="75000"/>
                    <a:lumOff val="25000"/>
                  </a:prstClr>
                </a:solidFill>
                <a:effectLst/>
              </a:rPr>
              <a:t/>
            </a:r>
            <a:br>
              <a:rPr lang="tr-TR" sz="2200" b="0" dirty="0" smtClean="0">
                <a:solidFill>
                  <a:prstClr val="black">
                    <a:lumMod val="75000"/>
                    <a:lumOff val="25000"/>
                  </a:prstClr>
                </a:solidFill>
                <a:effectLst/>
              </a:rPr>
            </a:br>
            <a:r>
              <a:rPr lang="tr-TR" sz="1500" b="0" dirty="0" smtClean="0">
                <a:solidFill>
                  <a:prstClr val="black">
                    <a:lumMod val="75000"/>
                    <a:lumOff val="25000"/>
                  </a:prstClr>
                </a:solidFill>
                <a:effectLst/>
                <a:ea typeface="+mn-ea"/>
                <a:cs typeface="+mn-cs"/>
              </a:rPr>
              <a:t/>
            </a:r>
            <a:br>
              <a:rPr lang="tr-TR" sz="1500" b="0" dirty="0" smtClean="0">
                <a:solidFill>
                  <a:prstClr val="black">
                    <a:lumMod val="75000"/>
                    <a:lumOff val="25000"/>
                  </a:prstClr>
                </a:solidFill>
                <a:effectLst/>
                <a:ea typeface="+mn-ea"/>
                <a:cs typeface="+mn-cs"/>
              </a:rPr>
            </a:br>
            <a:r>
              <a:rPr lang="tr-TR" sz="1500" b="0" dirty="0" smtClean="0">
                <a:solidFill>
                  <a:prstClr val="black">
                    <a:lumMod val="75000"/>
                    <a:lumOff val="25000"/>
                  </a:prstClr>
                </a:solidFill>
                <a:effectLst/>
                <a:ea typeface="+mn-ea"/>
                <a:cs typeface="+mn-cs"/>
              </a:rPr>
              <a:t/>
            </a:r>
            <a:br>
              <a:rPr lang="tr-TR" sz="1500" b="0" dirty="0" smtClean="0">
                <a:solidFill>
                  <a:prstClr val="black">
                    <a:lumMod val="75000"/>
                    <a:lumOff val="25000"/>
                  </a:prstClr>
                </a:solidFill>
                <a:effectLst/>
                <a:ea typeface="+mn-ea"/>
                <a:cs typeface="+mn-cs"/>
              </a:rPr>
            </a:br>
            <a:endParaRPr lang="tr-TR" dirty="0"/>
          </a:p>
        </p:txBody>
      </p:sp>
      <p:sp>
        <p:nvSpPr>
          <p:cNvPr id="3" name="İçerik Yer Tutucusu 2"/>
          <p:cNvSpPr>
            <a:spLocks noGrp="1"/>
          </p:cNvSpPr>
          <p:nvPr>
            <p:ph sz="quarter" idx="13"/>
          </p:nvPr>
        </p:nvSpPr>
        <p:spPr>
          <a:xfrm>
            <a:off x="251520" y="1412776"/>
            <a:ext cx="8712968" cy="5184576"/>
          </a:xfrm>
        </p:spPr>
        <p:txBody>
          <a:bodyPr>
            <a:normAutofit fontScale="92500" lnSpcReduction="10000"/>
          </a:bodyPr>
          <a:lstStyle/>
          <a:p>
            <a:r>
              <a:rPr lang="tr-TR" dirty="0" smtClean="0"/>
              <a:t>İslam </a:t>
            </a:r>
            <a:r>
              <a:rPr lang="tr-TR" dirty="0"/>
              <a:t>dinine göre dinin muhafazası Müslümanların temel görevlerinden biridir. </a:t>
            </a:r>
            <a:endParaRPr lang="tr-TR" dirty="0" smtClean="0"/>
          </a:p>
          <a:p>
            <a:r>
              <a:rPr lang="tr-TR" dirty="0" smtClean="0"/>
              <a:t>Dinin </a:t>
            </a:r>
            <a:r>
              <a:rPr lang="tr-TR" dirty="0"/>
              <a:t>korunmasında gözetilmesi gereken en önemli husus sağlam ve doğru bilgi kaynaklarıyla dinin anlaşılmasıdır</a:t>
            </a:r>
            <a:r>
              <a:rPr lang="tr-TR" dirty="0" smtClean="0"/>
              <a:t>.</a:t>
            </a:r>
          </a:p>
          <a:p>
            <a:r>
              <a:rPr lang="tr-TR" dirty="0" smtClean="0"/>
              <a:t> </a:t>
            </a:r>
            <a:r>
              <a:rPr lang="tr-TR" dirty="0"/>
              <a:t>İslam dininin temel kaynakları </a:t>
            </a:r>
            <a:r>
              <a:rPr lang="tr-TR" dirty="0">
                <a:solidFill>
                  <a:srgbClr val="FF0000"/>
                </a:solidFill>
              </a:rPr>
              <a:t>Kur’an-ı Kerim ve Hz. Muhammed’in (s.a.v.) sünnetidir. </a:t>
            </a:r>
            <a:endParaRPr lang="tr-TR" dirty="0" smtClean="0">
              <a:solidFill>
                <a:srgbClr val="FF0000"/>
              </a:solidFill>
            </a:endParaRPr>
          </a:p>
          <a:p>
            <a:r>
              <a:rPr lang="tr-TR" dirty="0" smtClean="0"/>
              <a:t>Kur’an </a:t>
            </a:r>
            <a:r>
              <a:rPr lang="tr-TR" dirty="0"/>
              <a:t>ve sünnete dayanmayan din anlayışları kabul edilemez. Dinde dayanağı olmayan ve sonradan ortaya çıkan yaklaşımlar </a:t>
            </a:r>
            <a:r>
              <a:rPr lang="tr-TR" dirty="0" smtClean="0"/>
              <a:t> </a:t>
            </a:r>
            <a:r>
              <a:rPr lang="tr-TR" sz="2600" b="1" dirty="0" err="1" smtClean="0">
                <a:solidFill>
                  <a:srgbClr val="FF0000"/>
                </a:solidFill>
              </a:rPr>
              <a:t>bid’at</a:t>
            </a:r>
            <a:r>
              <a:rPr lang="tr-TR" sz="2600" b="1" dirty="0" smtClean="0">
                <a:solidFill>
                  <a:srgbClr val="FF0000"/>
                </a:solidFill>
              </a:rPr>
              <a:t> </a:t>
            </a:r>
            <a:r>
              <a:rPr lang="tr-TR" dirty="0"/>
              <a:t>olarak görülmüştür. </a:t>
            </a:r>
            <a:endParaRPr lang="tr-TR" dirty="0" smtClean="0"/>
          </a:p>
          <a:p>
            <a:r>
              <a:rPr lang="tr-TR" dirty="0" smtClean="0"/>
              <a:t>Bu </a:t>
            </a:r>
            <a:r>
              <a:rPr lang="tr-TR" dirty="0"/>
              <a:t>konuda Hz. Peygamber “Sözlerin en hayırlısı Allah’ın kitabı Kur’an-ı Kerim’dir. Yolların en hayırlısı Muhammed’in yoludur. İşlerin en kötüsü sonradan ortaya çıkarılan </a:t>
            </a:r>
            <a:r>
              <a:rPr lang="tr-TR" dirty="0" err="1"/>
              <a:t>bid’atlerdir</a:t>
            </a:r>
            <a:r>
              <a:rPr lang="tr-TR" dirty="0"/>
              <a:t>. Bütün </a:t>
            </a:r>
            <a:r>
              <a:rPr lang="tr-TR" dirty="0" err="1"/>
              <a:t>bid’atler</a:t>
            </a:r>
            <a:r>
              <a:rPr lang="tr-TR" dirty="0"/>
              <a:t> de dalalettir.” </a:t>
            </a:r>
            <a:r>
              <a:rPr lang="tr-TR" dirty="0" smtClean="0"/>
              <a:t>  </a:t>
            </a:r>
            <a:r>
              <a:rPr lang="tr-TR" dirty="0"/>
              <a:t>buyurarak dinin korunmasının kitap ve sünnete uygun olarak yaşamakla mümkün olacağını belirtmiştir</a:t>
            </a:r>
            <a:r>
              <a:rPr lang="tr-TR" dirty="0" smtClean="0"/>
              <a:t>.</a:t>
            </a:r>
          </a:p>
          <a:p>
            <a:r>
              <a:rPr lang="tr-TR" dirty="0" smtClean="0"/>
              <a:t> </a:t>
            </a:r>
            <a:r>
              <a:rPr lang="tr-TR" dirty="0"/>
              <a:t>Dinin korunması için doğru anlaşılması, doğru anlaşılması için de temel kaynaklardan yararlanılması gerekir. </a:t>
            </a:r>
          </a:p>
        </p:txBody>
      </p:sp>
    </p:spTree>
    <p:extLst>
      <p:ext uri="{BB962C8B-B14F-4D97-AF65-F5344CB8AC3E}">
        <p14:creationId xmlns:p14="http://schemas.microsoft.com/office/powerpoint/2010/main" xmlns="" val="165691255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51520" y="332656"/>
            <a:ext cx="8496944"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5. </a:t>
            </a:r>
            <a:r>
              <a:rPr lang="tr-TR" sz="3200" b="0" u="sng" dirty="0">
                <a:solidFill>
                  <a:srgbClr val="FF0000"/>
                </a:solidFill>
                <a:effectLst/>
              </a:rPr>
              <a:t>Dinin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988840"/>
            <a:ext cx="8605464" cy="4869160"/>
          </a:xfrm>
        </p:spPr>
        <p:txBody>
          <a:bodyPr>
            <a:noAutofit/>
          </a:bodyPr>
          <a:lstStyle/>
          <a:p>
            <a:r>
              <a:rPr lang="tr-TR" sz="2800" dirty="0"/>
              <a:t>İslam’ın aslından olmayan, dine sonradan giren ve din gibi algılanan hususlara </a:t>
            </a:r>
            <a:r>
              <a:rPr lang="tr-TR" sz="2800" b="1" dirty="0">
                <a:solidFill>
                  <a:srgbClr val="FF0000"/>
                </a:solidFill>
              </a:rPr>
              <a:t>hurafe</a:t>
            </a:r>
            <a:r>
              <a:rPr lang="tr-TR" sz="2800" dirty="0"/>
              <a:t> denir</a:t>
            </a:r>
            <a:r>
              <a:rPr lang="tr-TR" sz="2800" dirty="0" smtClean="0"/>
              <a:t>.</a:t>
            </a:r>
          </a:p>
          <a:p>
            <a:r>
              <a:rPr lang="tr-TR" sz="2800" dirty="0" smtClean="0"/>
              <a:t> </a:t>
            </a:r>
            <a:r>
              <a:rPr lang="tr-TR" sz="2800" dirty="0"/>
              <a:t>Hurafeler dinden olmayan masal, efsane ve rivayetlere dayanır. </a:t>
            </a:r>
            <a:endParaRPr lang="tr-TR" sz="2800" dirty="0" smtClean="0"/>
          </a:p>
          <a:p>
            <a:r>
              <a:rPr lang="tr-TR" sz="2800" dirty="0" smtClean="0"/>
              <a:t>Genellikle </a:t>
            </a:r>
            <a:r>
              <a:rPr lang="tr-TR" sz="2800" dirty="0"/>
              <a:t>sihir, büyü, ruh çağırma gibi çeşitli batıl inanışlarla karşımıza çıkar</a:t>
            </a:r>
            <a:r>
              <a:rPr lang="tr-TR" sz="2800" dirty="0" smtClean="0"/>
              <a:t>.</a:t>
            </a:r>
          </a:p>
          <a:p>
            <a:r>
              <a:rPr lang="tr-TR" sz="2800" dirty="0" smtClean="0"/>
              <a:t> Bunlar dinin </a:t>
            </a:r>
            <a:r>
              <a:rPr lang="tr-TR" sz="2800" dirty="0"/>
              <a:t>yanlış anlaşılmasına sebep olur. Dinin korunması kapsamında bütün hurafelerden, yanlış anlayış ve inanışlardan uzak durulmalıdır</a:t>
            </a:r>
            <a:r>
              <a:rPr lang="tr-TR" sz="2800" dirty="0" smtClean="0"/>
              <a:t>.</a:t>
            </a:r>
            <a:endParaRPr lang="tr-TR" sz="2800" dirty="0"/>
          </a:p>
        </p:txBody>
      </p:sp>
    </p:spTree>
    <p:extLst>
      <p:ext uri="{BB962C8B-B14F-4D97-AF65-F5344CB8AC3E}">
        <p14:creationId xmlns:p14="http://schemas.microsoft.com/office/powerpoint/2010/main" xmlns="" val="165691255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692696"/>
            <a:ext cx="6512511" cy="1143000"/>
          </a:xfrm>
        </p:spPr>
        <p:txBody>
          <a:bodyPr/>
          <a:lstStyle/>
          <a:p>
            <a:endParaRPr lang="tr-TR" dirty="0"/>
          </a:p>
        </p:txBody>
      </p:sp>
      <p:sp>
        <p:nvSpPr>
          <p:cNvPr id="3" name="İçerik Yer Tutucusu 2"/>
          <p:cNvSpPr>
            <a:spLocks noGrp="1"/>
          </p:cNvSpPr>
          <p:nvPr>
            <p:ph sz="quarter" idx="13"/>
          </p:nvPr>
        </p:nvSpPr>
        <p:spPr>
          <a:xfrm>
            <a:off x="1187624" y="2564904"/>
            <a:ext cx="6400800" cy="3474720"/>
          </a:xfrm>
        </p:spPr>
        <p:txBody>
          <a:bodyPr/>
          <a:lstStyle/>
          <a:p>
            <a:endParaRPr lang="tr-TR"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78647" cy="69573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5914523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51520" y="188640"/>
            <a:ext cx="8496944"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5. </a:t>
            </a:r>
            <a:r>
              <a:rPr lang="tr-TR" sz="3200" b="0" u="sng" dirty="0">
                <a:solidFill>
                  <a:srgbClr val="FF0000"/>
                </a:solidFill>
                <a:effectLst/>
              </a:rPr>
              <a:t>Dinin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251520" y="1412776"/>
            <a:ext cx="8712968" cy="5184576"/>
          </a:xfrm>
        </p:spPr>
        <p:txBody>
          <a:bodyPr>
            <a:normAutofit/>
          </a:bodyPr>
          <a:lstStyle/>
          <a:p>
            <a:r>
              <a:rPr lang="tr-TR" dirty="0"/>
              <a:t>Dinin korunmasında dikkat edilmesi gereken bir diğer konu da dinin tahriflerden uzak tutulmasıdır. </a:t>
            </a:r>
            <a:endParaRPr lang="tr-TR" dirty="0" smtClean="0"/>
          </a:p>
          <a:p>
            <a:r>
              <a:rPr lang="tr-TR" sz="2400" b="1" dirty="0" smtClean="0">
                <a:solidFill>
                  <a:srgbClr val="FF0000"/>
                </a:solidFill>
              </a:rPr>
              <a:t>Tahrif</a:t>
            </a:r>
            <a:r>
              <a:rPr lang="tr-TR" dirty="0"/>
              <a:t>, saptırma, çarpıtma, </a:t>
            </a:r>
            <a:r>
              <a:rPr lang="tr-TR" dirty="0" err="1"/>
              <a:t>değiştirme,bozma</a:t>
            </a:r>
            <a:r>
              <a:rPr lang="tr-TR" dirty="0"/>
              <a:t>, bozulma anlamına </a:t>
            </a:r>
            <a:r>
              <a:rPr lang="tr-TR" dirty="0" smtClean="0"/>
              <a:t>gelir.</a:t>
            </a:r>
          </a:p>
          <a:p>
            <a:r>
              <a:rPr lang="tr-TR" dirty="0" smtClean="0"/>
              <a:t> </a:t>
            </a:r>
            <a:r>
              <a:rPr lang="tr-TR" dirty="0"/>
              <a:t>Dinin korunması Allah’ın (c.c.) çizdiği sınırlar içerisinde kalarak dinin emir ve yasaklarını uygulamakla mümkündür. </a:t>
            </a:r>
            <a:endParaRPr lang="tr-TR" dirty="0" smtClean="0"/>
          </a:p>
          <a:p>
            <a:r>
              <a:rPr lang="tr-TR" dirty="0" smtClean="0"/>
              <a:t>Din </a:t>
            </a:r>
            <a:r>
              <a:rPr lang="tr-TR" dirty="0" err="1"/>
              <a:t>bid’at</a:t>
            </a:r>
            <a:r>
              <a:rPr lang="tr-TR" dirty="0"/>
              <a:t> ve hurafelerle tahrif edilebildiği gibi yanlış yorum ve uygulamalarla da özünden saptırılabilir. </a:t>
            </a:r>
            <a:endParaRPr lang="tr-TR" dirty="0" smtClean="0"/>
          </a:p>
          <a:p>
            <a:r>
              <a:rPr lang="tr-TR" dirty="0" smtClean="0"/>
              <a:t>Bu </a:t>
            </a:r>
            <a:r>
              <a:rPr lang="tr-TR" dirty="0"/>
              <a:t>sapmalara maruz kalmamak için Müslümanlar her namazda okunan </a:t>
            </a:r>
            <a:r>
              <a:rPr lang="tr-TR" dirty="0" err="1"/>
              <a:t>Fâtiha</a:t>
            </a:r>
            <a:r>
              <a:rPr lang="tr-TR" dirty="0"/>
              <a:t> suresinde Yüce Allah’tan kendilerini dosdoğru yola iletmesini dilerler</a:t>
            </a:r>
            <a:r>
              <a:rPr lang="tr-TR" dirty="0" smtClean="0"/>
              <a:t>.</a:t>
            </a:r>
          </a:p>
          <a:p>
            <a:r>
              <a:rPr lang="tr-TR" dirty="0" smtClean="0"/>
              <a:t> </a:t>
            </a:r>
            <a:r>
              <a:rPr lang="tr-TR" dirty="0" err="1"/>
              <a:t>Bid’at</a:t>
            </a:r>
            <a:r>
              <a:rPr lang="tr-TR" dirty="0"/>
              <a:t> ve hurafelerle yoldan saparak Allah’ın (c.c.) gazabına uğrayanların yolundan da uzak tutmasını isterler</a:t>
            </a:r>
          </a:p>
        </p:txBody>
      </p:sp>
    </p:spTree>
    <p:extLst>
      <p:ext uri="{BB962C8B-B14F-4D97-AF65-F5344CB8AC3E}">
        <p14:creationId xmlns:p14="http://schemas.microsoft.com/office/powerpoint/2010/main" xmlns="" val="405914523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51520" y="188640"/>
            <a:ext cx="8424936"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a:solidFill>
                  <a:srgbClr val="FF0000"/>
                </a:solidFill>
                <a:effectLst/>
              </a:rPr>
              <a:t>4. Dinin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340768"/>
            <a:ext cx="8784976" cy="5328592"/>
          </a:xfrm>
        </p:spPr>
        <p:txBody>
          <a:bodyPr>
            <a:normAutofit lnSpcReduction="10000"/>
          </a:bodyPr>
          <a:lstStyle/>
          <a:p>
            <a:r>
              <a:rPr lang="tr-TR" dirty="0"/>
              <a:t>Dinin korunmasında dikkat edilecek en önemli davranış dini Allah’a tahsis ederek ibadet etmektir</a:t>
            </a:r>
            <a:r>
              <a:rPr lang="tr-TR" dirty="0">
                <a:solidFill>
                  <a:srgbClr val="FF0000"/>
                </a:solidFill>
              </a:rPr>
              <a:t>. “… O halde sen de dini Allah’a has kılarak (ihlâs ile) kulluk et</a:t>
            </a:r>
            <a:r>
              <a:rPr lang="tr-TR" dirty="0" smtClean="0">
                <a:solidFill>
                  <a:srgbClr val="FF0000"/>
                </a:solidFill>
              </a:rPr>
              <a:t>.”</a:t>
            </a:r>
            <a:r>
              <a:rPr lang="tr-TR" dirty="0" smtClean="0"/>
              <a:t> İslam </a:t>
            </a:r>
            <a:r>
              <a:rPr lang="tr-TR" dirty="0"/>
              <a:t>dininde Müslüman yalnızca Allah’a (c.c.) kulluk ederek inancını koruyabilir</a:t>
            </a:r>
            <a:r>
              <a:rPr lang="tr-TR" dirty="0" smtClean="0"/>
              <a:t>.</a:t>
            </a:r>
            <a:endParaRPr lang="tr-TR" dirty="0"/>
          </a:p>
          <a:p>
            <a:pPr lvl="0">
              <a:buClr>
                <a:srgbClr val="F14124">
                  <a:lumMod val="75000"/>
                </a:srgbClr>
              </a:buClr>
            </a:pPr>
            <a:r>
              <a:rPr lang="tr-TR" dirty="0">
                <a:solidFill>
                  <a:prstClr val="black">
                    <a:lumMod val="75000"/>
                    <a:lumOff val="25000"/>
                  </a:prstClr>
                </a:solidFill>
              </a:rPr>
              <a:t>Dinin korunması Allah’ın (c.c.) haklarının ve sınırlarının muhafazasıyla mümkündür. Helaller ve haramlar Allah’ın (c.c.) koyduğu sınırlardır. </a:t>
            </a:r>
            <a:endParaRPr lang="tr-TR" dirty="0" smtClean="0">
              <a:solidFill>
                <a:prstClr val="black">
                  <a:lumMod val="75000"/>
                  <a:lumOff val="25000"/>
                </a:prstClr>
              </a:solidFill>
            </a:endParaRPr>
          </a:p>
          <a:p>
            <a:pPr lvl="0">
              <a:buClr>
                <a:srgbClr val="F14124">
                  <a:lumMod val="75000"/>
                </a:srgbClr>
              </a:buClr>
            </a:pPr>
            <a:r>
              <a:rPr lang="tr-TR" dirty="0" smtClean="0">
                <a:solidFill>
                  <a:prstClr val="black">
                    <a:lumMod val="75000"/>
                    <a:lumOff val="25000"/>
                  </a:prstClr>
                </a:solidFill>
              </a:rPr>
              <a:t>Bu </a:t>
            </a:r>
            <a:r>
              <a:rPr lang="tr-TR" dirty="0">
                <a:solidFill>
                  <a:prstClr val="black">
                    <a:lumMod val="75000"/>
                    <a:lumOff val="25000"/>
                  </a:prstClr>
                </a:solidFill>
              </a:rPr>
              <a:t>sınırlar insanların kötü şeylerden uzaklaşması ve iyi olana yönelmesi için ortaya konulan hükümlerdir</a:t>
            </a:r>
            <a:r>
              <a:rPr lang="tr-TR" dirty="0" smtClean="0">
                <a:solidFill>
                  <a:prstClr val="black">
                    <a:lumMod val="75000"/>
                    <a:lumOff val="25000"/>
                  </a:prstClr>
                </a:solidFill>
              </a:rPr>
              <a:t>.</a:t>
            </a:r>
          </a:p>
          <a:p>
            <a:pPr lvl="0">
              <a:buClr>
                <a:srgbClr val="F14124">
                  <a:lumMod val="75000"/>
                </a:srgbClr>
              </a:buClr>
            </a:pPr>
            <a:r>
              <a:rPr lang="tr-TR" dirty="0" smtClean="0">
                <a:solidFill>
                  <a:prstClr val="black">
                    <a:lumMod val="75000"/>
                    <a:lumOff val="25000"/>
                  </a:prstClr>
                </a:solidFill>
              </a:rPr>
              <a:t> </a:t>
            </a:r>
            <a:r>
              <a:rPr lang="tr-TR" dirty="0">
                <a:solidFill>
                  <a:prstClr val="black">
                    <a:lumMod val="75000"/>
                    <a:lumOff val="25000"/>
                  </a:prstClr>
                </a:solidFill>
              </a:rPr>
              <a:t>Kur’an-ı Kerim’de,  bu sınırlara riayet edilmesi </a:t>
            </a:r>
            <a:r>
              <a:rPr lang="tr-TR" dirty="0" smtClean="0">
                <a:solidFill>
                  <a:prstClr val="black">
                    <a:lumMod val="75000"/>
                    <a:lumOff val="25000"/>
                  </a:prstClr>
                </a:solidFill>
              </a:rPr>
              <a:t>emredilmiştir. </a:t>
            </a:r>
          </a:p>
          <a:p>
            <a:pPr lvl="0">
              <a:buClr>
                <a:srgbClr val="F14124">
                  <a:lumMod val="75000"/>
                </a:srgbClr>
              </a:buClr>
            </a:pPr>
            <a:r>
              <a:rPr lang="tr-TR" dirty="0" smtClean="0">
                <a:solidFill>
                  <a:prstClr val="black">
                    <a:lumMod val="75000"/>
                    <a:lumOff val="25000"/>
                  </a:prstClr>
                </a:solidFill>
              </a:rPr>
              <a:t>Dinin </a:t>
            </a:r>
            <a:r>
              <a:rPr lang="tr-TR" dirty="0">
                <a:solidFill>
                  <a:prstClr val="black">
                    <a:lumMod val="75000"/>
                    <a:lumOff val="25000"/>
                  </a:prstClr>
                </a:solidFill>
              </a:rPr>
              <a:t>korunması bireysel bir sorumluluk olduğu kadar toplumsal bir görevdir. </a:t>
            </a:r>
            <a:endParaRPr lang="tr-TR" dirty="0" smtClean="0">
              <a:solidFill>
                <a:prstClr val="black">
                  <a:lumMod val="75000"/>
                  <a:lumOff val="25000"/>
                </a:prstClr>
              </a:solidFill>
            </a:endParaRPr>
          </a:p>
          <a:p>
            <a:pPr lvl="0">
              <a:buClr>
                <a:srgbClr val="F14124">
                  <a:lumMod val="75000"/>
                </a:srgbClr>
              </a:buClr>
            </a:pPr>
            <a:r>
              <a:rPr lang="tr-TR" dirty="0" smtClean="0">
                <a:solidFill>
                  <a:prstClr val="black">
                    <a:lumMod val="75000"/>
                    <a:lumOff val="25000"/>
                  </a:prstClr>
                </a:solidFill>
              </a:rPr>
              <a:t>Çünkü </a:t>
            </a:r>
            <a:r>
              <a:rPr lang="tr-TR" dirty="0">
                <a:solidFill>
                  <a:prstClr val="black">
                    <a:lumMod val="75000"/>
                    <a:lumOff val="25000"/>
                  </a:prstClr>
                </a:solidFill>
              </a:rPr>
              <a:t>toplumun kurtuluşu ve huzuru Allah’ın (c.c.) sınırlarının korunmasıyla mümkündür.</a:t>
            </a:r>
          </a:p>
          <a:p>
            <a:endParaRPr lang="tr-TR" dirty="0"/>
          </a:p>
        </p:txBody>
      </p:sp>
    </p:spTree>
    <p:extLst>
      <p:ext uri="{BB962C8B-B14F-4D97-AF65-F5344CB8AC3E}">
        <p14:creationId xmlns:p14="http://schemas.microsoft.com/office/powerpoint/2010/main" xmlns="" val="40591452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043608" y="188640"/>
            <a:ext cx="6512511" cy="1143000"/>
          </a:xfrm>
        </p:spPr>
        <p:txBody>
          <a:bodyPr/>
          <a:lstStyle/>
          <a:p>
            <a:pPr marL="0" indent="0" algn="ctr">
              <a:buNone/>
            </a:pPr>
            <a:r>
              <a:rPr lang="tr-TR" sz="3600" b="0" dirty="0">
                <a:solidFill>
                  <a:srgbClr val="FF0000"/>
                </a:solidFill>
                <a:effectLst/>
                <a:ea typeface="+mn-ea"/>
                <a:cs typeface="+mn-cs"/>
              </a:rPr>
              <a:t>YORUMLAYALIM</a:t>
            </a:r>
            <a:endParaRPr lang="tr-TR" sz="8000" dirty="0">
              <a:solidFill>
                <a:srgbClr val="FF0000"/>
              </a:solidFill>
            </a:endParaRPr>
          </a:p>
        </p:txBody>
      </p:sp>
      <p:sp>
        <p:nvSpPr>
          <p:cNvPr id="3" name="İçerik Yer Tutucusu 2"/>
          <p:cNvSpPr>
            <a:spLocks noGrp="1"/>
          </p:cNvSpPr>
          <p:nvPr>
            <p:ph sz="quarter" idx="13"/>
          </p:nvPr>
        </p:nvSpPr>
        <p:spPr>
          <a:xfrm>
            <a:off x="323528" y="836712"/>
            <a:ext cx="8640960" cy="5760640"/>
          </a:xfrm>
        </p:spPr>
        <p:txBody>
          <a:bodyPr>
            <a:normAutofit lnSpcReduction="10000"/>
          </a:bodyPr>
          <a:lstStyle/>
          <a:p>
            <a:r>
              <a:rPr lang="tr-TR" dirty="0" smtClean="0"/>
              <a:t> </a:t>
            </a:r>
            <a:r>
              <a:rPr lang="tr-TR" dirty="0"/>
              <a:t>“Allah’ın koymuş olduğu sınırları gözetenler ile o sınırları çiğneyen kimseler, bir gemideki yolculara benzer</a:t>
            </a:r>
            <a:r>
              <a:rPr lang="tr-TR" dirty="0" smtClean="0"/>
              <a:t>.</a:t>
            </a:r>
          </a:p>
          <a:p>
            <a:r>
              <a:rPr lang="tr-TR" dirty="0" smtClean="0"/>
              <a:t> </a:t>
            </a:r>
            <a:r>
              <a:rPr lang="tr-TR" dirty="0"/>
              <a:t>Onlar kendi aralarında kura çekip gemiyi paylaşmışlar ve kimilerine geminin üst tarafı, kimilerine de alt tarafı düşmüştü. </a:t>
            </a:r>
            <a:endParaRPr lang="tr-TR" dirty="0" smtClean="0"/>
          </a:p>
          <a:p>
            <a:r>
              <a:rPr lang="tr-TR" dirty="0" smtClean="0"/>
              <a:t>Geminin </a:t>
            </a:r>
            <a:r>
              <a:rPr lang="tr-TR" dirty="0"/>
              <a:t>alt kısmında bulunanlar, suya ihtiyaç duyduklarında, yukarıdakilerin yanına geliyorlar ve su ihtiyaçlarını oradan gideriyorlardı</a:t>
            </a:r>
            <a:r>
              <a:rPr lang="tr-TR" dirty="0" smtClean="0"/>
              <a:t>.</a:t>
            </a:r>
          </a:p>
          <a:p>
            <a:r>
              <a:rPr lang="tr-TR" dirty="0" smtClean="0"/>
              <a:t> </a:t>
            </a:r>
            <a:r>
              <a:rPr lang="tr-TR" dirty="0"/>
              <a:t>Bir defasında kendi kendilerine, ‘Biz kendi payımıza düşen alt kısımda bir delik açsak da yukarıdakileri hiç rahatsız etmesek.’ dediler. </a:t>
            </a:r>
            <a:endParaRPr lang="tr-TR" dirty="0" smtClean="0"/>
          </a:p>
          <a:p>
            <a:r>
              <a:rPr lang="tr-TR" dirty="0" smtClean="0"/>
              <a:t>Eğer </a:t>
            </a:r>
            <a:r>
              <a:rPr lang="tr-TR" dirty="0"/>
              <a:t>yukarıdakiler, alttaki insanları istekleriyle baş başa bırakırlarsa, topluca helâk olurlar. </a:t>
            </a:r>
            <a:endParaRPr lang="tr-TR" dirty="0" smtClean="0"/>
          </a:p>
          <a:p>
            <a:r>
              <a:rPr lang="tr-TR" dirty="0" smtClean="0"/>
              <a:t>Eğer </a:t>
            </a:r>
            <a:r>
              <a:rPr lang="tr-TR" dirty="0"/>
              <a:t>onlara engel olurlarsa, hem kendileri hem de diğerleri kurtulur.”                                                       (</a:t>
            </a:r>
            <a:r>
              <a:rPr lang="tr-TR" dirty="0" err="1"/>
              <a:t>Buhârî</a:t>
            </a:r>
            <a:r>
              <a:rPr lang="tr-TR" dirty="0"/>
              <a:t>, Şirket, 6.) </a:t>
            </a:r>
            <a:endParaRPr lang="tr-TR" dirty="0" smtClean="0"/>
          </a:p>
          <a:p>
            <a:r>
              <a:rPr lang="tr-TR" sz="2400" b="1" u="sng" dirty="0" smtClean="0">
                <a:solidFill>
                  <a:srgbClr val="FF0000"/>
                </a:solidFill>
              </a:rPr>
              <a:t>Yukarıdaki </a:t>
            </a:r>
            <a:r>
              <a:rPr lang="tr-TR" sz="2400" b="1" u="sng" dirty="0">
                <a:solidFill>
                  <a:srgbClr val="FF0000"/>
                </a:solidFill>
              </a:rPr>
              <a:t>hadisi sorumluluk açısından yorumlayınız.</a:t>
            </a:r>
          </a:p>
          <a:p>
            <a:endParaRPr lang="tr-TR" dirty="0"/>
          </a:p>
        </p:txBody>
      </p:sp>
    </p:spTree>
    <p:extLst>
      <p:ext uri="{BB962C8B-B14F-4D97-AF65-F5344CB8AC3E}">
        <p14:creationId xmlns:p14="http://schemas.microsoft.com/office/powerpoint/2010/main" xmlns="" val="405914523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95536" y="548680"/>
            <a:ext cx="8280920" cy="5976664"/>
          </a:xfrm>
        </p:spPr>
        <p:txBody>
          <a:bodyPr>
            <a:normAutofit/>
          </a:bodyPr>
          <a:lstStyle/>
          <a:p>
            <a:r>
              <a:rPr lang="tr-TR" sz="3200" u="sng" dirty="0">
                <a:solidFill>
                  <a:srgbClr val="FF0000"/>
                </a:solidFill>
              </a:rPr>
              <a:t>3. Bir Peygamber Tanıyorum: </a:t>
            </a:r>
            <a:endParaRPr lang="tr-TR" sz="3200" u="sng" dirty="0" smtClean="0">
              <a:solidFill>
                <a:srgbClr val="FF0000"/>
              </a:solidFill>
            </a:endParaRPr>
          </a:p>
          <a:p>
            <a:endParaRPr lang="tr-TR" sz="3200" dirty="0">
              <a:solidFill>
                <a:srgbClr val="FF0000"/>
              </a:solidFill>
            </a:endParaRPr>
          </a:p>
          <a:p>
            <a:pPr lvl="2" algn="ctr"/>
            <a:endParaRPr lang="tr-TR" sz="3600" b="1" dirty="0" smtClean="0">
              <a:solidFill>
                <a:srgbClr val="067A14"/>
              </a:solidFill>
            </a:endParaRPr>
          </a:p>
          <a:p>
            <a:pPr lvl="2" algn="ctr"/>
            <a:r>
              <a:rPr lang="tr-TR" sz="3600" b="1" dirty="0" smtClean="0">
                <a:solidFill>
                  <a:srgbClr val="067A14"/>
                </a:solidFill>
              </a:rPr>
              <a:t>Hz</a:t>
            </a:r>
            <a:r>
              <a:rPr lang="tr-TR" sz="3600" b="1" dirty="0">
                <a:solidFill>
                  <a:srgbClr val="067A14"/>
                </a:solidFill>
              </a:rPr>
              <a:t>. Yusuf (</a:t>
            </a:r>
            <a:r>
              <a:rPr lang="tr-TR" sz="3600" b="1" dirty="0" err="1">
                <a:solidFill>
                  <a:srgbClr val="067A14"/>
                </a:solidFill>
              </a:rPr>
              <a:t>a.s</a:t>
            </a:r>
            <a:r>
              <a:rPr lang="tr-TR" sz="3600" b="1" dirty="0">
                <a:solidFill>
                  <a:srgbClr val="067A14"/>
                </a:solidFill>
              </a:rPr>
              <a:t>.) Hz. Yusuf’un (</a:t>
            </a:r>
            <a:r>
              <a:rPr lang="tr-TR" sz="3600" b="1" dirty="0" err="1">
                <a:solidFill>
                  <a:srgbClr val="067A14"/>
                </a:solidFill>
              </a:rPr>
              <a:t>a.s</a:t>
            </a:r>
            <a:r>
              <a:rPr lang="tr-TR" sz="3600" b="1" dirty="0">
                <a:solidFill>
                  <a:srgbClr val="067A14"/>
                </a:solidFill>
              </a:rPr>
              <a:t>.) hayatı hakkında neler biliyorsunuz? </a:t>
            </a:r>
          </a:p>
        </p:txBody>
      </p:sp>
    </p:spTree>
    <p:extLst>
      <p:ext uri="{BB962C8B-B14F-4D97-AF65-F5344CB8AC3E}">
        <p14:creationId xmlns:p14="http://schemas.microsoft.com/office/powerpoint/2010/main" xmlns="" val="405914523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332656"/>
            <a:ext cx="6512511" cy="720080"/>
          </a:xfrm>
        </p:spPr>
        <p:txBody>
          <a:bodyPr/>
          <a:lstStyle/>
          <a:p>
            <a:pPr algn="ctr"/>
            <a:r>
              <a:rPr lang="tr-TR" sz="3600" dirty="0">
                <a:solidFill>
                  <a:srgbClr val="067A14"/>
                </a:solidFill>
                <a:effectLst/>
                <a:ea typeface="+mn-ea"/>
                <a:cs typeface="+mn-cs"/>
              </a:rPr>
              <a:t>Hz. Yusuf (</a:t>
            </a:r>
            <a:r>
              <a:rPr lang="tr-TR" sz="3600" dirty="0" err="1">
                <a:solidFill>
                  <a:srgbClr val="067A14"/>
                </a:solidFill>
                <a:effectLst/>
                <a:ea typeface="+mn-ea"/>
                <a:cs typeface="+mn-cs"/>
              </a:rPr>
              <a:t>a.s</a:t>
            </a:r>
            <a:r>
              <a:rPr lang="tr-TR" sz="3600" dirty="0">
                <a:solidFill>
                  <a:srgbClr val="067A14"/>
                </a:solidFill>
                <a:effectLst/>
                <a:ea typeface="+mn-ea"/>
                <a:cs typeface="+mn-cs"/>
              </a:rPr>
              <a:t>.)</a:t>
            </a:r>
            <a:endParaRPr lang="tr-TR" dirty="0"/>
          </a:p>
        </p:txBody>
      </p:sp>
      <p:sp>
        <p:nvSpPr>
          <p:cNvPr id="3" name="İçerik Yer Tutucusu 2"/>
          <p:cNvSpPr>
            <a:spLocks noGrp="1"/>
          </p:cNvSpPr>
          <p:nvPr>
            <p:ph sz="quarter" idx="13"/>
          </p:nvPr>
        </p:nvSpPr>
        <p:spPr>
          <a:xfrm>
            <a:off x="179512" y="1124744"/>
            <a:ext cx="8856984" cy="5616624"/>
          </a:xfrm>
        </p:spPr>
        <p:txBody>
          <a:bodyPr>
            <a:normAutofit/>
          </a:bodyPr>
          <a:lstStyle/>
          <a:p>
            <a:r>
              <a:rPr lang="tr-TR" dirty="0"/>
              <a:t>Hz. Yusuf  (</a:t>
            </a:r>
            <a:r>
              <a:rPr lang="tr-TR" dirty="0" err="1"/>
              <a:t>a.s</a:t>
            </a:r>
            <a:r>
              <a:rPr lang="tr-TR" dirty="0"/>
              <a:t>.) Kur’an-ı Kerim’de ismi geçen peygamberlerdendir. Onun hayatını anlatan kıssa Kur’an-ı Kerim’de “kıssaların en güzeli” olarak nitelenir. </a:t>
            </a:r>
            <a:endParaRPr lang="tr-TR" dirty="0" smtClean="0"/>
          </a:p>
          <a:p>
            <a:r>
              <a:rPr lang="tr-TR" dirty="0" smtClean="0"/>
              <a:t>Hz</a:t>
            </a:r>
            <a:r>
              <a:rPr lang="tr-TR" dirty="0"/>
              <a:t>. Yusuf (</a:t>
            </a:r>
            <a:r>
              <a:rPr lang="tr-TR" dirty="0" err="1"/>
              <a:t>a.s</a:t>
            </a:r>
            <a:r>
              <a:rPr lang="tr-TR" dirty="0"/>
              <a:t>.), Hz. </a:t>
            </a:r>
            <a:r>
              <a:rPr lang="tr-TR" dirty="0" err="1"/>
              <a:t>Yakub’un</a:t>
            </a:r>
            <a:r>
              <a:rPr lang="tr-TR" dirty="0"/>
              <a:t> (</a:t>
            </a:r>
            <a:r>
              <a:rPr lang="tr-TR" dirty="0" err="1"/>
              <a:t>a.s</a:t>
            </a:r>
            <a:r>
              <a:rPr lang="tr-TR" dirty="0"/>
              <a:t>.) on iki oğlundan biridir. Hz.  </a:t>
            </a:r>
            <a:r>
              <a:rPr lang="tr-TR" dirty="0" err="1"/>
              <a:t>Yakub</a:t>
            </a:r>
            <a:r>
              <a:rPr lang="tr-TR" dirty="0"/>
              <a:t> (</a:t>
            </a:r>
            <a:r>
              <a:rPr lang="tr-TR" dirty="0" err="1"/>
              <a:t>a.s</a:t>
            </a:r>
            <a:r>
              <a:rPr lang="tr-TR" dirty="0"/>
              <a:t>.), Hz İshak’ın (</a:t>
            </a:r>
            <a:r>
              <a:rPr lang="tr-TR" dirty="0" err="1"/>
              <a:t>a.s</a:t>
            </a:r>
            <a:r>
              <a:rPr lang="tr-TR" dirty="0"/>
              <a:t>.), o da Hz. İbrahim’in (</a:t>
            </a:r>
            <a:r>
              <a:rPr lang="tr-TR" dirty="0" err="1"/>
              <a:t>a.s</a:t>
            </a:r>
            <a:r>
              <a:rPr lang="tr-TR" dirty="0"/>
              <a:t>.) oğludur. </a:t>
            </a:r>
            <a:endParaRPr lang="tr-TR" dirty="0" smtClean="0"/>
          </a:p>
          <a:p>
            <a:r>
              <a:rPr lang="tr-TR" dirty="0" smtClean="0"/>
              <a:t>Hz</a:t>
            </a:r>
            <a:r>
              <a:rPr lang="tr-TR" dirty="0"/>
              <a:t>. Yusuf’un (</a:t>
            </a:r>
            <a:r>
              <a:rPr lang="tr-TR" dirty="0" err="1"/>
              <a:t>a.s</a:t>
            </a:r>
            <a:r>
              <a:rPr lang="tr-TR" dirty="0"/>
              <a:t>.) annesi, kardeşi Bünyamin’i doğururken vefat etmişti. Bu sebeple Yusuf (</a:t>
            </a:r>
            <a:r>
              <a:rPr lang="tr-TR" dirty="0" err="1"/>
              <a:t>a.s</a:t>
            </a:r>
            <a:r>
              <a:rPr lang="tr-TR" dirty="0"/>
              <a:t>.) ve Bünyamin öksüz olarak büyümüşlerdi</a:t>
            </a:r>
            <a:r>
              <a:rPr lang="tr-TR" dirty="0" smtClean="0"/>
              <a:t>.</a:t>
            </a:r>
          </a:p>
          <a:p>
            <a:r>
              <a:rPr lang="tr-TR" dirty="0" smtClean="0"/>
              <a:t> </a:t>
            </a:r>
            <a:r>
              <a:rPr lang="tr-TR" dirty="0"/>
              <a:t>Anne sevgisinden mahrum kalan bu iki kardeşe Hz. Yakup (</a:t>
            </a:r>
            <a:r>
              <a:rPr lang="tr-TR" dirty="0" err="1"/>
              <a:t>a.s</a:t>
            </a:r>
            <a:r>
              <a:rPr lang="tr-TR" dirty="0"/>
              <a:t>.) daha fazla özen gösteriyor, onları çok seviyordu. </a:t>
            </a:r>
            <a:endParaRPr lang="tr-TR" dirty="0" smtClean="0"/>
          </a:p>
          <a:p>
            <a:r>
              <a:rPr lang="tr-TR" dirty="0" smtClean="0"/>
              <a:t>Yusuf’un </a:t>
            </a:r>
            <a:r>
              <a:rPr lang="tr-TR" dirty="0"/>
              <a:t>(</a:t>
            </a:r>
            <a:r>
              <a:rPr lang="tr-TR" dirty="0" err="1"/>
              <a:t>a.s</a:t>
            </a:r>
            <a:r>
              <a:rPr lang="tr-TR" dirty="0"/>
              <a:t>.) ağabeyleri, babalarının Yusuf’a (</a:t>
            </a:r>
            <a:r>
              <a:rPr lang="tr-TR" dirty="0" err="1"/>
              <a:t>a.s</a:t>
            </a:r>
            <a:r>
              <a:rPr lang="tr-TR" dirty="0"/>
              <a:t>.) gösterdiği ilgiyi kıskanıyor, hatta ondan nefret ediyorlardı</a:t>
            </a:r>
            <a:r>
              <a:rPr lang="tr-TR" dirty="0" smtClean="0"/>
              <a:t>.</a:t>
            </a:r>
          </a:p>
          <a:p>
            <a:r>
              <a:rPr lang="tr-TR" dirty="0" smtClean="0"/>
              <a:t> </a:t>
            </a:r>
            <a:r>
              <a:rPr lang="tr-TR" dirty="0"/>
              <a:t>Buna karşılık Yusuf (</a:t>
            </a:r>
            <a:r>
              <a:rPr lang="tr-TR" dirty="0" err="1"/>
              <a:t>a.s</a:t>
            </a:r>
            <a:r>
              <a:rPr lang="tr-TR" dirty="0"/>
              <a:t>.) kardeşlerinden daha olgun bir karaktere sahipti ve ağabeylerinin hepsine saygı duyuyordu.</a:t>
            </a:r>
          </a:p>
        </p:txBody>
      </p:sp>
    </p:spTree>
    <p:extLst>
      <p:ext uri="{BB962C8B-B14F-4D97-AF65-F5344CB8AC3E}">
        <p14:creationId xmlns:p14="http://schemas.microsoft.com/office/powerpoint/2010/main" xmlns="" val="40591452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260648"/>
            <a:ext cx="8784976" cy="6408712"/>
          </a:xfrm>
        </p:spPr>
        <p:txBody>
          <a:bodyPr>
            <a:normAutofit/>
          </a:bodyPr>
          <a:lstStyle/>
          <a:p>
            <a:r>
              <a:rPr lang="tr-TR" sz="3200" dirty="0">
                <a:solidFill>
                  <a:srgbClr val="FF0000"/>
                </a:solidFill>
              </a:rPr>
              <a:t>BİLGİ KUTUSU</a:t>
            </a:r>
          </a:p>
          <a:p>
            <a:r>
              <a:rPr lang="tr-TR" sz="3200" b="1" dirty="0">
                <a:solidFill>
                  <a:srgbClr val="FF0000"/>
                </a:solidFill>
              </a:rPr>
              <a:t>Birey: </a:t>
            </a:r>
            <a:r>
              <a:rPr lang="tr-TR" sz="3200" dirty="0"/>
              <a:t>Toplumları oluşturan ve düşünsel, duygusal, iradeyle ilgili nitelikleri toplum içinde belirlenen insanların her biri, fert, kişi. </a:t>
            </a:r>
            <a:endParaRPr lang="tr-TR" sz="3200" dirty="0" smtClean="0"/>
          </a:p>
          <a:p>
            <a:endParaRPr lang="tr-TR" sz="3200" dirty="0"/>
          </a:p>
          <a:p>
            <a:r>
              <a:rPr lang="tr-TR" sz="3200" b="1" dirty="0" smtClean="0">
                <a:solidFill>
                  <a:srgbClr val="FF0000"/>
                </a:solidFill>
              </a:rPr>
              <a:t>Toplum,</a:t>
            </a:r>
            <a:r>
              <a:rPr lang="tr-TR" sz="3200" dirty="0" smtClean="0"/>
              <a:t> </a:t>
            </a:r>
            <a:r>
              <a:rPr lang="tr-TR" sz="3200" dirty="0"/>
              <a:t>Aynı toprak parçası üzerinde bir arada yaşayan ve temel çıkarlarını sağlamak için işbirliği yapan insanların tümü, insan topluluğu, cemiyet.</a:t>
            </a:r>
          </a:p>
          <a:p>
            <a:endParaRPr lang="tr-TR" dirty="0"/>
          </a:p>
        </p:txBody>
      </p:sp>
    </p:spTree>
    <p:extLst>
      <p:ext uri="{BB962C8B-B14F-4D97-AF65-F5344CB8AC3E}">
        <p14:creationId xmlns:p14="http://schemas.microsoft.com/office/powerpoint/2010/main" xmlns="" val="187453130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260648"/>
            <a:ext cx="8424936" cy="1143000"/>
          </a:xfrm>
        </p:spPr>
        <p:txBody>
          <a:bodyPr/>
          <a:lstStyle/>
          <a:p>
            <a:pPr algn="ctr"/>
            <a:r>
              <a:rPr lang="tr-TR" dirty="0" smtClean="0"/>
              <a:t>Hz. Yusuf </a:t>
            </a:r>
            <a:r>
              <a:rPr lang="tr-TR" dirty="0" err="1" smtClean="0"/>
              <a:t>Aleyhiselam</a:t>
            </a:r>
            <a:r>
              <a:rPr lang="tr-TR" dirty="0" smtClean="0"/>
              <a:t> </a:t>
            </a:r>
            <a:endParaRPr lang="tr-TR" dirty="0"/>
          </a:p>
        </p:txBody>
      </p:sp>
      <p:sp>
        <p:nvSpPr>
          <p:cNvPr id="3" name="İçerik Yer Tutucusu 2"/>
          <p:cNvSpPr>
            <a:spLocks noGrp="1"/>
          </p:cNvSpPr>
          <p:nvPr>
            <p:ph sz="quarter" idx="13"/>
          </p:nvPr>
        </p:nvSpPr>
        <p:spPr>
          <a:xfrm>
            <a:off x="179512" y="1124744"/>
            <a:ext cx="8784976" cy="5616624"/>
          </a:xfrm>
        </p:spPr>
        <p:txBody>
          <a:bodyPr>
            <a:normAutofit/>
          </a:bodyPr>
          <a:lstStyle/>
          <a:p>
            <a:pPr algn="just"/>
            <a:r>
              <a:rPr lang="tr-TR" sz="2400" dirty="0"/>
              <a:t> Hz. Yusuf güzel ahlakı, sevecenliği ve merhameti ile herkesin ilgisini çekiyordu. </a:t>
            </a:r>
            <a:endParaRPr lang="tr-TR" sz="2400" dirty="0" smtClean="0"/>
          </a:p>
          <a:p>
            <a:pPr algn="just"/>
            <a:r>
              <a:rPr lang="tr-TR" sz="2400" dirty="0" smtClean="0"/>
              <a:t>O</a:t>
            </a:r>
            <a:r>
              <a:rPr lang="tr-TR" sz="2400" dirty="0"/>
              <a:t>, insanların yardımına koşar, büyüklerine saygıda kusur etmez, kimseye kaba davranmaz ve etrafındakilerin gönlünü hoş etmeye çabalardı. </a:t>
            </a:r>
            <a:endParaRPr lang="tr-TR" sz="2400" dirty="0" smtClean="0"/>
          </a:p>
          <a:p>
            <a:pPr algn="just"/>
            <a:r>
              <a:rPr lang="tr-TR" sz="2400" dirty="0" smtClean="0"/>
              <a:t>Bu </a:t>
            </a:r>
            <a:r>
              <a:rPr lang="tr-TR" sz="2400" dirty="0"/>
              <a:t>sebeple kasaba halkı Yusuf’u (</a:t>
            </a:r>
            <a:r>
              <a:rPr lang="tr-TR" sz="2400" dirty="0" err="1"/>
              <a:t>a.s</a:t>
            </a:r>
            <a:r>
              <a:rPr lang="tr-TR" sz="2400" dirty="0"/>
              <a:t>.) çok severdi. Ayrıca güzel bir görünümü ve iyi bir hitabet yeteneği vardı. </a:t>
            </a:r>
            <a:endParaRPr lang="tr-TR" sz="2400" dirty="0" smtClean="0"/>
          </a:p>
          <a:p>
            <a:pPr algn="just"/>
            <a:r>
              <a:rPr lang="tr-TR" sz="2400" dirty="0" smtClean="0"/>
              <a:t>Bir </a:t>
            </a:r>
            <a:r>
              <a:rPr lang="tr-TR" sz="2400" dirty="0"/>
              <a:t>sabah Yusuf babasına </a:t>
            </a:r>
            <a:r>
              <a:rPr lang="tr-TR" sz="2400" dirty="0">
                <a:solidFill>
                  <a:srgbClr val="FF0000"/>
                </a:solidFill>
              </a:rPr>
              <a:t>“...Babacığım! Rüyamda on bir yıldız, güneş ve ayın bana secde ettiklerini gördüm...” </a:t>
            </a:r>
            <a:r>
              <a:rPr lang="tr-TR" sz="2400" dirty="0"/>
              <a:t>diyerek rüyasını anlattı. Babası “...‘Yavrum’, dedi. </a:t>
            </a:r>
            <a:endParaRPr lang="tr-TR" sz="2400" dirty="0" smtClean="0"/>
          </a:p>
          <a:p>
            <a:pPr algn="just"/>
            <a:r>
              <a:rPr lang="tr-TR" sz="2400" dirty="0" smtClean="0"/>
              <a:t>Rüyanı </a:t>
            </a:r>
            <a:r>
              <a:rPr lang="tr-TR" sz="2400" dirty="0"/>
              <a:t>kardeşlerine anlatma. Olur ki sana karşı bir tuzak kurarlar. Çünkü şeytan, insanın apaçık düşmanıdır.”43 diyerek Yusuf’a nasihatte bulundu. </a:t>
            </a:r>
          </a:p>
        </p:txBody>
      </p:sp>
    </p:spTree>
    <p:extLst>
      <p:ext uri="{BB962C8B-B14F-4D97-AF65-F5344CB8AC3E}">
        <p14:creationId xmlns:p14="http://schemas.microsoft.com/office/powerpoint/2010/main" xmlns="" val="405914523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260648"/>
            <a:ext cx="8424936" cy="1143000"/>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179512" y="1124744"/>
            <a:ext cx="8712968" cy="5472608"/>
          </a:xfrm>
        </p:spPr>
        <p:txBody>
          <a:bodyPr>
            <a:normAutofit/>
          </a:bodyPr>
          <a:lstStyle/>
          <a:p>
            <a:pPr algn="just"/>
            <a:r>
              <a:rPr lang="tr-TR" sz="3200" dirty="0"/>
              <a:t>Zaman geçtikçe büyük kardeşlerin Yusuf’a (</a:t>
            </a:r>
            <a:r>
              <a:rPr lang="tr-TR" sz="3200" dirty="0" err="1"/>
              <a:t>a.s</a:t>
            </a:r>
            <a:r>
              <a:rPr lang="tr-TR" sz="3200" dirty="0"/>
              <a:t>.) düşmanlıkları daha da arttı. </a:t>
            </a:r>
            <a:endParaRPr lang="tr-TR" sz="3200" dirty="0" smtClean="0"/>
          </a:p>
          <a:p>
            <a:pPr algn="just"/>
            <a:r>
              <a:rPr lang="tr-TR" sz="3200" dirty="0" smtClean="0"/>
              <a:t>Onu </a:t>
            </a:r>
            <a:r>
              <a:rPr lang="tr-TR" sz="3200" dirty="0"/>
              <a:t>öldürmek istediler. Ama babalarından çekindikleri için “İçlerinden biri: </a:t>
            </a:r>
            <a:r>
              <a:rPr lang="tr-TR" sz="3200" dirty="0">
                <a:solidFill>
                  <a:srgbClr val="FF0000"/>
                </a:solidFill>
              </a:rPr>
              <a:t>‘Yusuf’u öldürmeyin, onu bir kuyunun derinliklerine bırakın. Böyle yaparsanız yolculardan bulup onu alan olur.’ dedi</a:t>
            </a:r>
            <a:r>
              <a:rPr lang="tr-TR" sz="3200" dirty="0" smtClean="0">
                <a:solidFill>
                  <a:srgbClr val="FF0000"/>
                </a:solidFill>
              </a:rPr>
              <a:t>.”</a:t>
            </a:r>
            <a:endParaRPr lang="tr-TR" sz="3200" dirty="0">
              <a:solidFill>
                <a:srgbClr val="FF0000"/>
              </a:solidFill>
            </a:endParaRPr>
          </a:p>
          <a:p>
            <a:pPr algn="just"/>
            <a:r>
              <a:rPr lang="tr-TR" sz="3200" dirty="0" smtClean="0"/>
              <a:t>Böylece </a:t>
            </a:r>
            <a:r>
              <a:rPr lang="tr-TR" sz="3200" dirty="0"/>
              <a:t>onu öldürmeden Yusuf’tan kurtulacaklar ve babalarının sevgisini üzerlerinde toplayacaklardı. </a:t>
            </a:r>
          </a:p>
        </p:txBody>
      </p:sp>
    </p:spTree>
    <p:extLst>
      <p:ext uri="{BB962C8B-B14F-4D97-AF65-F5344CB8AC3E}">
        <p14:creationId xmlns:p14="http://schemas.microsoft.com/office/powerpoint/2010/main" xmlns="" val="405914523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611560" y="188640"/>
            <a:ext cx="8064896" cy="1143000"/>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179512" y="980728"/>
            <a:ext cx="8784976" cy="5760640"/>
          </a:xfrm>
        </p:spPr>
        <p:txBody>
          <a:bodyPr>
            <a:normAutofit/>
          </a:bodyPr>
          <a:lstStyle/>
          <a:p>
            <a:r>
              <a:rPr lang="tr-TR" sz="2800" dirty="0"/>
              <a:t>Yusuf’u (</a:t>
            </a:r>
            <a:r>
              <a:rPr lang="tr-TR" sz="2800" dirty="0" err="1"/>
              <a:t>a.s</a:t>
            </a:r>
            <a:r>
              <a:rPr lang="tr-TR" sz="2800" dirty="0"/>
              <a:t>.) kırlara götürdüler ve onu bir kuyuya attılar. </a:t>
            </a:r>
            <a:r>
              <a:rPr lang="tr-TR" sz="2800" dirty="0">
                <a:solidFill>
                  <a:srgbClr val="FF0000"/>
                </a:solidFill>
              </a:rPr>
              <a:t>“Akşamüstü ağlayarak babalarına geldiklerinde: “Sevgili babamız, biz yarışmak üzere bulunduğumuz yerden ayrılırken Yusuf’u da eşyalarımızın yanında bıraktık. Bir de döndük ki onu kurt yemiş! Şimdi biz doğru da söylesek sen bize inanmayacaksın! </a:t>
            </a:r>
            <a:r>
              <a:rPr lang="tr-TR" sz="2800" dirty="0" smtClean="0">
                <a:solidFill>
                  <a:srgbClr val="FF0000"/>
                </a:solidFill>
              </a:rPr>
              <a:t>”</a:t>
            </a:r>
            <a:r>
              <a:rPr lang="tr-TR" sz="2800" dirty="0" smtClean="0"/>
              <a:t> </a:t>
            </a:r>
            <a:r>
              <a:rPr lang="tr-TR" sz="2800" dirty="0"/>
              <a:t>dediler. </a:t>
            </a:r>
            <a:endParaRPr lang="tr-TR" sz="2800" dirty="0" smtClean="0"/>
          </a:p>
          <a:p>
            <a:r>
              <a:rPr lang="tr-TR" sz="2800" dirty="0" smtClean="0"/>
              <a:t>Kardeşler </a:t>
            </a:r>
            <a:r>
              <a:rPr lang="tr-TR" sz="2800" dirty="0"/>
              <a:t>bu yalanlarını ispatlamak istemişlerdi. Bunun için Hz. Yusuf’un (</a:t>
            </a:r>
            <a:r>
              <a:rPr lang="tr-TR" sz="2800" dirty="0" err="1"/>
              <a:t>a.s</a:t>
            </a:r>
            <a:r>
              <a:rPr lang="tr-TR" sz="2800" dirty="0"/>
              <a:t>.) gömleğine sürdükleri uydurma bir kan izini de babalarına gösterdiler</a:t>
            </a:r>
          </a:p>
        </p:txBody>
      </p:sp>
    </p:spTree>
    <p:extLst>
      <p:ext uri="{BB962C8B-B14F-4D97-AF65-F5344CB8AC3E}">
        <p14:creationId xmlns:p14="http://schemas.microsoft.com/office/powerpoint/2010/main" xmlns="" val="40591452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1124744"/>
            <a:ext cx="8568952" cy="5472608"/>
          </a:xfrm>
        </p:spPr>
        <p:txBody>
          <a:bodyPr>
            <a:normAutofit/>
          </a:bodyPr>
          <a:lstStyle/>
          <a:p>
            <a:pPr algn="just"/>
            <a:r>
              <a:rPr lang="tr-TR" sz="3600" dirty="0"/>
              <a:t>Yusuf (</a:t>
            </a:r>
            <a:r>
              <a:rPr lang="tr-TR" sz="3600" dirty="0" err="1"/>
              <a:t>a.s</a:t>
            </a:r>
            <a:r>
              <a:rPr lang="tr-TR" sz="3600" dirty="0"/>
              <a:t>.) kuyudayken </a:t>
            </a:r>
            <a:r>
              <a:rPr lang="tr-TR" sz="3600" dirty="0">
                <a:solidFill>
                  <a:srgbClr val="FF0000"/>
                </a:solidFill>
              </a:rPr>
              <a:t>“Bir kervan çıkageldi ve sucularını su kuyusuna gönderdiler, o da kovasını suya attı ve ‘Müjdeler olsun, ne güzel kısmet’ diye bağırdı. ‘Güzel bir oğlan çocuğu bu.’ </a:t>
            </a:r>
            <a:r>
              <a:rPr lang="tr-TR" sz="3600" dirty="0"/>
              <a:t>Ve böylece kervandakiler, Yusuf’u bir ticaret malı gibi sakladılar… Kervan Mısır’a vardığında onu değersiz bir paraya… sattılar.”</a:t>
            </a:r>
          </a:p>
        </p:txBody>
      </p:sp>
      <p:sp>
        <p:nvSpPr>
          <p:cNvPr id="4" name="Başlık 1"/>
          <p:cNvSpPr>
            <a:spLocks noGrp="1"/>
          </p:cNvSpPr>
          <p:nvPr>
            <p:ph type="title"/>
          </p:nvPr>
        </p:nvSpPr>
        <p:spPr>
          <a:xfrm>
            <a:off x="395536" y="260648"/>
            <a:ext cx="8352928" cy="1080120"/>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Tree>
    <p:extLst>
      <p:ext uri="{BB962C8B-B14F-4D97-AF65-F5344CB8AC3E}">
        <p14:creationId xmlns:p14="http://schemas.microsoft.com/office/powerpoint/2010/main" xmlns="" val="405914523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95536" y="188640"/>
            <a:ext cx="8208912" cy="864096"/>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323528" y="1124744"/>
            <a:ext cx="8640960" cy="5616624"/>
          </a:xfrm>
        </p:spPr>
        <p:txBody>
          <a:bodyPr>
            <a:normAutofit fontScale="92500" lnSpcReduction="10000"/>
          </a:bodyPr>
          <a:lstStyle/>
          <a:p>
            <a:r>
              <a:rPr lang="tr-TR" dirty="0"/>
              <a:t>Varlıklı bir adam Hz. Yusuf’u (</a:t>
            </a:r>
            <a:r>
              <a:rPr lang="tr-TR" dirty="0" err="1"/>
              <a:t>a.s</a:t>
            </a:r>
            <a:r>
              <a:rPr lang="tr-TR" dirty="0"/>
              <a:t>.) köle olarak satın almış ve onu karısına hediye etmişti. </a:t>
            </a:r>
            <a:endParaRPr lang="tr-TR" dirty="0" smtClean="0"/>
          </a:p>
          <a:p>
            <a:r>
              <a:rPr lang="tr-TR" dirty="0" smtClean="0"/>
              <a:t>Böylece </a:t>
            </a:r>
            <a:r>
              <a:rPr lang="tr-TR" dirty="0"/>
              <a:t>Yusuf’un (</a:t>
            </a:r>
            <a:r>
              <a:rPr lang="tr-TR" dirty="0" err="1"/>
              <a:t>a.s</a:t>
            </a:r>
            <a:r>
              <a:rPr lang="tr-TR" dirty="0"/>
              <a:t>.) babasından uzaklarda Mısır’daki hayatı başlamış oldu. </a:t>
            </a:r>
            <a:endParaRPr lang="tr-TR" dirty="0" smtClean="0"/>
          </a:p>
          <a:p>
            <a:r>
              <a:rPr lang="tr-TR" dirty="0" smtClean="0"/>
              <a:t>Hz</a:t>
            </a:r>
            <a:r>
              <a:rPr lang="tr-TR" dirty="0"/>
              <a:t>. Yusuf  (</a:t>
            </a:r>
            <a:r>
              <a:rPr lang="tr-TR" dirty="0" err="1"/>
              <a:t>a.s</a:t>
            </a:r>
            <a:r>
              <a:rPr lang="tr-TR" dirty="0"/>
              <a:t>.) kısa sürede herkesin sevgisini kazanmıştı</a:t>
            </a:r>
            <a:r>
              <a:rPr lang="tr-TR" dirty="0" smtClean="0"/>
              <a:t>.</a:t>
            </a:r>
          </a:p>
          <a:p>
            <a:r>
              <a:rPr lang="tr-TR" dirty="0" smtClean="0"/>
              <a:t> </a:t>
            </a:r>
            <a:r>
              <a:rPr lang="tr-TR" dirty="0"/>
              <a:t>O varlıklı adamın yanında iyi eğitim görmüş, bilgisini ve görgüsünü artırmıştı. </a:t>
            </a:r>
            <a:endParaRPr lang="tr-TR" dirty="0" smtClean="0"/>
          </a:p>
          <a:p>
            <a:r>
              <a:rPr lang="tr-TR" dirty="0" smtClean="0"/>
              <a:t>Biraz </a:t>
            </a:r>
            <a:r>
              <a:rPr lang="tr-TR" dirty="0"/>
              <a:t>daha büyüyüp çocukluktan çıkınca uğradığı bir iftira sonucu zindana atıldı fakat tüm zorluklara rağmen hiçbir zaman Allah’a (c.c.) isyan etmedi</a:t>
            </a:r>
            <a:r>
              <a:rPr lang="tr-TR" dirty="0" smtClean="0"/>
              <a:t>.</a:t>
            </a:r>
          </a:p>
          <a:p>
            <a:r>
              <a:rPr lang="tr-TR" dirty="0" smtClean="0"/>
              <a:t> </a:t>
            </a:r>
            <a:r>
              <a:rPr lang="tr-TR" dirty="0"/>
              <a:t>Yüce Allah, Yusuf’a (</a:t>
            </a:r>
            <a:r>
              <a:rPr lang="tr-TR" dirty="0" err="1"/>
              <a:t>a.s</a:t>
            </a:r>
            <a:r>
              <a:rPr lang="tr-TR" dirty="0"/>
              <a:t>.) zindanda iken peygamberlik görevi verdi. </a:t>
            </a:r>
            <a:endParaRPr lang="tr-TR" dirty="0" smtClean="0"/>
          </a:p>
          <a:p>
            <a:r>
              <a:rPr lang="tr-TR" dirty="0" smtClean="0"/>
              <a:t>Bu </a:t>
            </a:r>
            <a:r>
              <a:rPr lang="tr-TR" dirty="0"/>
              <a:t>ağır sorumlulukla birlikte Hz. Yusuf (</a:t>
            </a:r>
            <a:r>
              <a:rPr lang="tr-TR" dirty="0" err="1"/>
              <a:t>a.s</a:t>
            </a:r>
            <a:r>
              <a:rPr lang="tr-TR" dirty="0"/>
              <a:t>.), Allah’tan (c.c.) aldığı vahiyleri zindandaki arkadaşlarına anlatmaya başlamıştı. </a:t>
            </a:r>
            <a:endParaRPr lang="tr-TR" dirty="0" smtClean="0"/>
          </a:p>
          <a:p>
            <a:r>
              <a:rPr lang="tr-TR" dirty="0"/>
              <a:t>K</a:t>
            </a:r>
            <a:r>
              <a:rPr lang="tr-TR" dirty="0" smtClean="0"/>
              <a:t>işiliği </a:t>
            </a:r>
            <a:r>
              <a:rPr lang="tr-TR" dirty="0"/>
              <a:t>ve güzel davranışları ile Allah (c.c.) inancını ve bunun gereklerini anlatan Hz. Yusuf (</a:t>
            </a:r>
            <a:r>
              <a:rPr lang="tr-TR" dirty="0" err="1"/>
              <a:t>a.s</a:t>
            </a:r>
            <a:r>
              <a:rPr lang="tr-TR" dirty="0"/>
              <a:t>.), zindandakilerin de sevgisini ve güvenini kazanmıştı. </a:t>
            </a:r>
          </a:p>
        </p:txBody>
      </p:sp>
    </p:spTree>
    <p:extLst>
      <p:ext uri="{BB962C8B-B14F-4D97-AF65-F5344CB8AC3E}">
        <p14:creationId xmlns:p14="http://schemas.microsoft.com/office/powerpoint/2010/main" xmlns="" val="405914523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07504" y="188640"/>
            <a:ext cx="8820472" cy="1143000"/>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179512" y="1052736"/>
            <a:ext cx="8856984" cy="5616624"/>
          </a:xfrm>
        </p:spPr>
        <p:txBody>
          <a:bodyPr>
            <a:noAutofit/>
          </a:bodyPr>
          <a:lstStyle/>
          <a:p>
            <a:r>
              <a:rPr lang="tr-TR" sz="2400" dirty="0"/>
              <a:t>Hz. Yusuf (</a:t>
            </a:r>
            <a:r>
              <a:rPr lang="tr-TR" sz="2400" dirty="0" err="1"/>
              <a:t>a.s</a:t>
            </a:r>
            <a:r>
              <a:rPr lang="tr-TR" sz="2400" dirty="0"/>
              <a:t>.), Allah’ın (c.c.) kendisine bildirmesi sayesinde rüyaları yorumlayabiliyordu. </a:t>
            </a:r>
            <a:endParaRPr lang="tr-TR" sz="2400" dirty="0" smtClean="0"/>
          </a:p>
          <a:p>
            <a:r>
              <a:rPr lang="tr-TR" sz="2400" dirty="0" smtClean="0"/>
              <a:t>Zindandaki </a:t>
            </a:r>
            <a:r>
              <a:rPr lang="tr-TR" sz="2400" dirty="0"/>
              <a:t>arkadaşları gördükleri rüyaların Yusuf’un (</a:t>
            </a:r>
            <a:r>
              <a:rPr lang="tr-TR" sz="2400" dirty="0" err="1"/>
              <a:t>a.s</a:t>
            </a:r>
            <a:r>
              <a:rPr lang="tr-TR" sz="2400" dirty="0"/>
              <a:t>.) söylediği gibi çıktığına şahit oluyorlardı. </a:t>
            </a:r>
            <a:endParaRPr lang="tr-TR" sz="2400" dirty="0" smtClean="0"/>
          </a:p>
          <a:p>
            <a:r>
              <a:rPr lang="tr-TR" sz="2400" dirty="0" smtClean="0"/>
              <a:t>Bir </a:t>
            </a:r>
            <a:r>
              <a:rPr lang="tr-TR" sz="2400" dirty="0"/>
              <a:t>gün Mısır’ın hükümdarı rüyasında yedi zayıf ineğin yedi semiz ineği yediğini ve yedi yeşil başakla yedi kuru başak gördü. </a:t>
            </a:r>
            <a:endParaRPr lang="tr-TR" sz="2400" dirty="0" smtClean="0"/>
          </a:p>
          <a:p>
            <a:r>
              <a:rPr lang="tr-TR" sz="2400" dirty="0" smtClean="0"/>
              <a:t> </a:t>
            </a:r>
            <a:r>
              <a:rPr lang="tr-TR" sz="2400" dirty="0"/>
              <a:t>Bu rüyanın yorumunu yaptırmak istedi. Fakat sarayın bilginleri dahil hiç kimse bu rüyayı yorumlayamadı</a:t>
            </a:r>
            <a:r>
              <a:rPr lang="tr-TR" sz="2400" dirty="0" smtClean="0"/>
              <a:t>.</a:t>
            </a:r>
          </a:p>
          <a:p>
            <a:r>
              <a:rPr lang="tr-TR" sz="2400" dirty="0" smtClean="0"/>
              <a:t> </a:t>
            </a:r>
            <a:r>
              <a:rPr lang="tr-TR" sz="2400" dirty="0"/>
              <a:t>Bu arada Hz. Yusuf’un (</a:t>
            </a:r>
            <a:r>
              <a:rPr lang="tr-TR" sz="2400" dirty="0" err="1"/>
              <a:t>a.s</a:t>
            </a:r>
            <a:r>
              <a:rPr lang="tr-TR" sz="2400" dirty="0"/>
              <a:t>.) çok iyi rüya yorumladığını duyan hükümdar, gördüğü rüyayı anlatması ve yorumunu öğrenmesi için bir görevliyi Hz. Yusuf’un (</a:t>
            </a:r>
            <a:r>
              <a:rPr lang="tr-TR" sz="2400" dirty="0" err="1"/>
              <a:t>a.s</a:t>
            </a:r>
            <a:r>
              <a:rPr lang="tr-TR" sz="2400" dirty="0"/>
              <a:t>.) yanına gönderdi. </a:t>
            </a:r>
          </a:p>
        </p:txBody>
      </p:sp>
    </p:spTree>
    <p:extLst>
      <p:ext uri="{BB962C8B-B14F-4D97-AF65-F5344CB8AC3E}">
        <p14:creationId xmlns:p14="http://schemas.microsoft.com/office/powerpoint/2010/main" xmlns="" val="193141745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95536" y="260648"/>
            <a:ext cx="8352928" cy="1143000"/>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179512" y="1124744"/>
            <a:ext cx="8712968" cy="5472608"/>
          </a:xfrm>
        </p:spPr>
        <p:txBody>
          <a:bodyPr>
            <a:noAutofit/>
          </a:bodyPr>
          <a:lstStyle/>
          <a:p>
            <a:pPr algn="just"/>
            <a:r>
              <a:rPr lang="tr-TR" sz="2400" dirty="0"/>
              <a:t>Hz. Yusuf (</a:t>
            </a:r>
            <a:r>
              <a:rPr lang="tr-TR" sz="2400" dirty="0" err="1"/>
              <a:t>a.s</a:t>
            </a:r>
            <a:r>
              <a:rPr lang="tr-TR" sz="2400" dirty="0"/>
              <a:t>.), yedi sene bolluk olacağını, peşinden gelen yedi senenin ise kıtlıkla geçeceğini söyledi</a:t>
            </a:r>
            <a:r>
              <a:rPr lang="tr-TR" sz="2400" dirty="0" smtClean="0"/>
              <a:t>.</a:t>
            </a:r>
          </a:p>
          <a:p>
            <a:pPr algn="just"/>
            <a:r>
              <a:rPr lang="tr-TR" sz="2400" dirty="0" smtClean="0"/>
              <a:t> </a:t>
            </a:r>
            <a:r>
              <a:rPr lang="tr-TR" sz="2400" dirty="0"/>
              <a:t>Bu yorumu çok beğenen hükümdar, Hz. Yusuf’a (</a:t>
            </a:r>
            <a:r>
              <a:rPr lang="tr-TR" sz="2400" dirty="0" err="1"/>
              <a:t>a.s</a:t>
            </a:r>
            <a:r>
              <a:rPr lang="tr-TR" sz="2400" dirty="0"/>
              <a:t>.) devlet hazinesinin sorumluluğunu teklif etti. </a:t>
            </a:r>
            <a:endParaRPr lang="tr-TR" sz="2400" dirty="0" smtClean="0"/>
          </a:p>
          <a:p>
            <a:pPr algn="just"/>
            <a:r>
              <a:rPr lang="tr-TR" sz="2400" dirty="0" smtClean="0"/>
              <a:t>Ancak </a:t>
            </a:r>
            <a:r>
              <a:rPr lang="tr-TR" sz="2400" dirty="0"/>
              <a:t>Yusuf (</a:t>
            </a:r>
            <a:r>
              <a:rPr lang="tr-TR" sz="2400" dirty="0" err="1"/>
              <a:t>a.s</a:t>
            </a:r>
            <a:r>
              <a:rPr lang="tr-TR" sz="2400" dirty="0"/>
              <a:t>.) kendisine atılan iftira açığa çıkmadan görevi kabul etmeyeceğini bildirdi. </a:t>
            </a:r>
            <a:endParaRPr lang="tr-TR" sz="2400" dirty="0" smtClean="0"/>
          </a:p>
          <a:p>
            <a:pPr algn="just"/>
            <a:r>
              <a:rPr lang="tr-TR" sz="2400" dirty="0" smtClean="0"/>
              <a:t>İftiracı </a:t>
            </a:r>
            <a:r>
              <a:rPr lang="tr-TR" sz="2400" dirty="0"/>
              <a:t>suçunu itiraf edince hazinenin sorumluluğunu kabul eden Hz. Yusuf (</a:t>
            </a:r>
            <a:r>
              <a:rPr lang="tr-TR" sz="2400" dirty="0" err="1"/>
              <a:t>a.s</a:t>
            </a:r>
            <a:r>
              <a:rPr lang="tr-TR" sz="2400" dirty="0"/>
              <a:t>.), bolluk yıllarında bütün ambarları buğdayla doldurttu, kıtlık yılları gelince de oradan halka dağıtmaya başladı. </a:t>
            </a:r>
            <a:endParaRPr lang="tr-TR" sz="2400" dirty="0" smtClean="0"/>
          </a:p>
          <a:p>
            <a:pPr algn="just"/>
            <a:r>
              <a:rPr lang="tr-TR" sz="2400" dirty="0" smtClean="0"/>
              <a:t>Bu </a:t>
            </a:r>
            <a:r>
              <a:rPr lang="tr-TR" sz="2400" dirty="0"/>
              <a:t>tedbirli davranışı onun Mısır’daki konumunu daha da güçlendirdi. </a:t>
            </a:r>
          </a:p>
        </p:txBody>
      </p:sp>
    </p:spTree>
    <p:extLst>
      <p:ext uri="{BB962C8B-B14F-4D97-AF65-F5344CB8AC3E}">
        <p14:creationId xmlns:p14="http://schemas.microsoft.com/office/powerpoint/2010/main" xmlns="" val="193141745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260648"/>
            <a:ext cx="8424936" cy="1143000"/>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179512" y="1052736"/>
            <a:ext cx="8784976" cy="5616624"/>
          </a:xfrm>
        </p:spPr>
        <p:txBody>
          <a:bodyPr>
            <a:noAutofit/>
          </a:bodyPr>
          <a:lstStyle/>
          <a:p>
            <a:r>
              <a:rPr lang="tr-TR" sz="2800" dirty="0"/>
              <a:t>Kıtlık, Hz. Yusuf’un (</a:t>
            </a:r>
            <a:r>
              <a:rPr lang="tr-TR" sz="2800" dirty="0" err="1"/>
              <a:t>a.s</a:t>
            </a:r>
            <a:r>
              <a:rPr lang="tr-TR" sz="2800" dirty="0"/>
              <a:t>.) babasının memleketi olan </a:t>
            </a:r>
            <a:r>
              <a:rPr lang="tr-TR" sz="2800" dirty="0" err="1"/>
              <a:t>Ken’an</a:t>
            </a:r>
            <a:r>
              <a:rPr lang="tr-TR" sz="2800" dirty="0"/>
              <a:t> diyarını da etkilemişti</a:t>
            </a:r>
            <a:r>
              <a:rPr lang="tr-TR" sz="2800" dirty="0" smtClean="0"/>
              <a:t>.</a:t>
            </a:r>
          </a:p>
          <a:p>
            <a:r>
              <a:rPr lang="tr-TR" sz="2800" dirty="0" smtClean="0"/>
              <a:t> </a:t>
            </a:r>
            <a:r>
              <a:rPr lang="tr-TR" sz="2800" dirty="0"/>
              <a:t>Hz. Yusuf’un (</a:t>
            </a:r>
            <a:r>
              <a:rPr lang="tr-TR" sz="2800" dirty="0" err="1"/>
              <a:t>a.s</a:t>
            </a:r>
            <a:r>
              <a:rPr lang="tr-TR" sz="2800" dirty="0"/>
              <a:t>.) ağabeyleri Mısır’da bir devlet görevlisinin yoksul halka erzak dağıttığı haberini duymuşlardı. </a:t>
            </a:r>
            <a:endParaRPr lang="tr-TR" sz="2800" dirty="0" smtClean="0"/>
          </a:p>
          <a:p>
            <a:r>
              <a:rPr lang="tr-TR" sz="2800" dirty="0" smtClean="0"/>
              <a:t>Bu </a:t>
            </a:r>
            <a:r>
              <a:rPr lang="tr-TR" sz="2800" dirty="0"/>
              <a:t>nedenle buğday almak için iki kere Kenan ilinden Mısır’a geldiler. Hz. Yusuf (</a:t>
            </a:r>
            <a:r>
              <a:rPr lang="tr-TR" sz="2800" dirty="0" err="1"/>
              <a:t>a.s</a:t>
            </a:r>
            <a:r>
              <a:rPr lang="tr-TR" sz="2800" dirty="0"/>
              <a:t>.) onları tanımıştı ama onlar kardeşlerini tanımamışlardı. </a:t>
            </a:r>
            <a:endParaRPr lang="tr-TR" sz="2800" dirty="0" smtClean="0"/>
          </a:p>
          <a:p>
            <a:r>
              <a:rPr lang="tr-TR" sz="2800" dirty="0" smtClean="0"/>
              <a:t>Hz</a:t>
            </a:r>
            <a:r>
              <a:rPr lang="tr-TR" sz="2800" dirty="0"/>
              <a:t>. Yusuf (</a:t>
            </a:r>
            <a:r>
              <a:rPr lang="tr-TR" sz="2800" dirty="0" err="1"/>
              <a:t>a.s</a:t>
            </a:r>
            <a:r>
              <a:rPr lang="tr-TR" sz="2800" dirty="0"/>
              <a:t>.), kendini ağabeylerine tanıtınca yıllar önce yaptıklarından büyük utanç duydular</a:t>
            </a:r>
            <a:r>
              <a:rPr lang="tr-TR" sz="2800" dirty="0" smtClean="0"/>
              <a:t>.</a:t>
            </a:r>
          </a:p>
          <a:p>
            <a:r>
              <a:rPr lang="tr-TR" sz="2800" dirty="0" smtClean="0"/>
              <a:t> </a:t>
            </a:r>
            <a:r>
              <a:rPr lang="tr-TR" sz="2800" dirty="0"/>
              <a:t>Hz. Yusuf (</a:t>
            </a:r>
            <a:r>
              <a:rPr lang="tr-TR" sz="2800" dirty="0" err="1"/>
              <a:t>a.s</a:t>
            </a:r>
            <a:r>
              <a:rPr lang="tr-TR" sz="2800" dirty="0"/>
              <a:t>.) onları affettiğini söyleyerek ailesinin tamamını Mısır’a davet etti.</a:t>
            </a:r>
          </a:p>
        </p:txBody>
      </p:sp>
    </p:spTree>
    <p:extLst>
      <p:ext uri="{BB962C8B-B14F-4D97-AF65-F5344CB8AC3E}">
        <p14:creationId xmlns:p14="http://schemas.microsoft.com/office/powerpoint/2010/main" xmlns="" val="193141745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116632"/>
            <a:ext cx="8640960" cy="576064"/>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251520" y="908720"/>
            <a:ext cx="8712968" cy="5472608"/>
          </a:xfrm>
        </p:spPr>
        <p:txBody>
          <a:bodyPr>
            <a:noAutofit/>
          </a:bodyPr>
          <a:lstStyle/>
          <a:p>
            <a:r>
              <a:rPr lang="tr-TR" sz="3200" b="1" dirty="0"/>
              <a:t>Yusuf (</a:t>
            </a:r>
            <a:r>
              <a:rPr lang="tr-TR" sz="3200" b="1" dirty="0" err="1"/>
              <a:t>a.s</a:t>
            </a:r>
            <a:r>
              <a:rPr lang="tr-TR" sz="3200" b="1" dirty="0"/>
              <a:t>), ailesi Mısır’a vardığında “Anne ve babasını makamına çıkarttı; diğer on bir kardeşi ise Hz. Yusuf’un önünde saygıyla eğildiler</a:t>
            </a:r>
            <a:r>
              <a:rPr lang="tr-TR" sz="3200" b="1" dirty="0" smtClean="0"/>
              <a:t>.</a:t>
            </a:r>
          </a:p>
          <a:p>
            <a:r>
              <a:rPr lang="tr-TR" sz="3200" b="1" dirty="0" smtClean="0"/>
              <a:t> </a:t>
            </a:r>
            <a:r>
              <a:rPr lang="tr-TR" sz="3200" b="1" dirty="0"/>
              <a:t>O zaman Yusuf; “Babacığım, işte bu vaktiyle gördüğüm rüyanın gerçekleşmesidir</a:t>
            </a:r>
            <a:r>
              <a:rPr lang="tr-TR" sz="3200" b="1" dirty="0" smtClean="0"/>
              <a:t>.</a:t>
            </a:r>
          </a:p>
          <a:p>
            <a:r>
              <a:rPr lang="tr-TR" sz="3200" b="1" dirty="0" smtClean="0"/>
              <a:t> </a:t>
            </a:r>
            <a:r>
              <a:rPr lang="tr-TR" sz="3200" b="1" dirty="0"/>
              <a:t>Rabbim onu gerçekleştirdi. Şeytan benimle kardeşlerimin arasını bozmuştu. Beni hapisten çıkaran, sizi çölden getiren Rabbim, bana pek çok iyiliklerde bulundu. </a:t>
            </a:r>
            <a:endParaRPr lang="tr-TR" sz="3200" b="1" dirty="0" smtClean="0"/>
          </a:p>
        </p:txBody>
      </p:sp>
    </p:spTree>
    <p:extLst>
      <p:ext uri="{BB962C8B-B14F-4D97-AF65-F5344CB8AC3E}">
        <p14:creationId xmlns:p14="http://schemas.microsoft.com/office/powerpoint/2010/main" xmlns="" val="193141745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188640"/>
            <a:ext cx="8777064" cy="6552728"/>
          </a:xfrm>
        </p:spPr>
        <p:txBody>
          <a:bodyPr>
            <a:normAutofit/>
          </a:bodyPr>
          <a:lstStyle/>
          <a:p>
            <a:pPr algn="just"/>
            <a:endParaRPr lang="tr-TR" dirty="0" smtClean="0"/>
          </a:p>
          <a:p>
            <a:pPr algn="just"/>
            <a:r>
              <a:rPr lang="tr-TR" sz="3200" dirty="0"/>
              <a:t>Doğrusu Rabbim, dilediğine lütufkârdır. O şüphesiz, bilendir, hâkimdir.”47  dedi.</a:t>
            </a:r>
          </a:p>
          <a:p>
            <a:pPr algn="just"/>
            <a:r>
              <a:rPr lang="tr-TR" sz="3200" dirty="0"/>
              <a:t> Bu şekilde </a:t>
            </a:r>
            <a:r>
              <a:rPr lang="tr-TR" sz="3200" dirty="0" err="1"/>
              <a:t>İsrailoğullarının</a:t>
            </a:r>
            <a:r>
              <a:rPr lang="tr-TR" sz="3200" dirty="0"/>
              <a:t> tarihinde Mısır dönemi başlamış oldu. </a:t>
            </a:r>
          </a:p>
          <a:p>
            <a:pPr algn="just"/>
            <a:r>
              <a:rPr lang="tr-TR" sz="3200" dirty="0" smtClean="0"/>
              <a:t>Hz</a:t>
            </a:r>
            <a:r>
              <a:rPr lang="tr-TR" sz="3200" dirty="0"/>
              <a:t>. Yusuf (</a:t>
            </a:r>
            <a:r>
              <a:rPr lang="tr-TR" sz="3200" dirty="0" err="1"/>
              <a:t>a.s</a:t>
            </a:r>
            <a:r>
              <a:rPr lang="tr-TR" sz="3200" dirty="0"/>
              <a:t>.) hayatı boyunca yaşamış olduğu zorluklara karşı üstün bir ahlak örneği sergilemiştir</a:t>
            </a:r>
            <a:r>
              <a:rPr lang="tr-TR" sz="3200" dirty="0" smtClean="0"/>
              <a:t>.</a:t>
            </a:r>
          </a:p>
          <a:p>
            <a:pPr algn="just"/>
            <a:r>
              <a:rPr lang="tr-TR" sz="3200" dirty="0" smtClean="0"/>
              <a:t> </a:t>
            </a:r>
            <a:r>
              <a:rPr lang="tr-TR" sz="3200" dirty="0"/>
              <a:t>Kardeşlerinin kendisine yaptığı kötülükleri affetmiş, karşılaşmış olduğu zorluklara sabretmiş, Allah’a (c.c.) güvenmiştir. </a:t>
            </a:r>
          </a:p>
        </p:txBody>
      </p:sp>
    </p:spTree>
    <p:extLst>
      <p:ext uri="{BB962C8B-B14F-4D97-AF65-F5344CB8AC3E}">
        <p14:creationId xmlns:p14="http://schemas.microsoft.com/office/powerpoint/2010/main" xmlns="" val="19314174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339752" y="5373216"/>
            <a:ext cx="6512511" cy="1143000"/>
          </a:xfrm>
        </p:spPr>
        <p:txBody>
          <a:bodyPr/>
          <a:lstStyle/>
          <a:p>
            <a:r>
              <a:rPr lang="tr-TR" dirty="0" smtClean="0"/>
              <a:t>Bir soru bir yanıt 1</a:t>
            </a:r>
            <a:endParaRPr lang="tr-TR" dirty="0"/>
          </a:p>
        </p:txBody>
      </p:sp>
      <p:sp>
        <p:nvSpPr>
          <p:cNvPr id="3" name="İçerik Yer Tutucusu 2"/>
          <p:cNvSpPr>
            <a:spLocks noGrp="1"/>
          </p:cNvSpPr>
          <p:nvPr>
            <p:ph sz="quarter" idx="13"/>
          </p:nvPr>
        </p:nvSpPr>
        <p:spPr>
          <a:xfrm>
            <a:off x="467544" y="260648"/>
            <a:ext cx="8136904" cy="5040560"/>
          </a:xfrm>
        </p:spPr>
        <p:txBody>
          <a:bodyPr>
            <a:normAutofit fontScale="92500" lnSpcReduction="20000"/>
          </a:bodyPr>
          <a:lstStyle/>
          <a:p>
            <a:pPr marL="45720" indent="0">
              <a:buNone/>
            </a:pPr>
            <a:r>
              <a:rPr lang="tr-TR" sz="3200" b="1" dirty="0">
                <a:solidFill>
                  <a:srgbClr val="FF0000"/>
                </a:solidFill>
              </a:rPr>
              <a:t>Toplumları oluşturan ve düşünsel, duygusal, iradeyle ilgili nitelikleri toplum içinde belirlenen insanların her </a:t>
            </a:r>
            <a:r>
              <a:rPr lang="tr-TR" sz="3200" b="1" dirty="0" smtClean="0">
                <a:solidFill>
                  <a:srgbClr val="FF0000"/>
                </a:solidFill>
              </a:rPr>
              <a:t>birine </a:t>
            </a:r>
            <a:r>
              <a:rPr lang="tr-TR" sz="3200" b="1" u="sng" dirty="0" smtClean="0">
                <a:solidFill>
                  <a:srgbClr val="FF0000"/>
                </a:solidFill>
              </a:rPr>
              <a:t>ne denir?</a:t>
            </a:r>
            <a:endParaRPr lang="tr-TR" sz="3200" b="1" u="sng" dirty="0">
              <a:solidFill>
                <a:srgbClr val="FF0000"/>
              </a:solidFill>
            </a:endParaRPr>
          </a:p>
          <a:p>
            <a:pPr marL="45720" indent="0">
              <a:buNone/>
            </a:pPr>
            <a:r>
              <a:rPr lang="tr-TR" sz="3900" dirty="0" smtClean="0">
                <a:solidFill>
                  <a:srgbClr val="7030A0"/>
                </a:solidFill>
              </a:rPr>
              <a:t>A) Arkadaş </a:t>
            </a:r>
          </a:p>
          <a:p>
            <a:pPr marL="45720" indent="0">
              <a:buNone/>
            </a:pPr>
            <a:r>
              <a:rPr lang="tr-TR" sz="3900" dirty="0" smtClean="0">
                <a:solidFill>
                  <a:srgbClr val="7030A0"/>
                </a:solidFill>
              </a:rPr>
              <a:t>B) Birey </a:t>
            </a:r>
          </a:p>
          <a:p>
            <a:pPr marL="45720" indent="0">
              <a:buNone/>
            </a:pPr>
            <a:r>
              <a:rPr lang="tr-TR" sz="3900" dirty="0" smtClean="0">
                <a:solidFill>
                  <a:srgbClr val="7030A0"/>
                </a:solidFill>
              </a:rPr>
              <a:t>C) Cemaat</a:t>
            </a:r>
          </a:p>
          <a:p>
            <a:pPr marL="45720" indent="0">
              <a:buNone/>
            </a:pPr>
            <a:r>
              <a:rPr lang="tr-TR" sz="3900" dirty="0" smtClean="0">
                <a:solidFill>
                  <a:srgbClr val="7030A0"/>
                </a:solidFill>
              </a:rPr>
              <a:t>D) Dernek</a:t>
            </a:r>
          </a:p>
          <a:p>
            <a:pPr marL="45720" indent="0">
              <a:buNone/>
            </a:pPr>
            <a:endParaRPr lang="tr-TR" sz="3200" dirty="0">
              <a:solidFill>
                <a:prstClr val="black">
                  <a:lumMod val="75000"/>
                  <a:lumOff val="25000"/>
                </a:prstClr>
              </a:solidFill>
            </a:endParaRPr>
          </a:p>
          <a:p>
            <a:pPr marL="45720" lvl="0" indent="0">
              <a:buClr>
                <a:srgbClr val="F14124">
                  <a:lumMod val="75000"/>
                </a:srgbClr>
              </a:buClr>
              <a:buNone/>
            </a:pPr>
            <a:r>
              <a:rPr lang="tr-TR" sz="5800" b="1" dirty="0" smtClean="0">
                <a:solidFill>
                  <a:schemeClr val="tx1"/>
                </a:solidFill>
              </a:rPr>
              <a:t>Cevap: </a:t>
            </a:r>
            <a:r>
              <a:rPr lang="tr-TR" sz="5800" b="1" dirty="0">
                <a:solidFill>
                  <a:srgbClr val="FF0000"/>
                </a:solidFill>
              </a:rPr>
              <a:t>B) Birey </a:t>
            </a:r>
          </a:p>
          <a:p>
            <a:pPr marL="45720" indent="0">
              <a:buNone/>
            </a:pPr>
            <a:endParaRPr lang="tr-TR" dirty="0"/>
          </a:p>
        </p:txBody>
      </p:sp>
    </p:spTree>
    <p:extLst>
      <p:ext uri="{BB962C8B-B14F-4D97-AF65-F5344CB8AC3E}">
        <p14:creationId xmlns:p14="http://schemas.microsoft.com/office/powerpoint/2010/main" xmlns="" val="1895530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p:cTn id="7"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260648"/>
            <a:ext cx="6512511" cy="504056"/>
          </a:xfrm>
        </p:spPr>
        <p:txBody>
          <a:bodyPr/>
          <a:lstStyle/>
          <a:p>
            <a:pPr algn="ctr"/>
            <a:r>
              <a:rPr lang="tr-TR" sz="4000" dirty="0" smtClean="0"/>
              <a:t>ETKİNLİK</a:t>
            </a:r>
            <a:endParaRPr lang="tr-TR" sz="4000" dirty="0"/>
          </a:p>
        </p:txBody>
      </p:sp>
      <p:sp>
        <p:nvSpPr>
          <p:cNvPr id="3" name="İçerik Yer Tutucusu 2"/>
          <p:cNvSpPr>
            <a:spLocks noGrp="1"/>
          </p:cNvSpPr>
          <p:nvPr>
            <p:ph sz="quarter" idx="13"/>
          </p:nvPr>
        </p:nvSpPr>
        <p:spPr>
          <a:xfrm>
            <a:off x="251520" y="836712"/>
            <a:ext cx="8712968" cy="5832648"/>
          </a:xfrm>
        </p:spPr>
        <p:txBody>
          <a:bodyPr>
            <a:normAutofit lnSpcReduction="10000"/>
          </a:bodyPr>
          <a:lstStyle/>
          <a:p>
            <a:r>
              <a:rPr lang="tr-TR" b="1" dirty="0" smtClean="0">
                <a:solidFill>
                  <a:srgbClr val="FF0000"/>
                </a:solidFill>
              </a:rPr>
              <a:t>YAZALIM</a:t>
            </a:r>
          </a:p>
          <a:p>
            <a:r>
              <a:rPr lang="tr-TR" dirty="0" smtClean="0"/>
              <a:t> </a:t>
            </a:r>
            <a:r>
              <a:rPr lang="tr-TR" dirty="0"/>
              <a:t>Kur’an-ı Kerim’deki Yusuf kıssasını okuyarak Hz. Yusuf’un zorluklara karşı sabrı, </a:t>
            </a:r>
            <a:r>
              <a:rPr lang="tr-TR" dirty="0" err="1"/>
              <a:t>tevhid</a:t>
            </a:r>
            <a:r>
              <a:rPr lang="tr-TR" dirty="0"/>
              <a:t> mücadelesi ve üstün ahlaki özelliklerine örnekler yazınız. </a:t>
            </a:r>
            <a:endParaRPr lang="tr-TR" dirty="0" smtClean="0"/>
          </a:p>
          <a:p>
            <a:r>
              <a:rPr lang="tr-TR" sz="2400" b="1" dirty="0" smtClean="0">
                <a:solidFill>
                  <a:srgbClr val="00B0F0"/>
                </a:solidFill>
                <a:effectLst>
                  <a:outerShdw blurRad="38100" dist="38100" dir="2700000" algn="tl">
                    <a:srgbClr val="000000">
                      <a:alpha val="43137"/>
                    </a:srgbClr>
                  </a:outerShdw>
                </a:effectLst>
              </a:rPr>
              <a:t>1. SABIRLI</a:t>
            </a:r>
          </a:p>
          <a:p>
            <a:r>
              <a:rPr lang="tr-TR" sz="2400" b="1" dirty="0" smtClean="0">
                <a:solidFill>
                  <a:srgbClr val="7030A0"/>
                </a:solidFill>
                <a:effectLst>
                  <a:outerShdw blurRad="38100" dist="38100" dir="2700000" algn="tl">
                    <a:srgbClr val="000000">
                      <a:alpha val="43137"/>
                    </a:srgbClr>
                  </a:outerShdw>
                </a:effectLst>
              </a:rPr>
              <a:t>2. AHLAKLI</a:t>
            </a:r>
          </a:p>
          <a:p>
            <a:r>
              <a:rPr lang="tr-TR" sz="2400" b="1" dirty="0" smtClean="0">
                <a:solidFill>
                  <a:schemeClr val="accent1"/>
                </a:solidFill>
                <a:effectLst>
                  <a:outerShdw blurRad="38100" dist="38100" dir="2700000" algn="tl">
                    <a:srgbClr val="000000">
                      <a:alpha val="43137"/>
                    </a:srgbClr>
                  </a:outerShdw>
                </a:effectLst>
              </a:rPr>
              <a:t>3. İFFETİNİ KORUYAN</a:t>
            </a:r>
          </a:p>
          <a:p>
            <a:r>
              <a:rPr lang="tr-TR" sz="2400" b="1" dirty="0" smtClean="0">
                <a:solidFill>
                  <a:srgbClr val="FF0000"/>
                </a:solidFill>
                <a:effectLst>
                  <a:outerShdw blurRad="38100" dist="38100" dir="2700000" algn="tl">
                    <a:srgbClr val="000000">
                      <a:alpha val="43137"/>
                    </a:srgbClr>
                  </a:outerShdw>
                </a:effectLst>
              </a:rPr>
              <a:t>4. AFFEDDİCİ</a:t>
            </a:r>
          </a:p>
          <a:p>
            <a:r>
              <a:rPr lang="tr-TR" sz="2400" b="1" dirty="0" smtClean="0">
                <a:solidFill>
                  <a:srgbClr val="067A14"/>
                </a:solidFill>
                <a:effectLst>
                  <a:outerShdw blurRad="38100" dist="38100" dir="2700000" algn="tl">
                    <a:srgbClr val="000000">
                      <a:alpha val="43137"/>
                    </a:srgbClr>
                  </a:outerShdw>
                </a:effectLst>
              </a:rPr>
              <a:t>5. İLERİ  GÖRÜŞLÜ</a:t>
            </a:r>
          </a:p>
          <a:p>
            <a:r>
              <a:rPr lang="tr-TR" sz="2400" b="1" dirty="0" smtClean="0">
                <a:solidFill>
                  <a:srgbClr val="FFC000"/>
                </a:solidFill>
                <a:effectLst>
                  <a:outerShdw blurRad="38100" dist="38100" dir="2700000" algn="tl">
                    <a:srgbClr val="000000">
                      <a:alpha val="43137"/>
                    </a:srgbClr>
                  </a:outerShdw>
                </a:effectLst>
              </a:rPr>
              <a:t>6. YÜCE ALLAH’A İTAATKAR</a:t>
            </a:r>
          </a:p>
          <a:p>
            <a:r>
              <a:rPr lang="tr-TR" sz="2400" b="1" dirty="0" smtClean="0">
                <a:solidFill>
                  <a:schemeClr val="accent4"/>
                </a:solidFill>
                <a:effectLst>
                  <a:outerShdw blurRad="38100" dist="38100" dir="2700000" algn="tl">
                    <a:srgbClr val="000000">
                      <a:alpha val="43137"/>
                    </a:srgbClr>
                  </a:outerShdw>
                </a:effectLst>
              </a:rPr>
              <a:t>7. ANNE VE BABASINA SAYGILI</a:t>
            </a:r>
          </a:p>
          <a:p>
            <a:r>
              <a:rPr lang="tr-TR" sz="2400" b="1" dirty="0" smtClean="0">
                <a:solidFill>
                  <a:srgbClr val="FF0000"/>
                </a:solidFill>
                <a:effectLst>
                  <a:outerShdw blurRad="38100" dist="38100" dir="2700000" algn="tl">
                    <a:srgbClr val="000000">
                      <a:alpha val="43137"/>
                    </a:srgbClr>
                  </a:outerShdw>
                </a:effectLst>
              </a:rPr>
              <a:t>8. MÜTEVAZİ </a:t>
            </a:r>
          </a:p>
          <a:p>
            <a:r>
              <a:rPr lang="tr-TR" sz="2400" b="1" dirty="0" smtClean="0">
                <a:solidFill>
                  <a:srgbClr val="00B050"/>
                </a:solidFill>
                <a:effectLst>
                  <a:outerShdw blurRad="38100" dist="38100" dir="2700000" algn="tl">
                    <a:srgbClr val="000000">
                      <a:alpha val="43137"/>
                    </a:srgbClr>
                  </a:outerShdw>
                </a:effectLst>
              </a:rPr>
              <a:t>9. HOŞGÖRÜLÜ</a:t>
            </a:r>
          </a:p>
          <a:p>
            <a:r>
              <a:rPr lang="tr-TR" sz="2400" b="1" dirty="0" smtClean="0">
                <a:solidFill>
                  <a:srgbClr val="00B0F0"/>
                </a:solidFill>
                <a:effectLst>
                  <a:outerShdw blurRad="38100" dist="38100" dir="2700000" algn="tl">
                    <a:srgbClr val="000000">
                      <a:alpha val="43137"/>
                    </a:srgbClr>
                  </a:outerShdw>
                </a:effectLst>
              </a:rPr>
              <a:t>10. SORUMLULUKLARINI YERİNE GETİREN</a:t>
            </a:r>
            <a:endParaRPr lang="tr-TR" sz="2400" b="1" dirty="0">
              <a:solidFill>
                <a:srgbClr val="00B0F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931417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3">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barn(inVertical)">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calcmode="lin" valueType="num">
                                      <p:cBhvr additive="base">
                                        <p:cTn id="2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p:cTn id="37"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8"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39"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40" dur="1000"/>
                                        <p:tgtEl>
                                          <p:spTgt spid="3">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5" presetClass="entr" presetSubtype="0" fill="hold" nodeType="click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fade">
                                      <p:cBhvr>
                                        <p:cTn id="45" dur="2000"/>
                                        <p:tgtEl>
                                          <p:spTgt spid="3">
                                            <p:txEl>
                                              <p:pRg st="8" end="8"/>
                                            </p:txEl>
                                          </p:spTgt>
                                        </p:tgtEl>
                                      </p:cBhvr>
                                    </p:animEffect>
                                    <p:anim calcmode="lin" valueType="num">
                                      <p:cBhvr>
                                        <p:cTn id="46" dur="2000" fill="hold"/>
                                        <p:tgtEl>
                                          <p:spTgt spid="3">
                                            <p:txEl>
                                              <p:pRg st="8" end="8"/>
                                            </p:txEl>
                                          </p:spTgt>
                                        </p:tgtEl>
                                        <p:attrNameLst>
                                          <p:attrName>ppt_w</p:attrName>
                                        </p:attrNameLst>
                                      </p:cBhvr>
                                      <p:tavLst>
                                        <p:tav tm="0" fmla="#ppt_w*sin(2.5*pi*$)">
                                          <p:val>
                                            <p:fltVal val="0"/>
                                          </p:val>
                                        </p:tav>
                                        <p:tav tm="100000">
                                          <p:val>
                                            <p:fltVal val="1"/>
                                          </p:val>
                                        </p:tav>
                                      </p:tavLst>
                                    </p:anim>
                                    <p:anim calcmode="lin" valueType="num">
                                      <p:cBhvr>
                                        <p:cTn id="47" dur="2000" fill="hold"/>
                                        <p:tgtEl>
                                          <p:spTgt spid="3">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6"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down)">
                                      <p:cBhvr>
                                        <p:cTn id="52" dur="580">
                                          <p:stCondLst>
                                            <p:cond delay="0"/>
                                          </p:stCondLst>
                                        </p:cTn>
                                        <p:tgtEl>
                                          <p:spTgt spid="3">
                                            <p:txEl>
                                              <p:pRg st="9" end="9"/>
                                            </p:txEl>
                                          </p:spTgt>
                                        </p:tgtEl>
                                      </p:cBhvr>
                                    </p:animEffect>
                                    <p:anim calcmode="lin" valueType="num">
                                      <p:cBhvr>
                                        <p:cTn id="53"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58" dur="26">
                                          <p:stCondLst>
                                            <p:cond delay="650"/>
                                          </p:stCondLst>
                                        </p:cTn>
                                        <p:tgtEl>
                                          <p:spTgt spid="3">
                                            <p:txEl>
                                              <p:pRg st="9" end="9"/>
                                            </p:txEl>
                                          </p:spTgt>
                                        </p:tgtEl>
                                      </p:cBhvr>
                                      <p:to x="100000" y="60000"/>
                                    </p:animScale>
                                    <p:animScale>
                                      <p:cBhvr>
                                        <p:cTn id="59" dur="166" decel="50000">
                                          <p:stCondLst>
                                            <p:cond delay="676"/>
                                          </p:stCondLst>
                                        </p:cTn>
                                        <p:tgtEl>
                                          <p:spTgt spid="3">
                                            <p:txEl>
                                              <p:pRg st="9" end="9"/>
                                            </p:txEl>
                                          </p:spTgt>
                                        </p:tgtEl>
                                      </p:cBhvr>
                                      <p:to x="100000" y="100000"/>
                                    </p:animScale>
                                    <p:animScale>
                                      <p:cBhvr>
                                        <p:cTn id="60" dur="26">
                                          <p:stCondLst>
                                            <p:cond delay="1312"/>
                                          </p:stCondLst>
                                        </p:cTn>
                                        <p:tgtEl>
                                          <p:spTgt spid="3">
                                            <p:txEl>
                                              <p:pRg st="9" end="9"/>
                                            </p:txEl>
                                          </p:spTgt>
                                        </p:tgtEl>
                                      </p:cBhvr>
                                      <p:to x="100000" y="80000"/>
                                    </p:animScale>
                                    <p:animScale>
                                      <p:cBhvr>
                                        <p:cTn id="61" dur="166" decel="50000">
                                          <p:stCondLst>
                                            <p:cond delay="1338"/>
                                          </p:stCondLst>
                                        </p:cTn>
                                        <p:tgtEl>
                                          <p:spTgt spid="3">
                                            <p:txEl>
                                              <p:pRg st="9" end="9"/>
                                            </p:txEl>
                                          </p:spTgt>
                                        </p:tgtEl>
                                      </p:cBhvr>
                                      <p:to x="100000" y="100000"/>
                                    </p:animScale>
                                    <p:animScale>
                                      <p:cBhvr>
                                        <p:cTn id="62" dur="26">
                                          <p:stCondLst>
                                            <p:cond delay="1642"/>
                                          </p:stCondLst>
                                        </p:cTn>
                                        <p:tgtEl>
                                          <p:spTgt spid="3">
                                            <p:txEl>
                                              <p:pRg st="9" end="9"/>
                                            </p:txEl>
                                          </p:spTgt>
                                        </p:tgtEl>
                                      </p:cBhvr>
                                      <p:to x="100000" y="90000"/>
                                    </p:animScale>
                                    <p:animScale>
                                      <p:cBhvr>
                                        <p:cTn id="63" dur="166" decel="50000">
                                          <p:stCondLst>
                                            <p:cond delay="1668"/>
                                          </p:stCondLst>
                                        </p:cTn>
                                        <p:tgtEl>
                                          <p:spTgt spid="3">
                                            <p:txEl>
                                              <p:pRg st="9" end="9"/>
                                            </p:txEl>
                                          </p:spTgt>
                                        </p:tgtEl>
                                      </p:cBhvr>
                                      <p:to x="100000" y="100000"/>
                                    </p:animScale>
                                    <p:animScale>
                                      <p:cBhvr>
                                        <p:cTn id="64" dur="26">
                                          <p:stCondLst>
                                            <p:cond delay="1808"/>
                                          </p:stCondLst>
                                        </p:cTn>
                                        <p:tgtEl>
                                          <p:spTgt spid="3">
                                            <p:txEl>
                                              <p:pRg st="9" end="9"/>
                                            </p:txEl>
                                          </p:spTgt>
                                        </p:tgtEl>
                                      </p:cBhvr>
                                      <p:to x="100000" y="95000"/>
                                    </p:animScale>
                                    <p:animScale>
                                      <p:cBhvr>
                                        <p:cTn id="65" dur="166" decel="50000">
                                          <p:stCondLst>
                                            <p:cond delay="1834"/>
                                          </p:stCondLst>
                                        </p:cTn>
                                        <p:tgtEl>
                                          <p:spTgt spid="3">
                                            <p:txEl>
                                              <p:pRg st="9" end="9"/>
                                            </p:txEl>
                                          </p:spTgt>
                                        </p:tgtEl>
                                      </p:cBhvr>
                                      <p:to x="100000" y="100000"/>
                                    </p:animScale>
                                  </p:childTnLst>
                                </p:cTn>
                              </p:par>
                            </p:childTnLst>
                          </p:cTn>
                        </p:par>
                      </p:childTnLst>
                    </p:cTn>
                  </p:par>
                  <p:par>
                    <p:cTn id="66" fill="hold">
                      <p:stCondLst>
                        <p:cond delay="indefinite"/>
                      </p:stCondLst>
                      <p:childTnLst>
                        <p:par>
                          <p:cTn id="67" fill="hold">
                            <p:stCondLst>
                              <p:cond delay="0"/>
                            </p:stCondLst>
                            <p:childTnLst>
                              <p:par>
                                <p:cTn id="68" presetID="45" presetClass="entr" presetSubtype="0" fill="hold" nodeType="clickEffect">
                                  <p:stCondLst>
                                    <p:cond delay="0"/>
                                  </p:stCondLst>
                                  <p:childTnLst>
                                    <p:set>
                                      <p:cBhvr>
                                        <p:cTn id="69" dur="1" fill="hold">
                                          <p:stCondLst>
                                            <p:cond delay="0"/>
                                          </p:stCondLst>
                                        </p:cTn>
                                        <p:tgtEl>
                                          <p:spTgt spid="3">
                                            <p:txEl>
                                              <p:pRg st="10" end="10"/>
                                            </p:txEl>
                                          </p:spTgt>
                                        </p:tgtEl>
                                        <p:attrNameLst>
                                          <p:attrName>style.visibility</p:attrName>
                                        </p:attrNameLst>
                                      </p:cBhvr>
                                      <p:to>
                                        <p:strVal val="visible"/>
                                      </p:to>
                                    </p:set>
                                    <p:animEffect transition="in" filter="fade">
                                      <p:cBhvr>
                                        <p:cTn id="70" dur="2000"/>
                                        <p:tgtEl>
                                          <p:spTgt spid="3">
                                            <p:txEl>
                                              <p:pRg st="10" end="10"/>
                                            </p:txEl>
                                          </p:spTgt>
                                        </p:tgtEl>
                                      </p:cBhvr>
                                    </p:animEffect>
                                    <p:anim calcmode="lin" valueType="num">
                                      <p:cBhvr>
                                        <p:cTn id="71" dur="2000" fill="hold"/>
                                        <p:tgtEl>
                                          <p:spTgt spid="3">
                                            <p:txEl>
                                              <p:pRg st="10" end="10"/>
                                            </p:txEl>
                                          </p:spTgt>
                                        </p:tgtEl>
                                        <p:attrNameLst>
                                          <p:attrName>ppt_w</p:attrName>
                                        </p:attrNameLst>
                                      </p:cBhvr>
                                      <p:tavLst>
                                        <p:tav tm="0" fmla="#ppt_w*sin(2.5*pi*$)">
                                          <p:val>
                                            <p:fltVal val="0"/>
                                          </p:val>
                                        </p:tav>
                                        <p:tav tm="100000">
                                          <p:val>
                                            <p:fltVal val="1"/>
                                          </p:val>
                                        </p:tav>
                                      </p:tavLst>
                                    </p:anim>
                                    <p:anim calcmode="lin" valueType="num">
                                      <p:cBhvr>
                                        <p:cTn id="72" dur="2000" fill="hold"/>
                                        <p:tgtEl>
                                          <p:spTgt spid="3">
                                            <p:txEl>
                                              <p:pRg st="10" end="10"/>
                                            </p:txEl>
                                          </p:spTgt>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nodeType="clickEffect">
                                  <p:stCondLst>
                                    <p:cond delay="0"/>
                                  </p:stCondLst>
                                  <p:childTnLst>
                                    <p:set>
                                      <p:cBhvr>
                                        <p:cTn id="76" dur="1" fill="hold">
                                          <p:stCondLst>
                                            <p:cond delay="0"/>
                                          </p:stCondLst>
                                        </p:cTn>
                                        <p:tgtEl>
                                          <p:spTgt spid="3">
                                            <p:txEl>
                                              <p:pRg st="11" end="11"/>
                                            </p:txEl>
                                          </p:spTgt>
                                        </p:tgtEl>
                                        <p:attrNameLst>
                                          <p:attrName>style.visibility</p:attrName>
                                        </p:attrNameLst>
                                      </p:cBhvr>
                                      <p:to>
                                        <p:strVal val="visible"/>
                                      </p:to>
                                    </p:set>
                                    <p:anim calcmode="lin" valueType="num">
                                      <p:cBhvr>
                                        <p:cTn id="77" dur="5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78" dur="500" fill="hold"/>
                                        <p:tgtEl>
                                          <p:spTgt spid="3">
                                            <p:txEl>
                                              <p:pRg st="11" end="11"/>
                                            </p:txEl>
                                          </p:spTgt>
                                        </p:tgtEl>
                                        <p:attrNameLst>
                                          <p:attrName>ppt_h</p:attrName>
                                        </p:attrNameLst>
                                      </p:cBhvr>
                                      <p:tavLst>
                                        <p:tav tm="0">
                                          <p:val>
                                            <p:fltVal val="0"/>
                                          </p:val>
                                        </p:tav>
                                        <p:tav tm="100000">
                                          <p:val>
                                            <p:strVal val="#ppt_h"/>
                                          </p:val>
                                        </p:tav>
                                      </p:tavLst>
                                    </p:anim>
                                    <p:animEffect transition="in" filter="fade">
                                      <p:cBhvr>
                                        <p:cTn id="79"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Başlık 3"/>
          <p:cNvSpPr>
            <a:spLocks noGrp="1"/>
          </p:cNvSpPr>
          <p:nvPr>
            <p:ph type="title"/>
          </p:nvPr>
        </p:nvSpPr>
        <p:spPr>
          <a:xfrm>
            <a:off x="179512" y="260648"/>
            <a:ext cx="8496944" cy="1143000"/>
          </a:xfrm>
        </p:spPr>
        <p:txBody>
          <a:bodyPr/>
          <a:lstStyle/>
          <a:p>
            <a:pPr algn="ctr"/>
            <a:r>
              <a:rPr lang="tr-TR" sz="3200" dirty="0">
                <a:solidFill>
                  <a:srgbClr val="FF0000"/>
                </a:solidFill>
                <a:effectLst/>
                <a:ea typeface="+mn-ea"/>
                <a:cs typeface="+mn-cs"/>
              </a:rPr>
              <a:t>4. Bir Sure Tanıyorum</a:t>
            </a:r>
            <a:r>
              <a:rPr lang="tr-TR" sz="3200" dirty="0" smtClean="0">
                <a:solidFill>
                  <a:srgbClr val="FF0000"/>
                </a:solidFill>
                <a:effectLst/>
                <a:ea typeface="+mn-ea"/>
                <a:cs typeface="+mn-cs"/>
              </a:rPr>
              <a:t>:</a:t>
            </a:r>
            <a:r>
              <a:rPr lang="tr-TR" sz="3200" dirty="0">
                <a:solidFill>
                  <a:srgbClr val="FF0000"/>
                </a:solidFill>
                <a:effectLst/>
                <a:ea typeface="+mn-ea"/>
                <a:cs typeface="+mn-cs"/>
              </a:rPr>
              <a:t> </a:t>
            </a:r>
            <a:r>
              <a:rPr lang="tr-TR" sz="3200" dirty="0" err="1">
                <a:solidFill>
                  <a:srgbClr val="FF0000"/>
                </a:solidFill>
                <a:effectLst/>
                <a:ea typeface="+mn-ea"/>
                <a:cs typeface="+mn-cs"/>
              </a:rPr>
              <a:t>Asr</a:t>
            </a:r>
            <a:r>
              <a:rPr lang="tr-TR" sz="3200" dirty="0">
                <a:solidFill>
                  <a:srgbClr val="FF0000"/>
                </a:solidFill>
                <a:effectLst/>
                <a:ea typeface="+mn-ea"/>
                <a:cs typeface="+mn-cs"/>
              </a:rPr>
              <a:t> Suresi ve Anlamı </a:t>
            </a:r>
            <a:endParaRPr lang="tr-TR" sz="6000" dirty="0">
              <a:solidFill>
                <a:srgbClr val="FF0000"/>
              </a:solidFill>
            </a:endParaRPr>
          </a:p>
        </p:txBody>
      </p:sp>
      <p:sp>
        <p:nvSpPr>
          <p:cNvPr id="5" name="Başlık 1"/>
          <p:cNvSpPr>
            <a:spLocks noGrp="1"/>
          </p:cNvSpPr>
          <p:nvPr>
            <p:ph sz="quarter" idx="13"/>
          </p:nvPr>
        </p:nvSpPr>
        <p:spPr>
          <a:xfrm>
            <a:off x="251520" y="1556792"/>
            <a:ext cx="5832648" cy="4482058"/>
          </a:xfrm>
        </p:spPr>
        <p:txBody>
          <a:bodyPr>
            <a:normAutofit lnSpcReduction="10000"/>
          </a:bodyPr>
          <a:lstStyle/>
          <a:p>
            <a:pPr marL="2404872" lvl="8" indent="0">
              <a:buNone/>
            </a:pPr>
            <a:r>
              <a:rPr lang="tr-TR" sz="6000" dirty="0">
                <a:solidFill>
                  <a:srgbClr val="FF0000"/>
                </a:solidFill>
              </a:rPr>
              <a:t>İnsanın hayattaki amacı sizce ne olabilir? </a:t>
            </a:r>
          </a:p>
          <a:p>
            <a:pPr marL="2404872" lvl="8" indent="0">
              <a:buNone/>
            </a:pPr>
            <a:endParaRPr lang="tr-TR" sz="4400" dirty="0"/>
          </a:p>
        </p:txBody>
      </p:sp>
    </p:spTree>
    <p:extLst>
      <p:ext uri="{BB962C8B-B14F-4D97-AF65-F5344CB8AC3E}">
        <p14:creationId xmlns:p14="http://schemas.microsoft.com/office/powerpoint/2010/main" xmlns="" val="193141745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188640"/>
            <a:ext cx="8784976" cy="6552728"/>
          </a:xfrm>
        </p:spPr>
        <p:txBody>
          <a:bodyPr>
            <a:normAutofit/>
          </a:bodyPr>
          <a:lstStyle/>
          <a:p>
            <a:r>
              <a:rPr lang="tr-TR" dirty="0"/>
              <a:t>Sure, adını birinci ayette geçen “</a:t>
            </a:r>
            <a:r>
              <a:rPr lang="tr-TR" dirty="0" err="1"/>
              <a:t>asr</a:t>
            </a:r>
            <a:r>
              <a:rPr lang="tr-TR" dirty="0"/>
              <a:t>” kelimesinden alır. </a:t>
            </a:r>
            <a:r>
              <a:rPr lang="tr-TR" dirty="0" err="1"/>
              <a:t>Asr</a:t>
            </a:r>
            <a:r>
              <a:rPr lang="tr-TR" dirty="0"/>
              <a:t>; zaman, çağ, ikindi vakti gibi anlamlara gelir</a:t>
            </a:r>
            <a:r>
              <a:rPr lang="tr-TR" dirty="0" smtClean="0"/>
              <a:t>.</a:t>
            </a:r>
          </a:p>
          <a:p>
            <a:r>
              <a:rPr lang="tr-TR" dirty="0" smtClean="0"/>
              <a:t> </a:t>
            </a:r>
            <a:r>
              <a:rPr lang="tr-TR" dirty="0"/>
              <a:t>İslam bilginleri “</a:t>
            </a:r>
            <a:r>
              <a:rPr lang="tr-TR" dirty="0" err="1"/>
              <a:t>asr</a:t>
            </a:r>
            <a:r>
              <a:rPr lang="tr-TR" dirty="0"/>
              <a:t>” kelimesini daha çok Hz. Muhammed’in (s.a.v.) asrı ve ahir zaman şeklinde yorumlamışlardır</a:t>
            </a:r>
            <a:r>
              <a:rPr lang="tr-TR" dirty="0" smtClean="0"/>
              <a:t>.</a:t>
            </a:r>
          </a:p>
          <a:p>
            <a:r>
              <a:rPr lang="tr-TR" dirty="0" smtClean="0"/>
              <a:t> </a:t>
            </a:r>
            <a:r>
              <a:rPr lang="tr-TR" dirty="0" err="1"/>
              <a:t>Asr</a:t>
            </a:r>
            <a:r>
              <a:rPr lang="tr-TR" dirty="0"/>
              <a:t> suresi, insanı ebedi mutluluğa ulaştıracak ve ebedi hüsrandan kurtaracak temel yolları açıklar</a:t>
            </a:r>
            <a:r>
              <a:rPr lang="tr-TR" dirty="0" smtClean="0"/>
              <a:t>.</a:t>
            </a:r>
          </a:p>
          <a:p>
            <a:r>
              <a:rPr lang="tr-TR" dirty="0" smtClean="0"/>
              <a:t> </a:t>
            </a:r>
            <a:r>
              <a:rPr lang="tr-TR" dirty="0"/>
              <a:t>Surenin başında zamana yemin edilerek onun insan hayatındaki yerine ve önemine dikkat çekilmiştir. </a:t>
            </a:r>
            <a:endParaRPr lang="tr-TR" dirty="0" smtClean="0"/>
          </a:p>
          <a:p>
            <a:r>
              <a:rPr lang="tr-TR" dirty="0" smtClean="0"/>
              <a:t>Çünkü </a:t>
            </a:r>
            <a:r>
              <a:rPr lang="tr-TR" dirty="0"/>
              <a:t>zaman insan için değerlidir. İnsanın ömrünü Allah’ın (c.c.) emrettiği şekilde değerlendirmesi tavsiye edilmiş aksi takdirde ziyanda olacağı bildirilmiştir</a:t>
            </a:r>
            <a:r>
              <a:rPr lang="tr-TR" dirty="0" smtClean="0"/>
              <a:t>.</a:t>
            </a:r>
          </a:p>
          <a:p>
            <a:r>
              <a:rPr lang="tr-TR" dirty="0" err="1"/>
              <a:t>Asr</a:t>
            </a:r>
            <a:r>
              <a:rPr lang="tr-TR" dirty="0"/>
              <a:t> suresinde dini sorumlulukların temelini oluşturan ilkelerden bahsedilmektedir</a:t>
            </a:r>
            <a:r>
              <a:rPr lang="tr-TR" dirty="0" smtClean="0"/>
              <a:t>.</a:t>
            </a:r>
          </a:p>
          <a:p>
            <a:r>
              <a:rPr lang="tr-TR" dirty="0" smtClean="0"/>
              <a:t> </a:t>
            </a:r>
            <a:r>
              <a:rPr lang="tr-TR" dirty="0"/>
              <a:t>Bu kısa surede iman, </a:t>
            </a:r>
            <a:r>
              <a:rPr lang="tr-TR" dirty="0" err="1"/>
              <a:t>salih</a:t>
            </a:r>
            <a:r>
              <a:rPr lang="tr-TR" dirty="0"/>
              <a:t> amel; hakkı ve sabrı tavsiye etmek gibi esaslara değinilmiştir. </a:t>
            </a:r>
            <a:endParaRPr lang="tr-TR" dirty="0" smtClean="0"/>
          </a:p>
          <a:p>
            <a:r>
              <a:rPr lang="tr-TR" dirty="0" smtClean="0"/>
              <a:t>Bu </a:t>
            </a:r>
            <a:r>
              <a:rPr lang="tr-TR" dirty="0"/>
              <a:t>esaslar bütünlük içinde benimsenerek yaşandığı takdirde insanı dünya ve ahiret mutluluğuna ulaştırır. </a:t>
            </a:r>
          </a:p>
        </p:txBody>
      </p:sp>
    </p:spTree>
    <p:extLst>
      <p:ext uri="{BB962C8B-B14F-4D97-AF65-F5344CB8AC3E}">
        <p14:creationId xmlns:p14="http://schemas.microsoft.com/office/powerpoint/2010/main" xmlns="" val="193141745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692696"/>
            <a:ext cx="6512511" cy="1143000"/>
          </a:xfrm>
        </p:spPr>
        <p:txBody>
          <a:bodyPr/>
          <a:lstStyle/>
          <a:p>
            <a:endParaRPr lang="tr-TR" dirty="0"/>
          </a:p>
        </p:txBody>
      </p:sp>
      <p:sp>
        <p:nvSpPr>
          <p:cNvPr id="3" name="İçerik Yer Tutucusu 2"/>
          <p:cNvSpPr>
            <a:spLocks noGrp="1"/>
          </p:cNvSpPr>
          <p:nvPr>
            <p:ph sz="quarter" idx="13"/>
          </p:nvPr>
        </p:nvSpPr>
        <p:spPr>
          <a:xfrm>
            <a:off x="1187624" y="2564904"/>
            <a:ext cx="6400800" cy="3474720"/>
          </a:xfrm>
        </p:spPr>
        <p:txBody>
          <a:bodyPr/>
          <a:lstStyle/>
          <a:p>
            <a:endParaRPr lang="tr-TR"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3141745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188640"/>
            <a:ext cx="8568952" cy="1143000"/>
          </a:xfrm>
        </p:spPr>
        <p:txBody>
          <a:bodyPr/>
          <a:lstStyle/>
          <a:p>
            <a:pPr algn="l"/>
            <a:r>
              <a:rPr lang="tr-TR" dirty="0" smtClean="0"/>
              <a:t>ÜNİTEMİZİ DEĞERLENDİRELİM</a:t>
            </a:r>
            <a:endParaRPr lang="tr-TR" dirty="0"/>
          </a:p>
        </p:txBody>
      </p:sp>
      <p:sp>
        <p:nvSpPr>
          <p:cNvPr id="3" name="İçerik Yer Tutucusu 2"/>
          <p:cNvSpPr>
            <a:spLocks noGrp="1"/>
          </p:cNvSpPr>
          <p:nvPr>
            <p:ph sz="quarter" idx="13"/>
          </p:nvPr>
        </p:nvSpPr>
        <p:spPr>
          <a:xfrm>
            <a:off x="107504" y="1052736"/>
            <a:ext cx="8856984" cy="5616624"/>
          </a:xfrm>
        </p:spPr>
        <p:txBody>
          <a:bodyPr>
            <a:normAutofit/>
          </a:bodyPr>
          <a:lstStyle/>
          <a:p>
            <a:r>
              <a:rPr lang="tr-TR" b="1" dirty="0">
                <a:solidFill>
                  <a:srgbClr val="FF0000"/>
                </a:solidFill>
              </a:rPr>
              <a:t>1. İslam dininin bireye ve topluma katkıları nelerdir? Açıklayınız. </a:t>
            </a:r>
            <a:endParaRPr lang="tr-TR" b="1" dirty="0" smtClean="0">
              <a:solidFill>
                <a:srgbClr val="FF0000"/>
              </a:solidFill>
            </a:endParaRPr>
          </a:p>
          <a:p>
            <a:r>
              <a:rPr lang="tr-TR" dirty="0" smtClean="0"/>
              <a:t>SORUMLULUK DUYGUMUZU GELİŞTİRİR. MUTLU VE HUZURLU BİR HAYAT SUNAR. YARDIMLAŞMA VE DAYANIŞMAYI KUVETLENDİRİR. AHLAKLI BİR HAYAT SUNAR. </a:t>
            </a:r>
            <a:endParaRPr lang="tr-TR" dirty="0"/>
          </a:p>
          <a:p>
            <a:r>
              <a:rPr lang="tr-TR" b="1" dirty="0" smtClean="0">
                <a:solidFill>
                  <a:srgbClr val="FF0000"/>
                </a:solidFill>
              </a:rPr>
              <a:t>2</a:t>
            </a:r>
            <a:r>
              <a:rPr lang="tr-TR" b="1" dirty="0">
                <a:solidFill>
                  <a:srgbClr val="FF0000"/>
                </a:solidFill>
              </a:rPr>
              <a:t>. Dinin temel gayesi nedir? Yazınız. </a:t>
            </a:r>
            <a:endParaRPr lang="tr-TR" b="1" dirty="0" smtClean="0">
              <a:solidFill>
                <a:srgbClr val="FF0000"/>
              </a:solidFill>
            </a:endParaRPr>
          </a:p>
          <a:p>
            <a:r>
              <a:rPr lang="tr-TR" dirty="0" smtClean="0"/>
              <a:t>YÜCE RABBİMİZİN EMİR VE YASAKLARINDANDAN HABERDAR EDEREK İNSANLARIN HEM DÜNYA HEM DE HİRET MUTLULUĞUNU YAŞATMAKTIR.</a:t>
            </a:r>
          </a:p>
          <a:p>
            <a:r>
              <a:rPr lang="tr-TR" b="1" dirty="0" smtClean="0">
                <a:solidFill>
                  <a:srgbClr val="FF0000"/>
                </a:solidFill>
              </a:rPr>
              <a:t>3. </a:t>
            </a:r>
            <a:r>
              <a:rPr lang="tr-TR" b="1" dirty="0">
                <a:solidFill>
                  <a:srgbClr val="FF0000"/>
                </a:solidFill>
              </a:rPr>
              <a:t>Neslin korunmasında ailenin önemini kısaca </a:t>
            </a:r>
            <a:r>
              <a:rPr lang="tr-TR" b="1" dirty="0" smtClean="0">
                <a:solidFill>
                  <a:srgbClr val="FF0000"/>
                </a:solidFill>
              </a:rPr>
              <a:t>açıklayınız.</a:t>
            </a:r>
            <a:r>
              <a:rPr lang="tr-TR" dirty="0" smtClean="0"/>
              <a:t> </a:t>
            </a:r>
          </a:p>
          <a:p>
            <a:r>
              <a:rPr lang="tr-TR" dirty="0" smtClean="0"/>
              <a:t>AİLE MUTLULUK VE HUZURUN KAYNAĞIDIR. TEMİZ BİR TOPLUM İÇİN EVLİLİK BAĞI İLE KURULMUŞ AİLELERİN OLMASI GEREKİR. BÖYLECE NESLİMİZİ KORUMUŞ OLURUZ</a:t>
            </a:r>
            <a:endParaRPr lang="tr-TR" dirty="0"/>
          </a:p>
        </p:txBody>
      </p:sp>
    </p:spTree>
    <p:extLst>
      <p:ext uri="{BB962C8B-B14F-4D97-AF65-F5344CB8AC3E}">
        <p14:creationId xmlns:p14="http://schemas.microsoft.com/office/powerpoint/2010/main" xmlns="" val="807523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1000"/>
                                        <p:tgtEl>
                                          <p:spTgt spid="3">
                                            <p:txEl>
                                              <p:pRg st="3" end="3"/>
                                            </p:txEl>
                                          </p:spTgt>
                                        </p:tgtEl>
                                      </p:cBhvr>
                                    </p:animEffect>
                                    <p:anim calcmode="lin" valueType="num">
                                      <p:cBhvr>
                                        <p:cTn id="1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circle(in)">
                                      <p:cBhvr>
                                        <p:cTn id="20"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188640"/>
            <a:ext cx="8712968" cy="1143000"/>
          </a:xfrm>
        </p:spPr>
        <p:txBody>
          <a:bodyPr/>
          <a:lstStyle/>
          <a:p>
            <a:pPr algn="l"/>
            <a:r>
              <a:rPr lang="tr-TR" dirty="0">
                <a:gradFill>
                  <a:gsLst>
                    <a:gs pos="0">
                      <a:prstClr val="black"/>
                    </a:gs>
                    <a:gs pos="40000">
                      <a:prstClr val="black">
                        <a:lumMod val="75000"/>
                        <a:lumOff val="25000"/>
                      </a:prstClr>
                    </a:gs>
                    <a:gs pos="100000">
                      <a:srgbClr val="212745">
                        <a:alpha val="65000"/>
                      </a:srgbClr>
                    </a:gs>
                  </a:gsLst>
                  <a:lin ang="5400000" scaled="0"/>
                </a:gradFill>
              </a:rPr>
              <a:t>ÜNİTEMİZİ DEĞERLENDİRELİM</a:t>
            </a:r>
            <a:endParaRPr lang="tr-TR" dirty="0"/>
          </a:p>
        </p:txBody>
      </p:sp>
      <p:sp>
        <p:nvSpPr>
          <p:cNvPr id="3" name="İçerik Yer Tutucusu 2"/>
          <p:cNvSpPr>
            <a:spLocks noGrp="1"/>
          </p:cNvSpPr>
          <p:nvPr>
            <p:ph sz="quarter" idx="13"/>
          </p:nvPr>
        </p:nvSpPr>
        <p:spPr>
          <a:xfrm>
            <a:off x="179512" y="980728"/>
            <a:ext cx="8964488" cy="5688632"/>
          </a:xfrm>
        </p:spPr>
        <p:txBody>
          <a:bodyPr>
            <a:normAutofit fontScale="92500"/>
          </a:bodyPr>
          <a:lstStyle/>
          <a:p>
            <a:r>
              <a:rPr lang="tr-TR" dirty="0"/>
              <a:t>4. </a:t>
            </a:r>
            <a:r>
              <a:rPr lang="tr-TR" dirty="0" err="1"/>
              <a:t>Asr</a:t>
            </a:r>
            <a:r>
              <a:rPr lang="tr-TR" dirty="0"/>
              <a:t> suresine göre Müslümanda bulunması gereken temel özellikler nelerdir? Yazınız</a:t>
            </a:r>
            <a:r>
              <a:rPr lang="tr-TR" dirty="0" smtClean="0"/>
              <a:t>.</a:t>
            </a:r>
          </a:p>
          <a:p>
            <a:r>
              <a:rPr lang="tr-TR" dirty="0" smtClean="0"/>
              <a:t>1</a:t>
            </a:r>
            <a:r>
              <a:rPr lang="tr-TR" b="1" dirty="0" smtClean="0">
                <a:solidFill>
                  <a:srgbClr val="FF0000"/>
                </a:solidFill>
              </a:rPr>
              <a:t>. GÖNÜLDEN İNANAN</a:t>
            </a:r>
          </a:p>
          <a:p>
            <a:r>
              <a:rPr lang="tr-TR" dirty="0" smtClean="0">
                <a:solidFill>
                  <a:srgbClr val="7030A0"/>
                </a:solidFill>
              </a:rPr>
              <a:t>2. TOPLUMSAL SORUNLARA DUYARLI </a:t>
            </a:r>
          </a:p>
          <a:p>
            <a:r>
              <a:rPr lang="tr-TR" dirty="0" smtClean="0"/>
              <a:t>3. SALİH AMELLER İŞLEYEN</a:t>
            </a:r>
          </a:p>
          <a:p>
            <a:r>
              <a:rPr lang="tr-TR" dirty="0" smtClean="0"/>
              <a:t>4. HAKKI VE SABRI TAVSİYE EDEN</a:t>
            </a:r>
          </a:p>
          <a:p>
            <a:r>
              <a:rPr lang="tr-TR" dirty="0" smtClean="0"/>
              <a:t>5. SABIRLI OLAN</a:t>
            </a:r>
          </a:p>
          <a:p>
            <a:pPr marL="45720" indent="0">
              <a:buNone/>
            </a:pPr>
            <a:endParaRPr lang="tr-TR" dirty="0"/>
          </a:p>
          <a:p>
            <a:r>
              <a:rPr lang="tr-TR" dirty="0" smtClean="0"/>
              <a:t>5</a:t>
            </a:r>
            <a:r>
              <a:rPr lang="tr-TR" dirty="0"/>
              <a:t>. İslam dinine göre korunması gereken beş temel ilke nelerdir? Yazınız. </a:t>
            </a:r>
            <a:endParaRPr lang="tr-TR" dirty="0" smtClean="0"/>
          </a:p>
          <a:p>
            <a:r>
              <a:rPr lang="tr-TR" b="1" dirty="0" smtClean="0">
                <a:solidFill>
                  <a:srgbClr val="FF0000"/>
                </a:solidFill>
              </a:rPr>
              <a:t>1. CAN</a:t>
            </a:r>
          </a:p>
          <a:p>
            <a:r>
              <a:rPr lang="tr-TR" b="1" dirty="0" smtClean="0">
                <a:solidFill>
                  <a:srgbClr val="FF0000"/>
                </a:solidFill>
              </a:rPr>
              <a:t>2. AKIL</a:t>
            </a:r>
          </a:p>
          <a:p>
            <a:r>
              <a:rPr lang="tr-TR" b="1" dirty="0" smtClean="0">
                <a:solidFill>
                  <a:srgbClr val="FF0000"/>
                </a:solidFill>
              </a:rPr>
              <a:t>3. NESİL</a:t>
            </a:r>
          </a:p>
          <a:p>
            <a:r>
              <a:rPr lang="tr-TR" b="1" dirty="0" smtClean="0">
                <a:solidFill>
                  <a:srgbClr val="FF0000"/>
                </a:solidFill>
              </a:rPr>
              <a:t>4. DİN</a:t>
            </a:r>
          </a:p>
          <a:p>
            <a:r>
              <a:rPr lang="tr-TR" b="1" dirty="0" smtClean="0">
                <a:solidFill>
                  <a:srgbClr val="FF0000"/>
                </a:solidFill>
              </a:rPr>
              <a:t>5. MAL</a:t>
            </a:r>
            <a:endParaRPr lang="tr-TR" b="1" dirty="0">
              <a:solidFill>
                <a:srgbClr val="FF0000"/>
              </a:solidFill>
            </a:endParaRPr>
          </a:p>
        </p:txBody>
      </p:sp>
    </p:spTree>
    <p:extLst>
      <p:ext uri="{BB962C8B-B14F-4D97-AF65-F5344CB8AC3E}">
        <p14:creationId xmlns:p14="http://schemas.microsoft.com/office/powerpoint/2010/main" xmlns="" val="807523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1000"/>
                                        <p:tgtEl>
                                          <p:spTgt spid="3">
                                            <p:txEl>
                                              <p:pRg st="3" end="3"/>
                                            </p:txEl>
                                          </p:spTgt>
                                        </p:tgtEl>
                                      </p:cBhvr>
                                    </p:animEffect>
                                    <p:anim calcmode="lin" valueType="num">
                                      <p:cBhvr>
                                        <p:cTn id="1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heel(1)">
                                      <p:cBhvr>
                                        <p:cTn id="25" dur="20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5"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2000"/>
                                        <p:tgtEl>
                                          <p:spTgt spid="3">
                                            <p:txEl>
                                              <p:pRg st="5" end="5"/>
                                            </p:txEl>
                                          </p:spTgt>
                                        </p:tgtEl>
                                      </p:cBhvr>
                                    </p:animEffect>
                                    <p:anim calcmode="lin" valueType="num">
                                      <p:cBhvr>
                                        <p:cTn id="31"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32" dur="20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nodeType="click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animEffect transition="in" filter="wipe(down)">
                                      <p:cBhvr>
                                        <p:cTn id="37" dur="580">
                                          <p:stCondLst>
                                            <p:cond delay="0"/>
                                          </p:stCondLst>
                                        </p:cTn>
                                        <p:tgtEl>
                                          <p:spTgt spid="3">
                                            <p:txEl>
                                              <p:pRg st="12" end="12"/>
                                            </p:txEl>
                                          </p:spTgt>
                                        </p:tgtEl>
                                      </p:cBhvr>
                                    </p:animEffect>
                                    <p:anim calcmode="lin" valueType="num">
                                      <p:cBhvr>
                                        <p:cTn id="38" dur="1822" tmFilter="0,0; 0.14,0.36; 0.43,0.73; 0.71,0.91; 1.0,1.0">
                                          <p:stCondLst>
                                            <p:cond delay="0"/>
                                          </p:stCondLst>
                                        </p:cTn>
                                        <p:tgtEl>
                                          <p:spTgt spid="3">
                                            <p:txEl>
                                              <p:pRg st="12" end="12"/>
                                            </p:txEl>
                                          </p:spTgt>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3">
                                            <p:txEl>
                                              <p:pRg st="12" end="12"/>
                                            </p:txEl>
                                          </p:spTgt>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3">
                                            <p:txEl>
                                              <p:pRg st="12" end="12"/>
                                            </p:txEl>
                                          </p:spTgt>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3">
                                            <p:txEl>
                                              <p:pRg st="12" end="12"/>
                                            </p:txEl>
                                          </p:spTgt>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3">
                                            <p:txEl>
                                              <p:pRg st="12" end="12"/>
                                            </p:txEl>
                                          </p:spTgt>
                                        </p:tgtEl>
                                        <p:attrNameLst>
                                          <p:attrName>ppt_y</p:attrName>
                                        </p:attrNameLst>
                                      </p:cBhvr>
                                      <p:tavLst>
                                        <p:tav tm="0" fmla="#ppt_y-sin(pi*$)/81">
                                          <p:val>
                                            <p:fltVal val="0"/>
                                          </p:val>
                                        </p:tav>
                                        <p:tav tm="100000">
                                          <p:val>
                                            <p:fltVal val="1"/>
                                          </p:val>
                                        </p:tav>
                                      </p:tavLst>
                                    </p:anim>
                                    <p:animScale>
                                      <p:cBhvr>
                                        <p:cTn id="43" dur="26">
                                          <p:stCondLst>
                                            <p:cond delay="650"/>
                                          </p:stCondLst>
                                        </p:cTn>
                                        <p:tgtEl>
                                          <p:spTgt spid="3">
                                            <p:txEl>
                                              <p:pRg st="12" end="12"/>
                                            </p:txEl>
                                          </p:spTgt>
                                        </p:tgtEl>
                                      </p:cBhvr>
                                      <p:to x="100000" y="60000"/>
                                    </p:animScale>
                                    <p:animScale>
                                      <p:cBhvr>
                                        <p:cTn id="44" dur="166" decel="50000">
                                          <p:stCondLst>
                                            <p:cond delay="676"/>
                                          </p:stCondLst>
                                        </p:cTn>
                                        <p:tgtEl>
                                          <p:spTgt spid="3">
                                            <p:txEl>
                                              <p:pRg st="12" end="12"/>
                                            </p:txEl>
                                          </p:spTgt>
                                        </p:tgtEl>
                                      </p:cBhvr>
                                      <p:to x="100000" y="100000"/>
                                    </p:animScale>
                                    <p:animScale>
                                      <p:cBhvr>
                                        <p:cTn id="45" dur="26">
                                          <p:stCondLst>
                                            <p:cond delay="1312"/>
                                          </p:stCondLst>
                                        </p:cTn>
                                        <p:tgtEl>
                                          <p:spTgt spid="3">
                                            <p:txEl>
                                              <p:pRg st="12" end="12"/>
                                            </p:txEl>
                                          </p:spTgt>
                                        </p:tgtEl>
                                      </p:cBhvr>
                                      <p:to x="100000" y="80000"/>
                                    </p:animScale>
                                    <p:animScale>
                                      <p:cBhvr>
                                        <p:cTn id="46" dur="166" decel="50000">
                                          <p:stCondLst>
                                            <p:cond delay="1338"/>
                                          </p:stCondLst>
                                        </p:cTn>
                                        <p:tgtEl>
                                          <p:spTgt spid="3">
                                            <p:txEl>
                                              <p:pRg st="12" end="12"/>
                                            </p:txEl>
                                          </p:spTgt>
                                        </p:tgtEl>
                                      </p:cBhvr>
                                      <p:to x="100000" y="100000"/>
                                    </p:animScale>
                                    <p:animScale>
                                      <p:cBhvr>
                                        <p:cTn id="47" dur="26">
                                          <p:stCondLst>
                                            <p:cond delay="1642"/>
                                          </p:stCondLst>
                                        </p:cTn>
                                        <p:tgtEl>
                                          <p:spTgt spid="3">
                                            <p:txEl>
                                              <p:pRg st="12" end="12"/>
                                            </p:txEl>
                                          </p:spTgt>
                                        </p:tgtEl>
                                      </p:cBhvr>
                                      <p:to x="100000" y="90000"/>
                                    </p:animScale>
                                    <p:animScale>
                                      <p:cBhvr>
                                        <p:cTn id="48" dur="166" decel="50000">
                                          <p:stCondLst>
                                            <p:cond delay="1668"/>
                                          </p:stCondLst>
                                        </p:cTn>
                                        <p:tgtEl>
                                          <p:spTgt spid="3">
                                            <p:txEl>
                                              <p:pRg st="12" end="12"/>
                                            </p:txEl>
                                          </p:spTgt>
                                        </p:tgtEl>
                                      </p:cBhvr>
                                      <p:to x="100000" y="100000"/>
                                    </p:animScale>
                                    <p:animScale>
                                      <p:cBhvr>
                                        <p:cTn id="49" dur="26">
                                          <p:stCondLst>
                                            <p:cond delay="1808"/>
                                          </p:stCondLst>
                                        </p:cTn>
                                        <p:tgtEl>
                                          <p:spTgt spid="3">
                                            <p:txEl>
                                              <p:pRg st="12" end="12"/>
                                            </p:txEl>
                                          </p:spTgt>
                                        </p:tgtEl>
                                      </p:cBhvr>
                                      <p:to x="100000" y="95000"/>
                                    </p:animScale>
                                    <p:animScale>
                                      <p:cBhvr>
                                        <p:cTn id="50" dur="166" decel="50000">
                                          <p:stCondLst>
                                            <p:cond delay="1834"/>
                                          </p:stCondLst>
                                        </p:cTn>
                                        <p:tgtEl>
                                          <p:spTgt spid="3">
                                            <p:txEl>
                                              <p:pRg st="12" end="12"/>
                                            </p:txEl>
                                          </p:spTgt>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wipe(down)">
                                      <p:cBhvr>
                                        <p:cTn id="55" dur="580">
                                          <p:stCondLst>
                                            <p:cond delay="0"/>
                                          </p:stCondLst>
                                        </p:cTn>
                                        <p:tgtEl>
                                          <p:spTgt spid="3">
                                            <p:txEl>
                                              <p:pRg st="11" end="11"/>
                                            </p:txEl>
                                          </p:spTgt>
                                        </p:tgtEl>
                                      </p:cBhvr>
                                    </p:animEffect>
                                    <p:anim calcmode="lin" valueType="num">
                                      <p:cBhvr>
                                        <p:cTn id="56" dur="1822" tmFilter="0,0; 0.14,0.36; 0.43,0.73; 0.71,0.91; 1.0,1.0">
                                          <p:stCondLst>
                                            <p:cond delay="0"/>
                                          </p:stCondLst>
                                        </p:cTn>
                                        <p:tgtEl>
                                          <p:spTgt spid="3">
                                            <p:txEl>
                                              <p:pRg st="11" end="11"/>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
                                            <p:txEl>
                                              <p:pRg st="11" end="11"/>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
                                            <p:txEl>
                                              <p:pRg st="11" end="11"/>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
                                            <p:txEl>
                                              <p:pRg st="11" end="11"/>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
                                            <p:txEl>
                                              <p:pRg st="11" end="11"/>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3">
                                            <p:txEl>
                                              <p:pRg st="11" end="11"/>
                                            </p:txEl>
                                          </p:spTgt>
                                        </p:tgtEl>
                                      </p:cBhvr>
                                      <p:to x="100000" y="60000"/>
                                    </p:animScale>
                                    <p:animScale>
                                      <p:cBhvr>
                                        <p:cTn id="62" dur="166" decel="50000">
                                          <p:stCondLst>
                                            <p:cond delay="676"/>
                                          </p:stCondLst>
                                        </p:cTn>
                                        <p:tgtEl>
                                          <p:spTgt spid="3">
                                            <p:txEl>
                                              <p:pRg st="11" end="11"/>
                                            </p:txEl>
                                          </p:spTgt>
                                        </p:tgtEl>
                                      </p:cBhvr>
                                      <p:to x="100000" y="100000"/>
                                    </p:animScale>
                                    <p:animScale>
                                      <p:cBhvr>
                                        <p:cTn id="63" dur="26">
                                          <p:stCondLst>
                                            <p:cond delay="1312"/>
                                          </p:stCondLst>
                                        </p:cTn>
                                        <p:tgtEl>
                                          <p:spTgt spid="3">
                                            <p:txEl>
                                              <p:pRg st="11" end="11"/>
                                            </p:txEl>
                                          </p:spTgt>
                                        </p:tgtEl>
                                      </p:cBhvr>
                                      <p:to x="100000" y="80000"/>
                                    </p:animScale>
                                    <p:animScale>
                                      <p:cBhvr>
                                        <p:cTn id="64" dur="166" decel="50000">
                                          <p:stCondLst>
                                            <p:cond delay="1338"/>
                                          </p:stCondLst>
                                        </p:cTn>
                                        <p:tgtEl>
                                          <p:spTgt spid="3">
                                            <p:txEl>
                                              <p:pRg st="11" end="11"/>
                                            </p:txEl>
                                          </p:spTgt>
                                        </p:tgtEl>
                                      </p:cBhvr>
                                      <p:to x="100000" y="100000"/>
                                    </p:animScale>
                                    <p:animScale>
                                      <p:cBhvr>
                                        <p:cTn id="65" dur="26">
                                          <p:stCondLst>
                                            <p:cond delay="1642"/>
                                          </p:stCondLst>
                                        </p:cTn>
                                        <p:tgtEl>
                                          <p:spTgt spid="3">
                                            <p:txEl>
                                              <p:pRg st="11" end="11"/>
                                            </p:txEl>
                                          </p:spTgt>
                                        </p:tgtEl>
                                      </p:cBhvr>
                                      <p:to x="100000" y="90000"/>
                                    </p:animScale>
                                    <p:animScale>
                                      <p:cBhvr>
                                        <p:cTn id="66" dur="166" decel="50000">
                                          <p:stCondLst>
                                            <p:cond delay="1668"/>
                                          </p:stCondLst>
                                        </p:cTn>
                                        <p:tgtEl>
                                          <p:spTgt spid="3">
                                            <p:txEl>
                                              <p:pRg st="11" end="11"/>
                                            </p:txEl>
                                          </p:spTgt>
                                        </p:tgtEl>
                                      </p:cBhvr>
                                      <p:to x="100000" y="100000"/>
                                    </p:animScale>
                                    <p:animScale>
                                      <p:cBhvr>
                                        <p:cTn id="67" dur="26">
                                          <p:stCondLst>
                                            <p:cond delay="1808"/>
                                          </p:stCondLst>
                                        </p:cTn>
                                        <p:tgtEl>
                                          <p:spTgt spid="3">
                                            <p:txEl>
                                              <p:pRg st="11" end="11"/>
                                            </p:txEl>
                                          </p:spTgt>
                                        </p:tgtEl>
                                      </p:cBhvr>
                                      <p:to x="100000" y="95000"/>
                                    </p:animScale>
                                    <p:animScale>
                                      <p:cBhvr>
                                        <p:cTn id="68" dur="166" decel="50000">
                                          <p:stCondLst>
                                            <p:cond delay="1834"/>
                                          </p:stCondLst>
                                        </p:cTn>
                                        <p:tgtEl>
                                          <p:spTgt spid="3">
                                            <p:txEl>
                                              <p:pRg st="11" end="11"/>
                                            </p:txEl>
                                          </p:spTgt>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Effect transition="in" filter="wipe(down)">
                                      <p:cBhvr>
                                        <p:cTn id="73" dur="580">
                                          <p:stCondLst>
                                            <p:cond delay="0"/>
                                          </p:stCondLst>
                                        </p:cTn>
                                        <p:tgtEl>
                                          <p:spTgt spid="3">
                                            <p:txEl>
                                              <p:pRg st="10" end="10"/>
                                            </p:txEl>
                                          </p:spTgt>
                                        </p:tgtEl>
                                      </p:cBhvr>
                                    </p:animEffect>
                                    <p:anim calcmode="lin" valueType="num">
                                      <p:cBhvr>
                                        <p:cTn id="74"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3">
                                            <p:txEl>
                                              <p:pRg st="10" end="10"/>
                                            </p:txEl>
                                          </p:spTgt>
                                        </p:tgtEl>
                                      </p:cBhvr>
                                      <p:to x="100000" y="60000"/>
                                    </p:animScale>
                                    <p:animScale>
                                      <p:cBhvr>
                                        <p:cTn id="80" dur="166" decel="50000">
                                          <p:stCondLst>
                                            <p:cond delay="676"/>
                                          </p:stCondLst>
                                        </p:cTn>
                                        <p:tgtEl>
                                          <p:spTgt spid="3">
                                            <p:txEl>
                                              <p:pRg st="10" end="10"/>
                                            </p:txEl>
                                          </p:spTgt>
                                        </p:tgtEl>
                                      </p:cBhvr>
                                      <p:to x="100000" y="100000"/>
                                    </p:animScale>
                                    <p:animScale>
                                      <p:cBhvr>
                                        <p:cTn id="81" dur="26">
                                          <p:stCondLst>
                                            <p:cond delay="1312"/>
                                          </p:stCondLst>
                                        </p:cTn>
                                        <p:tgtEl>
                                          <p:spTgt spid="3">
                                            <p:txEl>
                                              <p:pRg st="10" end="10"/>
                                            </p:txEl>
                                          </p:spTgt>
                                        </p:tgtEl>
                                      </p:cBhvr>
                                      <p:to x="100000" y="80000"/>
                                    </p:animScale>
                                    <p:animScale>
                                      <p:cBhvr>
                                        <p:cTn id="82" dur="166" decel="50000">
                                          <p:stCondLst>
                                            <p:cond delay="1338"/>
                                          </p:stCondLst>
                                        </p:cTn>
                                        <p:tgtEl>
                                          <p:spTgt spid="3">
                                            <p:txEl>
                                              <p:pRg st="10" end="10"/>
                                            </p:txEl>
                                          </p:spTgt>
                                        </p:tgtEl>
                                      </p:cBhvr>
                                      <p:to x="100000" y="100000"/>
                                    </p:animScale>
                                    <p:animScale>
                                      <p:cBhvr>
                                        <p:cTn id="83" dur="26">
                                          <p:stCondLst>
                                            <p:cond delay="1642"/>
                                          </p:stCondLst>
                                        </p:cTn>
                                        <p:tgtEl>
                                          <p:spTgt spid="3">
                                            <p:txEl>
                                              <p:pRg st="10" end="10"/>
                                            </p:txEl>
                                          </p:spTgt>
                                        </p:tgtEl>
                                      </p:cBhvr>
                                      <p:to x="100000" y="90000"/>
                                    </p:animScale>
                                    <p:animScale>
                                      <p:cBhvr>
                                        <p:cTn id="84" dur="166" decel="50000">
                                          <p:stCondLst>
                                            <p:cond delay="1668"/>
                                          </p:stCondLst>
                                        </p:cTn>
                                        <p:tgtEl>
                                          <p:spTgt spid="3">
                                            <p:txEl>
                                              <p:pRg st="10" end="10"/>
                                            </p:txEl>
                                          </p:spTgt>
                                        </p:tgtEl>
                                      </p:cBhvr>
                                      <p:to x="100000" y="100000"/>
                                    </p:animScale>
                                    <p:animScale>
                                      <p:cBhvr>
                                        <p:cTn id="85" dur="26">
                                          <p:stCondLst>
                                            <p:cond delay="1808"/>
                                          </p:stCondLst>
                                        </p:cTn>
                                        <p:tgtEl>
                                          <p:spTgt spid="3">
                                            <p:txEl>
                                              <p:pRg st="10" end="10"/>
                                            </p:txEl>
                                          </p:spTgt>
                                        </p:tgtEl>
                                      </p:cBhvr>
                                      <p:to x="100000" y="95000"/>
                                    </p:animScale>
                                    <p:animScale>
                                      <p:cBhvr>
                                        <p:cTn id="86" dur="166" decel="50000">
                                          <p:stCondLst>
                                            <p:cond delay="1834"/>
                                          </p:stCondLst>
                                        </p:cTn>
                                        <p:tgtEl>
                                          <p:spTgt spid="3">
                                            <p:txEl>
                                              <p:pRg st="10" end="10"/>
                                            </p:txEl>
                                          </p:spTgt>
                                        </p:tgtEl>
                                      </p:cBhvr>
                                      <p:to x="100000" y="100000"/>
                                    </p:animScale>
                                  </p:childTnLst>
                                </p:cTn>
                              </p:par>
                            </p:childTnLst>
                          </p:cTn>
                        </p:par>
                      </p:childTnLst>
                    </p:cTn>
                  </p:par>
                  <p:par>
                    <p:cTn id="87" fill="hold">
                      <p:stCondLst>
                        <p:cond delay="indefinite"/>
                      </p:stCondLst>
                      <p:childTnLst>
                        <p:par>
                          <p:cTn id="88" fill="hold">
                            <p:stCondLst>
                              <p:cond delay="0"/>
                            </p:stCondLst>
                            <p:childTnLst>
                              <p:par>
                                <p:cTn id="89" presetID="26" presetClass="entr" presetSubtype="0" fill="hold" nodeType="clickEffect">
                                  <p:stCondLst>
                                    <p:cond delay="0"/>
                                  </p:stCondLst>
                                  <p:childTnLst>
                                    <p:set>
                                      <p:cBhvr>
                                        <p:cTn id="90" dur="1" fill="hold">
                                          <p:stCondLst>
                                            <p:cond delay="0"/>
                                          </p:stCondLst>
                                        </p:cTn>
                                        <p:tgtEl>
                                          <p:spTgt spid="3">
                                            <p:txEl>
                                              <p:pRg st="9" end="9"/>
                                            </p:txEl>
                                          </p:spTgt>
                                        </p:tgtEl>
                                        <p:attrNameLst>
                                          <p:attrName>style.visibility</p:attrName>
                                        </p:attrNameLst>
                                      </p:cBhvr>
                                      <p:to>
                                        <p:strVal val="visible"/>
                                      </p:to>
                                    </p:set>
                                    <p:animEffect transition="in" filter="wipe(down)">
                                      <p:cBhvr>
                                        <p:cTn id="91" dur="580">
                                          <p:stCondLst>
                                            <p:cond delay="0"/>
                                          </p:stCondLst>
                                        </p:cTn>
                                        <p:tgtEl>
                                          <p:spTgt spid="3">
                                            <p:txEl>
                                              <p:pRg st="9" end="9"/>
                                            </p:txEl>
                                          </p:spTgt>
                                        </p:tgtEl>
                                      </p:cBhvr>
                                    </p:animEffect>
                                    <p:anim calcmode="lin" valueType="num">
                                      <p:cBhvr>
                                        <p:cTn id="92"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97" dur="26">
                                          <p:stCondLst>
                                            <p:cond delay="650"/>
                                          </p:stCondLst>
                                        </p:cTn>
                                        <p:tgtEl>
                                          <p:spTgt spid="3">
                                            <p:txEl>
                                              <p:pRg st="9" end="9"/>
                                            </p:txEl>
                                          </p:spTgt>
                                        </p:tgtEl>
                                      </p:cBhvr>
                                      <p:to x="100000" y="60000"/>
                                    </p:animScale>
                                    <p:animScale>
                                      <p:cBhvr>
                                        <p:cTn id="98" dur="166" decel="50000">
                                          <p:stCondLst>
                                            <p:cond delay="676"/>
                                          </p:stCondLst>
                                        </p:cTn>
                                        <p:tgtEl>
                                          <p:spTgt spid="3">
                                            <p:txEl>
                                              <p:pRg st="9" end="9"/>
                                            </p:txEl>
                                          </p:spTgt>
                                        </p:tgtEl>
                                      </p:cBhvr>
                                      <p:to x="100000" y="100000"/>
                                    </p:animScale>
                                    <p:animScale>
                                      <p:cBhvr>
                                        <p:cTn id="99" dur="26">
                                          <p:stCondLst>
                                            <p:cond delay="1312"/>
                                          </p:stCondLst>
                                        </p:cTn>
                                        <p:tgtEl>
                                          <p:spTgt spid="3">
                                            <p:txEl>
                                              <p:pRg st="9" end="9"/>
                                            </p:txEl>
                                          </p:spTgt>
                                        </p:tgtEl>
                                      </p:cBhvr>
                                      <p:to x="100000" y="80000"/>
                                    </p:animScale>
                                    <p:animScale>
                                      <p:cBhvr>
                                        <p:cTn id="100" dur="166" decel="50000">
                                          <p:stCondLst>
                                            <p:cond delay="1338"/>
                                          </p:stCondLst>
                                        </p:cTn>
                                        <p:tgtEl>
                                          <p:spTgt spid="3">
                                            <p:txEl>
                                              <p:pRg st="9" end="9"/>
                                            </p:txEl>
                                          </p:spTgt>
                                        </p:tgtEl>
                                      </p:cBhvr>
                                      <p:to x="100000" y="100000"/>
                                    </p:animScale>
                                    <p:animScale>
                                      <p:cBhvr>
                                        <p:cTn id="101" dur="26">
                                          <p:stCondLst>
                                            <p:cond delay="1642"/>
                                          </p:stCondLst>
                                        </p:cTn>
                                        <p:tgtEl>
                                          <p:spTgt spid="3">
                                            <p:txEl>
                                              <p:pRg st="9" end="9"/>
                                            </p:txEl>
                                          </p:spTgt>
                                        </p:tgtEl>
                                      </p:cBhvr>
                                      <p:to x="100000" y="90000"/>
                                    </p:animScale>
                                    <p:animScale>
                                      <p:cBhvr>
                                        <p:cTn id="102" dur="166" decel="50000">
                                          <p:stCondLst>
                                            <p:cond delay="1668"/>
                                          </p:stCondLst>
                                        </p:cTn>
                                        <p:tgtEl>
                                          <p:spTgt spid="3">
                                            <p:txEl>
                                              <p:pRg st="9" end="9"/>
                                            </p:txEl>
                                          </p:spTgt>
                                        </p:tgtEl>
                                      </p:cBhvr>
                                      <p:to x="100000" y="100000"/>
                                    </p:animScale>
                                    <p:animScale>
                                      <p:cBhvr>
                                        <p:cTn id="103" dur="26">
                                          <p:stCondLst>
                                            <p:cond delay="1808"/>
                                          </p:stCondLst>
                                        </p:cTn>
                                        <p:tgtEl>
                                          <p:spTgt spid="3">
                                            <p:txEl>
                                              <p:pRg st="9" end="9"/>
                                            </p:txEl>
                                          </p:spTgt>
                                        </p:tgtEl>
                                      </p:cBhvr>
                                      <p:to x="100000" y="95000"/>
                                    </p:animScale>
                                    <p:animScale>
                                      <p:cBhvr>
                                        <p:cTn id="104" dur="166" decel="50000">
                                          <p:stCondLst>
                                            <p:cond delay="1834"/>
                                          </p:stCondLst>
                                        </p:cTn>
                                        <p:tgtEl>
                                          <p:spTgt spid="3">
                                            <p:txEl>
                                              <p:pRg st="9" end="9"/>
                                            </p:txEl>
                                          </p:spTgt>
                                        </p:tgtEl>
                                      </p:cBhvr>
                                      <p:to x="100000" y="100000"/>
                                    </p:animScale>
                                  </p:childTnLst>
                                </p:cTn>
                              </p:par>
                            </p:childTnLst>
                          </p:cTn>
                        </p:par>
                      </p:childTnLst>
                    </p:cTn>
                  </p:par>
                  <p:par>
                    <p:cTn id="105" fill="hold">
                      <p:stCondLst>
                        <p:cond delay="indefinite"/>
                      </p:stCondLst>
                      <p:childTnLst>
                        <p:par>
                          <p:cTn id="106" fill="hold">
                            <p:stCondLst>
                              <p:cond delay="0"/>
                            </p:stCondLst>
                            <p:childTnLst>
                              <p:par>
                                <p:cTn id="107" presetID="26" presetClass="entr" presetSubtype="0" fill="hold" nodeType="clickEffect">
                                  <p:stCondLst>
                                    <p:cond delay="0"/>
                                  </p:stCondLst>
                                  <p:childTnLst>
                                    <p:set>
                                      <p:cBhvr>
                                        <p:cTn id="108" dur="1" fill="hold">
                                          <p:stCondLst>
                                            <p:cond delay="0"/>
                                          </p:stCondLst>
                                        </p:cTn>
                                        <p:tgtEl>
                                          <p:spTgt spid="3">
                                            <p:txEl>
                                              <p:pRg st="8" end="8"/>
                                            </p:txEl>
                                          </p:spTgt>
                                        </p:tgtEl>
                                        <p:attrNameLst>
                                          <p:attrName>style.visibility</p:attrName>
                                        </p:attrNameLst>
                                      </p:cBhvr>
                                      <p:to>
                                        <p:strVal val="visible"/>
                                      </p:to>
                                    </p:set>
                                    <p:animEffect transition="in" filter="wipe(down)">
                                      <p:cBhvr>
                                        <p:cTn id="109" dur="580">
                                          <p:stCondLst>
                                            <p:cond delay="0"/>
                                          </p:stCondLst>
                                        </p:cTn>
                                        <p:tgtEl>
                                          <p:spTgt spid="3">
                                            <p:txEl>
                                              <p:pRg st="8" end="8"/>
                                            </p:txEl>
                                          </p:spTgt>
                                        </p:tgtEl>
                                      </p:cBhvr>
                                    </p:animEffect>
                                    <p:anim calcmode="lin" valueType="num">
                                      <p:cBhvr>
                                        <p:cTn id="110"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111"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12"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13"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14"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15" dur="26">
                                          <p:stCondLst>
                                            <p:cond delay="650"/>
                                          </p:stCondLst>
                                        </p:cTn>
                                        <p:tgtEl>
                                          <p:spTgt spid="3">
                                            <p:txEl>
                                              <p:pRg st="8" end="8"/>
                                            </p:txEl>
                                          </p:spTgt>
                                        </p:tgtEl>
                                      </p:cBhvr>
                                      <p:to x="100000" y="60000"/>
                                    </p:animScale>
                                    <p:animScale>
                                      <p:cBhvr>
                                        <p:cTn id="116" dur="166" decel="50000">
                                          <p:stCondLst>
                                            <p:cond delay="676"/>
                                          </p:stCondLst>
                                        </p:cTn>
                                        <p:tgtEl>
                                          <p:spTgt spid="3">
                                            <p:txEl>
                                              <p:pRg st="8" end="8"/>
                                            </p:txEl>
                                          </p:spTgt>
                                        </p:tgtEl>
                                      </p:cBhvr>
                                      <p:to x="100000" y="100000"/>
                                    </p:animScale>
                                    <p:animScale>
                                      <p:cBhvr>
                                        <p:cTn id="117" dur="26">
                                          <p:stCondLst>
                                            <p:cond delay="1312"/>
                                          </p:stCondLst>
                                        </p:cTn>
                                        <p:tgtEl>
                                          <p:spTgt spid="3">
                                            <p:txEl>
                                              <p:pRg st="8" end="8"/>
                                            </p:txEl>
                                          </p:spTgt>
                                        </p:tgtEl>
                                      </p:cBhvr>
                                      <p:to x="100000" y="80000"/>
                                    </p:animScale>
                                    <p:animScale>
                                      <p:cBhvr>
                                        <p:cTn id="118" dur="166" decel="50000">
                                          <p:stCondLst>
                                            <p:cond delay="1338"/>
                                          </p:stCondLst>
                                        </p:cTn>
                                        <p:tgtEl>
                                          <p:spTgt spid="3">
                                            <p:txEl>
                                              <p:pRg st="8" end="8"/>
                                            </p:txEl>
                                          </p:spTgt>
                                        </p:tgtEl>
                                      </p:cBhvr>
                                      <p:to x="100000" y="100000"/>
                                    </p:animScale>
                                    <p:animScale>
                                      <p:cBhvr>
                                        <p:cTn id="119" dur="26">
                                          <p:stCondLst>
                                            <p:cond delay="1642"/>
                                          </p:stCondLst>
                                        </p:cTn>
                                        <p:tgtEl>
                                          <p:spTgt spid="3">
                                            <p:txEl>
                                              <p:pRg st="8" end="8"/>
                                            </p:txEl>
                                          </p:spTgt>
                                        </p:tgtEl>
                                      </p:cBhvr>
                                      <p:to x="100000" y="90000"/>
                                    </p:animScale>
                                    <p:animScale>
                                      <p:cBhvr>
                                        <p:cTn id="120" dur="166" decel="50000">
                                          <p:stCondLst>
                                            <p:cond delay="1668"/>
                                          </p:stCondLst>
                                        </p:cTn>
                                        <p:tgtEl>
                                          <p:spTgt spid="3">
                                            <p:txEl>
                                              <p:pRg st="8" end="8"/>
                                            </p:txEl>
                                          </p:spTgt>
                                        </p:tgtEl>
                                      </p:cBhvr>
                                      <p:to x="100000" y="100000"/>
                                    </p:animScale>
                                    <p:animScale>
                                      <p:cBhvr>
                                        <p:cTn id="121" dur="26">
                                          <p:stCondLst>
                                            <p:cond delay="1808"/>
                                          </p:stCondLst>
                                        </p:cTn>
                                        <p:tgtEl>
                                          <p:spTgt spid="3">
                                            <p:txEl>
                                              <p:pRg st="8" end="8"/>
                                            </p:txEl>
                                          </p:spTgt>
                                        </p:tgtEl>
                                      </p:cBhvr>
                                      <p:to x="100000" y="95000"/>
                                    </p:animScale>
                                    <p:animScale>
                                      <p:cBhvr>
                                        <p:cTn id="122" dur="166" decel="50000">
                                          <p:stCondLst>
                                            <p:cond delay="1834"/>
                                          </p:stCondLst>
                                        </p:cTn>
                                        <p:tgtEl>
                                          <p:spTgt spid="3">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251520" y="404664"/>
            <a:ext cx="8640960" cy="5634960"/>
          </a:xfrm>
        </p:spPr>
        <p:txBody>
          <a:bodyPr>
            <a:normAutofit lnSpcReduction="10000"/>
          </a:bodyPr>
          <a:lstStyle/>
          <a:p>
            <a:r>
              <a:rPr lang="tr-TR" sz="3600" dirty="0">
                <a:solidFill>
                  <a:srgbClr val="FF0000"/>
                </a:solidFill>
              </a:rPr>
              <a:t>1.  Aşağıdakilerden hangisi İslam’a göre korunması gereken temel ilkeler arasında sayılmamıştır?</a:t>
            </a:r>
          </a:p>
          <a:p>
            <a:r>
              <a:rPr lang="tr-TR" sz="3600" dirty="0"/>
              <a:t>A) Neslin korunması   </a:t>
            </a:r>
            <a:endParaRPr lang="tr-TR" sz="3600" dirty="0" smtClean="0"/>
          </a:p>
          <a:p>
            <a:r>
              <a:rPr lang="tr-TR" sz="3600" dirty="0" smtClean="0"/>
              <a:t>B</a:t>
            </a:r>
            <a:r>
              <a:rPr lang="tr-TR" sz="3600" dirty="0"/>
              <a:t>) Aklın korunması       </a:t>
            </a:r>
            <a:endParaRPr lang="tr-TR" sz="3600" dirty="0" smtClean="0"/>
          </a:p>
          <a:p>
            <a:r>
              <a:rPr lang="tr-TR" sz="3600" dirty="0" smtClean="0"/>
              <a:t>C</a:t>
            </a:r>
            <a:r>
              <a:rPr lang="tr-TR" sz="3600" dirty="0"/>
              <a:t>) Dilin korunması      </a:t>
            </a:r>
            <a:endParaRPr lang="tr-TR" sz="3600" dirty="0" smtClean="0"/>
          </a:p>
          <a:p>
            <a:r>
              <a:rPr lang="tr-TR" sz="3600" dirty="0" smtClean="0"/>
              <a:t>D</a:t>
            </a:r>
            <a:r>
              <a:rPr lang="tr-TR" sz="3600" dirty="0"/>
              <a:t>) Dinin korunması</a:t>
            </a:r>
          </a:p>
          <a:p>
            <a:endParaRPr lang="tr-TR" dirty="0" smtClean="0"/>
          </a:p>
          <a:p>
            <a:pPr lvl="0">
              <a:buClr>
                <a:srgbClr val="F14124">
                  <a:lumMod val="75000"/>
                </a:srgbClr>
              </a:buClr>
            </a:pPr>
            <a:r>
              <a:rPr lang="tr-TR" sz="3600" dirty="0" smtClean="0">
                <a:solidFill>
                  <a:srgbClr val="FF0000"/>
                </a:solidFill>
              </a:rPr>
              <a:t>CEVAP: C</a:t>
            </a:r>
            <a:r>
              <a:rPr lang="tr-TR" sz="3600" dirty="0">
                <a:solidFill>
                  <a:srgbClr val="FF0000"/>
                </a:solidFill>
              </a:rPr>
              <a:t>) Dilin korunması      </a:t>
            </a:r>
          </a:p>
          <a:p>
            <a:endParaRPr lang="tr-TR" dirty="0"/>
          </a:p>
        </p:txBody>
      </p:sp>
    </p:spTree>
    <p:extLst>
      <p:ext uri="{BB962C8B-B14F-4D97-AF65-F5344CB8AC3E}">
        <p14:creationId xmlns:p14="http://schemas.microsoft.com/office/powerpoint/2010/main" xmlns="" val="807523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2000"/>
                                        <p:tgtEl>
                                          <p:spTgt spid="3">
                                            <p:txEl>
                                              <p:pRg st="6" end="6"/>
                                            </p:txEl>
                                          </p:spTgt>
                                        </p:tgtEl>
                                      </p:cBhvr>
                                    </p:animEffect>
                                    <p:anim calcmode="lin" valueType="num">
                                      <p:cBhvr>
                                        <p:cTn id="8"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332656"/>
            <a:ext cx="8856984" cy="6336704"/>
          </a:xfrm>
        </p:spPr>
        <p:txBody>
          <a:bodyPr>
            <a:normAutofit lnSpcReduction="10000"/>
          </a:bodyPr>
          <a:lstStyle/>
          <a:p>
            <a:pPr marL="45720" indent="0">
              <a:buNone/>
            </a:pPr>
            <a:endParaRPr lang="tr-TR" dirty="0"/>
          </a:p>
          <a:p>
            <a:r>
              <a:rPr lang="tr-TR" sz="2800" dirty="0"/>
              <a:t>2. Neslin korunmasıyla ilgili olarak aşağıda verilen ifadelerden hangisi yanlıştır?     </a:t>
            </a:r>
          </a:p>
          <a:p>
            <a:r>
              <a:rPr lang="tr-TR" sz="2800" dirty="0"/>
              <a:t> A) Sağlıklı bir toplum için neslin korunması gerekir.     </a:t>
            </a:r>
          </a:p>
          <a:p>
            <a:r>
              <a:rPr lang="tr-TR" sz="2800" dirty="0"/>
              <a:t> B) İslam dini neslin korunması kapsamında nikaha önem vermiştir. </a:t>
            </a:r>
          </a:p>
          <a:p>
            <a:r>
              <a:rPr lang="tr-TR" sz="2800" dirty="0"/>
              <a:t> C) Aile, neslin korunmasında en önemli kurumlardandır.</a:t>
            </a:r>
          </a:p>
          <a:p>
            <a:r>
              <a:rPr lang="tr-TR" sz="2800" dirty="0"/>
              <a:t> D) Neslin korunmasından sadece devlet sorumludur.</a:t>
            </a:r>
          </a:p>
          <a:p>
            <a:endParaRPr lang="tr-TR" sz="2800" dirty="0"/>
          </a:p>
          <a:p>
            <a:endParaRPr lang="tr-TR" sz="2800" dirty="0"/>
          </a:p>
          <a:p>
            <a:r>
              <a:rPr lang="tr-TR" sz="2800" dirty="0"/>
              <a:t> </a:t>
            </a:r>
            <a:r>
              <a:rPr lang="tr-TR" sz="2800" b="1" dirty="0">
                <a:solidFill>
                  <a:srgbClr val="FF0000"/>
                </a:solidFill>
              </a:rPr>
              <a:t>D) Neslin korunmasından sadece devlet sorumludur</a:t>
            </a:r>
          </a:p>
        </p:txBody>
      </p:sp>
    </p:spTree>
    <p:extLst>
      <p:ext uri="{BB962C8B-B14F-4D97-AF65-F5344CB8AC3E}">
        <p14:creationId xmlns:p14="http://schemas.microsoft.com/office/powerpoint/2010/main" xmlns="" val="807523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 calcmode="lin" valueType="num">
                                      <p:cBhvr additive="base">
                                        <p:cTn id="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404664"/>
            <a:ext cx="8568952" cy="6264696"/>
          </a:xfrm>
        </p:spPr>
        <p:txBody>
          <a:bodyPr/>
          <a:lstStyle/>
          <a:p>
            <a:r>
              <a:rPr lang="tr-TR" dirty="0"/>
              <a:t>3. </a:t>
            </a:r>
            <a:r>
              <a:rPr lang="tr-TR" sz="3200" dirty="0" err="1">
                <a:solidFill>
                  <a:srgbClr val="FF0000"/>
                </a:solidFill>
              </a:rPr>
              <a:t>Asr</a:t>
            </a:r>
            <a:r>
              <a:rPr lang="tr-TR" sz="3200" dirty="0">
                <a:solidFill>
                  <a:srgbClr val="FF0000"/>
                </a:solidFill>
              </a:rPr>
              <a:t> suresinde bir Müslümanın sahip olması gereken temel özelliklere vurgu yapılmıştır. Aşağıdakilerden hangisi bu ilkelerden biri değildir? </a:t>
            </a:r>
            <a:endParaRPr lang="tr-TR" sz="3200" dirty="0" smtClean="0">
              <a:solidFill>
                <a:srgbClr val="FF0000"/>
              </a:solidFill>
            </a:endParaRPr>
          </a:p>
          <a:p>
            <a:r>
              <a:rPr lang="tr-TR" sz="3200" dirty="0" smtClean="0"/>
              <a:t>A</a:t>
            </a:r>
            <a:r>
              <a:rPr lang="tr-TR" sz="3200" dirty="0"/>
              <a:t>) Samimi bir şekilde iman etmek. </a:t>
            </a:r>
            <a:endParaRPr lang="tr-TR" sz="3200" dirty="0" smtClean="0"/>
          </a:p>
          <a:p>
            <a:r>
              <a:rPr lang="tr-TR" sz="3200" dirty="0" smtClean="0"/>
              <a:t>B</a:t>
            </a:r>
            <a:r>
              <a:rPr lang="tr-TR" sz="3200" dirty="0"/>
              <a:t>) Salih amel işlemek. </a:t>
            </a:r>
            <a:endParaRPr lang="tr-TR" sz="3200" dirty="0" smtClean="0"/>
          </a:p>
          <a:p>
            <a:r>
              <a:rPr lang="tr-TR" sz="3200" dirty="0" smtClean="0"/>
              <a:t>C</a:t>
            </a:r>
            <a:r>
              <a:rPr lang="tr-TR" sz="3200" dirty="0"/>
              <a:t>) Hakkı (doğruluğu) tavsiye etmek</a:t>
            </a:r>
            <a:r>
              <a:rPr lang="tr-TR" sz="3200" dirty="0" smtClean="0"/>
              <a:t>.</a:t>
            </a:r>
          </a:p>
          <a:p>
            <a:r>
              <a:rPr lang="tr-TR" sz="3200" dirty="0" smtClean="0"/>
              <a:t>D</a:t>
            </a:r>
            <a:r>
              <a:rPr lang="tr-TR" sz="3200" dirty="0"/>
              <a:t>) Cennetteki nimetleri saymak</a:t>
            </a:r>
            <a:r>
              <a:rPr lang="tr-TR" sz="3200" dirty="0" smtClean="0"/>
              <a:t>.</a:t>
            </a:r>
          </a:p>
          <a:p>
            <a:endParaRPr lang="tr-TR" sz="3200" dirty="0"/>
          </a:p>
          <a:p>
            <a:r>
              <a:rPr lang="tr-TR" sz="3200" b="1" dirty="0">
                <a:solidFill>
                  <a:srgbClr val="FF0000"/>
                </a:solidFill>
              </a:rPr>
              <a:t>D) Cennetteki nimetleri saymak.</a:t>
            </a:r>
          </a:p>
          <a:p>
            <a:endParaRPr lang="tr-TR" sz="3200" dirty="0"/>
          </a:p>
        </p:txBody>
      </p:sp>
    </p:spTree>
    <p:extLst>
      <p:ext uri="{BB962C8B-B14F-4D97-AF65-F5344CB8AC3E}">
        <p14:creationId xmlns:p14="http://schemas.microsoft.com/office/powerpoint/2010/main" xmlns="" val="807523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07504" y="116632"/>
            <a:ext cx="8784976" cy="6480720"/>
          </a:xfrm>
        </p:spPr>
        <p:txBody>
          <a:bodyPr>
            <a:normAutofit lnSpcReduction="10000"/>
          </a:bodyPr>
          <a:lstStyle/>
          <a:p>
            <a:r>
              <a:rPr lang="tr-TR" sz="2800" dirty="0"/>
              <a:t>4. “Ey Rabbim! Bana iktidar verdin ve bana rüyaların yorumunu da öğrettin. Ey gökleri ve yeri yaratan! Dünyada da </a:t>
            </a:r>
            <a:r>
              <a:rPr lang="tr-TR" sz="2800" dirty="0" err="1"/>
              <a:t>âhirette</a:t>
            </a:r>
            <a:r>
              <a:rPr lang="tr-TR" sz="2800" dirty="0"/>
              <a:t> de beni yönetip himaye eden sensin. Müslüman olarak canımı al ve beni iyi kulların arasına kat!” </a:t>
            </a:r>
            <a:endParaRPr lang="tr-TR" sz="2800" dirty="0" smtClean="0"/>
          </a:p>
          <a:p>
            <a:r>
              <a:rPr lang="tr-TR" sz="2800" b="1" dirty="0" smtClean="0">
                <a:solidFill>
                  <a:srgbClr val="FF0000"/>
                </a:solidFill>
              </a:rPr>
              <a:t>Yukarıda </a:t>
            </a:r>
            <a:r>
              <a:rPr lang="tr-TR" sz="2800" b="1" dirty="0">
                <a:solidFill>
                  <a:srgbClr val="FF0000"/>
                </a:solidFill>
              </a:rPr>
              <a:t>verilen Hz. Yusuf’un (</a:t>
            </a:r>
            <a:r>
              <a:rPr lang="tr-TR" sz="2800" b="1" dirty="0" err="1">
                <a:solidFill>
                  <a:srgbClr val="FF0000"/>
                </a:solidFill>
              </a:rPr>
              <a:t>a.s</a:t>
            </a:r>
            <a:r>
              <a:rPr lang="tr-TR" sz="2800" b="1" dirty="0">
                <a:solidFill>
                  <a:srgbClr val="FF0000"/>
                </a:solidFill>
              </a:rPr>
              <a:t>.) duasından aşağıdakilerden hangisi çıkarılamaz?</a:t>
            </a:r>
          </a:p>
          <a:p>
            <a:r>
              <a:rPr lang="tr-TR" sz="2800" dirty="0"/>
              <a:t>A) Allah’ın (c.c.) kudret ve yücelik sahibi olduğu </a:t>
            </a:r>
            <a:endParaRPr lang="tr-TR" sz="2800" dirty="0" smtClean="0"/>
          </a:p>
          <a:p>
            <a:r>
              <a:rPr lang="tr-TR" sz="2800" dirty="0" smtClean="0"/>
              <a:t>B</a:t>
            </a:r>
            <a:r>
              <a:rPr lang="tr-TR" sz="2800" dirty="0"/>
              <a:t>) Allah’ın (c.c.) herkese rüya yorumu öğrettiği </a:t>
            </a:r>
            <a:endParaRPr lang="tr-TR" sz="2800" dirty="0" smtClean="0"/>
          </a:p>
          <a:p>
            <a:r>
              <a:rPr lang="tr-TR" sz="2800" dirty="0" smtClean="0"/>
              <a:t>C</a:t>
            </a:r>
            <a:r>
              <a:rPr lang="tr-TR" sz="2800" dirty="0"/>
              <a:t>) Allah’ın (c.c.) peygamberlere hikmet </a:t>
            </a:r>
            <a:r>
              <a:rPr lang="tr-TR" sz="2800" dirty="0" smtClean="0"/>
              <a:t>verdiği</a:t>
            </a:r>
          </a:p>
          <a:p>
            <a:r>
              <a:rPr lang="tr-TR" sz="2800" dirty="0" smtClean="0"/>
              <a:t>D</a:t>
            </a:r>
            <a:r>
              <a:rPr lang="tr-TR" sz="2800" dirty="0"/>
              <a:t>) Allah’ın (c.c.) dünya ve ahiretin sahibi olduğu</a:t>
            </a:r>
          </a:p>
          <a:p>
            <a:endParaRPr lang="tr-TR" sz="2800" dirty="0" smtClean="0"/>
          </a:p>
          <a:p>
            <a:endParaRPr lang="tr-TR" dirty="0"/>
          </a:p>
          <a:p>
            <a:r>
              <a:rPr lang="tr-TR" sz="2800" b="1" dirty="0">
                <a:solidFill>
                  <a:srgbClr val="FF0000"/>
                </a:solidFill>
              </a:rPr>
              <a:t>B) Allah’ın (c.c.) herkese rüya yorumu öğrettiği </a:t>
            </a:r>
          </a:p>
          <a:p>
            <a:endParaRPr lang="tr-TR" dirty="0"/>
          </a:p>
        </p:txBody>
      </p:sp>
    </p:spTree>
    <p:extLst>
      <p:ext uri="{BB962C8B-B14F-4D97-AF65-F5344CB8AC3E}">
        <p14:creationId xmlns:p14="http://schemas.microsoft.com/office/powerpoint/2010/main" xmlns="" val="95431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fade">
                                      <p:cBhvr>
                                        <p:cTn id="7" dur="1000"/>
                                        <p:tgtEl>
                                          <p:spTgt spid="3">
                                            <p:txEl>
                                              <p:pRg st="8" end="8"/>
                                            </p:txEl>
                                          </p:spTgt>
                                        </p:tgtEl>
                                      </p:cBhvr>
                                    </p:animEffect>
                                    <p:anim calcmode="lin" valueType="num">
                                      <p:cBhvr>
                                        <p:cTn id="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899592" y="188640"/>
            <a:ext cx="6512511" cy="1143000"/>
          </a:xfrm>
        </p:spPr>
        <p:txBody>
          <a:bodyPr/>
          <a:lstStyle/>
          <a:p>
            <a:pPr algn="l"/>
            <a:r>
              <a:rPr lang="tr-TR" dirty="0" smtClean="0">
                <a:solidFill>
                  <a:srgbClr val="FF0000"/>
                </a:solidFill>
              </a:rPr>
              <a:t>DİN NEDİR?</a:t>
            </a:r>
            <a:endParaRPr lang="tr-TR" dirty="0">
              <a:solidFill>
                <a:srgbClr val="FF0000"/>
              </a:solidFill>
            </a:endParaRPr>
          </a:p>
        </p:txBody>
      </p:sp>
      <p:sp>
        <p:nvSpPr>
          <p:cNvPr id="3" name="İçerik Yer Tutucusu 2"/>
          <p:cNvSpPr>
            <a:spLocks noGrp="1"/>
          </p:cNvSpPr>
          <p:nvPr>
            <p:ph sz="quarter" idx="13"/>
          </p:nvPr>
        </p:nvSpPr>
        <p:spPr>
          <a:xfrm>
            <a:off x="323528" y="1124744"/>
            <a:ext cx="8568952" cy="5544616"/>
          </a:xfrm>
        </p:spPr>
        <p:txBody>
          <a:bodyPr>
            <a:noAutofit/>
          </a:bodyPr>
          <a:lstStyle/>
          <a:p>
            <a:r>
              <a:rPr lang="tr-TR" sz="3600" dirty="0"/>
              <a:t>Din, akıl sahibi bireyleri kendi özgür iradeleriyle iyiye ve doğruya yönelten ve onların mutluluğunu amaçlayan ilahî kurallar bütünüdür. </a:t>
            </a:r>
            <a:endParaRPr lang="tr-TR" sz="3600" dirty="0" smtClean="0"/>
          </a:p>
          <a:p>
            <a:r>
              <a:rPr lang="tr-TR" sz="3600" dirty="0" smtClean="0"/>
              <a:t>Dinin </a:t>
            </a:r>
            <a:r>
              <a:rPr lang="tr-TR" sz="3600" dirty="0"/>
              <a:t>ana konuları; </a:t>
            </a:r>
            <a:endParaRPr lang="tr-TR" sz="3600" dirty="0" smtClean="0"/>
          </a:p>
          <a:p>
            <a:r>
              <a:rPr lang="tr-TR" sz="3600" dirty="0" smtClean="0"/>
              <a:t>inanç </a:t>
            </a:r>
            <a:r>
              <a:rPr lang="tr-TR" sz="3600" dirty="0"/>
              <a:t>esasları, </a:t>
            </a:r>
            <a:endParaRPr lang="tr-TR" sz="3600" dirty="0" smtClean="0"/>
          </a:p>
          <a:p>
            <a:r>
              <a:rPr lang="tr-TR" sz="3600" dirty="0" smtClean="0"/>
              <a:t>ibadetler</a:t>
            </a:r>
            <a:r>
              <a:rPr lang="tr-TR" sz="3600" dirty="0"/>
              <a:t>, </a:t>
            </a:r>
            <a:endParaRPr lang="tr-TR" sz="3600" dirty="0" smtClean="0"/>
          </a:p>
          <a:p>
            <a:r>
              <a:rPr lang="tr-TR" sz="3600" dirty="0" smtClean="0"/>
              <a:t>ahlak </a:t>
            </a:r>
            <a:r>
              <a:rPr lang="tr-TR" sz="3600" dirty="0"/>
              <a:t>ilkeleri </a:t>
            </a:r>
            <a:r>
              <a:rPr lang="tr-TR" sz="3600" dirty="0" smtClean="0"/>
              <a:t>ve</a:t>
            </a:r>
          </a:p>
          <a:p>
            <a:r>
              <a:rPr lang="tr-TR" sz="3600" dirty="0" smtClean="0"/>
              <a:t> </a:t>
            </a:r>
            <a:r>
              <a:rPr lang="tr-TR" sz="3600" dirty="0"/>
              <a:t>toplumsal ilişkilerdir</a:t>
            </a:r>
          </a:p>
        </p:txBody>
      </p:sp>
    </p:spTree>
    <p:extLst>
      <p:ext uri="{BB962C8B-B14F-4D97-AF65-F5344CB8AC3E}">
        <p14:creationId xmlns:p14="http://schemas.microsoft.com/office/powerpoint/2010/main" xmlns="" val="122956408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476672"/>
            <a:ext cx="8496944" cy="6120680"/>
          </a:xfrm>
        </p:spPr>
        <p:txBody>
          <a:bodyPr>
            <a:normAutofit lnSpcReduction="10000"/>
          </a:bodyPr>
          <a:lstStyle/>
          <a:p>
            <a:r>
              <a:rPr lang="tr-TR" sz="2800" dirty="0"/>
              <a:t>5. ............................... akıl sahibi bireyleri kendi özgür iradeleriyle iyiye ve doğruya yönelten ve onların mutluluğunu amaçlayan ilahî kurallar bütünüdür.    </a:t>
            </a:r>
            <a:endParaRPr lang="tr-TR" sz="2800" dirty="0" smtClean="0"/>
          </a:p>
          <a:p>
            <a:r>
              <a:rPr lang="tr-TR" sz="2800" dirty="0" smtClean="0"/>
              <a:t> </a:t>
            </a:r>
            <a:r>
              <a:rPr lang="tr-TR" sz="2800" b="1" dirty="0">
                <a:solidFill>
                  <a:srgbClr val="FF0000"/>
                </a:solidFill>
              </a:rPr>
              <a:t>Yukarıda verilen noktalı yere aşağıdakilerden hangisi getirilmelidir? </a:t>
            </a:r>
            <a:endParaRPr lang="tr-TR" sz="2800" b="1" dirty="0" smtClean="0">
              <a:solidFill>
                <a:srgbClr val="FF0000"/>
              </a:solidFill>
            </a:endParaRPr>
          </a:p>
          <a:p>
            <a:r>
              <a:rPr lang="tr-TR" sz="2800" dirty="0" smtClean="0"/>
              <a:t>A</a:t>
            </a:r>
            <a:r>
              <a:rPr lang="tr-TR" sz="2800" dirty="0"/>
              <a:t>) Din </a:t>
            </a:r>
            <a:endParaRPr lang="tr-TR" sz="2800" dirty="0" smtClean="0"/>
          </a:p>
          <a:p>
            <a:r>
              <a:rPr lang="tr-TR" sz="2800" dirty="0" smtClean="0"/>
              <a:t>B</a:t>
            </a:r>
            <a:r>
              <a:rPr lang="tr-TR" sz="2800" dirty="0"/>
              <a:t>) Nesil </a:t>
            </a:r>
            <a:endParaRPr lang="tr-TR" sz="2800" dirty="0" smtClean="0"/>
          </a:p>
          <a:p>
            <a:r>
              <a:rPr lang="tr-TR" sz="2800" dirty="0" smtClean="0"/>
              <a:t>C</a:t>
            </a:r>
            <a:r>
              <a:rPr lang="tr-TR" sz="2800" dirty="0"/>
              <a:t>) </a:t>
            </a:r>
            <a:r>
              <a:rPr lang="tr-TR" sz="2800" dirty="0" smtClean="0"/>
              <a:t>Can</a:t>
            </a:r>
          </a:p>
          <a:p>
            <a:r>
              <a:rPr lang="tr-TR" sz="2800" dirty="0" smtClean="0"/>
              <a:t>D</a:t>
            </a:r>
            <a:r>
              <a:rPr lang="tr-TR" sz="2800" dirty="0"/>
              <a:t>) </a:t>
            </a:r>
            <a:r>
              <a:rPr lang="tr-TR" sz="2800" dirty="0" smtClean="0"/>
              <a:t>Hak</a:t>
            </a:r>
          </a:p>
          <a:p>
            <a:endParaRPr lang="tr-TR" sz="2800" dirty="0"/>
          </a:p>
          <a:p>
            <a:r>
              <a:rPr lang="tr-TR" sz="4400" b="1" dirty="0">
                <a:solidFill>
                  <a:srgbClr val="FF0000"/>
                </a:solidFill>
              </a:rPr>
              <a:t>A) Din </a:t>
            </a:r>
          </a:p>
          <a:p>
            <a:endParaRPr lang="tr-TR" sz="2800" dirty="0"/>
          </a:p>
          <a:p>
            <a:endParaRPr lang="tr-TR" dirty="0"/>
          </a:p>
        </p:txBody>
      </p:sp>
    </p:spTree>
    <p:extLst>
      <p:ext uri="{BB962C8B-B14F-4D97-AF65-F5344CB8AC3E}">
        <p14:creationId xmlns:p14="http://schemas.microsoft.com/office/powerpoint/2010/main" xmlns="" val="282656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0" y="0"/>
            <a:ext cx="9036496" cy="6669360"/>
          </a:xfrm>
        </p:spPr>
        <p:txBody>
          <a:bodyPr>
            <a:normAutofit lnSpcReduction="10000"/>
          </a:bodyPr>
          <a:lstStyle/>
          <a:p>
            <a:r>
              <a:rPr lang="tr-TR" sz="2800" dirty="0"/>
              <a:t>6. “Ey İnananlar! İçki, kumar, putlar ve fal okları şüphesiz şeytan işi pisliklerdir, bunlardan kaçının ki saadete eresiniz.” (Maide suresi, 90. ayet</a:t>
            </a:r>
            <a:r>
              <a:rPr lang="tr-TR" sz="2800" dirty="0" smtClean="0"/>
              <a:t>.)</a:t>
            </a:r>
          </a:p>
          <a:p>
            <a:r>
              <a:rPr lang="tr-TR" sz="2800" dirty="0" smtClean="0"/>
              <a:t> </a:t>
            </a:r>
            <a:r>
              <a:rPr lang="tr-TR" sz="2800" b="1" dirty="0">
                <a:solidFill>
                  <a:srgbClr val="FF0000"/>
                </a:solidFill>
              </a:rPr>
              <a:t>Bu ayetten aşağıdakilerden hangisi çıkarılamaz? </a:t>
            </a:r>
            <a:endParaRPr lang="tr-TR" sz="2800" b="1" dirty="0" smtClean="0">
              <a:solidFill>
                <a:srgbClr val="FF0000"/>
              </a:solidFill>
            </a:endParaRPr>
          </a:p>
          <a:p>
            <a:pPr marL="45720" indent="0">
              <a:buNone/>
            </a:pPr>
            <a:r>
              <a:rPr lang="tr-TR" sz="2800" b="1" dirty="0" smtClean="0">
                <a:solidFill>
                  <a:srgbClr val="FF0000"/>
                </a:solidFill>
              </a:rPr>
              <a:t>A</a:t>
            </a:r>
            <a:r>
              <a:rPr lang="tr-TR" sz="2800" b="1" dirty="0">
                <a:solidFill>
                  <a:srgbClr val="FF0000"/>
                </a:solidFill>
              </a:rPr>
              <a:t>) </a:t>
            </a:r>
            <a:r>
              <a:rPr lang="tr-TR" sz="2800" dirty="0"/>
              <a:t>İslam dini, içki ve kumarı kesin bir şekilde yasaklamıştır. </a:t>
            </a:r>
            <a:endParaRPr lang="tr-TR" sz="2800" dirty="0" smtClean="0"/>
          </a:p>
          <a:p>
            <a:pPr marL="45720" indent="0">
              <a:buNone/>
            </a:pPr>
            <a:r>
              <a:rPr lang="tr-TR" sz="2800" b="1" dirty="0" smtClean="0">
                <a:solidFill>
                  <a:srgbClr val="FF0000"/>
                </a:solidFill>
              </a:rPr>
              <a:t>B</a:t>
            </a:r>
            <a:r>
              <a:rPr lang="tr-TR" sz="2800" b="1" dirty="0">
                <a:solidFill>
                  <a:srgbClr val="FF0000"/>
                </a:solidFill>
              </a:rPr>
              <a:t>)</a:t>
            </a:r>
            <a:r>
              <a:rPr lang="tr-TR" sz="2800" dirty="0"/>
              <a:t> Ayette fal ve şans oklarından uzak durulması gerektiği belirtilmiştir</a:t>
            </a:r>
            <a:r>
              <a:rPr lang="tr-TR" sz="2800" dirty="0" smtClean="0"/>
              <a:t>.</a:t>
            </a:r>
          </a:p>
          <a:p>
            <a:pPr marL="45720" indent="0">
              <a:buNone/>
            </a:pPr>
            <a:r>
              <a:rPr lang="tr-TR" sz="2800" b="1" dirty="0" smtClean="0">
                <a:solidFill>
                  <a:srgbClr val="FF0000"/>
                </a:solidFill>
              </a:rPr>
              <a:t>C</a:t>
            </a:r>
            <a:r>
              <a:rPr lang="tr-TR" sz="2800" b="1" dirty="0">
                <a:solidFill>
                  <a:srgbClr val="FF0000"/>
                </a:solidFill>
              </a:rPr>
              <a:t>)</a:t>
            </a:r>
            <a:r>
              <a:rPr lang="tr-TR" sz="2800" dirty="0"/>
              <a:t> İslam dini, insanın akıl sağlığına zarar veren şeylerden uzak durulmasını istemiştir</a:t>
            </a:r>
            <a:r>
              <a:rPr lang="tr-TR" sz="2800" dirty="0" smtClean="0"/>
              <a:t>.</a:t>
            </a:r>
          </a:p>
          <a:p>
            <a:pPr marL="45720" indent="0">
              <a:buNone/>
            </a:pPr>
            <a:r>
              <a:rPr lang="tr-TR" sz="2800" b="1" dirty="0" smtClean="0">
                <a:solidFill>
                  <a:srgbClr val="FF0000"/>
                </a:solidFill>
              </a:rPr>
              <a:t>D</a:t>
            </a:r>
            <a:r>
              <a:rPr lang="tr-TR" sz="2800" b="1" dirty="0">
                <a:solidFill>
                  <a:srgbClr val="FF0000"/>
                </a:solidFill>
              </a:rPr>
              <a:t>) </a:t>
            </a:r>
            <a:r>
              <a:rPr lang="tr-TR" sz="2800" dirty="0"/>
              <a:t>Sarhoş olmayacak kadar içki içmekte sakınca yoktur</a:t>
            </a:r>
            <a:r>
              <a:rPr lang="tr-TR" sz="2800" dirty="0" smtClean="0"/>
              <a:t>.</a:t>
            </a:r>
          </a:p>
          <a:p>
            <a:pPr marL="45720" indent="0">
              <a:buNone/>
            </a:pPr>
            <a:r>
              <a:rPr lang="tr-TR" sz="2800" b="1" dirty="0">
                <a:solidFill>
                  <a:srgbClr val="FF0000"/>
                </a:solidFill>
              </a:rPr>
              <a:t>D) Sarhoş olmayacak kadar içki içmekte sakınca yoktur.</a:t>
            </a:r>
          </a:p>
          <a:p>
            <a:pPr marL="45720" indent="0">
              <a:buNone/>
            </a:pPr>
            <a:endParaRPr lang="tr-TR" sz="2800" dirty="0" smtClean="0"/>
          </a:p>
          <a:p>
            <a:pPr marL="45720" indent="0">
              <a:buNone/>
            </a:pPr>
            <a:endParaRPr lang="tr-TR" sz="2800" dirty="0"/>
          </a:p>
          <a:p>
            <a:pPr marL="45720" indent="0">
              <a:buNone/>
            </a:pPr>
            <a:endParaRPr lang="tr-TR" sz="2800" dirty="0" smtClean="0"/>
          </a:p>
          <a:p>
            <a:pPr marL="45720" indent="0">
              <a:buNone/>
            </a:pPr>
            <a:endParaRPr lang="tr-TR" sz="2800" dirty="0"/>
          </a:p>
          <a:p>
            <a:pPr marL="45720" indent="0">
              <a:buNone/>
            </a:pPr>
            <a:endParaRPr lang="tr-TR" dirty="0"/>
          </a:p>
        </p:txBody>
      </p:sp>
    </p:spTree>
    <p:extLst>
      <p:ext uri="{BB962C8B-B14F-4D97-AF65-F5344CB8AC3E}">
        <p14:creationId xmlns:p14="http://schemas.microsoft.com/office/powerpoint/2010/main" xmlns="" val="3272460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260648"/>
            <a:ext cx="8856984" cy="6480720"/>
          </a:xfrm>
        </p:spPr>
        <p:txBody>
          <a:bodyPr>
            <a:normAutofit fontScale="85000" lnSpcReduction="20000"/>
          </a:bodyPr>
          <a:lstStyle/>
          <a:p>
            <a:r>
              <a:rPr lang="tr-TR" sz="3200" dirty="0"/>
              <a:t>(Hz. Yusuf (</a:t>
            </a:r>
            <a:r>
              <a:rPr lang="tr-TR" sz="3200" dirty="0" err="1"/>
              <a:t>s.a</a:t>
            </a:r>
            <a:r>
              <a:rPr lang="tr-TR" sz="3200" dirty="0"/>
              <a:t>.), din, kul hakkı, kıssa, alkol, tahrif)</a:t>
            </a:r>
          </a:p>
          <a:p>
            <a:r>
              <a:rPr lang="tr-TR" sz="2800" dirty="0"/>
              <a:t>1. Akıl sahibi insanların kendi iradesiyle seçtikleri, onları hayra götüren ilahi kurallar bütününe </a:t>
            </a:r>
            <a:r>
              <a:rPr lang="tr-TR" sz="2800" dirty="0" smtClean="0"/>
              <a:t>....... denir</a:t>
            </a:r>
            <a:r>
              <a:rPr lang="tr-TR" sz="2800" dirty="0"/>
              <a:t>. </a:t>
            </a:r>
            <a:endParaRPr lang="tr-TR" sz="2800" dirty="0" smtClean="0"/>
          </a:p>
          <a:p>
            <a:r>
              <a:rPr lang="tr-TR" sz="2800" b="1" dirty="0">
                <a:solidFill>
                  <a:srgbClr val="FF0000"/>
                </a:solidFill>
              </a:rPr>
              <a:t>DİN</a:t>
            </a:r>
            <a:endParaRPr lang="tr-TR" sz="2800" dirty="0"/>
          </a:p>
          <a:p>
            <a:r>
              <a:rPr lang="tr-TR" sz="2800" dirty="0"/>
              <a:t>2. İslam’a göre başkasının malını haksız yere elinden </a:t>
            </a:r>
            <a:r>
              <a:rPr lang="tr-TR" sz="2800" dirty="0" smtClean="0"/>
              <a:t>almak.....</a:t>
            </a:r>
            <a:r>
              <a:rPr lang="tr-TR" sz="2800" dirty="0" err="1" smtClean="0"/>
              <a:t>dır</a:t>
            </a:r>
            <a:r>
              <a:rPr lang="tr-TR" sz="2800" dirty="0" smtClean="0"/>
              <a:t>.</a:t>
            </a:r>
          </a:p>
          <a:p>
            <a:r>
              <a:rPr lang="tr-TR" sz="3200" b="1" dirty="0">
                <a:solidFill>
                  <a:srgbClr val="FF0000"/>
                </a:solidFill>
              </a:rPr>
              <a:t>kul hakkı</a:t>
            </a:r>
            <a:endParaRPr lang="tr-TR" sz="2800" b="1" dirty="0">
              <a:solidFill>
                <a:srgbClr val="FF0000"/>
              </a:solidFill>
            </a:endParaRPr>
          </a:p>
          <a:p>
            <a:r>
              <a:rPr lang="tr-TR" sz="2800" dirty="0" smtClean="0"/>
              <a:t>3................... bağımlılığı </a:t>
            </a:r>
            <a:r>
              <a:rPr lang="tr-TR" sz="2800" dirty="0"/>
              <a:t>gibi kötü alışkanlıklar akıl sağlığına zarar vermektedir. </a:t>
            </a:r>
            <a:endParaRPr lang="tr-TR" sz="2800" dirty="0" smtClean="0"/>
          </a:p>
          <a:p>
            <a:r>
              <a:rPr lang="tr-TR" sz="3200" b="1" dirty="0">
                <a:solidFill>
                  <a:srgbClr val="FF0000"/>
                </a:solidFill>
              </a:rPr>
              <a:t>alkol</a:t>
            </a:r>
            <a:endParaRPr lang="tr-TR" sz="2800" b="1" dirty="0">
              <a:solidFill>
                <a:srgbClr val="FF0000"/>
              </a:solidFill>
            </a:endParaRPr>
          </a:p>
          <a:p>
            <a:r>
              <a:rPr lang="tr-TR" sz="2800" dirty="0" smtClean="0"/>
              <a:t>4. .............saptırma</a:t>
            </a:r>
            <a:r>
              <a:rPr lang="tr-TR" sz="2800" dirty="0"/>
              <a:t>, çarpıtma, değiştirme, bozma, bozulma anlamına gelir</a:t>
            </a:r>
            <a:r>
              <a:rPr lang="tr-TR" sz="2800" dirty="0" smtClean="0"/>
              <a:t>.</a:t>
            </a:r>
          </a:p>
          <a:p>
            <a:r>
              <a:rPr lang="tr-TR" sz="3500" b="1" dirty="0">
                <a:solidFill>
                  <a:srgbClr val="FF0000"/>
                </a:solidFill>
              </a:rPr>
              <a:t>tahrif</a:t>
            </a:r>
            <a:endParaRPr lang="tr-TR" sz="2800" b="1" dirty="0">
              <a:solidFill>
                <a:srgbClr val="FF0000"/>
              </a:solidFill>
            </a:endParaRPr>
          </a:p>
          <a:p>
            <a:r>
              <a:rPr lang="tr-TR" sz="2800" dirty="0"/>
              <a:t>5. </a:t>
            </a:r>
            <a:r>
              <a:rPr lang="tr-TR" sz="2800" dirty="0" smtClean="0"/>
              <a:t>.............Hz</a:t>
            </a:r>
            <a:r>
              <a:rPr lang="tr-TR" sz="2800" dirty="0"/>
              <a:t>. </a:t>
            </a:r>
            <a:r>
              <a:rPr lang="tr-TR" sz="2800" dirty="0" err="1"/>
              <a:t>Yakub’un</a:t>
            </a:r>
            <a:r>
              <a:rPr lang="tr-TR" sz="2800" dirty="0"/>
              <a:t> (</a:t>
            </a:r>
            <a:r>
              <a:rPr lang="tr-TR" sz="2800" dirty="0" err="1"/>
              <a:t>a.s</a:t>
            </a:r>
            <a:r>
              <a:rPr lang="tr-TR" sz="2800" dirty="0"/>
              <a:t>.) on iki oğlundan biridir. Onun hayatını anlatan kıssa Kur’an-ı Kerim’de “kıssaların en güzeli” olarak nitelenir. </a:t>
            </a:r>
            <a:endParaRPr lang="tr-TR" sz="2800" dirty="0" smtClean="0"/>
          </a:p>
          <a:p>
            <a:r>
              <a:rPr lang="tr-TR" sz="3200" b="1" dirty="0">
                <a:solidFill>
                  <a:srgbClr val="FF0000"/>
                </a:solidFill>
              </a:rPr>
              <a:t>(Hz. Yusuf (</a:t>
            </a:r>
            <a:r>
              <a:rPr lang="tr-TR" sz="3200" b="1" dirty="0" err="1">
                <a:solidFill>
                  <a:srgbClr val="FF0000"/>
                </a:solidFill>
              </a:rPr>
              <a:t>s.a</a:t>
            </a:r>
            <a:r>
              <a:rPr lang="tr-TR" sz="3200" b="1" dirty="0">
                <a:solidFill>
                  <a:srgbClr val="FF0000"/>
                </a:solidFill>
              </a:rPr>
              <a:t>.),</a:t>
            </a:r>
            <a:endParaRPr lang="tr-TR" sz="2800" b="1" dirty="0">
              <a:solidFill>
                <a:srgbClr val="FF0000"/>
              </a:solidFill>
            </a:endParaRPr>
          </a:p>
        </p:txBody>
      </p:sp>
    </p:spTree>
    <p:extLst>
      <p:ext uri="{BB962C8B-B14F-4D97-AF65-F5344CB8AC3E}">
        <p14:creationId xmlns:p14="http://schemas.microsoft.com/office/powerpoint/2010/main" xmlns="" val="3962712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 calcmode="lin" valueType="num">
                                      <p:cBhvr>
                                        <p:cTn id="21"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23" dur="500"/>
                                        <p:tgtEl>
                                          <p:spTgt spid="3">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wipe(down)">
                                      <p:cBhvr>
                                        <p:cTn id="28" dur="580">
                                          <p:stCondLst>
                                            <p:cond delay="0"/>
                                          </p:stCondLst>
                                        </p:cTn>
                                        <p:tgtEl>
                                          <p:spTgt spid="3">
                                            <p:txEl>
                                              <p:pRg st="8" end="8"/>
                                            </p:txEl>
                                          </p:spTgt>
                                        </p:tgtEl>
                                      </p:cBhvr>
                                    </p:animEffect>
                                    <p:anim calcmode="lin" valueType="num">
                                      <p:cBhvr>
                                        <p:cTn id="29"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34" dur="26">
                                          <p:stCondLst>
                                            <p:cond delay="650"/>
                                          </p:stCondLst>
                                        </p:cTn>
                                        <p:tgtEl>
                                          <p:spTgt spid="3">
                                            <p:txEl>
                                              <p:pRg st="8" end="8"/>
                                            </p:txEl>
                                          </p:spTgt>
                                        </p:tgtEl>
                                      </p:cBhvr>
                                      <p:to x="100000" y="60000"/>
                                    </p:animScale>
                                    <p:animScale>
                                      <p:cBhvr>
                                        <p:cTn id="35" dur="166" decel="50000">
                                          <p:stCondLst>
                                            <p:cond delay="676"/>
                                          </p:stCondLst>
                                        </p:cTn>
                                        <p:tgtEl>
                                          <p:spTgt spid="3">
                                            <p:txEl>
                                              <p:pRg st="8" end="8"/>
                                            </p:txEl>
                                          </p:spTgt>
                                        </p:tgtEl>
                                      </p:cBhvr>
                                      <p:to x="100000" y="100000"/>
                                    </p:animScale>
                                    <p:animScale>
                                      <p:cBhvr>
                                        <p:cTn id="36" dur="26">
                                          <p:stCondLst>
                                            <p:cond delay="1312"/>
                                          </p:stCondLst>
                                        </p:cTn>
                                        <p:tgtEl>
                                          <p:spTgt spid="3">
                                            <p:txEl>
                                              <p:pRg st="8" end="8"/>
                                            </p:txEl>
                                          </p:spTgt>
                                        </p:tgtEl>
                                      </p:cBhvr>
                                      <p:to x="100000" y="80000"/>
                                    </p:animScale>
                                    <p:animScale>
                                      <p:cBhvr>
                                        <p:cTn id="37" dur="166" decel="50000">
                                          <p:stCondLst>
                                            <p:cond delay="1338"/>
                                          </p:stCondLst>
                                        </p:cTn>
                                        <p:tgtEl>
                                          <p:spTgt spid="3">
                                            <p:txEl>
                                              <p:pRg st="8" end="8"/>
                                            </p:txEl>
                                          </p:spTgt>
                                        </p:tgtEl>
                                      </p:cBhvr>
                                      <p:to x="100000" y="100000"/>
                                    </p:animScale>
                                    <p:animScale>
                                      <p:cBhvr>
                                        <p:cTn id="38" dur="26">
                                          <p:stCondLst>
                                            <p:cond delay="1642"/>
                                          </p:stCondLst>
                                        </p:cTn>
                                        <p:tgtEl>
                                          <p:spTgt spid="3">
                                            <p:txEl>
                                              <p:pRg st="8" end="8"/>
                                            </p:txEl>
                                          </p:spTgt>
                                        </p:tgtEl>
                                      </p:cBhvr>
                                      <p:to x="100000" y="90000"/>
                                    </p:animScale>
                                    <p:animScale>
                                      <p:cBhvr>
                                        <p:cTn id="39" dur="166" decel="50000">
                                          <p:stCondLst>
                                            <p:cond delay="1668"/>
                                          </p:stCondLst>
                                        </p:cTn>
                                        <p:tgtEl>
                                          <p:spTgt spid="3">
                                            <p:txEl>
                                              <p:pRg st="8" end="8"/>
                                            </p:txEl>
                                          </p:spTgt>
                                        </p:tgtEl>
                                      </p:cBhvr>
                                      <p:to x="100000" y="100000"/>
                                    </p:animScale>
                                    <p:animScale>
                                      <p:cBhvr>
                                        <p:cTn id="40" dur="26">
                                          <p:stCondLst>
                                            <p:cond delay="1808"/>
                                          </p:stCondLst>
                                        </p:cTn>
                                        <p:tgtEl>
                                          <p:spTgt spid="3">
                                            <p:txEl>
                                              <p:pRg st="8" end="8"/>
                                            </p:txEl>
                                          </p:spTgt>
                                        </p:tgtEl>
                                      </p:cBhvr>
                                      <p:to x="100000" y="95000"/>
                                    </p:animScale>
                                    <p:animScale>
                                      <p:cBhvr>
                                        <p:cTn id="41" dur="166" decel="50000">
                                          <p:stCondLst>
                                            <p:cond delay="1834"/>
                                          </p:stCondLst>
                                        </p:cTn>
                                        <p:tgtEl>
                                          <p:spTgt spid="3">
                                            <p:txEl>
                                              <p:pRg st="8" end="8"/>
                                            </p:txEl>
                                          </p:spTgt>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10" end="10"/>
                                            </p:txEl>
                                          </p:spTgt>
                                        </p:tgtEl>
                                        <p:attrNameLst>
                                          <p:attrName>style.visibility</p:attrName>
                                        </p:attrNameLst>
                                      </p:cBhvr>
                                      <p:to>
                                        <p:strVal val="visible"/>
                                      </p:to>
                                    </p:set>
                                    <p:anim calcmode="lin" valueType="num">
                                      <p:cBhvr additive="base">
                                        <p:cTn id="46"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188640"/>
            <a:ext cx="8784976" cy="6408712"/>
          </a:xfrm>
        </p:spPr>
        <p:txBody>
          <a:bodyPr>
            <a:normAutofit fontScale="92500" lnSpcReduction="20000"/>
          </a:bodyPr>
          <a:lstStyle/>
          <a:p>
            <a:r>
              <a:rPr lang="tr-TR" sz="2800" b="1" dirty="0" smtClean="0">
                <a:solidFill>
                  <a:srgbClr val="FF0000"/>
                </a:solidFill>
              </a:rPr>
              <a:t>DOĞRU MU YANLIŞ MI?</a:t>
            </a:r>
          </a:p>
          <a:p>
            <a:r>
              <a:rPr lang="tr-TR" sz="2800" dirty="0" smtClean="0"/>
              <a:t>1</a:t>
            </a:r>
            <a:r>
              <a:rPr lang="tr-TR" sz="2800" dirty="0"/>
              <a:t>. (    ) İslam dini neslin korunması için Müslümanları evliliğe teşvik etmiştir. </a:t>
            </a:r>
            <a:endParaRPr lang="tr-TR" sz="2800" dirty="0" smtClean="0"/>
          </a:p>
          <a:p>
            <a:r>
              <a:rPr lang="tr-TR" sz="2800" b="1" dirty="0" smtClean="0">
                <a:solidFill>
                  <a:srgbClr val="FF0000"/>
                </a:solidFill>
              </a:rPr>
              <a:t>DOĞRU</a:t>
            </a:r>
          </a:p>
          <a:p>
            <a:r>
              <a:rPr lang="tr-TR" sz="2800" dirty="0" smtClean="0"/>
              <a:t>2</a:t>
            </a:r>
            <a:r>
              <a:rPr lang="tr-TR" sz="2800" dirty="0"/>
              <a:t>. (    ) Dinin gayesi sadece dünya mutluluğunu sağlamaktır. </a:t>
            </a:r>
            <a:endParaRPr lang="tr-TR" sz="2800" dirty="0" smtClean="0"/>
          </a:p>
          <a:p>
            <a:r>
              <a:rPr lang="tr-TR" sz="2800" b="1" dirty="0" smtClean="0">
                <a:solidFill>
                  <a:srgbClr val="FF0000"/>
                </a:solidFill>
              </a:rPr>
              <a:t>YANLIŞ</a:t>
            </a:r>
          </a:p>
          <a:p>
            <a:r>
              <a:rPr lang="tr-TR" sz="2800" dirty="0" smtClean="0"/>
              <a:t>3</a:t>
            </a:r>
            <a:r>
              <a:rPr lang="tr-TR" sz="2800" dirty="0"/>
              <a:t>. (    ) </a:t>
            </a:r>
            <a:r>
              <a:rPr lang="tr-TR" sz="2800" dirty="0" err="1"/>
              <a:t>Asr</a:t>
            </a:r>
            <a:r>
              <a:rPr lang="tr-TR" sz="2800" dirty="0"/>
              <a:t> suresi adını birinci ayette geçen “</a:t>
            </a:r>
            <a:r>
              <a:rPr lang="tr-TR" sz="2800" dirty="0" err="1"/>
              <a:t>asr</a:t>
            </a:r>
            <a:r>
              <a:rPr lang="tr-TR" sz="2800" dirty="0"/>
              <a:t>” kelimesinden alır. </a:t>
            </a:r>
            <a:endParaRPr lang="tr-TR" sz="2800" dirty="0" smtClean="0"/>
          </a:p>
          <a:p>
            <a:r>
              <a:rPr lang="tr-TR" sz="2800" b="1" dirty="0" smtClean="0">
                <a:solidFill>
                  <a:srgbClr val="FF0000"/>
                </a:solidFill>
              </a:rPr>
              <a:t>DOĞRU</a:t>
            </a:r>
          </a:p>
          <a:p>
            <a:r>
              <a:rPr lang="tr-TR" sz="2800" dirty="0" smtClean="0"/>
              <a:t>4</a:t>
            </a:r>
            <a:r>
              <a:rPr lang="tr-TR" sz="2800" dirty="0"/>
              <a:t>. (    ) Din, Allah’a (c.c.) kulluk etmeyi ve insanlara saygılı olmayı ister. </a:t>
            </a:r>
            <a:endParaRPr lang="tr-TR" sz="2800" dirty="0" smtClean="0"/>
          </a:p>
          <a:p>
            <a:r>
              <a:rPr lang="tr-TR" sz="2800" b="1" dirty="0" smtClean="0">
                <a:solidFill>
                  <a:srgbClr val="FF0000"/>
                </a:solidFill>
              </a:rPr>
              <a:t>DOĞRU</a:t>
            </a:r>
          </a:p>
          <a:p>
            <a:r>
              <a:rPr lang="tr-TR" sz="2800" dirty="0" smtClean="0"/>
              <a:t>5</a:t>
            </a:r>
            <a:r>
              <a:rPr lang="tr-TR" sz="2800" dirty="0"/>
              <a:t>. (    ) İslam’a göre herkes kendi imkânına göre mülk edinme hakkına sahip değildir</a:t>
            </a:r>
            <a:r>
              <a:rPr lang="tr-TR" sz="2800" dirty="0" smtClean="0"/>
              <a:t>.</a:t>
            </a:r>
          </a:p>
          <a:p>
            <a:pPr lvl="0">
              <a:buClr>
                <a:srgbClr val="F14124">
                  <a:lumMod val="75000"/>
                </a:srgbClr>
              </a:buClr>
            </a:pPr>
            <a:r>
              <a:rPr lang="tr-TR" sz="2800" b="1" dirty="0">
                <a:solidFill>
                  <a:srgbClr val="FF0000"/>
                </a:solidFill>
              </a:rPr>
              <a:t>YANLIŞ</a:t>
            </a:r>
          </a:p>
          <a:p>
            <a:pPr marL="45720" indent="0">
              <a:buNone/>
            </a:pPr>
            <a:endParaRPr lang="tr-TR" sz="2800" dirty="0"/>
          </a:p>
        </p:txBody>
      </p:sp>
    </p:spTree>
    <p:extLst>
      <p:ext uri="{BB962C8B-B14F-4D97-AF65-F5344CB8AC3E}">
        <p14:creationId xmlns:p14="http://schemas.microsoft.com/office/powerpoint/2010/main" xmlns="" val="77209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p:cTn id="19"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wheel(1)">
                                      <p:cBhvr>
                                        <p:cTn id="27" dur="2000"/>
                                        <p:tgtEl>
                                          <p:spTgt spid="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 calcmode="lin" valueType="num">
                                      <p:cBhvr>
                                        <p:cTn id="32" dur="1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33" dur="1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34" dur="1000" fill="hold"/>
                                        <p:tgtEl>
                                          <p:spTgt spid="3">
                                            <p:txEl>
                                              <p:pRg st="10" end="10"/>
                                            </p:txEl>
                                          </p:spTgt>
                                        </p:tgtEl>
                                        <p:attrNameLst>
                                          <p:attrName>style.rotation</p:attrName>
                                        </p:attrNameLst>
                                      </p:cBhvr>
                                      <p:tavLst>
                                        <p:tav tm="0">
                                          <p:val>
                                            <p:fltVal val="90"/>
                                          </p:val>
                                        </p:tav>
                                        <p:tav tm="100000">
                                          <p:val>
                                            <p:fltVal val="0"/>
                                          </p:val>
                                        </p:tav>
                                      </p:tavLst>
                                    </p:anim>
                                    <p:animEffect transition="in" filter="fade">
                                      <p:cBhvr>
                                        <p:cTn id="35"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188640"/>
            <a:ext cx="8712968" cy="6480720"/>
          </a:xfrm>
        </p:spPr>
        <p:txBody>
          <a:bodyPr>
            <a:normAutofit fontScale="92500" lnSpcReduction="20000"/>
          </a:bodyPr>
          <a:lstStyle/>
          <a:p>
            <a:r>
              <a:rPr lang="tr-TR" sz="2800" dirty="0"/>
              <a:t>6. (    ) İslam dini, insanın akıl sağlığına zarar veren şeylerden uzak durulmasını istemiştir</a:t>
            </a:r>
            <a:r>
              <a:rPr lang="tr-TR" sz="2800" dirty="0" smtClean="0"/>
              <a:t>.</a:t>
            </a:r>
          </a:p>
          <a:p>
            <a:r>
              <a:rPr lang="tr-TR" sz="2800" b="1" dirty="0" smtClean="0">
                <a:solidFill>
                  <a:srgbClr val="FF0000"/>
                </a:solidFill>
              </a:rPr>
              <a:t>DOĞRU</a:t>
            </a:r>
          </a:p>
          <a:p>
            <a:r>
              <a:rPr lang="tr-TR" sz="2800" dirty="0" smtClean="0"/>
              <a:t> </a:t>
            </a:r>
            <a:r>
              <a:rPr lang="tr-TR" sz="2800" dirty="0"/>
              <a:t>7. (    ) Hz. Yusuf (</a:t>
            </a:r>
            <a:r>
              <a:rPr lang="tr-TR" sz="2800" dirty="0" err="1"/>
              <a:t>a.s</a:t>
            </a:r>
            <a:r>
              <a:rPr lang="tr-TR" sz="2800" dirty="0"/>
              <a:t>.) kardeşlerinin kendisine yaptığı kötülükleri </a:t>
            </a:r>
            <a:r>
              <a:rPr lang="tr-TR" sz="2800" dirty="0" smtClean="0"/>
              <a:t>affetmemiştir.</a:t>
            </a:r>
          </a:p>
          <a:p>
            <a:r>
              <a:rPr lang="tr-TR" sz="2800" b="1" dirty="0" smtClean="0">
                <a:solidFill>
                  <a:srgbClr val="FF0000"/>
                </a:solidFill>
              </a:rPr>
              <a:t>YANLIŞ</a:t>
            </a:r>
          </a:p>
          <a:p>
            <a:r>
              <a:rPr lang="tr-TR" sz="2800" dirty="0" smtClean="0"/>
              <a:t>8</a:t>
            </a:r>
            <a:r>
              <a:rPr lang="tr-TR" sz="2800" dirty="0"/>
              <a:t>. (    ) Hz. Yusuf (</a:t>
            </a:r>
            <a:r>
              <a:rPr lang="tr-TR" sz="2800" dirty="0" err="1"/>
              <a:t>a.s</a:t>
            </a:r>
            <a:r>
              <a:rPr lang="tr-TR" sz="2800" dirty="0"/>
              <a:t>.), Allah’ın (c.c.) kendisine bildirmesi sayesinde rüyaları yorumlayabiliyordu</a:t>
            </a:r>
            <a:r>
              <a:rPr lang="tr-TR" sz="2800" dirty="0" smtClean="0"/>
              <a:t>.</a:t>
            </a:r>
          </a:p>
          <a:p>
            <a:r>
              <a:rPr lang="tr-TR" sz="2800" b="1" dirty="0" smtClean="0">
                <a:solidFill>
                  <a:srgbClr val="067A14"/>
                </a:solidFill>
              </a:rPr>
              <a:t>DOĞRU</a:t>
            </a:r>
          </a:p>
          <a:p>
            <a:r>
              <a:rPr lang="tr-TR" sz="2800" dirty="0" smtClean="0"/>
              <a:t> </a:t>
            </a:r>
            <a:r>
              <a:rPr lang="tr-TR" sz="2800" dirty="0"/>
              <a:t>9. (    ) Helal kazanç elde edilen yollardan biri de rüşvettir. </a:t>
            </a:r>
            <a:endParaRPr lang="tr-TR" sz="2800" dirty="0" smtClean="0"/>
          </a:p>
          <a:p>
            <a:r>
              <a:rPr lang="tr-TR" sz="2800" b="1" dirty="0" smtClean="0">
                <a:solidFill>
                  <a:srgbClr val="FF0000"/>
                </a:solidFill>
              </a:rPr>
              <a:t>YANLIŞ</a:t>
            </a:r>
          </a:p>
          <a:p>
            <a:r>
              <a:rPr lang="tr-TR" sz="2800" dirty="0" smtClean="0"/>
              <a:t>10</a:t>
            </a:r>
            <a:r>
              <a:rPr lang="tr-TR" sz="2800" dirty="0"/>
              <a:t>. (    ) İslam’ın aslından olmayan, dine sonradan giren ve din gibi algılanan hususlara hurafe denir</a:t>
            </a:r>
            <a:r>
              <a:rPr lang="tr-TR" sz="2800" dirty="0" smtClean="0"/>
              <a:t>.</a:t>
            </a:r>
          </a:p>
          <a:p>
            <a:r>
              <a:rPr lang="tr-TR" sz="2800" b="1" dirty="0" smtClean="0">
                <a:solidFill>
                  <a:srgbClr val="7030A0"/>
                </a:solidFill>
              </a:rPr>
              <a:t>DOĞRU</a:t>
            </a:r>
            <a:endParaRPr lang="tr-TR" b="1" dirty="0">
              <a:solidFill>
                <a:srgbClr val="7030A0"/>
              </a:solidFill>
            </a:endParaRPr>
          </a:p>
        </p:txBody>
      </p:sp>
    </p:spTree>
    <p:extLst>
      <p:ext uri="{BB962C8B-B14F-4D97-AF65-F5344CB8AC3E}">
        <p14:creationId xmlns:p14="http://schemas.microsoft.com/office/powerpoint/2010/main" xmlns="" val="1065723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wheel(1)">
                                      <p:cBhvr>
                                        <p:cTn id="26" dur="2000"/>
                                        <p:tgtEl>
                                          <p:spTgt spid="3">
                                            <p:txEl>
                                              <p:pRg st="7" end="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Effect transition="in" filter="fade">
                                      <p:cBhvr>
                                        <p:cTn id="31" dur="1000"/>
                                        <p:tgtEl>
                                          <p:spTgt spid="3">
                                            <p:txEl>
                                              <p:pRg st="9" end="9"/>
                                            </p:txEl>
                                          </p:spTgt>
                                        </p:tgtEl>
                                      </p:cBhvr>
                                    </p:animEffect>
                                    <p:anim calcmode="lin" valueType="num">
                                      <p:cBhvr>
                                        <p:cTn id="3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95536" y="332656"/>
            <a:ext cx="8424936" cy="1080120"/>
          </a:xfrm>
        </p:spPr>
        <p:txBody>
          <a:bodyPr/>
          <a:lstStyle/>
          <a:p>
            <a:pPr algn="l"/>
            <a:r>
              <a:rPr lang="tr-TR" dirty="0" smtClean="0">
                <a:solidFill>
                  <a:srgbClr val="FF0000"/>
                </a:solidFill>
              </a:rPr>
              <a:t>DİN İLE İLGİLİ GÜZEL BİR SÖZ</a:t>
            </a:r>
            <a:endParaRPr lang="tr-TR" dirty="0">
              <a:solidFill>
                <a:srgbClr val="FF0000"/>
              </a:solidFill>
            </a:endParaRPr>
          </a:p>
        </p:txBody>
      </p:sp>
      <p:sp>
        <p:nvSpPr>
          <p:cNvPr id="3" name="İçerik Yer Tutucusu 2"/>
          <p:cNvSpPr>
            <a:spLocks noGrp="1"/>
          </p:cNvSpPr>
          <p:nvPr>
            <p:ph sz="quarter" idx="13"/>
          </p:nvPr>
        </p:nvSpPr>
        <p:spPr>
          <a:xfrm>
            <a:off x="289560" y="1412776"/>
            <a:ext cx="8530912" cy="4626848"/>
          </a:xfrm>
        </p:spPr>
        <p:txBody>
          <a:bodyPr>
            <a:normAutofit/>
          </a:bodyPr>
          <a:lstStyle/>
          <a:p>
            <a:pPr algn="ctr"/>
            <a:r>
              <a:rPr lang="tr-TR" sz="5400" dirty="0"/>
              <a:t>“Din hayatın hayatı, hem nuru, hem esası. İhya-</a:t>
            </a:r>
            <a:r>
              <a:rPr lang="tr-TR" sz="5400" dirty="0" err="1"/>
              <a:t>yı</a:t>
            </a:r>
            <a:r>
              <a:rPr lang="tr-TR" sz="5400" dirty="0"/>
              <a:t> din ile olur şu milletin ihyası. </a:t>
            </a:r>
            <a:r>
              <a:rPr lang="tr-TR" sz="1800" dirty="0" smtClean="0"/>
              <a:t>(BEDİÜZZAMAN SAİD NURSİ)</a:t>
            </a:r>
            <a:endParaRPr lang="tr-TR" sz="1800" dirty="0"/>
          </a:p>
        </p:txBody>
      </p:sp>
    </p:spTree>
    <p:extLst>
      <p:ext uri="{BB962C8B-B14F-4D97-AF65-F5344CB8AC3E}">
        <p14:creationId xmlns:p14="http://schemas.microsoft.com/office/powerpoint/2010/main" xmlns="" val="2626744642"/>
      </p:ext>
    </p:extLst>
  </p:cSld>
  <p:clrMapOvr>
    <a:masterClrMapping/>
  </p:clrMapOvr>
  <p:timing>
    <p:tnLst>
      <p:par>
        <p:cTn id="1" dur="indefinite" restart="never" nodeType="tmRoot"/>
      </p:par>
    </p:tnLst>
  </p:timing>
</p:sld>
</file>

<file path=ppt/theme/theme1.xml><?xml version="1.0" encoding="utf-8"?>
<a:theme xmlns:a="http://schemas.openxmlformats.org/drawingml/2006/main" name="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0.xml><?xml version="1.0" encoding="utf-8"?>
<a:theme xmlns:a="http://schemas.openxmlformats.org/drawingml/2006/main" name="9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1.xml><?xml version="1.0" encoding="utf-8"?>
<a:theme xmlns:a="http://schemas.openxmlformats.org/drawingml/2006/main" name="10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2.xml><?xml version="1.0" encoding="utf-8"?>
<a:theme xmlns:a="http://schemas.openxmlformats.org/drawingml/2006/main" name="11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3.xml><?xml version="1.0" encoding="utf-8"?>
<a:theme xmlns:a="http://schemas.openxmlformats.org/drawingml/2006/main" name="12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4.xml><?xml version="1.0" encoding="utf-8"?>
<a:theme xmlns:a="http://schemas.openxmlformats.org/drawingml/2006/main" name="13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5.xml><?xml version="1.0" encoding="utf-8"?>
<a:theme xmlns:a="http://schemas.openxmlformats.org/drawingml/2006/main" name="14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6.xml><?xml version="1.0" encoding="utf-8"?>
<a:theme xmlns:a="http://schemas.openxmlformats.org/drawingml/2006/main" name="15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7.xml><?xml version="1.0" encoding="utf-8"?>
<a:theme xmlns:a="http://schemas.openxmlformats.org/drawingml/2006/main" name="16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8.xml><?xml version="1.0" encoding="utf-8"?>
<a:theme xmlns:a="http://schemas.openxmlformats.org/drawingml/2006/main" name="17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9.xml><?xml version="1.0" encoding="utf-8"?>
<a:theme xmlns:a="http://schemas.openxmlformats.org/drawingml/2006/main" name="18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1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0.xml><?xml version="1.0" encoding="utf-8"?>
<a:theme xmlns:a="http://schemas.openxmlformats.org/drawingml/2006/main" name="19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1.xml><?xml version="1.0" encoding="utf-8"?>
<a:theme xmlns:a="http://schemas.openxmlformats.org/drawingml/2006/main" name="20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2.xml><?xml version="1.0" encoding="utf-8"?>
<a:theme xmlns:a="http://schemas.openxmlformats.org/drawingml/2006/main" name="21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3.xml><?xml version="1.0" encoding="utf-8"?>
<a:theme xmlns:a="http://schemas.openxmlformats.org/drawingml/2006/main" name="22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4.xml><?xml version="1.0" encoding="utf-8"?>
<a:theme xmlns:a="http://schemas.openxmlformats.org/drawingml/2006/main" name="23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5.xml><?xml version="1.0" encoding="utf-8"?>
<a:theme xmlns:a="http://schemas.openxmlformats.org/drawingml/2006/main" name="24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6.xml><?xml version="1.0" encoding="utf-8"?>
<a:theme xmlns:a="http://schemas.openxmlformats.org/drawingml/2006/main" name="25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7.xml><?xml version="1.0" encoding="utf-8"?>
<a:theme xmlns:a="http://schemas.openxmlformats.org/drawingml/2006/main" name="26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8.xml><?xml version="1.0" encoding="utf-8"?>
<a:theme xmlns:a="http://schemas.openxmlformats.org/drawingml/2006/main" name="27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9.xml><?xml version="1.0" encoding="utf-8"?>
<a:theme xmlns:a="http://schemas.openxmlformats.org/drawingml/2006/main" name="28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3.xml><?xml version="1.0" encoding="utf-8"?>
<a:theme xmlns:a="http://schemas.openxmlformats.org/drawingml/2006/main" name="2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30.xml><?xml version="1.0" encoding="utf-8"?>
<a:theme xmlns:a="http://schemas.openxmlformats.org/drawingml/2006/main" name="29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4.xml><?xml version="1.0" encoding="utf-8"?>
<a:theme xmlns:a="http://schemas.openxmlformats.org/drawingml/2006/main" name="3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5.xml><?xml version="1.0" encoding="utf-8"?>
<a:theme xmlns:a="http://schemas.openxmlformats.org/drawingml/2006/main" name="4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6.xml><?xml version="1.0" encoding="utf-8"?>
<a:theme xmlns:a="http://schemas.openxmlformats.org/drawingml/2006/main" name="5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7.xml><?xml version="1.0" encoding="utf-8"?>
<a:theme xmlns:a="http://schemas.openxmlformats.org/drawingml/2006/main" name="6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8.xml><?xml version="1.0" encoding="utf-8"?>
<a:theme xmlns:a="http://schemas.openxmlformats.org/drawingml/2006/main" name="7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9.xml><?xml version="1.0" encoding="utf-8"?>
<a:theme xmlns:a="http://schemas.openxmlformats.org/drawingml/2006/main" name="8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586</TotalTime>
  <Words>5413</Words>
  <PresentationFormat>Ekran Gösterisi (4:3)</PresentationFormat>
  <Paragraphs>445</Paragraphs>
  <Slides>84</Slides>
  <Notes>0</Notes>
  <HiddenSlides>0</HiddenSlides>
  <MMClips>0</MMClips>
  <ScaleCrop>false</ScaleCrop>
  <HeadingPairs>
    <vt:vector size="4" baseType="variant">
      <vt:variant>
        <vt:lpstr>Tema</vt:lpstr>
      </vt:variant>
      <vt:variant>
        <vt:i4>30</vt:i4>
      </vt:variant>
      <vt:variant>
        <vt:lpstr>Slayt Başlıkları</vt:lpstr>
      </vt:variant>
      <vt:variant>
        <vt:i4>84</vt:i4>
      </vt:variant>
    </vt:vector>
  </HeadingPairs>
  <TitlesOfParts>
    <vt:vector size="114" baseType="lpstr">
      <vt:lpstr>Hava Akımı</vt:lpstr>
      <vt:lpstr>1_Hava Akımı</vt:lpstr>
      <vt:lpstr>2_Hava Akımı</vt:lpstr>
      <vt:lpstr>3_Hava Akımı</vt:lpstr>
      <vt:lpstr>4_Hava Akımı</vt:lpstr>
      <vt:lpstr>5_Hava Akımı</vt:lpstr>
      <vt:lpstr>6_Hava Akımı</vt:lpstr>
      <vt:lpstr>7_Hava Akımı</vt:lpstr>
      <vt:lpstr>8_Hava Akımı</vt:lpstr>
      <vt:lpstr>9_Hava Akımı</vt:lpstr>
      <vt:lpstr>10_Hava Akımı</vt:lpstr>
      <vt:lpstr>11_Hava Akımı</vt:lpstr>
      <vt:lpstr>12_Hava Akımı</vt:lpstr>
      <vt:lpstr>13_Hava Akımı</vt:lpstr>
      <vt:lpstr>14_Hava Akımı</vt:lpstr>
      <vt:lpstr>15_Hava Akımı</vt:lpstr>
      <vt:lpstr>16_Hava Akımı</vt:lpstr>
      <vt:lpstr>17_Hava Akımı</vt:lpstr>
      <vt:lpstr>18_Hava Akımı</vt:lpstr>
      <vt:lpstr>19_Hava Akımı</vt:lpstr>
      <vt:lpstr>20_Hava Akımı</vt:lpstr>
      <vt:lpstr>21_Hava Akımı</vt:lpstr>
      <vt:lpstr>22_Hava Akımı</vt:lpstr>
      <vt:lpstr>23_Hava Akımı</vt:lpstr>
      <vt:lpstr>24_Hava Akımı</vt:lpstr>
      <vt:lpstr>25_Hava Akımı</vt:lpstr>
      <vt:lpstr>26_Hava Akımı</vt:lpstr>
      <vt:lpstr>27_Hava Akımı</vt:lpstr>
      <vt:lpstr>28_Hava Akımı</vt:lpstr>
      <vt:lpstr>29_Hava Akımı</vt:lpstr>
      <vt:lpstr>SUNUMU HAZIRLAYAN: HÜSEYİN ALDANMA NİĞDE/MERKEZ YEŞİLGÖLCÜK İMAM HATİP ORTAOKULU </vt:lpstr>
      <vt:lpstr>Yeni geldim bu okula Erkeği var kızı var Şımarığı var cana yakını var İnci gibi parlak, taş gibi çatlakları da var Leke tutmaz güzel ismi var Gönlü güzel sözü güzelleri var Öncü neslin övüncü var Lale, zambak, gül gibi kokanı var Cehalete savaş açan bir müdürü var Ülkemizi candan öte seven öğretmenleri var Kararımdan memnunum iyi ki gelmişim bu okula</vt:lpstr>
      <vt:lpstr>8. SINIF DİN KÜLTÜRÜ VE AHLAK BİLGİSİ</vt:lpstr>
      <vt:lpstr>ÜNTMZN BŞLKLR</vt:lpstr>
      <vt:lpstr>1. Din, Birey ve Toplum</vt:lpstr>
      <vt:lpstr>Slayt 6</vt:lpstr>
      <vt:lpstr>Bir soru bir yanıt 1</vt:lpstr>
      <vt:lpstr>DİN NEDİR?</vt:lpstr>
      <vt:lpstr>DİN İLE İLGİLİ GÜZEL BİR SÖZ</vt:lpstr>
      <vt:lpstr>Slayt 10</vt:lpstr>
      <vt:lpstr>Slayt 11</vt:lpstr>
      <vt:lpstr>Bir soru bir cevap 2</vt:lpstr>
      <vt:lpstr>Slayt 13</vt:lpstr>
      <vt:lpstr>ETKİNLİK</vt:lpstr>
      <vt:lpstr>Slayt 15</vt:lpstr>
      <vt:lpstr>Slayt 16</vt:lpstr>
      <vt:lpstr>ETKİNLİK</vt:lpstr>
      <vt:lpstr>Slayt 18</vt:lpstr>
      <vt:lpstr>Bir soru bir cevap 3</vt:lpstr>
      <vt:lpstr>Slayt 20</vt:lpstr>
      <vt:lpstr>Bir soru bir cevap 4</vt:lpstr>
      <vt:lpstr>Slayt 22</vt:lpstr>
      <vt:lpstr>Slayt 23</vt:lpstr>
      <vt:lpstr>BİR SORU BİR YANIT 5</vt:lpstr>
      <vt:lpstr>2. Dinin Temel Gayesi </vt:lpstr>
      <vt:lpstr>Dinin temel amacı</vt:lpstr>
      <vt:lpstr>Slayt 27</vt:lpstr>
      <vt:lpstr>Slayt 28</vt:lpstr>
      <vt:lpstr>Kur’an-ı Kerim de HAK</vt:lpstr>
      <vt:lpstr>Hadislerde HAK</vt:lpstr>
      <vt:lpstr>DEĞERLENDİRELİM</vt:lpstr>
      <vt:lpstr>Slayt 32</vt:lpstr>
      <vt:lpstr>Bir soru bir cevap 6</vt:lpstr>
      <vt:lpstr>DEĞERLENDİRELİM</vt:lpstr>
      <vt:lpstr> İslam’ın korunmasına önem verdiği temel haklar; 1.Canın Korunması</vt:lpstr>
      <vt:lpstr>İslam’ın korunmasına önem verdiği temel haklar; 1.Canın Korunması</vt:lpstr>
      <vt:lpstr>İslam’ın korunmasına önem verdiği temel haklar; 1.Canın Korunması</vt:lpstr>
      <vt:lpstr>İslam’ın korunmasına önem verdiği temel haklar; 2. Neslin Korunması</vt:lpstr>
      <vt:lpstr>İslam’ın korunmasına önem verdiği temel haklar; 2. Neslin Korunması</vt:lpstr>
      <vt:lpstr>İslam’ın korunmasına önem verdiği temel haklar; 2. Neslin Korunması</vt:lpstr>
      <vt:lpstr>İslam’ın korunmasına önem verdiği temel haklar; 3. Aklın Korunması </vt:lpstr>
      <vt:lpstr>İslam’ın korunmasına önem verdiği temel haklar; 3. Aklın Korunması </vt:lpstr>
      <vt:lpstr>GRUPLAR OLUŞTURALIM</vt:lpstr>
      <vt:lpstr>İslam’ın korunmasına önem verdiği temel haklar; 3. Aklın Korunması </vt:lpstr>
      <vt:lpstr>İslam’ın korunmasına önem verdiği temel haklar; 4. Malın Korunması</vt:lpstr>
      <vt:lpstr>İslam’ın korunmasına önem verdiği temel haklar; 4. Malın Korunması </vt:lpstr>
      <vt:lpstr>İslam’ın korunmasına önem verdiği temel haklar; 4. Malın Korunması </vt:lpstr>
      <vt:lpstr>İslam’ın korunmasına önem verdiği temel haklar; 4. Malın Korunması </vt:lpstr>
      <vt:lpstr>İslam’ın korunmasına önem verdiği temel haklar; 4. Malın Korunması </vt:lpstr>
      <vt:lpstr>İslam’ın korunmasına önem verdiği temel haklar; 4. Malın Korunması </vt:lpstr>
      <vt:lpstr>Slayt 51</vt:lpstr>
      <vt:lpstr>İslam’ın korunmasına önem verdiği temel haklar; 5. Dinin Korunması   </vt:lpstr>
      <vt:lpstr>İslam’ın korunmasına önem verdiği temel haklar; 5. Dinin Korunması </vt:lpstr>
      <vt:lpstr>Slayt 54</vt:lpstr>
      <vt:lpstr>İslam’ın korunmasına önem verdiği temel haklar; 5. Dinin Korunması </vt:lpstr>
      <vt:lpstr>İslam’ın korunmasına önem verdiği temel haklar; 4. Dinin Korunması </vt:lpstr>
      <vt:lpstr>YORUMLAYALIM</vt:lpstr>
      <vt:lpstr>Slayt 58</vt:lpstr>
      <vt:lpstr>Hz. Yusuf (a.s.)</vt:lpstr>
      <vt:lpstr>Hz. Yusuf Aleyhiselam </vt:lpstr>
      <vt:lpstr>Hz. Yusuf Aleyhiselam </vt:lpstr>
      <vt:lpstr>Hz. Yusuf Aleyhiselam </vt:lpstr>
      <vt:lpstr>Hz. Yusuf Aleyhiselam </vt:lpstr>
      <vt:lpstr>Hz. Yusuf Aleyhiselam </vt:lpstr>
      <vt:lpstr>Hz. Yusuf Aleyhiselam </vt:lpstr>
      <vt:lpstr>Hz. Yusuf Aleyhiselam </vt:lpstr>
      <vt:lpstr>Hz. Yusuf Aleyhiselam </vt:lpstr>
      <vt:lpstr>Hz. Yusuf Aleyhiselam </vt:lpstr>
      <vt:lpstr>Slayt 69</vt:lpstr>
      <vt:lpstr>ETKİNLİK</vt:lpstr>
      <vt:lpstr>4. Bir Sure Tanıyorum: Asr Suresi ve Anlamı </vt:lpstr>
      <vt:lpstr>Slayt 72</vt:lpstr>
      <vt:lpstr>Slayt 73</vt:lpstr>
      <vt:lpstr>ÜNİTEMİZİ DEĞERLENDİRELİM</vt:lpstr>
      <vt:lpstr>ÜNİTEMİZİ DEĞERLENDİRELİM</vt:lpstr>
      <vt:lpstr>Slayt 76</vt:lpstr>
      <vt:lpstr>Slayt 77</vt:lpstr>
      <vt:lpstr>Slayt 78</vt:lpstr>
      <vt:lpstr>Slayt 79</vt:lpstr>
      <vt:lpstr>Slayt 80</vt:lpstr>
      <vt:lpstr>Slayt 81</vt:lpstr>
      <vt:lpstr>Slayt 82</vt:lpstr>
      <vt:lpstr>Slayt 83</vt:lpstr>
      <vt:lpstr>Slayt 84</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2018-12-05T15:23:56Z</dcterms:created>
  <dcterms:modified xsi:type="dcterms:W3CDTF">2018-12-09T10:52:48Z</dcterms:modified>
  <cp:category>https://www.sorubak.com</cp:category>
</cp:coreProperties>
</file>