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0962" autoAdjust="0"/>
  </p:normalViewPr>
  <p:slideViewPr>
    <p:cSldViewPr snapToGrid="0">
      <p:cViewPr varScale="1">
        <p:scale>
          <a:sx n="116" d="100"/>
          <a:sy n="116" d="100"/>
        </p:scale>
        <p:origin x="-21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36A49-AAAA-4FCB-BBA0-9EE355EAFE66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B55B3-CCFE-4CB7-97FF-F14ED956D2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4784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2AB778-6CD3-4645-BC52-F8EC2AAB7088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05DE5-E399-4B9C-8BF3-CD276F193A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3782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05DE5-E399-4B9C-8BF3-CD276F193A5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918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05DE5-E399-4B9C-8BF3-CD276F193A5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78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05DE5-E399-4B9C-8BF3-CD276F193A5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2859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05DE5-E399-4B9C-8BF3-CD276F193A5C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824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4159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167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9503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584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3469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221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7324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084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2530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2607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676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3BDD0-B8F1-4B5A-88FC-05BE75BEAB8C}" type="datetimeFigureOut">
              <a:rPr lang="tr-TR" smtClean="0"/>
              <a:pPr/>
              <a:t>27/10/2018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00F08-9B8F-4D87-9175-59CB2EC549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806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186149" y="491320"/>
            <a:ext cx="656600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1</a:t>
            </a:r>
            <a:r>
              <a:rPr lang="tr-TR" sz="3200" b="1" dirty="0" smtClean="0">
                <a:solidFill>
                  <a:srgbClr val="FF0000"/>
                </a:solidFill>
              </a:rPr>
              <a:t>.ÜNİTE: BİR KAHRAMAN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DOĞUYOR</a:t>
            </a:r>
          </a:p>
          <a:p>
            <a:endParaRPr lang="tr-TR" sz="2800" b="1" dirty="0" smtClean="0"/>
          </a:p>
        </p:txBody>
      </p:sp>
      <p:sp>
        <p:nvSpPr>
          <p:cNvPr id="2" name="Metin kutusu 1"/>
          <p:cNvSpPr txBox="1"/>
          <p:nvPr/>
        </p:nvSpPr>
        <p:spPr>
          <a:xfrm>
            <a:off x="5186149" y="1630093"/>
            <a:ext cx="65660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-Uyanan Avrupa ve Sarsılan Osmanlı</a:t>
            </a:r>
          </a:p>
          <a:p>
            <a:r>
              <a:rPr lang="tr-TR" sz="2800" b="1" dirty="0" smtClean="0"/>
              <a:t>-Mavi Gözlü Çocuk: Mustafa</a:t>
            </a:r>
          </a:p>
          <a:p>
            <a:r>
              <a:rPr lang="tr-TR" sz="2800" b="1" dirty="0" smtClean="0"/>
              <a:t>-Buhranlar Büyük Kahramanlar Doğurur</a:t>
            </a:r>
          </a:p>
          <a:p>
            <a:r>
              <a:rPr lang="tr-TR" sz="2800" b="1" dirty="0" smtClean="0"/>
              <a:t>-Adım Adım Liderliğe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 smtClean="0"/>
              <a:t>Mustafa Kemal Görev Başında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 smtClean="0"/>
              <a:t>Trablusgarp Savaşı: Garp Ocakları Sönerken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 smtClean="0"/>
              <a:t>Balkan Savaşları: Bir Facianın Hikayesi</a:t>
            </a:r>
            <a:endParaRPr lang="tr-TR" sz="2800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8905"/>
            <a:ext cx="3981450" cy="658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651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Adım Adım Liderliğe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7419" y="820924"/>
            <a:ext cx="785899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c.1.Balkan Savaşları (Bir Facianın Hikayesi)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Fransız İhtilali’nden doğan milliyetçilik akımı.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Rusya’nın Panslavizm Politikası.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İngiltere, Fransa, Rusya’nın bu devletleri kışkırtması.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Balkan Devletleri’nin Osmanlı’yı Balkanlar’dan atma isteği.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Edirne, Kırklareli, Lüleburgaz elden çıktı.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1. Balkan Savaşında bağımsızlık ilan eden Balkan Ülkesi ARNAVUTLUK’ tur.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tr-TR" sz="2800" b="1" dirty="0" smtClean="0"/>
          </a:p>
          <a:p>
            <a:pPr marL="514350" indent="-514350">
              <a:buFont typeface="+mj-lt"/>
              <a:buAutoNum type="arabicPeriod"/>
            </a:pPr>
            <a:endParaRPr lang="tr-TR" sz="2800" dirty="0" smtClean="0"/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1718" y="918692"/>
            <a:ext cx="4226954" cy="281796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791718" y="3736661"/>
            <a:ext cx="44002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Londra Antlaşması: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Sınır Midye – Enez Nehri kabul edildi.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Ege Adaları elden çıktı.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1718" y="898926"/>
            <a:ext cx="4226954" cy="285750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8266097" y="10284"/>
            <a:ext cx="34515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Osmanlı  x  Bulgaristan Sırbistan</a:t>
            </a:r>
          </a:p>
          <a:p>
            <a:r>
              <a:rPr lang="tr-TR" b="1" dirty="0"/>
              <a:t> </a:t>
            </a:r>
            <a:r>
              <a:rPr lang="tr-TR" b="1" dirty="0" smtClean="0"/>
              <a:t>Devleti</a:t>
            </a:r>
            <a:r>
              <a:rPr lang="tr-TR" b="1" dirty="0"/>
              <a:t>	</a:t>
            </a:r>
            <a:r>
              <a:rPr lang="tr-TR" b="1" dirty="0" smtClean="0"/>
              <a:t>    Karadağlar Yunanistan</a:t>
            </a:r>
          </a:p>
          <a:p>
            <a:r>
              <a:rPr lang="tr-TR" b="1" dirty="0"/>
              <a:t> </a:t>
            </a:r>
            <a:r>
              <a:rPr lang="tr-TR" b="1" dirty="0" smtClean="0"/>
              <a:t>    -                              +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738923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Adım Adım Liderliğe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7419" y="820924"/>
            <a:ext cx="785899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c.2.Balkan Savaşları (Bir Facianın Hikayesi)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Balkan Devletleri 1. Balkan Savaşı’nda en çok toprak alan ülke olan Bulgaristan’ a savaş açtı.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Osmanlı’da kaybettiği toprakları geri almak için savaşa girdi.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Doğu Trakya’yı (Edirne, Trakya, Kırklareli) geri aldık.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Sınır Meriç Nehri kabul edildi.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tr-TR" sz="2800" b="1" dirty="0" smtClean="0"/>
          </a:p>
          <a:p>
            <a:pPr marL="514350" indent="-514350">
              <a:buFont typeface="+mj-lt"/>
              <a:buAutoNum type="arabicPeriod"/>
            </a:pPr>
            <a:r>
              <a:rPr lang="tr-TR" sz="2800" u="sng" dirty="0" smtClean="0">
                <a:hlinkClick r:id="rId3"/>
              </a:rPr>
              <a:t>https://www.sorubak.com</a:t>
            </a:r>
            <a:r>
              <a:rPr lang="tr-TR" sz="2800" dirty="0" smtClean="0"/>
              <a:t> </a:t>
            </a:r>
            <a:r>
              <a:rPr lang="tr-TR" sz="2800" dirty="0" smtClean="0"/>
              <a:t> </a:t>
            </a:r>
            <a:endParaRPr lang="tr-TR" sz="2800" dirty="0" smtClean="0"/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1718" y="918692"/>
            <a:ext cx="4226954" cy="281796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791718" y="3736661"/>
            <a:ext cx="44002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Atina Antlaşması: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Yunanistan – Girit Yunan’a Bırakıldı.</a:t>
            </a:r>
          </a:p>
          <a:p>
            <a:r>
              <a:rPr lang="tr-TR" sz="2800" b="1" u="sng" dirty="0" smtClean="0"/>
              <a:t>İstanbul </a:t>
            </a:r>
            <a:r>
              <a:rPr lang="tr-TR" sz="2800" b="1" u="sng" dirty="0"/>
              <a:t>Antlaşması</a:t>
            </a:r>
            <a:r>
              <a:rPr lang="tr-TR" sz="2800" b="1" u="sng" dirty="0" smtClean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Bulgaristan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1718" y="898926"/>
            <a:ext cx="4226954" cy="285750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8266097" y="10284"/>
            <a:ext cx="37689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Bulgaristan  x   Sırbistan</a:t>
            </a:r>
          </a:p>
          <a:p>
            <a:r>
              <a:rPr lang="tr-TR" b="1" dirty="0"/>
              <a:t>	</a:t>
            </a:r>
            <a:r>
              <a:rPr lang="tr-TR" b="1" dirty="0" smtClean="0"/>
              <a:t>          Karadağlar Yunanistan</a:t>
            </a:r>
          </a:p>
          <a:p>
            <a:r>
              <a:rPr lang="tr-TR" b="1" dirty="0"/>
              <a:t> </a:t>
            </a:r>
            <a:r>
              <a:rPr lang="tr-TR" b="1" dirty="0" smtClean="0"/>
              <a:t>         -                              +</a:t>
            </a:r>
            <a:endParaRPr lang="tr-TR" b="1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1719" y="898926"/>
            <a:ext cx="4243296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4823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Uyanan Avrupa ve Sarsılan Osmanlı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4716" y="1201004"/>
            <a:ext cx="577300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a.Avrupa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Nasıl Uyandı?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Coğrafi Keşifler (Sonun Başlangıcı)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Rönesans (Yeniden Doğuş)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Reform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Aydınlanma Çağı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Sanayi İnkılabı</a:t>
            </a:r>
            <a:endParaRPr lang="tr-TR" sz="2800" dirty="0"/>
          </a:p>
          <a:p>
            <a:r>
              <a:rPr lang="tr-TR" sz="2800" b="1" u="sng" dirty="0" smtClean="0"/>
              <a:t>NOT:</a:t>
            </a:r>
            <a:r>
              <a:rPr lang="tr-TR" sz="2800" dirty="0" smtClean="0"/>
              <a:t> Tüm bu gelişmeler Avrupa’nın yararına iken Osmanlı’nın sarsılmasına sebep oldu. Daha sonra İngiltere ‘güneş batmayan devlet’ oldu. Bundan dolayı 1. Dünya Savaşı’na zemin hazırlandı.</a:t>
            </a:r>
            <a:endParaRPr lang="tr-TR" sz="2800" b="1" u="sng" dirty="0"/>
          </a:p>
        </p:txBody>
      </p:sp>
      <p:sp>
        <p:nvSpPr>
          <p:cNvPr id="6" name="Metin kutusu 5"/>
          <p:cNvSpPr txBox="1"/>
          <p:nvPr/>
        </p:nvSpPr>
        <p:spPr>
          <a:xfrm>
            <a:off x="6191536" y="1201004"/>
            <a:ext cx="55455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b.Osmanlı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Nasıl Sarsıldı?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Coğrafi Keşifler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Sanayi İnkılabı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Kapitülasyonlar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Azınlık İsyanları (Fransız İhtilali)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Dış Borçlar (Duyunu Umumiye)</a:t>
            </a:r>
          </a:p>
          <a:p>
            <a:r>
              <a:rPr lang="tr-TR" sz="2800" b="1" u="sng" dirty="0" smtClean="0"/>
              <a:t>NOT:</a:t>
            </a:r>
            <a:r>
              <a:rPr lang="tr-TR" sz="2800" dirty="0" smtClean="0"/>
              <a:t> Duyunu </a:t>
            </a:r>
            <a:r>
              <a:rPr lang="tr-TR" sz="2800" dirty="0" err="1" smtClean="0"/>
              <a:t>Umumiye’nin</a:t>
            </a:r>
            <a:r>
              <a:rPr lang="tr-TR" sz="2800" dirty="0" smtClean="0"/>
              <a:t> kurulması demek Osmanlı’nın ekonomik bağımsızlığını yitirdiği anlamı denir. </a:t>
            </a:r>
            <a:endParaRPr lang="tr-TR" sz="2800" b="1" u="sng" dirty="0" smtClean="0"/>
          </a:p>
        </p:txBody>
      </p:sp>
    </p:spTree>
    <p:extLst>
      <p:ext uri="{BB962C8B-B14F-4D97-AF65-F5344CB8AC3E}">
        <p14:creationId xmlns:p14="http://schemas.microsoft.com/office/powerpoint/2010/main" xmlns="" val="2405319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Sarsılan Osmanlı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4716" y="1201004"/>
            <a:ext cx="11987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err="1">
                <a:solidFill>
                  <a:srgbClr val="00B0F0"/>
                </a:solidFill>
                <a:latin typeface="+mj-lt"/>
              </a:rPr>
              <a:t>c</a:t>
            </a:r>
            <a:r>
              <a:rPr lang="tr-TR" sz="3200" b="1" dirty="0" err="1" smtClean="0">
                <a:solidFill>
                  <a:srgbClr val="00B0F0"/>
                </a:solidFill>
                <a:latin typeface="+mj-lt"/>
              </a:rPr>
              <a:t>.Osmanlı’yı</a:t>
            </a:r>
            <a:r>
              <a:rPr lang="tr-TR" sz="3200" b="1" dirty="0" smtClean="0">
                <a:solidFill>
                  <a:srgbClr val="00B0F0"/>
                </a:solidFill>
                <a:latin typeface="+mj-lt"/>
              </a:rPr>
              <a:t> Dağılmaktan Kurtarmak İçin Ortaya Atılan Fikir Akımları</a:t>
            </a:r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5811787"/>
              </p:ext>
            </p:extLst>
          </p:nvPr>
        </p:nvGraphicFramePr>
        <p:xfrm>
          <a:off x="254757" y="1785779"/>
          <a:ext cx="11682484" cy="46359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77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8846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4459">
                <a:tc>
                  <a:txBody>
                    <a:bodyPr/>
                    <a:lstStyle/>
                    <a:p>
                      <a:r>
                        <a:rPr lang="tr-TR" sz="2800" b="1" u="sng" dirty="0" smtClean="0"/>
                        <a:t>Osmanlıcılık:</a:t>
                      </a:r>
                      <a:endParaRPr lang="tr-TR" sz="28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200" b="1" dirty="0" smtClean="0"/>
                        <a:t>Fransız İhtilali ile ortaya</a:t>
                      </a:r>
                      <a:r>
                        <a:rPr lang="tr-TR" sz="2200" b="1" baseline="0" dirty="0" smtClean="0"/>
                        <a:t> çıkan Milliyetçilik akımına karşı olarak ortaya atıldı. Osmanlı’da yaşayan bütün milletler Osmanlı Vatandaşı sayıldı.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200" b="1" baseline="0" dirty="0" smtClean="0"/>
                        <a:t>Balkan Savaşları ile bu fikir akımı geçersiz sayıldı.</a:t>
                      </a:r>
                      <a:endParaRPr lang="tr-TR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4459">
                <a:tc>
                  <a:txBody>
                    <a:bodyPr/>
                    <a:lstStyle/>
                    <a:p>
                      <a:r>
                        <a:rPr lang="tr-TR" sz="2800" b="1" u="sng" dirty="0" smtClean="0"/>
                        <a:t>Batıcılık:</a:t>
                      </a:r>
                      <a:endParaRPr lang="tr-TR" sz="28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400" b="1" dirty="0" smtClean="0"/>
                        <a:t>Osmanlı</a:t>
                      </a:r>
                      <a:r>
                        <a:rPr lang="tr-TR" sz="2400" b="1" baseline="0" dirty="0" smtClean="0"/>
                        <a:t> Devleti’ni kurtarmayı, batıyı taklit ederek gerçekleşeceğini savundu.</a:t>
                      </a:r>
                      <a:endParaRPr lang="tr-TR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4459">
                <a:tc>
                  <a:txBody>
                    <a:bodyPr/>
                    <a:lstStyle/>
                    <a:p>
                      <a:r>
                        <a:rPr lang="tr-TR" sz="2800" b="1" u="sng" dirty="0" smtClean="0"/>
                        <a:t>Türkçülük:</a:t>
                      </a:r>
                      <a:endParaRPr lang="tr-TR" sz="28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400" b="1" dirty="0" smtClean="0"/>
                        <a:t>Vatanın</a:t>
                      </a:r>
                      <a:r>
                        <a:rPr lang="tr-TR" sz="2400" b="1" baseline="0" dirty="0" smtClean="0"/>
                        <a:t> kurtuluşunu Türk Milleti’nin milli beraberliği ile olacağını savundu. (BAŞARIYA ULAŞTI)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4459">
                <a:tc>
                  <a:txBody>
                    <a:bodyPr/>
                    <a:lstStyle/>
                    <a:p>
                      <a:r>
                        <a:rPr lang="tr-TR" sz="2800" b="1" u="sng" dirty="0" smtClean="0"/>
                        <a:t>Turancılık</a:t>
                      </a:r>
                      <a:r>
                        <a:rPr lang="tr-TR" sz="2800" b="1" u="sng" baseline="0" dirty="0" smtClean="0"/>
                        <a:t> (</a:t>
                      </a:r>
                      <a:r>
                        <a:rPr lang="tr-TR" sz="2800" b="1" u="sng" baseline="0" dirty="0" err="1" smtClean="0"/>
                        <a:t>Hantürkizm</a:t>
                      </a:r>
                      <a:r>
                        <a:rPr lang="tr-TR" sz="2800" b="1" u="sng" baseline="0" dirty="0" smtClean="0"/>
                        <a:t>):</a:t>
                      </a:r>
                      <a:endParaRPr lang="tr-TR" sz="28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400" b="1" dirty="0" smtClean="0"/>
                        <a:t>Dünyadaki</a:t>
                      </a:r>
                      <a:r>
                        <a:rPr lang="tr-TR" sz="2400" b="1" baseline="0" dirty="0" smtClean="0"/>
                        <a:t> bütün </a:t>
                      </a:r>
                      <a:r>
                        <a:rPr lang="tr-TR" sz="2400" b="1" baseline="0" dirty="0" err="1" smtClean="0"/>
                        <a:t>türkleri</a:t>
                      </a:r>
                      <a:r>
                        <a:rPr lang="tr-TR" sz="2400" b="1" baseline="0" dirty="0" smtClean="0"/>
                        <a:t> bir çatı altında toplamayı amaçladı.</a:t>
                      </a:r>
                      <a:endParaRPr lang="tr-TR" sz="2400" b="0" baseline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4459">
                <a:tc>
                  <a:txBody>
                    <a:bodyPr/>
                    <a:lstStyle/>
                    <a:p>
                      <a:r>
                        <a:rPr lang="tr-TR" sz="2800" b="1" u="sng" dirty="0" smtClean="0"/>
                        <a:t>İslamcılık</a:t>
                      </a:r>
                      <a:r>
                        <a:rPr lang="tr-TR" sz="2800" b="1" u="sng" baseline="0" dirty="0" smtClean="0"/>
                        <a:t> (Ümmetçilik):</a:t>
                      </a:r>
                      <a:endParaRPr lang="tr-TR" sz="28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tr-TR" sz="2400" b="1" dirty="0" smtClean="0"/>
                        <a:t>Osmanlı</a:t>
                      </a:r>
                      <a:r>
                        <a:rPr lang="tr-TR" sz="2400" b="1" baseline="0" dirty="0" smtClean="0"/>
                        <a:t> Devleti’nde yaşayan Müslümanları halifelik çatısı altında toplamak istedi.</a:t>
                      </a:r>
                      <a:endParaRPr lang="tr-TR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8372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Uyanan Avrupa ve Sarsılan Osmanlı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4716" y="1201004"/>
            <a:ext cx="57730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d.Fransız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İhtilali Nedir?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tr-TR" sz="2800" dirty="0" smtClean="0"/>
              <a:t>1789’da Fransa’da monarşiye çıkan halk hareketidir.</a:t>
            </a:r>
          </a:p>
          <a:p>
            <a:r>
              <a:rPr lang="tr-TR" sz="2800" b="1" u="sng" dirty="0" smtClean="0"/>
              <a:t>NEDENLERİ: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Toplum içerisindeki eşitsizlik ve ayrıcalık.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err="1" smtClean="0"/>
              <a:t>Filazof</a:t>
            </a:r>
            <a:r>
              <a:rPr lang="tr-TR" sz="2800" dirty="0" smtClean="0"/>
              <a:t> ve aydınların düşünceleri.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Ekonomik sıkıntılar.</a:t>
            </a:r>
          </a:p>
          <a:p>
            <a:endParaRPr lang="tr-TR" sz="2800" b="1" dirty="0" smtClean="0"/>
          </a:p>
        </p:txBody>
      </p:sp>
      <p:sp>
        <p:nvSpPr>
          <p:cNvPr id="7" name="Metin kutusu 6"/>
          <p:cNvSpPr txBox="1"/>
          <p:nvPr/>
        </p:nvSpPr>
        <p:spPr>
          <a:xfrm>
            <a:off x="5977719" y="1201004"/>
            <a:ext cx="577300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e.Osmnalı’yı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Nasıl Etkiledi?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Milliyetçilik akımından dolayı azınlık isyanları çıkmasına neden oldu.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Demokratikleşme hareketleri ile toprak bütünlüğü sağlanmaya çalışıldı.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1839 Tanzimat Fermanı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1856 Islahat Fermanı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1876 1. Meşrutiyet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1908 2. Meşrutiyet</a:t>
            </a:r>
          </a:p>
        </p:txBody>
      </p:sp>
    </p:spTree>
    <p:extLst>
      <p:ext uri="{BB962C8B-B14F-4D97-AF65-F5344CB8AC3E}">
        <p14:creationId xmlns:p14="http://schemas.microsoft.com/office/powerpoint/2010/main" xmlns="" val="3673308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Mavi Gözlü Çocuk: Mustafa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4716" y="1201004"/>
            <a:ext cx="60596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a.Selanik’in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Özellikleri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Sosyal (Farklı Milletler)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Kültürel (Basın, Yayın, Eğitim)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Dini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Ekonomik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Ulaşım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600" dirty="0" smtClean="0"/>
              <a:t>Askeri</a:t>
            </a:r>
            <a:endParaRPr lang="tr-TR" sz="2800" dirty="0" smtClean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9039" y="1201004"/>
            <a:ext cx="5230860" cy="428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4240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Mavi Gözlü Çocuk: Mustafa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4714" y="1028629"/>
            <a:ext cx="9144001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a.Mustafa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Kemal’in Eğitim Hayatı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800" dirty="0" smtClean="0"/>
              <a:t>Mahalle (</a:t>
            </a:r>
            <a:r>
              <a:rPr lang="tr-TR" sz="2800" dirty="0" err="1" smtClean="0"/>
              <a:t>Sıbyan</a:t>
            </a:r>
            <a:r>
              <a:rPr lang="tr-TR" sz="2800" dirty="0" smtClean="0"/>
              <a:t>) Mektebi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800" dirty="0" smtClean="0"/>
              <a:t>Şemsi Efendi İlkokulu (Modern Eğitim)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800" dirty="0" smtClean="0"/>
              <a:t>Selanik Mülkiye </a:t>
            </a:r>
            <a:r>
              <a:rPr lang="tr-TR" sz="2800" dirty="0" err="1" smtClean="0"/>
              <a:t>Rüştüyesi</a:t>
            </a:r>
            <a:r>
              <a:rPr lang="tr-TR" sz="2800" dirty="0" smtClean="0"/>
              <a:t> (Sivil Okul)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800" dirty="0" smtClean="0"/>
              <a:t>Selanik Askeri Rüştiyesi (Kemal İsmini Alıyor)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800" dirty="0" smtClean="0"/>
              <a:t>Manastır Askeri </a:t>
            </a:r>
            <a:r>
              <a:rPr lang="tr-TR" sz="2800" dirty="0" err="1" smtClean="0"/>
              <a:t>İdaisi</a:t>
            </a:r>
            <a:r>
              <a:rPr lang="tr-TR" sz="2800" dirty="0" smtClean="0"/>
              <a:t> (Lise)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Tarih Hocası Tevfik Bey Atatürk’ün tarih ufkunu açmıştır.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Ömer Raci </a:t>
            </a:r>
            <a:r>
              <a:rPr lang="tr-TR" sz="2800" dirty="0" err="1" smtClean="0"/>
              <a:t>Eedebiyat</a:t>
            </a:r>
            <a:r>
              <a:rPr lang="tr-TR" sz="2800" dirty="0" smtClean="0"/>
              <a:t> ve </a:t>
            </a:r>
            <a:r>
              <a:rPr lang="tr-TR" sz="2800" dirty="0" err="1" smtClean="0"/>
              <a:t>hitamet</a:t>
            </a:r>
            <a:r>
              <a:rPr lang="tr-TR" sz="2800" dirty="0" smtClean="0"/>
              <a:t> dersi vermiştir.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Osmanlı-Yunan savaşı </a:t>
            </a:r>
            <a:r>
              <a:rPr lang="tr-TR" sz="2800" dirty="0" err="1" smtClean="0"/>
              <a:t>Döneke</a:t>
            </a:r>
            <a:r>
              <a:rPr lang="tr-TR" sz="2800" dirty="0" smtClean="0"/>
              <a:t> Meydan savaşına okuldan kaçıp savaşa gitmeye çalışmıştır.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Arkadaşları ile gazete çıkartmıştır.</a:t>
            </a:r>
          </a:p>
          <a:p>
            <a:pPr marL="514350" indent="-514350">
              <a:buAutoNum type="arabicPeriod" startAt="6"/>
            </a:pPr>
            <a:r>
              <a:rPr lang="tr-TR" sz="2800" dirty="0" smtClean="0"/>
              <a:t>İstanbul Harp Okulu (Teğmen Olarak Bitiriyor)</a:t>
            </a:r>
          </a:p>
          <a:p>
            <a:pPr marL="514350" indent="-514350">
              <a:buAutoNum type="arabicPeriod" startAt="6"/>
            </a:pPr>
            <a:r>
              <a:rPr lang="tr-TR" sz="2800" dirty="0" smtClean="0"/>
              <a:t>İstanbul Harp Akademisi (Teğmen Yüzbaşı Olarak Bitiriyor.)</a:t>
            </a:r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0239" y="1055924"/>
            <a:ext cx="28479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640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Buhranlar Büyük Kahramanlar Doğurur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7420" y="820924"/>
            <a:ext cx="5786652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a.Mustafa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Kemal’in Etkileyen;</a:t>
            </a:r>
          </a:p>
          <a:p>
            <a:r>
              <a:rPr lang="tr-TR" sz="3200" b="1" u="sng" dirty="0" smtClean="0"/>
              <a:t>Olayla/Durumlar: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Fransız İhtilali				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Sanayi İnkılabı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Devleti’nin Durumu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Doğup Büyüdüğü Yer</a:t>
            </a:r>
          </a:p>
          <a:p>
            <a:r>
              <a:rPr lang="tr-TR" sz="3200" b="1" u="sng" dirty="0" smtClean="0"/>
              <a:t>Kişiler: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Yerli ve Yabancı Düşünürler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Öğretmenleri ve Ailesi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Arkadaşları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Namık Kemal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Ziya Gökalp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Mehmet Emin Yurdakul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 smtClean="0"/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sp>
        <p:nvSpPr>
          <p:cNvPr id="6" name="Metin kutusu 5"/>
          <p:cNvSpPr txBox="1"/>
          <p:nvPr/>
        </p:nvSpPr>
        <p:spPr>
          <a:xfrm>
            <a:off x="5039622" y="1750034"/>
            <a:ext cx="474008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Farklı Şehirlerde Okuması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Cepheden Cepheye Koşması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Devletin ve Haklın Durumu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Kurtuluş Çareleri Araması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4072" y="3565916"/>
            <a:ext cx="5128146" cy="285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5958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Adım Adım Liderliğe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7419" y="820924"/>
            <a:ext cx="120145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a.Mustafa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Kemal Görev Başında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1905 – Şam (Vatan ve </a:t>
            </a:r>
            <a:r>
              <a:rPr lang="tr-TR" sz="2800" dirty="0" err="1" smtClean="0"/>
              <a:t>Hürüyet</a:t>
            </a:r>
            <a:r>
              <a:rPr lang="tr-TR" sz="2800" dirty="0" smtClean="0"/>
              <a:t> Cemiyetini Kurdu)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1903 - 31 Mart Olayı (Hareket Ordusu Kurmay Başkanı)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1910 – </a:t>
            </a:r>
            <a:r>
              <a:rPr lang="tr-TR" sz="2800" dirty="0" err="1" smtClean="0"/>
              <a:t>Pikardi</a:t>
            </a:r>
            <a:r>
              <a:rPr lang="tr-TR" sz="2800" dirty="0" smtClean="0"/>
              <a:t> Manevraları (Askeri Yeteneği Dikkat Çekti)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1911 – Trablusgarp Savaşı (Gönüllü, Teşkilatçılık, İlk Askeri Başarı)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1912 – Balkan Savaşları (Gelibolu’da Görev Aldı)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1913 – Sofya </a:t>
            </a:r>
            <a:r>
              <a:rPr lang="tr-TR" sz="2800" dirty="0" err="1" smtClean="0"/>
              <a:t>Ateşemiliter</a:t>
            </a:r>
            <a:r>
              <a:rPr lang="tr-TR" sz="2800" dirty="0" smtClean="0"/>
              <a:t> (</a:t>
            </a:r>
            <a:r>
              <a:rPr lang="tr-TR" sz="2800" dirty="0" err="1" smtClean="0"/>
              <a:t>Parlementer</a:t>
            </a:r>
            <a:r>
              <a:rPr lang="tr-TR" sz="2800" dirty="0" smtClean="0"/>
              <a:t> Sistemle Tanıştı)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1915 – Çanakkale Savaşı</a:t>
            </a:r>
          </a:p>
          <a:p>
            <a:pPr marL="514350" indent="-514350">
              <a:buFont typeface="+mj-lt"/>
              <a:buAutoNum type="arabicPeriod"/>
            </a:pPr>
            <a:endParaRPr lang="tr-TR" sz="2800" dirty="0" smtClean="0"/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19797" y="3298525"/>
            <a:ext cx="23812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489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Adım Adım Liderliğe     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7419" y="820924"/>
            <a:ext cx="7614299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>
                <a:solidFill>
                  <a:srgbClr val="00B0F0"/>
                </a:solidFill>
                <a:latin typeface="+mj-lt"/>
              </a:rPr>
              <a:t>b</a:t>
            </a:r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.Trablusgarp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Savaşı (Garp Ocakları Sönerken)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Sebebi İtalya’nın siyasi birliğini geç tamamlaması ve hammadde arayışı.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Trablusgarp’ı savunamadı. </a:t>
            </a:r>
            <a:endParaRPr lang="tr-TR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Trablusgarp’a kara bağlantısı yoktu.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Savaşa gönüllü subaylar gidiyor. (M. Kemal, Şerif Bey)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M. Kemal Derne ve </a:t>
            </a:r>
            <a:r>
              <a:rPr lang="tr-TR" sz="2800" dirty="0" err="1" smtClean="0"/>
              <a:t>Tabruka’da</a:t>
            </a:r>
            <a:r>
              <a:rPr lang="tr-TR" sz="2800" dirty="0" smtClean="0"/>
              <a:t> başarı sağladı. İtalyanlar </a:t>
            </a:r>
            <a:r>
              <a:rPr lang="tr-TR" sz="2800" dirty="0" err="1" smtClean="0"/>
              <a:t>Tirbazi</a:t>
            </a:r>
            <a:r>
              <a:rPr lang="tr-TR" sz="2800" dirty="0" smtClean="0"/>
              <a:t> ve Trablusgarp’ı işgal ettiler.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Balkan Savaşları çıkacağını bildiği için 12 adayı UŞİ Antlaşması ile İtalyanlara geçici süreliğine verildi ama geri alınamadı.</a:t>
            </a:r>
          </a:p>
          <a:p>
            <a:pPr marL="514350" indent="-514350">
              <a:buFont typeface="+mj-lt"/>
              <a:buAutoNum type="arabicPeriod"/>
            </a:pPr>
            <a:endParaRPr lang="tr-TR" sz="2800" dirty="0" smtClean="0"/>
          </a:p>
          <a:p>
            <a:pPr marL="514350" indent="-514350">
              <a:buAutoNum type="arabicPeriod" startAt="6"/>
            </a:pPr>
            <a:endParaRPr lang="tr-TR" sz="2800" dirty="0" smtClean="0"/>
          </a:p>
          <a:p>
            <a:pPr marL="742950" indent="-742950">
              <a:buFont typeface="+mj-lt"/>
              <a:buAutoNum type="arabicPeriod"/>
            </a:pPr>
            <a:endParaRPr lang="tr-TR" sz="2800" dirty="0" smtClean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1718" y="918692"/>
            <a:ext cx="4226954" cy="281796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791718" y="3736661"/>
            <a:ext cx="44002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NOT:</a:t>
            </a:r>
            <a:r>
              <a:rPr lang="tr-TR" sz="2800" dirty="0" smtClean="0"/>
              <a:t> Osmanlı Kuzey Afrika’ </a:t>
            </a:r>
            <a:r>
              <a:rPr lang="tr-TR" sz="2800" dirty="0" err="1" smtClean="0"/>
              <a:t>daki</a:t>
            </a:r>
            <a:r>
              <a:rPr lang="tr-TR" sz="2800" dirty="0" smtClean="0"/>
              <a:t> son toprak parçasını bu savaşta kaybetti ve böylelikle Osmanlı Devleti’nin 3 kıtaya hakimiyeti son buldu.</a:t>
            </a:r>
          </a:p>
          <a:p>
            <a:r>
              <a:rPr lang="tr-TR" sz="2800" b="1" u="sng" dirty="0" smtClean="0"/>
              <a:t>NOT: </a:t>
            </a:r>
            <a:r>
              <a:rPr lang="tr-TR" sz="2800" dirty="0" smtClean="0"/>
              <a:t>M. Kemal’in ilk savaş deneyimi kazandığı savaştır.</a:t>
            </a:r>
            <a:endParaRPr lang="tr-TR" sz="2800" b="1" u="sng" dirty="0"/>
          </a:p>
        </p:txBody>
      </p:sp>
      <p:sp>
        <p:nvSpPr>
          <p:cNvPr id="7" name="Metin kutusu 6"/>
          <p:cNvSpPr txBox="1"/>
          <p:nvPr/>
        </p:nvSpPr>
        <p:spPr>
          <a:xfrm>
            <a:off x="8744755" y="95156"/>
            <a:ext cx="3014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Osmanlı </a:t>
            </a:r>
            <a:r>
              <a:rPr lang="tr-TR" b="1" dirty="0"/>
              <a:t>Devleti</a:t>
            </a:r>
            <a:r>
              <a:rPr lang="tr-TR" b="1" dirty="0" smtClean="0"/>
              <a:t> x  İtalya</a:t>
            </a:r>
          </a:p>
          <a:p>
            <a:r>
              <a:rPr lang="tr-TR" b="1" dirty="0"/>
              <a:t> </a:t>
            </a:r>
            <a:r>
              <a:rPr lang="tr-TR" b="1" dirty="0" smtClean="0"/>
              <a:t>            +		  -</a:t>
            </a:r>
            <a:r>
              <a:rPr lang="tr-TR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832997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749</Words>
  <PresentationFormat>Özel</PresentationFormat>
  <Paragraphs>153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Slayt 1</vt:lpstr>
      <vt:lpstr> Uyanan Avrupa ve Sarsılan Osmanlı  </vt:lpstr>
      <vt:lpstr> Sarsılan Osmanlı  </vt:lpstr>
      <vt:lpstr> Uyanan Avrupa ve Sarsılan Osmanlı  </vt:lpstr>
      <vt:lpstr> Mavi Gözlü Çocuk: Mustafa  </vt:lpstr>
      <vt:lpstr> Mavi Gözlü Çocuk: Mustafa  </vt:lpstr>
      <vt:lpstr> Buhranlar Büyük Kahramanlar Doğurur </vt:lpstr>
      <vt:lpstr> Adım Adım Liderliğe </vt:lpstr>
      <vt:lpstr> Adım Adım Liderliğe      </vt:lpstr>
      <vt:lpstr> Adım Adım Liderliğe </vt:lpstr>
      <vt:lpstr> Adım Adım Liderliğe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2018-10-14T16:32:26Z</cp:lastPrinted>
  <dcterms:created xsi:type="dcterms:W3CDTF">2018-10-14T14:32:30Z</dcterms:created>
  <dcterms:modified xsi:type="dcterms:W3CDTF">2018-10-27T08:21:19Z</dcterms:modified>
  <cp:category>https://www.sorubak.com</cp:category>
</cp:coreProperties>
</file>