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78"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7" r:id="rId46"/>
    <p:sldId id="300" r:id="rId47"/>
    <p:sldId id="301" r:id="rId48"/>
    <p:sldId id="302" r:id="rId49"/>
    <p:sldId id="303" r:id="rId50"/>
    <p:sldId id="304" r:id="rId51"/>
    <p:sldId id="305" r:id="rId52"/>
    <p:sldId id="306" r:id="rId53"/>
    <p:sldId id="308" r:id="rId54"/>
    <p:sldId id="309" r:id="rId55"/>
    <p:sldId id="310" r:id="rId56"/>
    <p:sldId id="311" r:id="rId57"/>
    <p:sldId id="313" r:id="rId5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6FF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504234-F5E4-4BB3-B1BC-A330FA9B16C2}" type="datetimeFigureOut">
              <a:rPr lang="tr-TR" smtClean="0"/>
              <a:pPr/>
              <a:t>09/12/2018</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357F0-3CBC-4503-8727-4187A30E24BF}" type="slidenum">
              <a:rPr lang="tr-TR" smtClean="0"/>
              <a:pPr/>
              <a:t>‹#›</a:t>
            </a:fld>
            <a:endParaRPr lang="tr-TR"/>
          </a:p>
        </p:txBody>
      </p:sp>
    </p:spTree>
    <p:extLst>
      <p:ext uri="{BB962C8B-B14F-4D97-AF65-F5344CB8AC3E}">
        <p14:creationId xmlns:p14="http://schemas.microsoft.com/office/powerpoint/2010/main" xmlns="" val="3214472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a:spcAft>
                <a:spcPts val="1000"/>
              </a:spcAft>
              <a:tabLst>
                <a:tab pos="485775" algn="l"/>
              </a:tabLst>
            </a:pPr>
            <a:r>
              <a:rPr lang="tr-TR" sz="1200" kern="1200" dirty="0" smtClean="0">
                <a:solidFill>
                  <a:schemeClr val="tx1"/>
                </a:solidFill>
                <a:latin typeface="+mn-lt"/>
                <a:ea typeface="+mn-ea"/>
                <a:cs typeface="+mn-cs"/>
              </a:rPr>
              <a:t>https://www.sorubak.com</a:t>
            </a:r>
            <a:endParaRPr lang="tr-TR" sz="1800" dirty="0" smtClean="0">
              <a:effectLst/>
              <a:latin typeface="Arial" panose="020B0604020202020204" pitchFamily="34" charset="0"/>
              <a:ea typeface="Calibri" panose="020F0502020204030204" pitchFamily="34" charset="0"/>
            </a:endParaRPr>
          </a:p>
          <a:p>
            <a:endParaRPr lang="tr-TR" dirty="0"/>
          </a:p>
        </p:txBody>
      </p:sp>
      <p:sp>
        <p:nvSpPr>
          <p:cNvPr id="4" name="Slayt Numarası Yer Tutucusu 3"/>
          <p:cNvSpPr>
            <a:spLocks noGrp="1"/>
          </p:cNvSpPr>
          <p:nvPr>
            <p:ph type="sldNum" sz="quarter" idx="10"/>
          </p:nvPr>
        </p:nvSpPr>
        <p:spPr/>
        <p:txBody>
          <a:bodyPr/>
          <a:lstStyle/>
          <a:p>
            <a:fld id="{870357F0-3CBC-4503-8727-4187A30E24BF}" type="slidenum">
              <a:rPr lang="tr-TR" smtClean="0"/>
              <a:pPr/>
              <a:t>1</a:t>
            </a:fld>
            <a:endParaRPr lang="tr-TR"/>
          </a:p>
        </p:txBody>
      </p:sp>
    </p:spTree>
    <p:extLst>
      <p:ext uri="{BB962C8B-B14F-4D97-AF65-F5344CB8AC3E}">
        <p14:creationId xmlns:p14="http://schemas.microsoft.com/office/powerpoint/2010/main" xmlns="" val="400814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70357F0-3CBC-4503-8727-4187A30E24BF}" type="slidenum">
              <a:rPr lang="tr-TR" smtClean="0"/>
              <a:pPr/>
              <a:t>11</a:t>
            </a:fld>
            <a:endParaRPr lang="tr-TR"/>
          </a:p>
        </p:txBody>
      </p:sp>
    </p:spTree>
    <p:extLst>
      <p:ext uri="{BB962C8B-B14F-4D97-AF65-F5344CB8AC3E}">
        <p14:creationId xmlns:p14="http://schemas.microsoft.com/office/powerpoint/2010/main" xmlns="" val="2528509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77EB9D3D-9DC5-4C86-8F53-AC64CE7254C1}" type="datetimeFigureOut">
              <a:rPr lang="tr-TR" smtClean="0"/>
              <a:pPr/>
              <a:t>09/12/2018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076DD25-1B0E-42B4-BE6A-D4E27D27A2E4}" type="slidenum">
              <a:rPr lang="tr-TR" smtClean="0"/>
              <a:pPr/>
              <a:t>‹#›</a:t>
            </a:fld>
            <a:endParaRPr lang="tr-TR"/>
          </a:p>
        </p:txBody>
      </p:sp>
    </p:spTree>
    <p:extLst>
      <p:ext uri="{BB962C8B-B14F-4D97-AF65-F5344CB8AC3E}">
        <p14:creationId xmlns:p14="http://schemas.microsoft.com/office/powerpoint/2010/main" xmlns="" val="33375851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77EB9D3D-9DC5-4C86-8F53-AC64CE7254C1}" type="datetimeFigureOut">
              <a:rPr lang="tr-TR" smtClean="0"/>
              <a:pPr/>
              <a:t>09/12/2018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076DD25-1B0E-42B4-BE6A-D4E27D27A2E4}" type="slidenum">
              <a:rPr lang="tr-TR" smtClean="0"/>
              <a:pPr/>
              <a:t>‹#›</a:t>
            </a:fld>
            <a:endParaRPr lang="tr-TR"/>
          </a:p>
        </p:txBody>
      </p:sp>
    </p:spTree>
    <p:extLst>
      <p:ext uri="{BB962C8B-B14F-4D97-AF65-F5344CB8AC3E}">
        <p14:creationId xmlns:p14="http://schemas.microsoft.com/office/powerpoint/2010/main" xmlns="" val="744556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77EB9D3D-9DC5-4C86-8F53-AC64CE7254C1}" type="datetimeFigureOut">
              <a:rPr lang="tr-TR" smtClean="0"/>
              <a:pPr/>
              <a:t>09/12/2018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076DD25-1B0E-42B4-BE6A-D4E27D27A2E4}" type="slidenum">
              <a:rPr lang="tr-TR" smtClean="0"/>
              <a:pPr/>
              <a:t>‹#›</a:t>
            </a:fld>
            <a:endParaRPr lang="tr-TR"/>
          </a:p>
        </p:txBody>
      </p:sp>
    </p:spTree>
    <p:extLst>
      <p:ext uri="{BB962C8B-B14F-4D97-AF65-F5344CB8AC3E}">
        <p14:creationId xmlns:p14="http://schemas.microsoft.com/office/powerpoint/2010/main" xmlns="" val="2126853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77EB9D3D-9DC5-4C86-8F53-AC64CE7254C1}" type="datetimeFigureOut">
              <a:rPr lang="tr-TR" smtClean="0"/>
              <a:pPr/>
              <a:t>09/12/2018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076DD25-1B0E-42B4-BE6A-D4E27D27A2E4}" type="slidenum">
              <a:rPr lang="tr-TR" smtClean="0"/>
              <a:pPr/>
              <a:t>‹#›</a:t>
            </a:fld>
            <a:endParaRPr lang="tr-TR"/>
          </a:p>
        </p:txBody>
      </p:sp>
    </p:spTree>
    <p:extLst>
      <p:ext uri="{BB962C8B-B14F-4D97-AF65-F5344CB8AC3E}">
        <p14:creationId xmlns:p14="http://schemas.microsoft.com/office/powerpoint/2010/main" xmlns="" val="3778945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77EB9D3D-9DC5-4C86-8F53-AC64CE7254C1}" type="datetimeFigureOut">
              <a:rPr lang="tr-TR" smtClean="0"/>
              <a:pPr/>
              <a:t>09/12/2018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076DD25-1B0E-42B4-BE6A-D4E27D27A2E4}" type="slidenum">
              <a:rPr lang="tr-TR" smtClean="0"/>
              <a:pPr/>
              <a:t>‹#›</a:t>
            </a:fld>
            <a:endParaRPr lang="tr-TR"/>
          </a:p>
        </p:txBody>
      </p:sp>
    </p:spTree>
    <p:extLst>
      <p:ext uri="{BB962C8B-B14F-4D97-AF65-F5344CB8AC3E}">
        <p14:creationId xmlns:p14="http://schemas.microsoft.com/office/powerpoint/2010/main" xmlns="" val="2414012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77EB9D3D-9DC5-4C86-8F53-AC64CE7254C1}" type="datetimeFigureOut">
              <a:rPr lang="tr-TR" smtClean="0"/>
              <a:pPr/>
              <a:t>09/12/2018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076DD25-1B0E-42B4-BE6A-D4E27D27A2E4}" type="slidenum">
              <a:rPr lang="tr-TR" smtClean="0"/>
              <a:pPr/>
              <a:t>‹#›</a:t>
            </a:fld>
            <a:endParaRPr lang="tr-TR"/>
          </a:p>
        </p:txBody>
      </p:sp>
    </p:spTree>
    <p:extLst>
      <p:ext uri="{BB962C8B-B14F-4D97-AF65-F5344CB8AC3E}">
        <p14:creationId xmlns:p14="http://schemas.microsoft.com/office/powerpoint/2010/main" xmlns="" val="1492770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77EB9D3D-9DC5-4C86-8F53-AC64CE7254C1}" type="datetimeFigureOut">
              <a:rPr lang="tr-TR" smtClean="0"/>
              <a:pPr/>
              <a:t>09/12/2018</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A076DD25-1B0E-42B4-BE6A-D4E27D27A2E4}" type="slidenum">
              <a:rPr lang="tr-TR" smtClean="0"/>
              <a:pPr/>
              <a:t>‹#›</a:t>
            </a:fld>
            <a:endParaRPr lang="tr-TR"/>
          </a:p>
        </p:txBody>
      </p:sp>
    </p:spTree>
    <p:extLst>
      <p:ext uri="{BB962C8B-B14F-4D97-AF65-F5344CB8AC3E}">
        <p14:creationId xmlns:p14="http://schemas.microsoft.com/office/powerpoint/2010/main" xmlns="" val="2724257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77EB9D3D-9DC5-4C86-8F53-AC64CE7254C1}" type="datetimeFigureOut">
              <a:rPr lang="tr-TR" smtClean="0"/>
              <a:pPr/>
              <a:t>09/12/2018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A076DD25-1B0E-42B4-BE6A-D4E27D27A2E4}" type="slidenum">
              <a:rPr lang="tr-TR" smtClean="0"/>
              <a:pPr/>
              <a:t>‹#›</a:t>
            </a:fld>
            <a:endParaRPr lang="tr-TR"/>
          </a:p>
        </p:txBody>
      </p:sp>
    </p:spTree>
    <p:extLst>
      <p:ext uri="{BB962C8B-B14F-4D97-AF65-F5344CB8AC3E}">
        <p14:creationId xmlns:p14="http://schemas.microsoft.com/office/powerpoint/2010/main" xmlns="" val="1631778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77EB9D3D-9DC5-4C86-8F53-AC64CE7254C1}" type="datetimeFigureOut">
              <a:rPr lang="tr-TR" smtClean="0"/>
              <a:pPr/>
              <a:t>09/12/2018</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A076DD25-1B0E-42B4-BE6A-D4E27D27A2E4}" type="slidenum">
              <a:rPr lang="tr-TR" smtClean="0"/>
              <a:pPr/>
              <a:t>‹#›</a:t>
            </a:fld>
            <a:endParaRPr lang="tr-TR"/>
          </a:p>
        </p:txBody>
      </p:sp>
    </p:spTree>
    <p:extLst>
      <p:ext uri="{BB962C8B-B14F-4D97-AF65-F5344CB8AC3E}">
        <p14:creationId xmlns:p14="http://schemas.microsoft.com/office/powerpoint/2010/main" xmlns="" val="1119219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77EB9D3D-9DC5-4C86-8F53-AC64CE7254C1}" type="datetimeFigureOut">
              <a:rPr lang="tr-TR" smtClean="0"/>
              <a:pPr/>
              <a:t>09/12/2018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076DD25-1B0E-42B4-BE6A-D4E27D27A2E4}" type="slidenum">
              <a:rPr lang="tr-TR" smtClean="0"/>
              <a:pPr/>
              <a:t>‹#›</a:t>
            </a:fld>
            <a:endParaRPr lang="tr-TR"/>
          </a:p>
        </p:txBody>
      </p:sp>
    </p:spTree>
    <p:extLst>
      <p:ext uri="{BB962C8B-B14F-4D97-AF65-F5344CB8AC3E}">
        <p14:creationId xmlns:p14="http://schemas.microsoft.com/office/powerpoint/2010/main" xmlns="" val="15576925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77EB9D3D-9DC5-4C86-8F53-AC64CE7254C1}" type="datetimeFigureOut">
              <a:rPr lang="tr-TR" smtClean="0"/>
              <a:pPr/>
              <a:t>09/12/2018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076DD25-1B0E-42B4-BE6A-D4E27D27A2E4}" type="slidenum">
              <a:rPr lang="tr-TR" smtClean="0"/>
              <a:pPr/>
              <a:t>‹#›</a:t>
            </a:fld>
            <a:endParaRPr lang="tr-TR"/>
          </a:p>
        </p:txBody>
      </p:sp>
    </p:spTree>
    <p:extLst>
      <p:ext uri="{BB962C8B-B14F-4D97-AF65-F5344CB8AC3E}">
        <p14:creationId xmlns:p14="http://schemas.microsoft.com/office/powerpoint/2010/main" xmlns="" val="2745409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EB9D3D-9DC5-4C86-8F53-AC64CE7254C1}" type="datetimeFigureOut">
              <a:rPr lang="tr-TR" smtClean="0"/>
              <a:pPr/>
              <a:t>09/12/2018</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76DD25-1B0E-42B4-BE6A-D4E27D27A2E4}" type="slidenum">
              <a:rPr lang="tr-TR" smtClean="0"/>
              <a:pPr/>
              <a:t>‹#›</a:t>
            </a:fld>
            <a:endParaRPr lang="tr-TR"/>
          </a:p>
        </p:txBody>
      </p:sp>
    </p:spTree>
    <p:extLst>
      <p:ext uri="{BB962C8B-B14F-4D97-AF65-F5344CB8AC3E}">
        <p14:creationId xmlns:p14="http://schemas.microsoft.com/office/powerpoint/2010/main" xmlns="" val="13390614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332656"/>
            <a:ext cx="7772400" cy="2160240"/>
          </a:xfrm>
        </p:spPr>
        <p:txBody>
          <a:bodyPr>
            <a:normAutofit fontScale="90000"/>
          </a:bodyPr>
          <a:lstStyle/>
          <a:p>
            <a:r>
              <a:rPr lang="tr-TR" dirty="0" smtClean="0"/>
              <a:t>NİĞDE MERKEZ </a:t>
            </a:r>
            <a:br>
              <a:rPr lang="tr-TR" dirty="0" smtClean="0"/>
            </a:br>
            <a:r>
              <a:rPr lang="tr-TR" b="1" dirty="0" smtClean="0">
                <a:solidFill>
                  <a:srgbClr val="66FF33"/>
                </a:solidFill>
              </a:rPr>
              <a:t>YEŞİLGÖLCÜK</a:t>
            </a:r>
            <a:r>
              <a:rPr lang="tr-TR" dirty="0" smtClean="0"/>
              <a:t> </a:t>
            </a:r>
            <a:br>
              <a:rPr lang="tr-TR" dirty="0" smtClean="0"/>
            </a:br>
            <a:r>
              <a:rPr lang="tr-TR" dirty="0" smtClean="0"/>
              <a:t>İMAM HATİP ORTAOKULU</a:t>
            </a:r>
            <a:br>
              <a:rPr lang="tr-TR" dirty="0" smtClean="0"/>
            </a:br>
            <a:r>
              <a:rPr lang="tr-TR" sz="4900" b="1" dirty="0" smtClean="0">
                <a:solidFill>
                  <a:srgbClr val="66FF33"/>
                </a:solidFill>
              </a:rPr>
              <a:t>Hazırlayan: Hüseyin ALDANMA </a:t>
            </a:r>
            <a:endParaRPr lang="tr-TR" b="1" dirty="0">
              <a:solidFill>
                <a:srgbClr val="66FF33"/>
              </a:solidFill>
            </a:endParaRPr>
          </a:p>
        </p:txBody>
      </p:sp>
      <p:sp>
        <p:nvSpPr>
          <p:cNvPr id="3" name="Alt Başlık 2"/>
          <p:cNvSpPr>
            <a:spLocks noGrp="1"/>
          </p:cNvSpPr>
          <p:nvPr>
            <p:ph type="subTitle" idx="1"/>
          </p:nvPr>
        </p:nvSpPr>
        <p:spPr>
          <a:xfrm>
            <a:off x="1331640" y="2708920"/>
            <a:ext cx="6400800" cy="3456384"/>
          </a:xfrm>
        </p:spPr>
        <p:txBody>
          <a:bodyPr/>
          <a:lstStyle/>
          <a:p>
            <a:r>
              <a:rPr lang="tr-TR" b="1" dirty="0" smtClean="0">
                <a:solidFill>
                  <a:srgbClr val="FF0000"/>
                </a:solidFill>
              </a:rPr>
              <a:t>DİN KÜLTÜRÜ VE AHLAK BİLGİSİ DERSİ ÜNİTE KAVRAMA VE DEĞERLENDİRME  ÇALIŞMALARI</a:t>
            </a:r>
          </a:p>
          <a:p>
            <a:endParaRPr lang="tr-TR" b="1" dirty="0" smtClean="0">
              <a:solidFill>
                <a:srgbClr val="FF0000"/>
              </a:solidFill>
            </a:endParaRPr>
          </a:p>
          <a:p>
            <a:r>
              <a:rPr lang="tr-TR" b="1" dirty="0" smtClean="0">
                <a:solidFill>
                  <a:srgbClr val="FF0000"/>
                </a:solidFill>
              </a:rPr>
              <a:t>Ünite adı: ZEKAT VE SADAKA</a:t>
            </a:r>
          </a:p>
          <a:p>
            <a:endParaRPr lang="tr-TR" dirty="0"/>
          </a:p>
          <a:p>
            <a:endParaRPr lang="tr-TR" dirty="0"/>
          </a:p>
        </p:txBody>
      </p:sp>
    </p:spTree>
    <p:extLst>
      <p:ext uri="{BB962C8B-B14F-4D97-AF65-F5344CB8AC3E}">
        <p14:creationId xmlns:p14="http://schemas.microsoft.com/office/powerpoint/2010/main" xmlns="" val="38724303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5793507"/>
          </a:xfrm>
        </p:spPr>
        <p:txBody>
          <a:bodyPr/>
          <a:lstStyle/>
          <a:p>
            <a:r>
              <a:rPr lang="tr-TR" dirty="0" smtClean="0"/>
              <a:t>9.</a:t>
            </a:r>
          </a:p>
          <a:p>
            <a:r>
              <a:rPr lang="tr-TR" dirty="0" smtClean="0"/>
              <a:t>AŞAĞIDAKİ GRUPLARDAN HANGİSİNDE </a:t>
            </a:r>
            <a:r>
              <a:rPr lang="tr-TR" b="1" dirty="0" smtClean="0">
                <a:solidFill>
                  <a:srgbClr val="FF0000"/>
                </a:solidFill>
              </a:rPr>
              <a:t>ZEKAT VERİLMEYECEKLER </a:t>
            </a:r>
            <a:r>
              <a:rPr lang="tr-TR" dirty="0" smtClean="0"/>
              <a:t>BİR ARADA VERİLMİŞTİR?</a:t>
            </a:r>
          </a:p>
          <a:p>
            <a:pPr marL="0" indent="0">
              <a:buNone/>
            </a:pPr>
            <a:endParaRPr lang="tr-TR" dirty="0" smtClean="0"/>
          </a:p>
          <a:p>
            <a:pPr marL="0" indent="0">
              <a:buNone/>
            </a:pPr>
            <a:r>
              <a:rPr lang="tr-TR" dirty="0" smtClean="0"/>
              <a:t>A- TEYZE, BABA, HALA, </a:t>
            </a:r>
          </a:p>
          <a:p>
            <a:pPr marL="0" indent="0">
              <a:buNone/>
            </a:pPr>
            <a:r>
              <a:rPr lang="tr-TR" dirty="0" smtClean="0"/>
              <a:t>B- AMCA, DEDE, TORUN, </a:t>
            </a:r>
          </a:p>
          <a:p>
            <a:pPr marL="0" indent="0">
              <a:buNone/>
            </a:pPr>
            <a:r>
              <a:rPr lang="tr-TR" dirty="0" smtClean="0"/>
              <a:t>C- NENE, DAYI, KARDEŞ</a:t>
            </a:r>
          </a:p>
          <a:p>
            <a:pPr marL="0" indent="0">
              <a:buNone/>
            </a:pPr>
            <a:r>
              <a:rPr lang="tr-TR" dirty="0" smtClean="0"/>
              <a:t>D- BABA, DEDE, TORUN</a:t>
            </a:r>
          </a:p>
          <a:p>
            <a:pPr marL="0" indent="0">
              <a:buNone/>
            </a:pPr>
            <a:endParaRPr lang="tr-TR" dirty="0"/>
          </a:p>
          <a:p>
            <a:pPr marL="0" indent="0">
              <a:buNone/>
            </a:pPr>
            <a:r>
              <a:rPr lang="tr-TR" b="1" dirty="0" smtClean="0">
                <a:solidFill>
                  <a:srgbClr val="FF0000"/>
                </a:solidFill>
              </a:rPr>
              <a:t>CEVAP: D-      BABA, DEDE, TORUN</a:t>
            </a:r>
          </a:p>
          <a:p>
            <a:pPr marL="0" indent="0">
              <a:buNone/>
            </a:pPr>
            <a:endParaRPr lang="tr-TR" dirty="0" smtClean="0"/>
          </a:p>
          <a:p>
            <a:endParaRPr lang="tr-TR" dirty="0"/>
          </a:p>
        </p:txBody>
      </p:sp>
    </p:spTree>
    <p:extLst>
      <p:ext uri="{BB962C8B-B14F-4D97-AF65-F5344CB8AC3E}">
        <p14:creationId xmlns:p14="http://schemas.microsoft.com/office/powerpoint/2010/main" xmlns="" val="3708670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 calcmode="lin" valueType="num">
                                      <p:cBhvr>
                                        <p:cTn id="7"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8" end="8"/>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p:spPr>
        <p:txBody>
          <a:bodyPr>
            <a:normAutofit fontScale="92500"/>
          </a:bodyPr>
          <a:lstStyle/>
          <a:p>
            <a:r>
              <a:rPr lang="tr-TR" dirty="0" smtClean="0"/>
              <a:t>10.</a:t>
            </a:r>
          </a:p>
          <a:p>
            <a:r>
              <a:rPr lang="tr-TR" dirty="0" smtClean="0"/>
              <a:t>Sözlükte harcama yapmak anlamına gelen gelir. </a:t>
            </a:r>
            <a:r>
              <a:rPr lang="tr-TR" dirty="0"/>
              <a:t> M</a:t>
            </a:r>
            <a:r>
              <a:rPr lang="tr-TR" dirty="0" smtClean="0"/>
              <a:t>üslümanın Allah’ın (c.c.) rızasını kazanmak için sahip olduğu </a:t>
            </a:r>
            <a:r>
              <a:rPr lang="tr-TR" b="1" dirty="0" smtClean="0">
                <a:solidFill>
                  <a:srgbClr val="FF0000"/>
                </a:solidFill>
              </a:rPr>
              <a:t>mallardan</a:t>
            </a:r>
            <a:r>
              <a:rPr lang="tr-TR" dirty="0" smtClean="0"/>
              <a:t> Yüce Allah'ın emrettiği harcama yapması, bağışta bulunmasına ne denir?</a:t>
            </a:r>
          </a:p>
          <a:p>
            <a:r>
              <a:rPr lang="tr-TR" dirty="0" smtClean="0"/>
              <a:t>A- Sadaka</a:t>
            </a:r>
          </a:p>
          <a:p>
            <a:r>
              <a:rPr lang="tr-TR" dirty="0" smtClean="0"/>
              <a:t>B- zekat</a:t>
            </a:r>
          </a:p>
          <a:p>
            <a:r>
              <a:rPr lang="tr-TR" dirty="0" smtClean="0"/>
              <a:t>C- İnfak</a:t>
            </a:r>
          </a:p>
          <a:p>
            <a:r>
              <a:rPr lang="tr-TR" dirty="0" smtClean="0"/>
              <a:t>D- zekat</a:t>
            </a:r>
          </a:p>
          <a:p>
            <a:r>
              <a:rPr lang="tr-TR" sz="4800" b="1" dirty="0" smtClean="0">
                <a:solidFill>
                  <a:srgbClr val="FF0000"/>
                </a:solidFill>
              </a:rPr>
              <a:t>Cevap: c- İnfak</a:t>
            </a:r>
            <a:endParaRPr lang="tr-TR" sz="4800" b="1" dirty="0">
              <a:solidFill>
                <a:srgbClr val="FF0000"/>
              </a:solidFill>
            </a:endParaRPr>
          </a:p>
        </p:txBody>
      </p:sp>
    </p:spTree>
    <p:extLst>
      <p:ext uri="{BB962C8B-B14F-4D97-AF65-F5344CB8AC3E}">
        <p14:creationId xmlns:p14="http://schemas.microsoft.com/office/powerpoint/2010/main" xmlns="" val="763041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circle(in)">
                                      <p:cBhvr>
                                        <p:cTn id="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p:spPr>
        <p:txBody>
          <a:bodyPr>
            <a:normAutofit lnSpcReduction="10000"/>
          </a:bodyPr>
          <a:lstStyle/>
          <a:p>
            <a:r>
              <a:rPr lang="tr-TR" b="1" dirty="0" smtClean="0">
                <a:solidFill>
                  <a:srgbClr val="FF0000"/>
                </a:solidFill>
              </a:rPr>
              <a:t>11.</a:t>
            </a:r>
          </a:p>
          <a:p>
            <a:r>
              <a:rPr lang="tr-TR" b="1" dirty="0" smtClean="0">
                <a:solidFill>
                  <a:srgbClr val="FF0000"/>
                </a:solidFill>
              </a:rPr>
              <a:t>Kimlere Zekat verileceği Kur’an-ı Kerim’de belirtilmiştir. Aşağıdakilerden hangisi bunlardan değildir?</a:t>
            </a:r>
          </a:p>
          <a:p>
            <a:r>
              <a:rPr lang="tr-TR" dirty="0" smtClean="0"/>
              <a:t>A- Zenginler</a:t>
            </a:r>
          </a:p>
          <a:p>
            <a:r>
              <a:rPr lang="tr-TR" dirty="0" smtClean="0"/>
              <a:t>B- Fakirler</a:t>
            </a:r>
          </a:p>
          <a:p>
            <a:r>
              <a:rPr lang="tr-TR" dirty="0" smtClean="0"/>
              <a:t>C- Borçlular</a:t>
            </a:r>
          </a:p>
          <a:p>
            <a:r>
              <a:rPr lang="tr-TR" dirty="0" smtClean="0"/>
              <a:t>D- Allah için çalışanlar</a:t>
            </a:r>
          </a:p>
          <a:p>
            <a:endParaRPr lang="tr-TR" dirty="0"/>
          </a:p>
          <a:p>
            <a:pPr lvl="0"/>
            <a:r>
              <a:rPr lang="tr-TR" sz="4000" b="1" dirty="0" smtClean="0">
                <a:solidFill>
                  <a:srgbClr val="FF0000"/>
                </a:solidFill>
              </a:rPr>
              <a:t>Cevap:  A- </a:t>
            </a:r>
            <a:r>
              <a:rPr lang="tr-TR" sz="4000" b="1" dirty="0">
                <a:solidFill>
                  <a:srgbClr val="FF0000"/>
                </a:solidFill>
              </a:rPr>
              <a:t>Zenginler</a:t>
            </a:r>
          </a:p>
          <a:p>
            <a:endParaRPr lang="tr-TR" dirty="0"/>
          </a:p>
        </p:txBody>
      </p:sp>
    </p:spTree>
    <p:extLst>
      <p:ext uri="{BB962C8B-B14F-4D97-AF65-F5344CB8AC3E}">
        <p14:creationId xmlns:p14="http://schemas.microsoft.com/office/powerpoint/2010/main" xmlns="" val="4047220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randombar(horizontal)">
                                      <p:cBhvr>
                                        <p:cTn id="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p:spPr>
        <p:txBody>
          <a:bodyPr>
            <a:normAutofit fontScale="92500"/>
          </a:bodyPr>
          <a:lstStyle/>
          <a:p>
            <a:r>
              <a:rPr lang="tr-TR" b="1" dirty="0" smtClean="0">
                <a:solidFill>
                  <a:srgbClr val="FF0000"/>
                </a:solidFill>
              </a:rPr>
              <a:t>12.</a:t>
            </a:r>
          </a:p>
          <a:p>
            <a:r>
              <a:rPr lang="tr-TR" b="1" dirty="0" smtClean="0">
                <a:solidFill>
                  <a:srgbClr val="FF0000"/>
                </a:solidFill>
              </a:rPr>
              <a:t>Yardımlaşma konusunda aşağıdakilerden hangisi bize düşen bir sorumluluk değildir?</a:t>
            </a:r>
          </a:p>
          <a:p>
            <a:endParaRPr lang="tr-TR" dirty="0"/>
          </a:p>
          <a:p>
            <a:r>
              <a:rPr lang="tr-TR" dirty="0" smtClean="0"/>
              <a:t>A- yardıma ihtiyacı olanları ilgili yerlere bildirmek</a:t>
            </a:r>
          </a:p>
          <a:p>
            <a:r>
              <a:rPr lang="tr-TR" dirty="0" smtClean="0"/>
              <a:t>B- yardım kuruluşlarında gönüllü çalışmak</a:t>
            </a:r>
          </a:p>
          <a:p>
            <a:r>
              <a:rPr lang="tr-TR" dirty="0" smtClean="0"/>
              <a:t>C- yardım derneği kurmak</a:t>
            </a:r>
          </a:p>
          <a:p>
            <a:r>
              <a:rPr lang="tr-TR" dirty="0" smtClean="0"/>
              <a:t>D- devlet kurumlarını yardıma teşvik etmek</a:t>
            </a:r>
          </a:p>
          <a:p>
            <a:endParaRPr lang="tr-TR" dirty="0"/>
          </a:p>
          <a:p>
            <a:r>
              <a:rPr lang="tr-TR" b="1" dirty="0" smtClean="0">
                <a:solidFill>
                  <a:srgbClr val="66FF33"/>
                </a:solidFill>
              </a:rPr>
              <a:t>D- devlet kurumlarını yardıma teşvik etmek</a:t>
            </a:r>
          </a:p>
          <a:p>
            <a:endParaRPr lang="tr-TR" dirty="0"/>
          </a:p>
        </p:txBody>
      </p:sp>
    </p:spTree>
    <p:extLst>
      <p:ext uri="{BB962C8B-B14F-4D97-AF65-F5344CB8AC3E}">
        <p14:creationId xmlns:p14="http://schemas.microsoft.com/office/powerpoint/2010/main" xmlns="" val="701063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 calcmode="lin" valueType="num">
                                      <p:cBhvr>
                                        <p:cTn id="7"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8"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9"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620688"/>
            <a:ext cx="8363272" cy="5505475"/>
          </a:xfrm>
        </p:spPr>
        <p:txBody>
          <a:bodyPr>
            <a:normAutofit fontScale="92500" lnSpcReduction="20000"/>
          </a:bodyPr>
          <a:lstStyle/>
          <a:p>
            <a:r>
              <a:rPr lang="tr-TR" sz="4000" b="1" dirty="0" smtClean="0">
                <a:solidFill>
                  <a:srgbClr val="7030A0"/>
                </a:solidFill>
              </a:rPr>
              <a:t>13.</a:t>
            </a:r>
          </a:p>
          <a:p>
            <a:r>
              <a:rPr lang="tr-TR" sz="4000" b="1" dirty="0" smtClean="0">
                <a:solidFill>
                  <a:srgbClr val="7030A0"/>
                </a:solidFill>
              </a:rPr>
              <a:t>Aşağıdaki tanımlardan hangisi yanlıştır?</a:t>
            </a:r>
            <a:endParaRPr lang="tr-TR" sz="4000" b="1" dirty="0">
              <a:solidFill>
                <a:srgbClr val="7030A0"/>
              </a:solidFill>
            </a:endParaRPr>
          </a:p>
          <a:p>
            <a:pPr marL="0" indent="0">
              <a:buNone/>
            </a:pPr>
            <a:r>
              <a:rPr lang="tr-TR" dirty="0" smtClean="0"/>
              <a:t>A-  </a:t>
            </a:r>
            <a:r>
              <a:rPr lang="tr-TR" dirty="0" smtClean="0">
                <a:solidFill>
                  <a:srgbClr val="FF0000"/>
                </a:solidFill>
              </a:rPr>
              <a:t>Yoksullar: </a:t>
            </a:r>
            <a:r>
              <a:rPr lang="tr-TR" dirty="0" smtClean="0"/>
              <a:t>Nisap miktarından daha az malı olan muhtaç kimselerdir. </a:t>
            </a:r>
          </a:p>
          <a:p>
            <a:pPr marL="0" indent="0">
              <a:buNone/>
            </a:pPr>
            <a:r>
              <a:rPr lang="tr-TR" dirty="0" smtClean="0"/>
              <a:t>B- </a:t>
            </a:r>
            <a:r>
              <a:rPr lang="tr-TR" dirty="0" smtClean="0">
                <a:solidFill>
                  <a:srgbClr val="FF0000"/>
                </a:solidFill>
              </a:rPr>
              <a:t>Düşkünler/Miskinler: </a:t>
            </a:r>
            <a:r>
              <a:rPr lang="tr-TR" dirty="0" smtClean="0"/>
              <a:t>Hiçbir malı veya geliri bulunmayan çok zor durumda olan kimselerdir. </a:t>
            </a:r>
          </a:p>
          <a:p>
            <a:pPr marL="0" indent="0">
              <a:buNone/>
            </a:pPr>
            <a:r>
              <a:rPr lang="tr-TR" dirty="0" smtClean="0"/>
              <a:t>C- </a:t>
            </a:r>
            <a:r>
              <a:rPr lang="tr-TR" dirty="0" smtClean="0">
                <a:solidFill>
                  <a:srgbClr val="FF0000"/>
                </a:solidFill>
              </a:rPr>
              <a:t>Zekât toplayan memurlar: </a:t>
            </a:r>
            <a:r>
              <a:rPr lang="tr-TR" dirty="0" smtClean="0"/>
              <a:t>Devlet adına zekâtı toplamakla görevli kimselerdir. </a:t>
            </a:r>
          </a:p>
          <a:p>
            <a:pPr marL="0" indent="0">
              <a:buNone/>
            </a:pPr>
            <a:r>
              <a:rPr lang="tr-TR" dirty="0" smtClean="0"/>
              <a:t>D- </a:t>
            </a:r>
            <a:r>
              <a:rPr lang="tr-TR" dirty="0" smtClean="0">
                <a:solidFill>
                  <a:srgbClr val="FF0000"/>
                </a:solidFill>
              </a:rPr>
              <a:t>Allah yolunda olanlar: </a:t>
            </a:r>
            <a:r>
              <a:rPr lang="tr-TR" dirty="0" smtClean="0"/>
              <a:t>Hac görevini yapmak için Kabe’ye gidecek olanlardır.</a:t>
            </a:r>
          </a:p>
          <a:p>
            <a:pPr marL="0" lvl="0" indent="0">
              <a:buNone/>
            </a:pPr>
            <a:r>
              <a:rPr lang="tr-TR" b="1" dirty="0">
                <a:solidFill>
                  <a:prstClr val="black"/>
                </a:solidFill>
              </a:rPr>
              <a:t>D- </a:t>
            </a:r>
            <a:r>
              <a:rPr lang="tr-TR" b="1" dirty="0">
                <a:solidFill>
                  <a:srgbClr val="FF0000"/>
                </a:solidFill>
              </a:rPr>
              <a:t>Allah yolunda olanlar: </a:t>
            </a:r>
            <a:r>
              <a:rPr lang="tr-TR" b="1" dirty="0">
                <a:solidFill>
                  <a:prstClr val="black"/>
                </a:solidFill>
              </a:rPr>
              <a:t>Hac görevi için Kabe’ye gidecek olanlardır.</a:t>
            </a:r>
          </a:p>
          <a:p>
            <a:pPr marL="0" indent="0">
              <a:buNone/>
            </a:pPr>
            <a:endParaRPr lang="tr-TR" dirty="0"/>
          </a:p>
        </p:txBody>
      </p:sp>
    </p:spTree>
    <p:extLst>
      <p:ext uri="{BB962C8B-B14F-4D97-AF65-F5344CB8AC3E}">
        <p14:creationId xmlns:p14="http://schemas.microsoft.com/office/powerpoint/2010/main" xmlns="" val="478665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80">
                                          <p:stCondLst>
                                            <p:cond delay="0"/>
                                          </p:stCondLst>
                                        </p:cTn>
                                        <p:tgtEl>
                                          <p:spTgt spid="3">
                                            <p:txEl>
                                              <p:pRg st="6" end="6"/>
                                            </p:txEl>
                                          </p:spTgt>
                                        </p:tgtEl>
                                      </p:cBhvr>
                                    </p:animEffect>
                                    <p:anim calcmode="lin" valueType="num">
                                      <p:cBhvr>
                                        <p:cTn id="8"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6" end="6"/>
                                            </p:txEl>
                                          </p:spTgt>
                                        </p:tgtEl>
                                      </p:cBhvr>
                                      <p:to x="100000" y="60000"/>
                                    </p:animScale>
                                    <p:animScale>
                                      <p:cBhvr>
                                        <p:cTn id="14" dur="166" decel="50000">
                                          <p:stCondLst>
                                            <p:cond delay="676"/>
                                          </p:stCondLst>
                                        </p:cTn>
                                        <p:tgtEl>
                                          <p:spTgt spid="3">
                                            <p:txEl>
                                              <p:pRg st="6" end="6"/>
                                            </p:txEl>
                                          </p:spTgt>
                                        </p:tgtEl>
                                      </p:cBhvr>
                                      <p:to x="100000" y="100000"/>
                                    </p:animScale>
                                    <p:animScale>
                                      <p:cBhvr>
                                        <p:cTn id="15" dur="26">
                                          <p:stCondLst>
                                            <p:cond delay="1312"/>
                                          </p:stCondLst>
                                        </p:cTn>
                                        <p:tgtEl>
                                          <p:spTgt spid="3">
                                            <p:txEl>
                                              <p:pRg st="6" end="6"/>
                                            </p:txEl>
                                          </p:spTgt>
                                        </p:tgtEl>
                                      </p:cBhvr>
                                      <p:to x="100000" y="80000"/>
                                    </p:animScale>
                                    <p:animScale>
                                      <p:cBhvr>
                                        <p:cTn id="16" dur="166" decel="50000">
                                          <p:stCondLst>
                                            <p:cond delay="1338"/>
                                          </p:stCondLst>
                                        </p:cTn>
                                        <p:tgtEl>
                                          <p:spTgt spid="3">
                                            <p:txEl>
                                              <p:pRg st="6" end="6"/>
                                            </p:txEl>
                                          </p:spTgt>
                                        </p:tgtEl>
                                      </p:cBhvr>
                                      <p:to x="100000" y="100000"/>
                                    </p:animScale>
                                    <p:animScale>
                                      <p:cBhvr>
                                        <p:cTn id="17" dur="26">
                                          <p:stCondLst>
                                            <p:cond delay="1642"/>
                                          </p:stCondLst>
                                        </p:cTn>
                                        <p:tgtEl>
                                          <p:spTgt spid="3">
                                            <p:txEl>
                                              <p:pRg st="6" end="6"/>
                                            </p:txEl>
                                          </p:spTgt>
                                        </p:tgtEl>
                                      </p:cBhvr>
                                      <p:to x="100000" y="90000"/>
                                    </p:animScale>
                                    <p:animScale>
                                      <p:cBhvr>
                                        <p:cTn id="18" dur="166" decel="50000">
                                          <p:stCondLst>
                                            <p:cond delay="1668"/>
                                          </p:stCondLst>
                                        </p:cTn>
                                        <p:tgtEl>
                                          <p:spTgt spid="3">
                                            <p:txEl>
                                              <p:pRg st="6" end="6"/>
                                            </p:txEl>
                                          </p:spTgt>
                                        </p:tgtEl>
                                      </p:cBhvr>
                                      <p:to x="100000" y="100000"/>
                                    </p:animScale>
                                    <p:animScale>
                                      <p:cBhvr>
                                        <p:cTn id="19" dur="26">
                                          <p:stCondLst>
                                            <p:cond delay="1808"/>
                                          </p:stCondLst>
                                        </p:cTn>
                                        <p:tgtEl>
                                          <p:spTgt spid="3">
                                            <p:txEl>
                                              <p:pRg st="6" end="6"/>
                                            </p:txEl>
                                          </p:spTgt>
                                        </p:tgtEl>
                                      </p:cBhvr>
                                      <p:to x="100000" y="95000"/>
                                    </p:animScale>
                                    <p:animScale>
                                      <p:cBhvr>
                                        <p:cTn id="20" dur="166" decel="50000">
                                          <p:stCondLst>
                                            <p:cond delay="1834"/>
                                          </p:stCondLst>
                                        </p:cTn>
                                        <p:tgtEl>
                                          <p:spTgt spid="3">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lstStyle/>
          <a:p>
            <a:r>
              <a:rPr lang="tr-TR" dirty="0" smtClean="0"/>
              <a:t>14.</a:t>
            </a:r>
          </a:p>
          <a:p>
            <a:r>
              <a:rPr lang="tr-TR" dirty="0" smtClean="0"/>
              <a:t>Aşağıdakilerden hangisi yardımlaşmanın </a:t>
            </a:r>
            <a:r>
              <a:rPr lang="tr-TR" b="1" dirty="0" smtClean="0">
                <a:solidFill>
                  <a:srgbClr val="FF0000"/>
                </a:solidFill>
              </a:rPr>
              <a:t>bireysel </a:t>
            </a:r>
            <a:r>
              <a:rPr lang="tr-TR" dirty="0" smtClean="0"/>
              <a:t>yararlarındandır?</a:t>
            </a:r>
          </a:p>
          <a:p>
            <a:r>
              <a:rPr lang="tr-TR" dirty="0" smtClean="0"/>
              <a:t>A- birlik beraberlik sağlanır</a:t>
            </a:r>
          </a:p>
          <a:p>
            <a:r>
              <a:rPr lang="tr-TR" dirty="0" smtClean="0"/>
              <a:t>B- mutlu olunur</a:t>
            </a:r>
          </a:p>
          <a:p>
            <a:r>
              <a:rPr lang="tr-TR" dirty="0" smtClean="0"/>
              <a:t>C- hırsızlıklar azalır</a:t>
            </a:r>
          </a:p>
          <a:p>
            <a:r>
              <a:rPr lang="tr-TR" dirty="0" smtClean="0"/>
              <a:t>D- zengin ve fakirler kaynaşır</a:t>
            </a:r>
          </a:p>
          <a:p>
            <a:endParaRPr lang="tr-TR" dirty="0" smtClean="0"/>
          </a:p>
          <a:p>
            <a:r>
              <a:rPr lang="tr-TR" dirty="0"/>
              <a:t> </a:t>
            </a:r>
            <a:r>
              <a:rPr lang="tr-TR" dirty="0" smtClean="0"/>
              <a:t> </a:t>
            </a:r>
            <a:r>
              <a:rPr lang="tr-TR" sz="4400" b="1" dirty="0" smtClean="0">
                <a:solidFill>
                  <a:srgbClr val="FF0000"/>
                </a:solidFill>
              </a:rPr>
              <a:t>cevap: B- mutlu olunur</a:t>
            </a:r>
          </a:p>
          <a:p>
            <a:endParaRPr lang="tr-TR" dirty="0"/>
          </a:p>
        </p:txBody>
      </p:sp>
    </p:spTree>
    <p:extLst>
      <p:ext uri="{BB962C8B-B14F-4D97-AF65-F5344CB8AC3E}">
        <p14:creationId xmlns:p14="http://schemas.microsoft.com/office/powerpoint/2010/main" xmlns="" val="2768448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2000"/>
                                        <p:tgtEl>
                                          <p:spTgt spid="3">
                                            <p:txEl>
                                              <p:pRg st="7" end="7"/>
                                            </p:txEl>
                                          </p:spTgt>
                                        </p:tgtEl>
                                      </p:cBhvr>
                                    </p:animEffect>
                                    <p:anim calcmode="lin" valueType="num">
                                      <p:cBhvr>
                                        <p:cTn id="8" dur="2000" fill="hold"/>
                                        <p:tgtEl>
                                          <p:spTgt spid="3">
                                            <p:txEl>
                                              <p:pRg st="7" end="7"/>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rmAutofit lnSpcReduction="10000"/>
          </a:bodyPr>
          <a:lstStyle/>
          <a:p>
            <a:r>
              <a:rPr lang="tr-TR" dirty="0" smtClean="0"/>
              <a:t> 15.</a:t>
            </a:r>
          </a:p>
          <a:p>
            <a:r>
              <a:rPr lang="tr-TR" b="1" dirty="0" smtClean="0">
                <a:solidFill>
                  <a:srgbClr val="FF0000"/>
                </a:solidFill>
              </a:rPr>
              <a:t>Allah’ın (c.c.)  sevgisini kazanmak amacıyla yaptığı hayırlı işlerin tamamına ne denir?</a:t>
            </a:r>
          </a:p>
          <a:p>
            <a:pPr lvl="0"/>
            <a:endParaRPr lang="tr-TR" dirty="0" smtClean="0">
              <a:solidFill>
                <a:prstClr val="black"/>
              </a:solidFill>
            </a:endParaRPr>
          </a:p>
          <a:p>
            <a:pPr lvl="0"/>
            <a:r>
              <a:rPr lang="tr-TR" dirty="0" smtClean="0">
                <a:solidFill>
                  <a:prstClr val="black"/>
                </a:solidFill>
              </a:rPr>
              <a:t>A- </a:t>
            </a:r>
            <a:r>
              <a:rPr lang="tr-TR" dirty="0">
                <a:solidFill>
                  <a:prstClr val="black"/>
                </a:solidFill>
              </a:rPr>
              <a:t>Sadaka</a:t>
            </a:r>
          </a:p>
          <a:p>
            <a:pPr lvl="0"/>
            <a:r>
              <a:rPr lang="tr-TR" dirty="0">
                <a:solidFill>
                  <a:prstClr val="black"/>
                </a:solidFill>
              </a:rPr>
              <a:t>B- zekat</a:t>
            </a:r>
          </a:p>
          <a:p>
            <a:pPr lvl="0"/>
            <a:r>
              <a:rPr lang="tr-TR" dirty="0">
                <a:solidFill>
                  <a:prstClr val="black"/>
                </a:solidFill>
              </a:rPr>
              <a:t>C- İnfak</a:t>
            </a:r>
          </a:p>
          <a:p>
            <a:pPr lvl="0"/>
            <a:r>
              <a:rPr lang="tr-TR" dirty="0">
                <a:solidFill>
                  <a:prstClr val="black"/>
                </a:solidFill>
              </a:rPr>
              <a:t>D- zekat</a:t>
            </a:r>
          </a:p>
          <a:p>
            <a:endParaRPr lang="tr-TR" dirty="0" smtClean="0"/>
          </a:p>
          <a:p>
            <a:r>
              <a:rPr lang="tr-TR" sz="4400" b="1" dirty="0" smtClean="0">
                <a:solidFill>
                  <a:srgbClr val="FF0000"/>
                </a:solidFill>
              </a:rPr>
              <a:t>Cevap: sadaka </a:t>
            </a:r>
          </a:p>
        </p:txBody>
      </p:sp>
    </p:spTree>
    <p:extLst>
      <p:ext uri="{BB962C8B-B14F-4D97-AF65-F5344CB8AC3E}">
        <p14:creationId xmlns:p14="http://schemas.microsoft.com/office/powerpoint/2010/main" xmlns="" val="912311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 calcmode="lin" valueType="num">
                                      <p:cBhvr>
                                        <p:cTn id="7"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8"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9"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39552" y="476672"/>
            <a:ext cx="8229600" cy="4525963"/>
          </a:xfrm>
        </p:spPr>
        <p:txBody>
          <a:bodyPr>
            <a:normAutofit fontScale="92500" lnSpcReduction="10000"/>
          </a:bodyPr>
          <a:lstStyle/>
          <a:p>
            <a:r>
              <a:rPr lang="tr-TR" dirty="0" smtClean="0"/>
              <a:t>16.</a:t>
            </a:r>
          </a:p>
          <a:p>
            <a:r>
              <a:rPr lang="tr-TR" dirty="0" smtClean="0"/>
              <a:t>AŞAĞIDAKİLERDEN HAMGİS ‘’TEMEL İHTİYAÇ’’ LARDAN DEĞİLDİR?</a:t>
            </a:r>
          </a:p>
          <a:p>
            <a:r>
              <a:rPr lang="tr-TR" dirty="0" smtClean="0"/>
              <a:t>A- Yeme-içme</a:t>
            </a:r>
          </a:p>
          <a:p>
            <a:r>
              <a:rPr lang="tr-TR" dirty="0" smtClean="0"/>
              <a:t>B- giyim- kuşam</a:t>
            </a:r>
          </a:p>
          <a:p>
            <a:r>
              <a:rPr lang="tr-TR" dirty="0" smtClean="0"/>
              <a:t>C- ticaret malları</a:t>
            </a:r>
          </a:p>
          <a:p>
            <a:r>
              <a:rPr lang="tr-TR" dirty="0" smtClean="0"/>
              <a:t>D- barınma </a:t>
            </a:r>
          </a:p>
          <a:p>
            <a:endParaRPr lang="tr-TR" dirty="0"/>
          </a:p>
          <a:p>
            <a:r>
              <a:rPr lang="tr-TR" b="1" dirty="0" smtClean="0">
                <a:solidFill>
                  <a:srgbClr val="FF0000"/>
                </a:solidFill>
              </a:rPr>
              <a:t>CEVAP: C- ticaret malları</a:t>
            </a:r>
          </a:p>
          <a:p>
            <a:endParaRPr lang="tr-TR" dirty="0"/>
          </a:p>
          <a:p>
            <a:endParaRPr lang="tr-TR" dirty="0" smtClean="0"/>
          </a:p>
          <a:p>
            <a:endParaRPr lang="tr-TR" dirty="0"/>
          </a:p>
          <a:p>
            <a:endParaRPr lang="tr-TR" dirty="0"/>
          </a:p>
        </p:txBody>
      </p:sp>
    </p:spTree>
    <p:extLst>
      <p:ext uri="{BB962C8B-B14F-4D97-AF65-F5344CB8AC3E}">
        <p14:creationId xmlns:p14="http://schemas.microsoft.com/office/powerpoint/2010/main" xmlns="" val="420414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barn(inVertical)">
                                      <p:cBhvr>
                                        <p:cTn id="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rmAutofit fontScale="92500" lnSpcReduction="10000"/>
          </a:bodyPr>
          <a:lstStyle/>
          <a:p>
            <a:r>
              <a:rPr lang="tr-TR" b="1" dirty="0" smtClean="0">
                <a:solidFill>
                  <a:srgbClr val="FF0000"/>
                </a:solidFill>
              </a:rPr>
              <a:t>17.</a:t>
            </a:r>
          </a:p>
          <a:p>
            <a:r>
              <a:rPr lang="tr-TR" b="1" dirty="0" smtClean="0">
                <a:solidFill>
                  <a:srgbClr val="FF0000"/>
                </a:solidFill>
              </a:rPr>
              <a:t>AŞAĞIDAKİLERDEN HANGİSİ YARDIMLAŞMA SAYILMAZ?</a:t>
            </a:r>
          </a:p>
          <a:p>
            <a:endParaRPr lang="tr-TR" dirty="0"/>
          </a:p>
          <a:p>
            <a:r>
              <a:rPr lang="tr-TR" dirty="0" smtClean="0"/>
              <a:t>A- Patronun işçilerin parasını zamanında vermesi</a:t>
            </a:r>
          </a:p>
          <a:p>
            <a:r>
              <a:rPr lang="tr-TR" dirty="0" smtClean="0"/>
              <a:t>B- Öğretmenin okulda ders vermesi</a:t>
            </a:r>
          </a:p>
          <a:p>
            <a:r>
              <a:rPr lang="tr-TR" dirty="0" smtClean="0"/>
              <a:t>C- Fırıncının fırında ekmek yapması</a:t>
            </a:r>
          </a:p>
          <a:p>
            <a:r>
              <a:rPr lang="tr-TR" dirty="0" smtClean="0"/>
              <a:t>D- Doktorun ilaçlarla tedavi yapması</a:t>
            </a:r>
            <a:endParaRPr lang="tr-TR" dirty="0"/>
          </a:p>
          <a:p>
            <a:endParaRPr lang="tr-TR" dirty="0" smtClean="0"/>
          </a:p>
          <a:p>
            <a:r>
              <a:rPr lang="tr-TR" sz="3900" b="1" dirty="0" smtClean="0">
                <a:solidFill>
                  <a:srgbClr val="FF0000"/>
                </a:solidFill>
              </a:rPr>
              <a:t>A- Patronun işçilerin parasını zamanında vermesi</a:t>
            </a:r>
          </a:p>
          <a:p>
            <a:endParaRPr lang="tr-TR" dirty="0"/>
          </a:p>
        </p:txBody>
      </p:sp>
    </p:spTree>
    <p:extLst>
      <p:ext uri="{BB962C8B-B14F-4D97-AF65-F5344CB8AC3E}">
        <p14:creationId xmlns:p14="http://schemas.microsoft.com/office/powerpoint/2010/main" xmlns="" val="1021559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wheel(1)">
                                      <p:cBhvr>
                                        <p:cTn id="7"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7504" y="260648"/>
            <a:ext cx="8856984" cy="6597352"/>
          </a:xfrm>
        </p:spPr>
        <p:txBody>
          <a:bodyPr>
            <a:normAutofit/>
          </a:bodyPr>
          <a:lstStyle/>
          <a:p>
            <a:r>
              <a:rPr lang="tr-TR" dirty="0" smtClean="0"/>
              <a:t>18. Zekât ve </a:t>
            </a:r>
            <a:r>
              <a:rPr lang="tr-TR" dirty="0" err="1" smtClean="0"/>
              <a:t>fıtır</a:t>
            </a:r>
            <a:r>
              <a:rPr lang="tr-TR" dirty="0" smtClean="0"/>
              <a:t> sadakası verebilmek, hacca gidebilmek, kurban kesebilmek ve diğer bazı mali ibadetleri yerine getirebilmek için Allah (c.c.) ve Resulü tarafından belirlenen mali yeterlilik ve zenginlik ölçüsüne </a:t>
            </a:r>
            <a:r>
              <a:rPr lang="tr-TR" b="1" dirty="0" smtClean="0">
                <a:solidFill>
                  <a:srgbClr val="FF0000"/>
                </a:solidFill>
              </a:rPr>
              <a:t>................ </a:t>
            </a:r>
            <a:r>
              <a:rPr lang="tr-TR" dirty="0" smtClean="0"/>
              <a:t>denir.</a:t>
            </a:r>
          </a:p>
          <a:p>
            <a:r>
              <a:rPr lang="tr-TR" dirty="0" smtClean="0"/>
              <a:t>Boşluğa hangisi getirilmelidir?</a:t>
            </a:r>
          </a:p>
          <a:p>
            <a:r>
              <a:rPr lang="tr-TR" dirty="0" smtClean="0"/>
              <a:t>A- </a:t>
            </a:r>
            <a:r>
              <a:rPr lang="tr-TR" dirty="0" err="1" smtClean="0"/>
              <a:t>nisab</a:t>
            </a:r>
            <a:endParaRPr lang="tr-TR" dirty="0" smtClean="0"/>
          </a:p>
          <a:p>
            <a:r>
              <a:rPr lang="tr-TR" dirty="0" smtClean="0"/>
              <a:t>B- sadaka</a:t>
            </a:r>
          </a:p>
          <a:p>
            <a:r>
              <a:rPr lang="tr-TR" dirty="0" smtClean="0"/>
              <a:t>C- fitre</a:t>
            </a:r>
          </a:p>
          <a:p>
            <a:r>
              <a:rPr lang="tr-TR" dirty="0" smtClean="0"/>
              <a:t>D- zekat</a:t>
            </a:r>
            <a:endParaRPr lang="tr-TR" dirty="0"/>
          </a:p>
          <a:p>
            <a:pPr lvl="0"/>
            <a:r>
              <a:rPr lang="tr-TR" sz="5200" b="1" dirty="0" smtClean="0">
                <a:solidFill>
                  <a:srgbClr val="FF0000"/>
                </a:solidFill>
              </a:rPr>
              <a:t>Cevap: </a:t>
            </a:r>
            <a:r>
              <a:rPr lang="tr-TR" sz="5200" b="1" dirty="0">
                <a:solidFill>
                  <a:srgbClr val="FF0000"/>
                </a:solidFill>
              </a:rPr>
              <a:t>A- </a:t>
            </a:r>
            <a:r>
              <a:rPr lang="tr-TR" sz="5200" b="1" dirty="0" err="1">
                <a:solidFill>
                  <a:srgbClr val="FF0000"/>
                </a:solidFill>
              </a:rPr>
              <a:t>nisab</a:t>
            </a:r>
            <a:endParaRPr lang="tr-TR" sz="5200" b="1" dirty="0">
              <a:solidFill>
                <a:srgbClr val="FF0000"/>
              </a:solidFill>
            </a:endParaRPr>
          </a:p>
          <a:p>
            <a:endParaRPr lang="tr-TR" dirty="0" smtClean="0"/>
          </a:p>
        </p:txBody>
      </p:sp>
    </p:spTree>
    <p:extLst>
      <p:ext uri="{BB962C8B-B14F-4D97-AF65-F5344CB8AC3E}">
        <p14:creationId xmlns:p14="http://schemas.microsoft.com/office/powerpoint/2010/main" xmlns="" val="3058404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2000"/>
                                        <p:tgtEl>
                                          <p:spTgt spid="3">
                                            <p:txEl>
                                              <p:pRg st="6" end="6"/>
                                            </p:txEl>
                                          </p:spTgt>
                                        </p:tgtEl>
                                      </p:cBhvr>
                                    </p:animEffect>
                                    <p:anim calcmode="lin" valueType="num">
                                      <p:cBhvr>
                                        <p:cTn id="8" dur="2000" fill="hold"/>
                                        <p:tgtEl>
                                          <p:spTgt spid="3">
                                            <p:txEl>
                                              <p:pRg st="6" end="6"/>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6" end="6"/>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79512" y="260648"/>
            <a:ext cx="8784976" cy="6480720"/>
          </a:xfrm>
        </p:spPr>
        <p:txBody>
          <a:bodyPr/>
          <a:lstStyle/>
          <a:p>
            <a:pPr marL="514350" indent="-514350" algn="l">
              <a:buAutoNum type="arabicPeriod"/>
            </a:pPr>
            <a:r>
              <a:rPr lang="tr-TR" dirty="0" smtClean="0"/>
              <a:t>........................., insan için vazgeçilmez bir ihtiyaçtır. İnsan doğumundan ölümüne kadar hayatını .....................  sayesinde sürdürebilir. Toplumda herkes bir diğerine muhtaçtır.</a:t>
            </a:r>
          </a:p>
          <a:p>
            <a:pPr algn="l"/>
            <a:r>
              <a:rPr lang="tr-TR" dirty="0" smtClean="0"/>
              <a:t>Boşluğa en uygun kelime hangisidir?</a:t>
            </a:r>
          </a:p>
          <a:p>
            <a:pPr algn="l"/>
            <a:r>
              <a:rPr lang="tr-TR" dirty="0" smtClean="0"/>
              <a:t>A- sevgi</a:t>
            </a:r>
          </a:p>
          <a:p>
            <a:pPr algn="l"/>
            <a:r>
              <a:rPr lang="tr-TR" dirty="0" smtClean="0"/>
              <a:t>B- hoşgörü</a:t>
            </a:r>
          </a:p>
          <a:p>
            <a:pPr algn="l"/>
            <a:r>
              <a:rPr lang="tr-TR" dirty="0" smtClean="0"/>
              <a:t>C- merhamet</a:t>
            </a:r>
          </a:p>
          <a:p>
            <a:pPr algn="l"/>
            <a:r>
              <a:rPr lang="tr-TR" dirty="0" smtClean="0"/>
              <a:t>D- yardımlaşma</a:t>
            </a:r>
          </a:p>
          <a:p>
            <a:pPr algn="l"/>
            <a:endParaRPr lang="tr-TR" dirty="0" smtClean="0"/>
          </a:p>
          <a:p>
            <a:pPr algn="l"/>
            <a:r>
              <a:rPr lang="tr-TR" b="1" dirty="0" smtClean="0">
                <a:solidFill>
                  <a:srgbClr val="FF0000"/>
                </a:solidFill>
              </a:rPr>
              <a:t>Cevap : D</a:t>
            </a:r>
          </a:p>
        </p:txBody>
      </p:sp>
    </p:spTree>
    <p:extLst>
      <p:ext uri="{BB962C8B-B14F-4D97-AF65-F5344CB8AC3E}">
        <p14:creationId xmlns:p14="http://schemas.microsoft.com/office/powerpoint/2010/main" xmlns="" val="50969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2000"/>
                                        <p:tgtEl>
                                          <p:spTgt spid="3">
                                            <p:txEl>
                                              <p:pRg st="7" end="7"/>
                                            </p:txEl>
                                          </p:spTgt>
                                        </p:tgtEl>
                                      </p:cBhvr>
                                    </p:animEffect>
                                    <p:anim calcmode="lin" valueType="num">
                                      <p:cBhvr>
                                        <p:cTn id="8" dur="2000" fill="hold"/>
                                        <p:tgtEl>
                                          <p:spTgt spid="3">
                                            <p:txEl>
                                              <p:pRg st="7" end="7"/>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p:spPr>
        <p:txBody>
          <a:bodyPr/>
          <a:lstStyle/>
          <a:p>
            <a:r>
              <a:rPr lang="tr-TR" dirty="0" smtClean="0"/>
              <a:t>19. </a:t>
            </a:r>
          </a:p>
          <a:p>
            <a:r>
              <a:rPr lang="tr-TR" b="1" dirty="0">
                <a:solidFill>
                  <a:srgbClr val="FF0000"/>
                </a:solidFill>
              </a:rPr>
              <a:t>T</a:t>
            </a:r>
            <a:r>
              <a:rPr lang="tr-TR" b="1" dirty="0" smtClean="0">
                <a:solidFill>
                  <a:srgbClr val="FF0000"/>
                </a:solidFill>
              </a:rPr>
              <a:t>oprak ürünlerinden verilen zekata ne denir?</a:t>
            </a:r>
          </a:p>
          <a:p>
            <a:r>
              <a:rPr lang="tr-TR" dirty="0" smtClean="0"/>
              <a:t>A- Aşar</a:t>
            </a:r>
          </a:p>
          <a:p>
            <a:r>
              <a:rPr lang="tr-TR" dirty="0" smtClean="0"/>
              <a:t>B- Öşür</a:t>
            </a:r>
          </a:p>
          <a:p>
            <a:r>
              <a:rPr lang="tr-TR" dirty="0" smtClean="0"/>
              <a:t>C- Sadaka</a:t>
            </a:r>
          </a:p>
          <a:p>
            <a:r>
              <a:rPr lang="tr-TR" dirty="0" smtClean="0"/>
              <a:t>D- </a:t>
            </a:r>
            <a:r>
              <a:rPr lang="tr-TR" dirty="0" err="1" smtClean="0"/>
              <a:t>Fıtır</a:t>
            </a:r>
            <a:endParaRPr lang="tr-TR" dirty="0" smtClean="0"/>
          </a:p>
          <a:p>
            <a:endParaRPr lang="tr-TR" dirty="0"/>
          </a:p>
          <a:p>
            <a:r>
              <a:rPr lang="tr-TR" sz="4000" b="1" dirty="0" smtClean="0">
                <a:solidFill>
                  <a:srgbClr val="FF0000"/>
                </a:solidFill>
              </a:rPr>
              <a:t>Cevap: B- Öşür</a:t>
            </a:r>
          </a:p>
          <a:p>
            <a:endParaRPr lang="tr-TR" dirty="0" smtClean="0"/>
          </a:p>
          <a:p>
            <a:endParaRPr lang="tr-TR" dirty="0" smtClean="0"/>
          </a:p>
          <a:p>
            <a:endParaRPr lang="tr-TR" dirty="0" smtClean="0"/>
          </a:p>
          <a:p>
            <a:endParaRPr lang="tr-TR" dirty="0"/>
          </a:p>
        </p:txBody>
      </p:sp>
    </p:spTree>
    <p:extLst>
      <p:ext uri="{BB962C8B-B14F-4D97-AF65-F5344CB8AC3E}">
        <p14:creationId xmlns:p14="http://schemas.microsoft.com/office/powerpoint/2010/main" xmlns="" val="349565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wipe(down)">
                                      <p:cBhvr>
                                        <p:cTn id="7" dur="580">
                                          <p:stCondLst>
                                            <p:cond delay="0"/>
                                          </p:stCondLst>
                                        </p:cTn>
                                        <p:tgtEl>
                                          <p:spTgt spid="3">
                                            <p:txEl>
                                              <p:pRg st="7" end="7"/>
                                            </p:txEl>
                                          </p:spTgt>
                                        </p:tgtEl>
                                      </p:cBhvr>
                                    </p:animEffect>
                                    <p:anim calcmode="lin" valueType="num">
                                      <p:cBhvr>
                                        <p:cTn id="8"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7" end="7"/>
                                            </p:txEl>
                                          </p:spTgt>
                                        </p:tgtEl>
                                      </p:cBhvr>
                                      <p:to x="100000" y="60000"/>
                                    </p:animScale>
                                    <p:animScale>
                                      <p:cBhvr>
                                        <p:cTn id="14" dur="166" decel="50000">
                                          <p:stCondLst>
                                            <p:cond delay="676"/>
                                          </p:stCondLst>
                                        </p:cTn>
                                        <p:tgtEl>
                                          <p:spTgt spid="3">
                                            <p:txEl>
                                              <p:pRg st="7" end="7"/>
                                            </p:txEl>
                                          </p:spTgt>
                                        </p:tgtEl>
                                      </p:cBhvr>
                                      <p:to x="100000" y="100000"/>
                                    </p:animScale>
                                    <p:animScale>
                                      <p:cBhvr>
                                        <p:cTn id="15" dur="26">
                                          <p:stCondLst>
                                            <p:cond delay="1312"/>
                                          </p:stCondLst>
                                        </p:cTn>
                                        <p:tgtEl>
                                          <p:spTgt spid="3">
                                            <p:txEl>
                                              <p:pRg st="7" end="7"/>
                                            </p:txEl>
                                          </p:spTgt>
                                        </p:tgtEl>
                                      </p:cBhvr>
                                      <p:to x="100000" y="80000"/>
                                    </p:animScale>
                                    <p:animScale>
                                      <p:cBhvr>
                                        <p:cTn id="16" dur="166" decel="50000">
                                          <p:stCondLst>
                                            <p:cond delay="1338"/>
                                          </p:stCondLst>
                                        </p:cTn>
                                        <p:tgtEl>
                                          <p:spTgt spid="3">
                                            <p:txEl>
                                              <p:pRg st="7" end="7"/>
                                            </p:txEl>
                                          </p:spTgt>
                                        </p:tgtEl>
                                      </p:cBhvr>
                                      <p:to x="100000" y="100000"/>
                                    </p:animScale>
                                    <p:animScale>
                                      <p:cBhvr>
                                        <p:cTn id="17" dur="26">
                                          <p:stCondLst>
                                            <p:cond delay="1642"/>
                                          </p:stCondLst>
                                        </p:cTn>
                                        <p:tgtEl>
                                          <p:spTgt spid="3">
                                            <p:txEl>
                                              <p:pRg st="7" end="7"/>
                                            </p:txEl>
                                          </p:spTgt>
                                        </p:tgtEl>
                                      </p:cBhvr>
                                      <p:to x="100000" y="90000"/>
                                    </p:animScale>
                                    <p:animScale>
                                      <p:cBhvr>
                                        <p:cTn id="18" dur="166" decel="50000">
                                          <p:stCondLst>
                                            <p:cond delay="1668"/>
                                          </p:stCondLst>
                                        </p:cTn>
                                        <p:tgtEl>
                                          <p:spTgt spid="3">
                                            <p:txEl>
                                              <p:pRg st="7" end="7"/>
                                            </p:txEl>
                                          </p:spTgt>
                                        </p:tgtEl>
                                      </p:cBhvr>
                                      <p:to x="100000" y="100000"/>
                                    </p:animScale>
                                    <p:animScale>
                                      <p:cBhvr>
                                        <p:cTn id="19" dur="26">
                                          <p:stCondLst>
                                            <p:cond delay="1808"/>
                                          </p:stCondLst>
                                        </p:cTn>
                                        <p:tgtEl>
                                          <p:spTgt spid="3">
                                            <p:txEl>
                                              <p:pRg st="7" end="7"/>
                                            </p:txEl>
                                          </p:spTgt>
                                        </p:tgtEl>
                                      </p:cBhvr>
                                      <p:to x="100000" y="95000"/>
                                    </p:animScale>
                                    <p:animScale>
                                      <p:cBhvr>
                                        <p:cTn id="20" dur="166" decel="50000">
                                          <p:stCondLst>
                                            <p:cond delay="1834"/>
                                          </p:stCondLst>
                                        </p:cTn>
                                        <p:tgtEl>
                                          <p:spTgt spid="3">
                                            <p:txEl>
                                              <p:pRg st="7" end="7"/>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332656"/>
            <a:ext cx="8229600" cy="6048672"/>
          </a:xfrm>
        </p:spPr>
        <p:txBody>
          <a:bodyPr>
            <a:normAutofit lnSpcReduction="10000"/>
          </a:bodyPr>
          <a:lstStyle/>
          <a:p>
            <a:pPr lvl="0"/>
            <a:r>
              <a:rPr lang="tr-TR" dirty="0" smtClean="0">
                <a:solidFill>
                  <a:prstClr val="black"/>
                </a:solidFill>
              </a:rPr>
              <a:t>20.</a:t>
            </a:r>
          </a:p>
          <a:p>
            <a:pPr lvl="0"/>
            <a:r>
              <a:rPr lang="tr-TR" dirty="0" smtClean="0">
                <a:solidFill>
                  <a:prstClr val="black"/>
                </a:solidFill>
              </a:rPr>
              <a:t>Aşağıdakilerden </a:t>
            </a:r>
            <a:r>
              <a:rPr lang="tr-TR" dirty="0">
                <a:solidFill>
                  <a:prstClr val="black"/>
                </a:solidFill>
              </a:rPr>
              <a:t>hangisi yardımlaşmanın </a:t>
            </a:r>
            <a:r>
              <a:rPr lang="tr-TR" b="1" dirty="0" smtClean="0">
                <a:solidFill>
                  <a:srgbClr val="FF0000"/>
                </a:solidFill>
              </a:rPr>
              <a:t>toplumsal  </a:t>
            </a:r>
            <a:r>
              <a:rPr lang="tr-TR" dirty="0">
                <a:solidFill>
                  <a:prstClr val="black"/>
                </a:solidFill>
              </a:rPr>
              <a:t>yararlarındandır</a:t>
            </a:r>
            <a:r>
              <a:rPr lang="tr-TR" dirty="0" smtClean="0">
                <a:solidFill>
                  <a:prstClr val="black"/>
                </a:solidFill>
              </a:rPr>
              <a:t>?</a:t>
            </a:r>
          </a:p>
          <a:p>
            <a:pPr lvl="0"/>
            <a:r>
              <a:rPr lang="tr-TR" dirty="0" smtClean="0">
                <a:solidFill>
                  <a:prstClr val="black"/>
                </a:solidFill>
              </a:rPr>
              <a:t>A- birlik beraberlik sağlanır</a:t>
            </a:r>
          </a:p>
          <a:p>
            <a:pPr lvl="0"/>
            <a:r>
              <a:rPr lang="tr-TR" dirty="0" smtClean="0">
                <a:solidFill>
                  <a:prstClr val="black"/>
                </a:solidFill>
              </a:rPr>
              <a:t>B- huzurlu olunur</a:t>
            </a:r>
          </a:p>
          <a:p>
            <a:pPr lvl="0"/>
            <a:r>
              <a:rPr lang="tr-TR" dirty="0" smtClean="0">
                <a:solidFill>
                  <a:prstClr val="black"/>
                </a:solidFill>
              </a:rPr>
              <a:t>C- sevinçli olunur</a:t>
            </a:r>
          </a:p>
          <a:p>
            <a:pPr lvl="0"/>
            <a:r>
              <a:rPr lang="tr-TR" dirty="0" smtClean="0">
                <a:solidFill>
                  <a:prstClr val="black"/>
                </a:solidFill>
              </a:rPr>
              <a:t>D- sevap kazanılır</a:t>
            </a:r>
          </a:p>
          <a:p>
            <a:pPr lvl="0"/>
            <a:endParaRPr lang="tr-TR" dirty="0" smtClean="0">
              <a:solidFill>
                <a:prstClr val="black"/>
              </a:solidFill>
            </a:endParaRPr>
          </a:p>
          <a:p>
            <a:pPr lvl="0"/>
            <a:endParaRPr lang="tr-TR" dirty="0">
              <a:solidFill>
                <a:prstClr val="black"/>
              </a:solidFill>
            </a:endParaRPr>
          </a:p>
          <a:p>
            <a:pPr lvl="0"/>
            <a:r>
              <a:rPr lang="tr-TR" b="1" dirty="0">
                <a:solidFill>
                  <a:srgbClr val="FF0000"/>
                </a:solidFill>
              </a:rPr>
              <a:t>Cevap: A- birlik beraberlik sağlanır</a:t>
            </a:r>
          </a:p>
          <a:p>
            <a:pPr lvl="0"/>
            <a:r>
              <a:rPr lang="tr-TR" dirty="0" smtClean="0">
                <a:solidFill>
                  <a:prstClr val="black"/>
                </a:solidFill>
              </a:rPr>
              <a:t> </a:t>
            </a:r>
          </a:p>
          <a:p>
            <a:pPr lvl="0"/>
            <a:endParaRPr lang="tr-TR" dirty="0">
              <a:solidFill>
                <a:prstClr val="black"/>
              </a:solidFill>
            </a:endParaRPr>
          </a:p>
          <a:p>
            <a:endParaRPr lang="tr-TR" dirty="0"/>
          </a:p>
        </p:txBody>
      </p:sp>
    </p:spTree>
    <p:extLst>
      <p:ext uri="{BB962C8B-B14F-4D97-AF65-F5344CB8AC3E}">
        <p14:creationId xmlns:p14="http://schemas.microsoft.com/office/powerpoint/2010/main" xmlns="" val="209887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 calcmode="lin" valueType="num">
                                      <p:cBhvr>
                                        <p:cTn id="7"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8" end="8"/>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188640"/>
            <a:ext cx="8964488" cy="6480720"/>
          </a:xfrm>
        </p:spPr>
        <p:txBody>
          <a:bodyPr/>
          <a:lstStyle/>
          <a:p>
            <a:pPr marL="571500" indent="-571500">
              <a:buFont typeface="+mj-lt"/>
              <a:buAutoNum type="romanUcPeriod"/>
            </a:pPr>
            <a:r>
              <a:rPr lang="tr-TR" dirty="0" smtClean="0"/>
              <a:t>Ticaret malları: 1/42</a:t>
            </a:r>
          </a:p>
          <a:p>
            <a:pPr marL="571500" indent="-571500">
              <a:buFont typeface="+mj-lt"/>
              <a:buAutoNum type="romanUcPeriod"/>
            </a:pPr>
            <a:r>
              <a:rPr lang="tr-TR" dirty="0" smtClean="0"/>
              <a:t>Büyük baş hayvanlar: 1/30</a:t>
            </a:r>
          </a:p>
          <a:p>
            <a:pPr marL="571500" indent="-571500">
              <a:buFont typeface="+mj-lt"/>
              <a:buAutoNum type="romanUcPeriod"/>
            </a:pPr>
            <a:r>
              <a:rPr lang="tr-TR" dirty="0" smtClean="0"/>
              <a:t>Küçük baş hayvanlar: 1/45</a:t>
            </a:r>
          </a:p>
          <a:p>
            <a:pPr marL="571500" indent="-571500">
              <a:buFont typeface="+mj-lt"/>
              <a:buAutoNum type="romanUcPeriod"/>
            </a:pPr>
            <a:r>
              <a:rPr lang="tr-TR" dirty="0" smtClean="0"/>
              <a:t>Altın- gümüş: 1/40</a:t>
            </a:r>
          </a:p>
          <a:p>
            <a:pPr marL="0" indent="0">
              <a:buNone/>
            </a:pPr>
            <a:endParaRPr lang="tr-TR" dirty="0" smtClean="0"/>
          </a:p>
          <a:p>
            <a:pPr marL="0" indent="0">
              <a:buNone/>
            </a:pPr>
            <a:r>
              <a:rPr lang="tr-TR" b="1" dirty="0" smtClean="0">
                <a:solidFill>
                  <a:srgbClr val="FF0000"/>
                </a:solidFill>
              </a:rPr>
              <a:t>Yukarıdaki </a:t>
            </a:r>
            <a:r>
              <a:rPr lang="tr-TR" b="1" dirty="0" err="1" smtClean="0">
                <a:solidFill>
                  <a:srgbClr val="FF0000"/>
                </a:solidFill>
              </a:rPr>
              <a:t>nisab</a:t>
            </a:r>
            <a:r>
              <a:rPr lang="tr-TR" b="1" dirty="0" smtClean="0">
                <a:solidFill>
                  <a:srgbClr val="FF0000"/>
                </a:solidFill>
              </a:rPr>
              <a:t> miktarlarından hangileri yanlıştır?</a:t>
            </a:r>
          </a:p>
          <a:p>
            <a:pPr marL="0" indent="0">
              <a:buNone/>
            </a:pPr>
            <a:r>
              <a:rPr lang="tr-TR" dirty="0" smtClean="0"/>
              <a:t>A)I-IV         B) II- IV         C) I- III         D)  II- III</a:t>
            </a:r>
          </a:p>
          <a:p>
            <a:pPr marL="0" indent="0">
              <a:buNone/>
            </a:pPr>
            <a:endParaRPr lang="tr-TR" dirty="0"/>
          </a:p>
          <a:p>
            <a:pPr marL="0" indent="0">
              <a:buNone/>
            </a:pPr>
            <a:r>
              <a:rPr lang="tr-TR" sz="3600" b="1" dirty="0" smtClean="0">
                <a:solidFill>
                  <a:srgbClr val="FF0000"/>
                </a:solidFill>
              </a:rPr>
              <a:t>CEVAP: C) I- III</a:t>
            </a:r>
            <a:endParaRPr lang="tr-TR" sz="3600" b="1" dirty="0">
              <a:solidFill>
                <a:srgbClr val="FF0000"/>
              </a:solidFill>
            </a:endParaRPr>
          </a:p>
        </p:txBody>
      </p:sp>
    </p:spTree>
    <p:extLst>
      <p:ext uri="{BB962C8B-B14F-4D97-AF65-F5344CB8AC3E}">
        <p14:creationId xmlns:p14="http://schemas.microsoft.com/office/powerpoint/2010/main" xmlns="" val="774766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randombar(horizontal)">
                                      <p:cBhvr>
                                        <p:cTn id="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6192688"/>
          </a:xfrm>
        </p:spPr>
        <p:txBody>
          <a:bodyPr>
            <a:normAutofit fontScale="85000" lnSpcReduction="20000"/>
          </a:bodyPr>
          <a:lstStyle/>
          <a:p>
            <a:endParaRPr lang="tr-TR" dirty="0" smtClean="0"/>
          </a:p>
          <a:p>
            <a:endParaRPr lang="tr-TR" dirty="0"/>
          </a:p>
          <a:p>
            <a:endParaRPr lang="tr-TR" dirty="0" smtClean="0"/>
          </a:p>
          <a:p>
            <a:pPr marL="0" indent="0">
              <a:buNone/>
            </a:pPr>
            <a:endParaRPr lang="tr-TR" dirty="0" smtClean="0"/>
          </a:p>
          <a:p>
            <a:pPr marL="0" indent="0">
              <a:buNone/>
            </a:pPr>
            <a:endParaRPr lang="tr-TR" dirty="0" smtClean="0"/>
          </a:p>
          <a:p>
            <a:pPr marL="0" indent="0">
              <a:buNone/>
            </a:pPr>
            <a:r>
              <a:rPr lang="tr-TR" dirty="0" smtClean="0"/>
              <a:t>22. Tabloda Zekat ve Sadaka ibadetleri karşılaştırılırken bir yanlışlık yapılmıştır. Hangi seçenekler yer değiştirirse doğru olmuş olur?</a:t>
            </a:r>
          </a:p>
          <a:p>
            <a:pPr marL="0" indent="0">
              <a:buNone/>
            </a:pPr>
            <a:r>
              <a:rPr lang="tr-TR" dirty="0" smtClean="0"/>
              <a:t>A- 1ve 5</a:t>
            </a:r>
          </a:p>
          <a:p>
            <a:pPr marL="0" indent="0">
              <a:buNone/>
            </a:pPr>
            <a:r>
              <a:rPr lang="tr-TR" dirty="0" smtClean="0"/>
              <a:t>B- 2 ve 6</a:t>
            </a:r>
          </a:p>
          <a:p>
            <a:pPr marL="0" indent="0">
              <a:buNone/>
            </a:pPr>
            <a:r>
              <a:rPr lang="tr-TR" dirty="0" smtClean="0"/>
              <a:t>C- 3 ve 4</a:t>
            </a:r>
          </a:p>
          <a:p>
            <a:pPr marL="0" indent="0">
              <a:buNone/>
            </a:pPr>
            <a:r>
              <a:rPr lang="tr-TR" dirty="0" smtClean="0"/>
              <a:t>D- 2 ve 5 </a:t>
            </a:r>
          </a:p>
          <a:p>
            <a:pPr marL="0" indent="0">
              <a:buNone/>
            </a:pPr>
            <a:endParaRPr lang="tr-TR" dirty="0"/>
          </a:p>
          <a:p>
            <a:pPr marL="0" indent="0">
              <a:buNone/>
            </a:pPr>
            <a:r>
              <a:rPr lang="tr-TR" sz="4300" b="1" dirty="0" smtClean="0">
                <a:solidFill>
                  <a:srgbClr val="FF0000"/>
                </a:solidFill>
              </a:rPr>
              <a:t>Cevap: D- 2 ve 5 </a:t>
            </a:r>
          </a:p>
          <a:p>
            <a:pPr marL="0" indent="0">
              <a:buNone/>
            </a:pPr>
            <a:endParaRPr lang="tr-TR" dirty="0" smtClean="0"/>
          </a:p>
          <a:p>
            <a:endParaRPr lang="tr-TR" dirty="0"/>
          </a:p>
        </p:txBody>
      </p:sp>
      <p:graphicFrame>
        <p:nvGraphicFramePr>
          <p:cNvPr id="4" name="Tablo 3"/>
          <p:cNvGraphicFramePr>
            <a:graphicFrameLocks noGrp="1"/>
          </p:cNvGraphicFramePr>
          <p:nvPr>
            <p:extLst>
              <p:ext uri="{D42A27DB-BD31-4B8C-83A1-F6EECF244321}">
                <p14:modId xmlns:p14="http://schemas.microsoft.com/office/powerpoint/2010/main" xmlns="" val="1446835131"/>
              </p:ext>
            </p:extLst>
          </p:nvPr>
        </p:nvGraphicFramePr>
        <p:xfrm>
          <a:off x="827584" y="260648"/>
          <a:ext cx="7560840" cy="2256930"/>
        </p:xfrm>
        <a:graphic>
          <a:graphicData uri="http://schemas.openxmlformats.org/drawingml/2006/table">
            <a:tbl>
              <a:tblPr firstRow="1" bandRow="1">
                <a:tableStyleId>{5C22544A-7EE6-4342-B048-85BDC9FD1C3A}</a:tableStyleId>
              </a:tblPr>
              <a:tblGrid>
                <a:gridCol w="445836">
                  <a:extLst>
                    <a:ext uri="{9D8B030D-6E8A-4147-A177-3AD203B41FA5}">
                      <a16:colId xmlns:a16="http://schemas.microsoft.com/office/drawing/2014/main" xmlns="" val="20000"/>
                    </a:ext>
                  </a:extLst>
                </a:gridCol>
                <a:gridCol w="2938540">
                  <a:extLst>
                    <a:ext uri="{9D8B030D-6E8A-4147-A177-3AD203B41FA5}">
                      <a16:colId xmlns:a16="http://schemas.microsoft.com/office/drawing/2014/main" xmlns="" val="20001"/>
                    </a:ext>
                  </a:extLst>
                </a:gridCol>
                <a:gridCol w="648072">
                  <a:extLst>
                    <a:ext uri="{9D8B030D-6E8A-4147-A177-3AD203B41FA5}">
                      <a16:colId xmlns:a16="http://schemas.microsoft.com/office/drawing/2014/main" xmlns="" val="20002"/>
                    </a:ext>
                  </a:extLst>
                </a:gridCol>
                <a:gridCol w="3528392">
                  <a:extLst>
                    <a:ext uri="{9D8B030D-6E8A-4147-A177-3AD203B41FA5}">
                      <a16:colId xmlns:a16="http://schemas.microsoft.com/office/drawing/2014/main" xmlns="" val="20003"/>
                    </a:ext>
                  </a:extLst>
                </a:gridCol>
              </a:tblGrid>
              <a:tr h="280041">
                <a:tc>
                  <a:txBody>
                    <a:bodyPr/>
                    <a:lstStyle/>
                    <a:p>
                      <a:pPr algn="ctr"/>
                      <a:endParaRPr lang="tr-TR" sz="3600" dirty="0"/>
                    </a:p>
                  </a:txBody>
                  <a:tcPr/>
                </a:tc>
                <a:tc>
                  <a:txBody>
                    <a:bodyPr/>
                    <a:lstStyle/>
                    <a:p>
                      <a:pPr algn="ctr"/>
                      <a:r>
                        <a:rPr lang="tr-TR" sz="3600" dirty="0" smtClean="0"/>
                        <a:t>ZEKAT</a:t>
                      </a:r>
                      <a:r>
                        <a:rPr lang="tr-TR" sz="3600" baseline="0" dirty="0" smtClean="0"/>
                        <a:t> </a:t>
                      </a:r>
                      <a:endParaRPr lang="tr-TR" sz="3600" dirty="0"/>
                    </a:p>
                  </a:txBody>
                  <a:tcPr/>
                </a:tc>
                <a:tc>
                  <a:txBody>
                    <a:bodyPr/>
                    <a:lstStyle/>
                    <a:p>
                      <a:pPr algn="ctr"/>
                      <a:endParaRPr lang="tr-TR" sz="3600" dirty="0" smtClean="0"/>
                    </a:p>
                  </a:txBody>
                  <a:tcPr/>
                </a:tc>
                <a:tc>
                  <a:txBody>
                    <a:bodyPr/>
                    <a:lstStyle/>
                    <a:p>
                      <a:pPr algn="ctr"/>
                      <a:r>
                        <a:rPr lang="tr-TR" sz="3600" dirty="0" smtClean="0"/>
                        <a:t>SADAKA</a:t>
                      </a:r>
                    </a:p>
                  </a:txBody>
                  <a:tcPr/>
                </a:tc>
                <a:extLst>
                  <a:ext uri="{0D108BD9-81ED-4DB2-BD59-A6C34878D82A}">
                    <a16:rowId xmlns:a16="http://schemas.microsoft.com/office/drawing/2014/main" xmlns="" val="10000"/>
                  </a:ext>
                </a:extLst>
              </a:tr>
              <a:tr h="538950">
                <a:tc>
                  <a:txBody>
                    <a:bodyPr/>
                    <a:lstStyle/>
                    <a:p>
                      <a:r>
                        <a:rPr lang="tr-TR" sz="2800" b="1" dirty="0" smtClean="0">
                          <a:solidFill>
                            <a:srgbClr val="FF0000"/>
                          </a:solidFill>
                        </a:rPr>
                        <a:t>1</a:t>
                      </a:r>
                      <a:endParaRPr lang="tr-TR" sz="2800" b="1" dirty="0">
                        <a:solidFill>
                          <a:srgbClr val="FF0000"/>
                        </a:solidFill>
                      </a:endParaRPr>
                    </a:p>
                  </a:txBody>
                  <a:tcPr/>
                </a:tc>
                <a:tc>
                  <a:txBody>
                    <a:bodyPr/>
                    <a:lstStyle/>
                    <a:p>
                      <a:r>
                        <a:rPr lang="tr-TR" dirty="0" smtClean="0"/>
                        <a:t>YILDA BİRKEZ</a:t>
                      </a:r>
                      <a:r>
                        <a:rPr lang="tr-TR" baseline="0" dirty="0" smtClean="0"/>
                        <a:t> VERİLİR</a:t>
                      </a:r>
                      <a:endParaRPr lang="tr-TR" dirty="0"/>
                    </a:p>
                  </a:txBody>
                  <a:tcPr/>
                </a:tc>
                <a:tc>
                  <a:txBody>
                    <a:bodyPr/>
                    <a:lstStyle/>
                    <a:p>
                      <a:r>
                        <a:rPr lang="tr-TR" sz="2800" b="1" dirty="0" smtClean="0">
                          <a:solidFill>
                            <a:srgbClr val="FF0000"/>
                          </a:solidFill>
                        </a:rPr>
                        <a:t>4</a:t>
                      </a:r>
                      <a:endParaRPr lang="tr-TR" sz="2800" b="1" dirty="0">
                        <a:solidFill>
                          <a:srgbClr val="FF0000"/>
                        </a:solidFill>
                      </a:endParaRPr>
                    </a:p>
                  </a:txBody>
                  <a:tcPr/>
                </a:tc>
                <a:tc>
                  <a:txBody>
                    <a:bodyPr/>
                    <a:lstStyle/>
                    <a:p>
                      <a:r>
                        <a:rPr lang="tr-TR" dirty="0" smtClean="0"/>
                        <a:t>HER ZAMAN VERİLEBİLİR</a:t>
                      </a:r>
                      <a:endParaRPr lang="tr-TR" dirty="0"/>
                    </a:p>
                  </a:txBody>
                  <a:tcPr/>
                </a:tc>
                <a:extLst>
                  <a:ext uri="{0D108BD9-81ED-4DB2-BD59-A6C34878D82A}">
                    <a16:rowId xmlns:a16="http://schemas.microsoft.com/office/drawing/2014/main" xmlns="" val="10001"/>
                  </a:ext>
                </a:extLst>
              </a:tr>
              <a:tr h="538950">
                <a:tc>
                  <a:txBody>
                    <a:bodyPr/>
                    <a:lstStyle/>
                    <a:p>
                      <a:r>
                        <a:rPr lang="tr-TR" sz="2800" b="1" dirty="0" smtClean="0">
                          <a:solidFill>
                            <a:srgbClr val="FF0000"/>
                          </a:solidFill>
                        </a:rPr>
                        <a:t>2</a:t>
                      </a:r>
                      <a:endParaRPr lang="tr-TR" sz="2800" b="1" dirty="0">
                        <a:solidFill>
                          <a:srgbClr val="FF0000"/>
                        </a:solidFill>
                      </a:endParaRPr>
                    </a:p>
                  </a:txBody>
                  <a:tcPr/>
                </a:tc>
                <a:tc>
                  <a:txBody>
                    <a:bodyPr/>
                    <a:lstStyle/>
                    <a:p>
                      <a:r>
                        <a:rPr lang="tr-TR" dirty="0" smtClean="0"/>
                        <a:t>SÜNNETİR</a:t>
                      </a:r>
                      <a:endParaRPr lang="tr-TR" dirty="0"/>
                    </a:p>
                  </a:txBody>
                  <a:tcPr/>
                </a:tc>
                <a:tc>
                  <a:txBody>
                    <a:bodyPr/>
                    <a:lstStyle/>
                    <a:p>
                      <a:r>
                        <a:rPr lang="tr-TR" sz="2800" b="1" dirty="0" smtClean="0">
                          <a:solidFill>
                            <a:srgbClr val="FF0000"/>
                          </a:solidFill>
                        </a:rPr>
                        <a:t>5</a:t>
                      </a:r>
                      <a:endParaRPr lang="tr-TR" sz="2800" b="1" dirty="0">
                        <a:solidFill>
                          <a:srgbClr val="FF0000"/>
                        </a:solidFill>
                      </a:endParaRPr>
                    </a:p>
                  </a:txBody>
                  <a:tcPr/>
                </a:tc>
                <a:tc>
                  <a:txBody>
                    <a:bodyPr/>
                    <a:lstStyle/>
                    <a:p>
                      <a:r>
                        <a:rPr lang="tr-TR" dirty="0" smtClean="0"/>
                        <a:t>FARZDIR</a:t>
                      </a:r>
                      <a:endParaRPr lang="tr-TR" dirty="0"/>
                    </a:p>
                  </a:txBody>
                  <a:tcPr/>
                </a:tc>
                <a:extLst>
                  <a:ext uri="{0D108BD9-81ED-4DB2-BD59-A6C34878D82A}">
                    <a16:rowId xmlns:a16="http://schemas.microsoft.com/office/drawing/2014/main" xmlns="" val="10002"/>
                  </a:ext>
                </a:extLst>
              </a:tr>
              <a:tr h="538950">
                <a:tc>
                  <a:txBody>
                    <a:bodyPr/>
                    <a:lstStyle/>
                    <a:p>
                      <a:r>
                        <a:rPr lang="tr-TR" sz="2800" b="1" dirty="0" smtClean="0">
                          <a:solidFill>
                            <a:srgbClr val="FF0000"/>
                          </a:solidFill>
                        </a:rPr>
                        <a:t>3</a:t>
                      </a:r>
                      <a:endParaRPr lang="tr-TR" sz="2800" b="1" dirty="0">
                        <a:solidFill>
                          <a:srgbClr val="FF0000"/>
                        </a:solidFill>
                      </a:endParaRPr>
                    </a:p>
                  </a:txBody>
                  <a:tcPr/>
                </a:tc>
                <a:tc>
                  <a:txBody>
                    <a:bodyPr/>
                    <a:lstStyle/>
                    <a:p>
                      <a:r>
                        <a:rPr lang="tr-TR" dirty="0" smtClean="0"/>
                        <a:t>SADECE</a:t>
                      </a:r>
                      <a:r>
                        <a:rPr lang="tr-TR" baseline="0" dirty="0" smtClean="0"/>
                        <a:t> MAL İLE YAPILIR</a:t>
                      </a:r>
                      <a:endParaRPr lang="tr-TR" dirty="0"/>
                    </a:p>
                  </a:txBody>
                  <a:tcPr/>
                </a:tc>
                <a:tc>
                  <a:txBody>
                    <a:bodyPr/>
                    <a:lstStyle/>
                    <a:p>
                      <a:r>
                        <a:rPr lang="tr-TR" sz="2800" b="1" dirty="0" smtClean="0">
                          <a:solidFill>
                            <a:srgbClr val="FF0000"/>
                          </a:solidFill>
                        </a:rPr>
                        <a:t>6</a:t>
                      </a:r>
                      <a:endParaRPr lang="tr-TR" sz="2800" b="1" dirty="0">
                        <a:solidFill>
                          <a:srgbClr val="FF0000"/>
                        </a:solidFill>
                      </a:endParaRPr>
                    </a:p>
                  </a:txBody>
                  <a:tcPr/>
                </a:tc>
                <a:tc>
                  <a:txBody>
                    <a:bodyPr/>
                    <a:lstStyle/>
                    <a:p>
                      <a:r>
                        <a:rPr lang="tr-TR" dirty="0" smtClean="0"/>
                        <a:t>MADDİ VE MANEVİ OLABİLİR</a:t>
                      </a:r>
                      <a:endParaRPr lang="tr-TR" dirty="0"/>
                    </a:p>
                  </a:txBody>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xmlns="" val="2559433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animEffect transition="in" filter="fade">
                                      <p:cBhvr>
                                        <p:cTn id="7" dur="2000"/>
                                        <p:tgtEl>
                                          <p:spTgt spid="3">
                                            <p:txEl>
                                              <p:pRg st="11" end="11"/>
                                            </p:txEl>
                                          </p:spTgt>
                                        </p:tgtEl>
                                      </p:cBhvr>
                                    </p:animEffect>
                                    <p:anim calcmode="lin" valueType="num">
                                      <p:cBhvr>
                                        <p:cTn id="8" dur="2000" fill="hold"/>
                                        <p:tgtEl>
                                          <p:spTgt spid="3">
                                            <p:txEl>
                                              <p:pRg st="11" end="11"/>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11" end="1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188640"/>
            <a:ext cx="8892480" cy="6480720"/>
          </a:xfrm>
        </p:spPr>
        <p:txBody>
          <a:bodyPr>
            <a:normAutofit lnSpcReduction="10000"/>
          </a:bodyPr>
          <a:lstStyle/>
          <a:p>
            <a:r>
              <a:rPr lang="tr-TR" dirty="0" smtClean="0"/>
              <a:t>23.</a:t>
            </a:r>
          </a:p>
          <a:p>
            <a:pPr marL="0" indent="0">
              <a:buNone/>
            </a:pPr>
            <a:r>
              <a:rPr lang="tr-TR" dirty="0" smtClean="0"/>
              <a:t> </a:t>
            </a:r>
            <a:r>
              <a:rPr lang="tr-TR" sz="3600" b="1" dirty="0" smtClean="0">
                <a:solidFill>
                  <a:srgbClr val="FF0000"/>
                </a:solidFill>
              </a:rPr>
              <a:t>I.</a:t>
            </a:r>
            <a:r>
              <a:rPr lang="tr-TR" dirty="0" smtClean="0"/>
              <a:t>  Ahmet’in adres soran birine yardım etmesi</a:t>
            </a:r>
          </a:p>
          <a:p>
            <a:pPr marL="0" indent="0">
              <a:buNone/>
            </a:pPr>
            <a:r>
              <a:rPr lang="tr-TR" b="1" dirty="0" smtClean="0">
                <a:solidFill>
                  <a:srgbClr val="FF0000"/>
                </a:solidFill>
              </a:rPr>
              <a:t>II.  </a:t>
            </a:r>
            <a:r>
              <a:rPr lang="tr-TR" dirty="0" smtClean="0"/>
              <a:t>Talha’nın sınıfa girdiğinde güler yüzle selam    vermesi </a:t>
            </a:r>
          </a:p>
          <a:p>
            <a:pPr marL="0" indent="0">
              <a:buNone/>
            </a:pPr>
            <a:r>
              <a:rPr lang="tr-TR" b="1" dirty="0" smtClean="0">
                <a:solidFill>
                  <a:srgbClr val="FF0000"/>
                </a:solidFill>
              </a:rPr>
              <a:t>III. </a:t>
            </a:r>
            <a:r>
              <a:rPr lang="tr-TR" dirty="0" smtClean="0"/>
              <a:t>Cem’in yaşlı bir teyzenin poşetlerini taşıması </a:t>
            </a:r>
            <a:r>
              <a:rPr lang="tr-TR" sz="3500" b="1" dirty="0" smtClean="0">
                <a:solidFill>
                  <a:srgbClr val="FF0000"/>
                </a:solidFill>
              </a:rPr>
              <a:t>Yukarıdaki davranışlar hangi ibadet kapsamında değerlendirilir? </a:t>
            </a:r>
          </a:p>
          <a:p>
            <a:pPr marL="514350" indent="-514350">
              <a:buAutoNum type="alphaUcParenR"/>
            </a:pPr>
            <a:r>
              <a:rPr lang="tr-TR" dirty="0" smtClean="0"/>
              <a:t>Zekât</a:t>
            </a:r>
          </a:p>
          <a:p>
            <a:pPr marL="514350" indent="-514350">
              <a:buAutoNum type="alphaUcParenR"/>
            </a:pPr>
            <a:r>
              <a:rPr lang="tr-TR" dirty="0" smtClean="0"/>
              <a:t>Sadaka </a:t>
            </a:r>
          </a:p>
          <a:p>
            <a:pPr marL="0" indent="0">
              <a:buNone/>
            </a:pPr>
            <a:r>
              <a:rPr lang="tr-TR" dirty="0" smtClean="0"/>
              <a:t>C) Sadaka-i cariye </a:t>
            </a:r>
          </a:p>
          <a:p>
            <a:pPr marL="0" indent="0">
              <a:buNone/>
            </a:pPr>
            <a:r>
              <a:rPr lang="tr-TR" dirty="0" smtClean="0"/>
              <a:t>D) </a:t>
            </a:r>
            <a:r>
              <a:rPr lang="tr-TR" dirty="0" err="1" smtClean="0"/>
              <a:t>Fıtır</a:t>
            </a:r>
            <a:r>
              <a:rPr lang="tr-TR" dirty="0" smtClean="0"/>
              <a:t> sadakası</a:t>
            </a:r>
            <a:endParaRPr lang="tr-TR" dirty="0"/>
          </a:p>
          <a:p>
            <a:pPr marL="514350" lvl="0" indent="-514350">
              <a:buFont typeface="Arial" pitchFamily="34" charset="0"/>
              <a:buAutoNum type="alphaUcParenR"/>
            </a:pPr>
            <a:r>
              <a:rPr lang="tr-TR" sz="3000" b="1" dirty="0" smtClean="0">
                <a:solidFill>
                  <a:srgbClr val="FF0000"/>
                </a:solidFill>
              </a:rPr>
              <a:t>Cevap: </a:t>
            </a:r>
            <a:r>
              <a:rPr lang="tr-TR" sz="3000" b="1" dirty="0">
                <a:solidFill>
                  <a:srgbClr val="FF0000"/>
                </a:solidFill>
              </a:rPr>
              <a:t>Sadaka </a:t>
            </a:r>
          </a:p>
          <a:p>
            <a:pPr marL="0" indent="0">
              <a:buNone/>
            </a:pPr>
            <a:endParaRPr lang="tr-TR" dirty="0" smtClean="0"/>
          </a:p>
          <a:p>
            <a:endParaRPr lang="tr-TR" dirty="0"/>
          </a:p>
        </p:txBody>
      </p:sp>
    </p:spTree>
    <p:extLst>
      <p:ext uri="{BB962C8B-B14F-4D97-AF65-F5344CB8AC3E}">
        <p14:creationId xmlns:p14="http://schemas.microsoft.com/office/powerpoint/2010/main" xmlns="" val="666622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 calcmode="lin" valueType="num">
                                      <p:cBhvr>
                                        <p:cTn id="7"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8"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9"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332656"/>
            <a:ext cx="8964488" cy="6525344"/>
          </a:xfrm>
        </p:spPr>
        <p:txBody>
          <a:bodyPr>
            <a:normAutofit/>
          </a:bodyPr>
          <a:lstStyle/>
          <a:p>
            <a:pPr marL="0" indent="0">
              <a:buNone/>
            </a:pPr>
            <a:r>
              <a:rPr lang="tr-TR" sz="3600" b="1" dirty="0" smtClean="0">
                <a:solidFill>
                  <a:srgbClr val="FF0000"/>
                </a:solidFill>
              </a:rPr>
              <a:t>I.   </a:t>
            </a:r>
            <a:r>
              <a:rPr lang="tr-TR" dirty="0" smtClean="0"/>
              <a:t>Ramazan ayında bayram namazından önce verilmesi gerekir. </a:t>
            </a:r>
          </a:p>
          <a:p>
            <a:pPr marL="0" indent="0">
              <a:buNone/>
            </a:pPr>
            <a:r>
              <a:rPr lang="tr-TR" sz="3600" b="1" dirty="0" smtClean="0">
                <a:solidFill>
                  <a:srgbClr val="FF0000"/>
                </a:solidFill>
              </a:rPr>
              <a:t>II.  </a:t>
            </a:r>
            <a:r>
              <a:rPr lang="tr-TR" dirty="0" smtClean="0"/>
              <a:t>Halk arasında bu sadaka türüne “fitre” de denir. </a:t>
            </a:r>
          </a:p>
          <a:p>
            <a:pPr marL="0" indent="0">
              <a:buNone/>
            </a:pPr>
            <a:r>
              <a:rPr lang="tr-TR" sz="3600" b="1" dirty="0" smtClean="0">
                <a:solidFill>
                  <a:srgbClr val="FF0000"/>
                </a:solidFill>
              </a:rPr>
              <a:t>III.  </a:t>
            </a:r>
            <a:r>
              <a:rPr lang="tr-TR" dirty="0" err="1" smtClean="0"/>
              <a:t>Nisab</a:t>
            </a:r>
            <a:r>
              <a:rPr lang="tr-TR" dirty="0" smtClean="0"/>
              <a:t> miktarı malı olan her Müslümanın fitre vermesi gerekir. </a:t>
            </a:r>
          </a:p>
          <a:p>
            <a:pPr marL="0" indent="0">
              <a:buNone/>
            </a:pPr>
            <a:r>
              <a:rPr lang="tr-TR" sz="3600" b="1" dirty="0" smtClean="0">
                <a:solidFill>
                  <a:srgbClr val="FF0000"/>
                </a:solidFill>
              </a:rPr>
              <a:t>IV.  </a:t>
            </a:r>
            <a:r>
              <a:rPr lang="tr-TR" dirty="0" smtClean="0"/>
              <a:t>Sahip olduğumuz malların kırkta biri oranında verilir. </a:t>
            </a:r>
          </a:p>
          <a:p>
            <a:pPr marL="0" indent="0">
              <a:buNone/>
            </a:pPr>
            <a:r>
              <a:rPr lang="tr-TR" dirty="0" smtClean="0"/>
              <a:t>Yukarıda </a:t>
            </a:r>
            <a:r>
              <a:rPr lang="tr-TR" dirty="0" err="1" smtClean="0"/>
              <a:t>fıtır</a:t>
            </a:r>
            <a:r>
              <a:rPr lang="tr-TR" dirty="0" smtClean="0"/>
              <a:t> sadakası hakkında verilen bilgilerden hangisi yanlıştır? </a:t>
            </a:r>
          </a:p>
          <a:p>
            <a:pPr marL="514350" indent="-514350">
              <a:buAutoNum type="alphaUcParenR"/>
            </a:pPr>
            <a:r>
              <a:rPr lang="tr-TR" dirty="0" smtClean="0"/>
              <a:t>I-II         B) II-III        C) Yalnız IV        D) Yalnız III </a:t>
            </a:r>
          </a:p>
          <a:p>
            <a:pPr marL="0" indent="0">
              <a:buNone/>
            </a:pPr>
            <a:r>
              <a:rPr lang="tr-TR" sz="4000" b="1" dirty="0" smtClean="0">
                <a:solidFill>
                  <a:srgbClr val="FF0000"/>
                </a:solidFill>
              </a:rPr>
              <a:t>CEVAP: </a:t>
            </a:r>
            <a:r>
              <a:rPr lang="tr-TR" sz="4000" b="1" dirty="0">
                <a:solidFill>
                  <a:srgbClr val="FF0000"/>
                </a:solidFill>
              </a:rPr>
              <a:t>C) Yalnız IV </a:t>
            </a:r>
            <a:endParaRPr lang="tr-TR" sz="4000" b="1" dirty="0" smtClean="0">
              <a:solidFill>
                <a:srgbClr val="FF0000"/>
              </a:solidFill>
            </a:endParaRPr>
          </a:p>
          <a:p>
            <a:endParaRPr lang="tr-TR" dirty="0"/>
          </a:p>
        </p:txBody>
      </p:sp>
    </p:spTree>
    <p:extLst>
      <p:ext uri="{BB962C8B-B14F-4D97-AF65-F5344CB8AC3E}">
        <p14:creationId xmlns:p14="http://schemas.microsoft.com/office/powerpoint/2010/main" xmlns="" val="557518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80">
                                          <p:stCondLst>
                                            <p:cond delay="0"/>
                                          </p:stCondLst>
                                        </p:cTn>
                                        <p:tgtEl>
                                          <p:spTgt spid="3">
                                            <p:txEl>
                                              <p:pRg st="6" end="6"/>
                                            </p:txEl>
                                          </p:spTgt>
                                        </p:tgtEl>
                                      </p:cBhvr>
                                    </p:animEffect>
                                    <p:anim calcmode="lin" valueType="num">
                                      <p:cBhvr>
                                        <p:cTn id="8"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6" end="6"/>
                                            </p:txEl>
                                          </p:spTgt>
                                        </p:tgtEl>
                                      </p:cBhvr>
                                      <p:to x="100000" y="60000"/>
                                    </p:animScale>
                                    <p:animScale>
                                      <p:cBhvr>
                                        <p:cTn id="14" dur="166" decel="50000">
                                          <p:stCondLst>
                                            <p:cond delay="676"/>
                                          </p:stCondLst>
                                        </p:cTn>
                                        <p:tgtEl>
                                          <p:spTgt spid="3">
                                            <p:txEl>
                                              <p:pRg st="6" end="6"/>
                                            </p:txEl>
                                          </p:spTgt>
                                        </p:tgtEl>
                                      </p:cBhvr>
                                      <p:to x="100000" y="100000"/>
                                    </p:animScale>
                                    <p:animScale>
                                      <p:cBhvr>
                                        <p:cTn id="15" dur="26">
                                          <p:stCondLst>
                                            <p:cond delay="1312"/>
                                          </p:stCondLst>
                                        </p:cTn>
                                        <p:tgtEl>
                                          <p:spTgt spid="3">
                                            <p:txEl>
                                              <p:pRg st="6" end="6"/>
                                            </p:txEl>
                                          </p:spTgt>
                                        </p:tgtEl>
                                      </p:cBhvr>
                                      <p:to x="100000" y="80000"/>
                                    </p:animScale>
                                    <p:animScale>
                                      <p:cBhvr>
                                        <p:cTn id="16" dur="166" decel="50000">
                                          <p:stCondLst>
                                            <p:cond delay="1338"/>
                                          </p:stCondLst>
                                        </p:cTn>
                                        <p:tgtEl>
                                          <p:spTgt spid="3">
                                            <p:txEl>
                                              <p:pRg st="6" end="6"/>
                                            </p:txEl>
                                          </p:spTgt>
                                        </p:tgtEl>
                                      </p:cBhvr>
                                      <p:to x="100000" y="100000"/>
                                    </p:animScale>
                                    <p:animScale>
                                      <p:cBhvr>
                                        <p:cTn id="17" dur="26">
                                          <p:stCondLst>
                                            <p:cond delay="1642"/>
                                          </p:stCondLst>
                                        </p:cTn>
                                        <p:tgtEl>
                                          <p:spTgt spid="3">
                                            <p:txEl>
                                              <p:pRg st="6" end="6"/>
                                            </p:txEl>
                                          </p:spTgt>
                                        </p:tgtEl>
                                      </p:cBhvr>
                                      <p:to x="100000" y="90000"/>
                                    </p:animScale>
                                    <p:animScale>
                                      <p:cBhvr>
                                        <p:cTn id="18" dur="166" decel="50000">
                                          <p:stCondLst>
                                            <p:cond delay="1668"/>
                                          </p:stCondLst>
                                        </p:cTn>
                                        <p:tgtEl>
                                          <p:spTgt spid="3">
                                            <p:txEl>
                                              <p:pRg st="6" end="6"/>
                                            </p:txEl>
                                          </p:spTgt>
                                        </p:tgtEl>
                                      </p:cBhvr>
                                      <p:to x="100000" y="100000"/>
                                    </p:animScale>
                                    <p:animScale>
                                      <p:cBhvr>
                                        <p:cTn id="19" dur="26">
                                          <p:stCondLst>
                                            <p:cond delay="1808"/>
                                          </p:stCondLst>
                                        </p:cTn>
                                        <p:tgtEl>
                                          <p:spTgt spid="3">
                                            <p:txEl>
                                              <p:pRg st="6" end="6"/>
                                            </p:txEl>
                                          </p:spTgt>
                                        </p:tgtEl>
                                      </p:cBhvr>
                                      <p:to x="100000" y="95000"/>
                                    </p:animScale>
                                    <p:animScale>
                                      <p:cBhvr>
                                        <p:cTn id="20" dur="166" decel="50000">
                                          <p:stCondLst>
                                            <p:cond delay="1834"/>
                                          </p:stCondLst>
                                        </p:cTn>
                                        <p:tgtEl>
                                          <p:spTgt spid="3">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p:spPr>
        <p:txBody>
          <a:bodyPr>
            <a:normAutofit/>
          </a:bodyPr>
          <a:lstStyle/>
          <a:p>
            <a:pPr marL="571500" lvl="0" indent="-571500">
              <a:buFont typeface="+mj-lt"/>
              <a:buAutoNum type="romanUcPeriod"/>
            </a:pPr>
            <a:r>
              <a:rPr lang="tr-TR" dirty="0">
                <a:solidFill>
                  <a:prstClr val="black"/>
                </a:solidFill>
              </a:rPr>
              <a:t>Masrafsız toprak </a:t>
            </a:r>
            <a:r>
              <a:rPr lang="tr-TR" dirty="0" err="1">
                <a:solidFill>
                  <a:prstClr val="black"/>
                </a:solidFill>
              </a:rPr>
              <a:t>mahsülleri</a:t>
            </a:r>
            <a:r>
              <a:rPr lang="tr-TR" dirty="0">
                <a:solidFill>
                  <a:prstClr val="black"/>
                </a:solidFill>
              </a:rPr>
              <a:t>: 1/ 20</a:t>
            </a:r>
          </a:p>
          <a:p>
            <a:pPr marL="571500" lvl="0" indent="-571500">
              <a:buFont typeface="+mj-lt"/>
              <a:buAutoNum type="romanUcPeriod"/>
            </a:pPr>
            <a:r>
              <a:rPr lang="tr-TR" dirty="0">
                <a:solidFill>
                  <a:prstClr val="black"/>
                </a:solidFill>
              </a:rPr>
              <a:t>Nakit para: 1/40</a:t>
            </a:r>
          </a:p>
          <a:p>
            <a:pPr marL="571500" lvl="0" indent="-571500">
              <a:buFont typeface="+mj-lt"/>
              <a:buAutoNum type="romanUcPeriod"/>
            </a:pPr>
            <a:r>
              <a:rPr lang="tr-TR" dirty="0">
                <a:solidFill>
                  <a:prstClr val="black"/>
                </a:solidFill>
              </a:rPr>
              <a:t>Madenler: </a:t>
            </a:r>
            <a:r>
              <a:rPr lang="tr-TR" dirty="0" smtClean="0">
                <a:solidFill>
                  <a:prstClr val="black"/>
                </a:solidFill>
              </a:rPr>
              <a:t>1/25</a:t>
            </a:r>
          </a:p>
          <a:p>
            <a:pPr marL="571500" lvl="0" indent="-571500">
              <a:buFont typeface="+mj-lt"/>
              <a:buAutoNum type="romanUcPeriod"/>
            </a:pPr>
            <a:r>
              <a:rPr lang="tr-TR" dirty="0" smtClean="0">
                <a:solidFill>
                  <a:prstClr val="black"/>
                </a:solidFill>
              </a:rPr>
              <a:t>Kira gelirleri: 1/ 45</a:t>
            </a:r>
          </a:p>
          <a:p>
            <a:pPr marL="0" lvl="0" indent="0">
              <a:buNone/>
            </a:pPr>
            <a:r>
              <a:rPr lang="tr-TR" dirty="0" smtClean="0">
                <a:solidFill>
                  <a:prstClr val="black"/>
                </a:solidFill>
              </a:rPr>
              <a:t>Yukarıdaki </a:t>
            </a:r>
            <a:r>
              <a:rPr lang="tr-TR" dirty="0" err="1">
                <a:solidFill>
                  <a:prstClr val="black"/>
                </a:solidFill>
              </a:rPr>
              <a:t>nisab</a:t>
            </a:r>
            <a:r>
              <a:rPr lang="tr-TR" dirty="0">
                <a:solidFill>
                  <a:prstClr val="black"/>
                </a:solidFill>
              </a:rPr>
              <a:t> miktarlarından hangileri yanlıştır?</a:t>
            </a:r>
          </a:p>
          <a:p>
            <a:pPr marL="0" lvl="0" indent="0">
              <a:buNone/>
            </a:pPr>
            <a:r>
              <a:rPr lang="tr-TR" dirty="0" smtClean="0">
                <a:solidFill>
                  <a:prstClr val="black"/>
                </a:solidFill>
              </a:rPr>
              <a:t>A)I- IV       B</a:t>
            </a:r>
            <a:r>
              <a:rPr lang="tr-TR" dirty="0">
                <a:solidFill>
                  <a:prstClr val="black"/>
                </a:solidFill>
              </a:rPr>
              <a:t>) II- </a:t>
            </a:r>
            <a:r>
              <a:rPr lang="tr-TR" dirty="0" smtClean="0">
                <a:solidFill>
                  <a:prstClr val="black"/>
                </a:solidFill>
              </a:rPr>
              <a:t>III         </a:t>
            </a:r>
            <a:r>
              <a:rPr lang="tr-TR" dirty="0">
                <a:solidFill>
                  <a:prstClr val="black"/>
                </a:solidFill>
              </a:rPr>
              <a:t>C) I- </a:t>
            </a:r>
            <a:r>
              <a:rPr lang="tr-TR" dirty="0" smtClean="0">
                <a:solidFill>
                  <a:prstClr val="black"/>
                </a:solidFill>
              </a:rPr>
              <a:t>III-      </a:t>
            </a:r>
            <a:r>
              <a:rPr lang="tr-TR" dirty="0">
                <a:solidFill>
                  <a:prstClr val="black"/>
                </a:solidFill>
              </a:rPr>
              <a:t>D)  </a:t>
            </a:r>
            <a:r>
              <a:rPr lang="tr-TR" dirty="0" smtClean="0">
                <a:solidFill>
                  <a:prstClr val="black"/>
                </a:solidFill>
              </a:rPr>
              <a:t>III- </a:t>
            </a:r>
            <a:r>
              <a:rPr lang="tr-TR" dirty="0">
                <a:solidFill>
                  <a:prstClr val="black"/>
                </a:solidFill>
              </a:rPr>
              <a:t>I</a:t>
            </a:r>
            <a:r>
              <a:rPr lang="tr-TR" dirty="0" smtClean="0">
                <a:solidFill>
                  <a:prstClr val="black"/>
                </a:solidFill>
              </a:rPr>
              <a:t>V</a:t>
            </a:r>
            <a:endParaRPr lang="tr-TR" dirty="0">
              <a:solidFill>
                <a:prstClr val="black"/>
              </a:solidFill>
            </a:endParaRPr>
          </a:p>
          <a:p>
            <a:endParaRPr lang="tr-TR" dirty="0" smtClean="0"/>
          </a:p>
          <a:p>
            <a:pPr marL="0" lvl="0" indent="0">
              <a:buNone/>
            </a:pPr>
            <a:r>
              <a:rPr lang="tr-TR" sz="4400" b="1" dirty="0" smtClean="0">
                <a:solidFill>
                  <a:srgbClr val="FF0000"/>
                </a:solidFill>
              </a:rPr>
              <a:t>CEVAP: </a:t>
            </a:r>
            <a:r>
              <a:rPr lang="tr-TR" sz="4400" b="1" dirty="0">
                <a:solidFill>
                  <a:srgbClr val="FF0000"/>
                </a:solidFill>
              </a:rPr>
              <a:t>D)  III- IV</a:t>
            </a:r>
          </a:p>
          <a:p>
            <a:endParaRPr lang="tr-TR" dirty="0"/>
          </a:p>
        </p:txBody>
      </p:sp>
    </p:spTree>
    <p:extLst>
      <p:ext uri="{BB962C8B-B14F-4D97-AF65-F5344CB8AC3E}">
        <p14:creationId xmlns:p14="http://schemas.microsoft.com/office/powerpoint/2010/main" xmlns="" val="4188695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p:cTn id="7"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p:spPr>
        <p:txBody>
          <a:bodyPr/>
          <a:lstStyle/>
          <a:p>
            <a:r>
              <a:rPr lang="tr-TR" dirty="0" smtClean="0"/>
              <a:t>26. </a:t>
            </a:r>
            <a:r>
              <a:rPr lang="tr-TR" sz="3600" b="1" dirty="0" smtClean="0">
                <a:solidFill>
                  <a:srgbClr val="FF0000"/>
                </a:solidFill>
              </a:rPr>
              <a:t>Aşağıdakilerden hangisi zekâtı verilen mallardan biri değildir?</a:t>
            </a:r>
          </a:p>
          <a:p>
            <a:pPr marL="0" indent="0">
              <a:buNone/>
            </a:pPr>
            <a:r>
              <a:rPr lang="tr-TR" dirty="0" smtClean="0"/>
              <a:t> </a:t>
            </a:r>
          </a:p>
          <a:p>
            <a:pPr marL="514350" indent="-514350">
              <a:buAutoNum type="alphaUcParenR"/>
            </a:pPr>
            <a:r>
              <a:rPr lang="tr-TR" dirty="0" smtClean="0"/>
              <a:t>Kazanılan Para </a:t>
            </a:r>
          </a:p>
          <a:p>
            <a:pPr marL="0" indent="0">
              <a:buNone/>
            </a:pPr>
            <a:r>
              <a:rPr lang="tr-TR" dirty="0" smtClean="0"/>
              <a:t>B) Toprak ürünleri </a:t>
            </a:r>
          </a:p>
          <a:p>
            <a:pPr marL="0" indent="0">
              <a:buNone/>
            </a:pPr>
            <a:r>
              <a:rPr lang="tr-TR" dirty="0" smtClean="0"/>
              <a:t>C) Kullanılan araba</a:t>
            </a:r>
          </a:p>
          <a:p>
            <a:pPr marL="0" indent="0">
              <a:buNone/>
            </a:pPr>
            <a:r>
              <a:rPr lang="tr-TR" dirty="0" smtClean="0"/>
              <a:t> D) Altın ve gümüş</a:t>
            </a:r>
          </a:p>
          <a:p>
            <a:pPr marL="0" indent="0">
              <a:buNone/>
            </a:pPr>
            <a:endParaRPr lang="tr-TR" dirty="0"/>
          </a:p>
          <a:p>
            <a:pPr marL="0" lvl="0" indent="0">
              <a:buNone/>
            </a:pPr>
            <a:r>
              <a:rPr lang="tr-TR" sz="4000" b="1" dirty="0" smtClean="0">
                <a:solidFill>
                  <a:srgbClr val="FF0000"/>
                </a:solidFill>
              </a:rPr>
              <a:t>Cevap: </a:t>
            </a:r>
            <a:r>
              <a:rPr lang="tr-TR" sz="4000" b="1" dirty="0">
                <a:solidFill>
                  <a:srgbClr val="FF0000"/>
                </a:solidFill>
              </a:rPr>
              <a:t>C) Kullanılan araba</a:t>
            </a:r>
          </a:p>
          <a:p>
            <a:pPr marL="0" indent="0">
              <a:buNone/>
            </a:pPr>
            <a:endParaRPr lang="tr-TR" dirty="0" smtClean="0"/>
          </a:p>
          <a:p>
            <a:pPr marL="0" indent="0">
              <a:buNone/>
            </a:pPr>
            <a:endParaRPr lang="tr-TR" dirty="0"/>
          </a:p>
          <a:p>
            <a:pPr marL="0" indent="0">
              <a:buNone/>
            </a:pPr>
            <a:endParaRPr lang="tr-TR" dirty="0" smtClean="0"/>
          </a:p>
          <a:p>
            <a:endParaRPr lang="tr-TR" dirty="0"/>
          </a:p>
        </p:txBody>
      </p:sp>
    </p:spTree>
    <p:extLst>
      <p:ext uri="{BB962C8B-B14F-4D97-AF65-F5344CB8AC3E}">
        <p14:creationId xmlns:p14="http://schemas.microsoft.com/office/powerpoint/2010/main" xmlns="" val="1798605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2000"/>
                                        <p:tgtEl>
                                          <p:spTgt spid="3">
                                            <p:txEl>
                                              <p:pRg st="7" end="7"/>
                                            </p:txEl>
                                          </p:spTgt>
                                        </p:tgtEl>
                                      </p:cBhvr>
                                    </p:animEffect>
                                    <p:anim calcmode="lin" valueType="num">
                                      <p:cBhvr>
                                        <p:cTn id="8" dur="2000" fill="hold"/>
                                        <p:tgtEl>
                                          <p:spTgt spid="3">
                                            <p:txEl>
                                              <p:pRg st="7" end="7"/>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579296" cy="6597352"/>
          </a:xfrm>
        </p:spPr>
        <p:txBody>
          <a:bodyPr/>
          <a:lstStyle/>
          <a:p>
            <a:pPr marL="0" indent="0">
              <a:buNone/>
            </a:pPr>
            <a:r>
              <a:rPr lang="tr-TR" sz="3600" b="1" dirty="0" smtClean="0">
                <a:solidFill>
                  <a:srgbClr val="FF0000"/>
                </a:solidFill>
              </a:rPr>
              <a:t>I.    </a:t>
            </a:r>
            <a:r>
              <a:rPr lang="tr-TR" dirty="0" smtClean="0"/>
              <a:t>Zekât yılda bir kez verilir. </a:t>
            </a:r>
          </a:p>
          <a:p>
            <a:pPr marL="0" indent="0">
              <a:buNone/>
            </a:pPr>
            <a:r>
              <a:rPr lang="tr-TR" sz="4000" b="1" dirty="0" smtClean="0">
                <a:solidFill>
                  <a:srgbClr val="FF0000"/>
                </a:solidFill>
              </a:rPr>
              <a:t>II.   </a:t>
            </a:r>
            <a:r>
              <a:rPr lang="tr-TR" dirty="0" smtClean="0"/>
              <a:t>Toprak ürünlerinden zekât verilmez. </a:t>
            </a:r>
          </a:p>
          <a:p>
            <a:pPr marL="0" indent="0">
              <a:buNone/>
            </a:pPr>
            <a:r>
              <a:rPr lang="tr-TR" sz="3600" b="1" dirty="0" smtClean="0">
                <a:solidFill>
                  <a:srgbClr val="FF0000"/>
                </a:solidFill>
              </a:rPr>
              <a:t>III.   </a:t>
            </a:r>
            <a:r>
              <a:rPr lang="tr-TR" dirty="0" smtClean="0"/>
              <a:t>Zekât verirken yakın çevreden başlamalıyız. </a:t>
            </a:r>
          </a:p>
          <a:p>
            <a:pPr marL="0" indent="0">
              <a:buNone/>
            </a:pPr>
            <a:r>
              <a:rPr lang="tr-TR" sz="3600" b="1" dirty="0" smtClean="0">
                <a:solidFill>
                  <a:srgbClr val="FF0000"/>
                </a:solidFill>
              </a:rPr>
              <a:t>IV.   </a:t>
            </a:r>
            <a:r>
              <a:rPr lang="tr-TR" dirty="0" smtClean="0"/>
              <a:t>Zekât verecek kişi bedence sağlıklı olmalıdır. </a:t>
            </a:r>
          </a:p>
          <a:p>
            <a:pPr marL="0" indent="0">
              <a:buNone/>
            </a:pPr>
            <a:r>
              <a:rPr lang="tr-TR" b="1" dirty="0" smtClean="0">
                <a:solidFill>
                  <a:srgbClr val="FF0000"/>
                </a:solidFill>
              </a:rPr>
              <a:t>Yukarıda zekât ile ilgili verilen bilgilerden hangisi veya hangileri doğrudur? </a:t>
            </a:r>
            <a:endParaRPr lang="tr-TR" dirty="0" smtClean="0"/>
          </a:p>
          <a:p>
            <a:pPr marL="514350" indent="-514350">
              <a:buAutoNum type="alphaUcParenR"/>
            </a:pPr>
            <a:r>
              <a:rPr lang="tr-TR" dirty="0" smtClean="0"/>
              <a:t>I-III      B) Sadece II    C) Yalnız IV        D) II ve  IV</a:t>
            </a:r>
          </a:p>
          <a:p>
            <a:pPr marL="0" indent="0">
              <a:buNone/>
            </a:pPr>
            <a:endParaRPr lang="tr-TR" dirty="0" smtClean="0"/>
          </a:p>
          <a:p>
            <a:pPr marL="0" indent="0">
              <a:buNone/>
            </a:pPr>
            <a:r>
              <a:rPr lang="tr-TR" sz="4400" b="1" dirty="0" smtClean="0">
                <a:solidFill>
                  <a:srgbClr val="FF0000"/>
                </a:solidFill>
              </a:rPr>
              <a:t>CEVAP: A- I-III</a:t>
            </a:r>
          </a:p>
          <a:p>
            <a:pPr marL="0" indent="0">
              <a:buNone/>
            </a:pPr>
            <a:endParaRPr lang="tr-TR" dirty="0"/>
          </a:p>
        </p:txBody>
      </p:sp>
    </p:spTree>
    <p:extLst>
      <p:ext uri="{BB962C8B-B14F-4D97-AF65-F5344CB8AC3E}">
        <p14:creationId xmlns:p14="http://schemas.microsoft.com/office/powerpoint/2010/main" xmlns="" val="1327725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2000"/>
                                        <p:tgtEl>
                                          <p:spTgt spid="3">
                                            <p:txEl>
                                              <p:pRg st="7" end="7"/>
                                            </p:txEl>
                                          </p:spTgt>
                                        </p:tgtEl>
                                      </p:cBhvr>
                                    </p:animEffect>
                                    <p:anim calcmode="lin" valueType="num">
                                      <p:cBhvr>
                                        <p:cTn id="8" dur="2000" fill="hold"/>
                                        <p:tgtEl>
                                          <p:spTgt spid="3">
                                            <p:txEl>
                                              <p:pRg st="7" end="7"/>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20688"/>
            <a:ext cx="8229600" cy="5505475"/>
          </a:xfrm>
        </p:spPr>
        <p:txBody>
          <a:bodyPr>
            <a:normAutofit lnSpcReduction="10000"/>
          </a:bodyPr>
          <a:lstStyle/>
          <a:p>
            <a:r>
              <a:rPr lang="tr-TR" dirty="0" smtClean="0"/>
              <a:t> - Allah’ın (c.c.) bize verdiği nimetlere karşılık bir şükür ifadesidir.</a:t>
            </a:r>
          </a:p>
          <a:p>
            <a:r>
              <a:rPr lang="tr-TR" dirty="0" smtClean="0"/>
              <a:t> - Fakirlik ve sosyal adaletsizliğin çözüm yollarından biridir. </a:t>
            </a:r>
          </a:p>
          <a:p>
            <a:r>
              <a:rPr lang="tr-TR" dirty="0" smtClean="0"/>
              <a:t>- Zenginlerle fakirler arasındaki kıskançlık, kin ve düşmanlık duygularını giderir. </a:t>
            </a:r>
          </a:p>
          <a:p>
            <a:r>
              <a:rPr lang="tr-TR" sz="3600" b="1" dirty="0" smtClean="0">
                <a:solidFill>
                  <a:srgbClr val="FF0000"/>
                </a:solidFill>
              </a:rPr>
              <a:t>Yukarıda bahsedilen ibadet hangisidir?</a:t>
            </a:r>
          </a:p>
          <a:p>
            <a:pPr marL="514350" indent="-514350">
              <a:buAutoNum type="alphaUcParenR"/>
            </a:pPr>
            <a:r>
              <a:rPr lang="tr-TR" dirty="0" smtClean="0"/>
              <a:t>Hac       B) Zekât       C) Oruç          D) Namaz</a:t>
            </a:r>
          </a:p>
          <a:p>
            <a:pPr marL="0" indent="0">
              <a:buNone/>
            </a:pPr>
            <a:endParaRPr lang="tr-TR" dirty="0" smtClean="0"/>
          </a:p>
          <a:p>
            <a:pPr marL="0" indent="0">
              <a:buNone/>
            </a:pPr>
            <a:r>
              <a:rPr lang="tr-TR" sz="4400" b="1" dirty="0" smtClean="0">
                <a:solidFill>
                  <a:srgbClr val="FF0000"/>
                </a:solidFill>
              </a:rPr>
              <a:t>CEVAP: </a:t>
            </a:r>
            <a:r>
              <a:rPr lang="tr-TR" sz="4400" b="1" dirty="0">
                <a:solidFill>
                  <a:srgbClr val="FF0000"/>
                </a:solidFill>
              </a:rPr>
              <a:t>B) Zekât </a:t>
            </a:r>
          </a:p>
        </p:txBody>
      </p:sp>
    </p:spTree>
    <p:extLst>
      <p:ext uri="{BB962C8B-B14F-4D97-AF65-F5344CB8AC3E}">
        <p14:creationId xmlns:p14="http://schemas.microsoft.com/office/powerpoint/2010/main" xmlns="" val="15919690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20688"/>
            <a:ext cx="8229600" cy="6048672"/>
          </a:xfrm>
        </p:spPr>
        <p:txBody>
          <a:bodyPr>
            <a:normAutofit lnSpcReduction="10000"/>
          </a:bodyPr>
          <a:lstStyle/>
          <a:p>
            <a:pPr marL="0" indent="0">
              <a:buNone/>
            </a:pPr>
            <a:r>
              <a:rPr lang="tr-TR" dirty="0" smtClean="0">
                <a:solidFill>
                  <a:srgbClr val="FF0000"/>
                </a:solidFill>
              </a:rPr>
              <a:t>2. Kur’an-ı Kerim’de Yüce Allah, “…İnsanları ancak bana ................  etsinler diye yarattım.” buyurarak insanın yaratılış amacının kendisine .................  etmek olduğunu bildirmiştir.</a:t>
            </a:r>
          </a:p>
          <a:p>
            <a:r>
              <a:rPr lang="tr-TR" dirty="0" smtClean="0"/>
              <a:t>BOŞLUĞA HANGİ KELİME GETİRİLMELİDİR?</a:t>
            </a:r>
          </a:p>
          <a:p>
            <a:r>
              <a:rPr lang="tr-TR" dirty="0" smtClean="0"/>
              <a:t>A- KULLUK</a:t>
            </a:r>
          </a:p>
          <a:p>
            <a:r>
              <a:rPr lang="tr-TR" dirty="0" smtClean="0"/>
              <a:t>B- SADAKAT </a:t>
            </a:r>
          </a:p>
          <a:p>
            <a:r>
              <a:rPr lang="tr-TR" dirty="0" smtClean="0"/>
              <a:t>C- HİZMET</a:t>
            </a:r>
          </a:p>
          <a:p>
            <a:r>
              <a:rPr lang="tr-TR" dirty="0" smtClean="0"/>
              <a:t>D- KÖLELİK</a:t>
            </a:r>
          </a:p>
          <a:p>
            <a:endParaRPr lang="tr-TR" dirty="0"/>
          </a:p>
          <a:p>
            <a:r>
              <a:rPr lang="tr-TR" b="1" dirty="0" smtClean="0">
                <a:solidFill>
                  <a:srgbClr val="FF0000"/>
                </a:solidFill>
              </a:rPr>
              <a:t>CEVAP: A- KULLUK</a:t>
            </a:r>
          </a:p>
          <a:p>
            <a:endParaRPr lang="tr-TR" dirty="0" smtClean="0"/>
          </a:p>
          <a:p>
            <a:endParaRPr lang="tr-TR" dirty="0"/>
          </a:p>
          <a:p>
            <a:endParaRPr lang="tr-TR" dirty="0"/>
          </a:p>
        </p:txBody>
      </p:sp>
    </p:spTree>
    <p:extLst>
      <p:ext uri="{BB962C8B-B14F-4D97-AF65-F5344CB8AC3E}">
        <p14:creationId xmlns:p14="http://schemas.microsoft.com/office/powerpoint/2010/main" xmlns="" val="4069480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wipe(down)">
                                      <p:cBhvr>
                                        <p:cTn id="7" dur="580">
                                          <p:stCondLst>
                                            <p:cond delay="0"/>
                                          </p:stCondLst>
                                        </p:cTn>
                                        <p:tgtEl>
                                          <p:spTgt spid="3">
                                            <p:txEl>
                                              <p:pRg st="7" end="7"/>
                                            </p:txEl>
                                          </p:spTgt>
                                        </p:tgtEl>
                                      </p:cBhvr>
                                    </p:animEffect>
                                    <p:anim calcmode="lin" valueType="num">
                                      <p:cBhvr>
                                        <p:cTn id="8"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7" end="7"/>
                                            </p:txEl>
                                          </p:spTgt>
                                        </p:tgtEl>
                                      </p:cBhvr>
                                      <p:to x="100000" y="60000"/>
                                    </p:animScale>
                                    <p:animScale>
                                      <p:cBhvr>
                                        <p:cTn id="14" dur="166" decel="50000">
                                          <p:stCondLst>
                                            <p:cond delay="676"/>
                                          </p:stCondLst>
                                        </p:cTn>
                                        <p:tgtEl>
                                          <p:spTgt spid="3">
                                            <p:txEl>
                                              <p:pRg st="7" end="7"/>
                                            </p:txEl>
                                          </p:spTgt>
                                        </p:tgtEl>
                                      </p:cBhvr>
                                      <p:to x="100000" y="100000"/>
                                    </p:animScale>
                                    <p:animScale>
                                      <p:cBhvr>
                                        <p:cTn id="15" dur="26">
                                          <p:stCondLst>
                                            <p:cond delay="1312"/>
                                          </p:stCondLst>
                                        </p:cTn>
                                        <p:tgtEl>
                                          <p:spTgt spid="3">
                                            <p:txEl>
                                              <p:pRg st="7" end="7"/>
                                            </p:txEl>
                                          </p:spTgt>
                                        </p:tgtEl>
                                      </p:cBhvr>
                                      <p:to x="100000" y="80000"/>
                                    </p:animScale>
                                    <p:animScale>
                                      <p:cBhvr>
                                        <p:cTn id="16" dur="166" decel="50000">
                                          <p:stCondLst>
                                            <p:cond delay="1338"/>
                                          </p:stCondLst>
                                        </p:cTn>
                                        <p:tgtEl>
                                          <p:spTgt spid="3">
                                            <p:txEl>
                                              <p:pRg st="7" end="7"/>
                                            </p:txEl>
                                          </p:spTgt>
                                        </p:tgtEl>
                                      </p:cBhvr>
                                      <p:to x="100000" y="100000"/>
                                    </p:animScale>
                                    <p:animScale>
                                      <p:cBhvr>
                                        <p:cTn id="17" dur="26">
                                          <p:stCondLst>
                                            <p:cond delay="1642"/>
                                          </p:stCondLst>
                                        </p:cTn>
                                        <p:tgtEl>
                                          <p:spTgt spid="3">
                                            <p:txEl>
                                              <p:pRg st="7" end="7"/>
                                            </p:txEl>
                                          </p:spTgt>
                                        </p:tgtEl>
                                      </p:cBhvr>
                                      <p:to x="100000" y="90000"/>
                                    </p:animScale>
                                    <p:animScale>
                                      <p:cBhvr>
                                        <p:cTn id="18" dur="166" decel="50000">
                                          <p:stCondLst>
                                            <p:cond delay="1668"/>
                                          </p:stCondLst>
                                        </p:cTn>
                                        <p:tgtEl>
                                          <p:spTgt spid="3">
                                            <p:txEl>
                                              <p:pRg st="7" end="7"/>
                                            </p:txEl>
                                          </p:spTgt>
                                        </p:tgtEl>
                                      </p:cBhvr>
                                      <p:to x="100000" y="100000"/>
                                    </p:animScale>
                                    <p:animScale>
                                      <p:cBhvr>
                                        <p:cTn id="19" dur="26">
                                          <p:stCondLst>
                                            <p:cond delay="1808"/>
                                          </p:stCondLst>
                                        </p:cTn>
                                        <p:tgtEl>
                                          <p:spTgt spid="3">
                                            <p:txEl>
                                              <p:pRg st="7" end="7"/>
                                            </p:txEl>
                                          </p:spTgt>
                                        </p:tgtEl>
                                      </p:cBhvr>
                                      <p:to x="100000" y="95000"/>
                                    </p:animScale>
                                    <p:animScale>
                                      <p:cBhvr>
                                        <p:cTn id="20" dur="166" decel="50000">
                                          <p:stCondLst>
                                            <p:cond delay="1834"/>
                                          </p:stCondLst>
                                        </p:cTn>
                                        <p:tgtEl>
                                          <p:spTgt spid="3">
                                            <p:txEl>
                                              <p:pRg st="7" end="7"/>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6192688"/>
          </a:xfrm>
        </p:spPr>
        <p:txBody>
          <a:bodyPr>
            <a:normAutofit/>
          </a:bodyPr>
          <a:lstStyle/>
          <a:p>
            <a:pPr marL="0" indent="0">
              <a:buNone/>
            </a:pPr>
            <a:r>
              <a:rPr lang="tr-TR" dirty="0"/>
              <a:t> </a:t>
            </a:r>
            <a:r>
              <a:rPr lang="tr-TR" dirty="0" smtClean="0"/>
              <a:t> 29.</a:t>
            </a:r>
          </a:p>
          <a:p>
            <a:pPr marL="0" indent="0">
              <a:buNone/>
            </a:pPr>
            <a:r>
              <a:rPr lang="tr-TR" sz="3600" b="1" dirty="0" smtClean="0">
                <a:solidFill>
                  <a:srgbClr val="66FF33"/>
                </a:solidFill>
              </a:rPr>
              <a:t>Zekatın kimlere verileceği Kur’an-ı Kerim de hangi surenin kaçıncı ayetinde açıkça belirtilmiştir?</a:t>
            </a:r>
          </a:p>
          <a:p>
            <a:pPr marL="0" indent="0">
              <a:buNone/>
            </a:pPr>
            <a:r>
              <a:rPr lang="tr-TR" dirty="0" smtClean="0"/>
              <a:t>A- Maun suresi, 4. ayet</a:t>
            </a:r>
          </a:p>
          <a:p>
            <a:pPr marL="0" indent="0">
              <a:buNone/>
            </a:pPr>
            <a:r>
              <a:rPr lang="tr-TR" dirty="0" smtClean="0"/>
              <a:t>B- Nur suresi,  33. ayet</a:t>
            </a:r>
          </a:p>
          <a:p>
            <a:pPr marL="0" indent="0">
              <a:buNone/>
            </a:pPr>
            <a:r>
              <a:rPr lang="tr-TR" dirty="0" smtClean="0"/>
              <a:t>C- </a:t>
            </a:r>
            <a:r>
              <a:rPr lang="tr-TR" dirty="0" err="1" smtClean="0"/>
              <a:t>Tevbe</a:t>
            </a:r>
            <a:r>
              <a:rPr lang="tr-TR" dirty="0" smtClean="0"/>
              <a:t> suresi, 60. ayet</a:t>
            </a:r>
          </a:p>
          <a:p>
            <a:pPr marL="0" indent="0">
              <a:buNone/>
            </a:pPr>
            <a:r>
              <a:rPr lang="tr-TR" dirty="0" smtClean="0"/>
              <a:t>D- Bakara suresi, 255. ayet</a:t>
            </a:r>
          </a:p>
          <a:p>
            <a:pPr marL="0" lvl="0" indent="0">
              <a:buNone/>
            </a:pPr>
            <a:endParaRPr lang="tr-TR" dirty="0"/>
          </a:p>
          <a:p>
            <a:pPr marL="0" lvl="0" indent="0">
              <a:buNone/>
            </a:pPr>
            <a:r>
              <a:rPr lang="tr-TR" sz="4000" b="1" dirty="0" smtClean="0">
                <a:solidFill>
                  <a:srgbClr val="66FF33"/>
                </a:solidFill>
              </a:rPr>
              <a:t>Cevap: </a:t>
            </a:r>
            <a:r>
              <a:rPr lang="tr-TR" sz="4000" b="1" dirty="0">
                <a:solidFill>
                  <a:srgbClr val="66FF33"/>
                </a:solidFill>
              </a:rPr>
              <a:t>C- </a:t>
            </a:r>
            <a:r>
              <a:rPr lang="tr-TR" sz="4000" b="1" dirty="0" err="1">
                <a:solidFill>
                  <a:srgbClr val="66FF33"/>
                </a:solidFill>
              </a:rPr>
              <a:t>Tevbe</a:t>
            </a:r>
            <a:r>
              <a:rPr lang="tr-TR" sz="4000" b="1" dirty="0">
                <a:solidFill>
                  <a:srgbClr val="66FF33"/>
                </a:solidFill>
              </a:rPr>
              <a:t> suresi, 60. ayet</a:t>
            </a:r>
          </a:p>
          <a:p>
            <a:pPr marL="0" indent="0">
              <a:buNone/>
            </a:pPr>
            <a:endParaRPr lang="tr-TR" dirty="0"/>
          </a:p>
        </p:txBody>
      </p:sp>
    </p:spTree>
    <p:extLst>
      <p:ext uri="{BB962C8B-B14F-4D97-AF65-F5344CB8AC3E}">
        <p14:creationId xmlns:p14="http://schemas.microsoft.com/office/powerpoint/2010/main" xmlns="" val="2613334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p:cTn id="7"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p:spPr>
        <p:txBody>
          <a:bodyPr/>
          <a:lstStyle/>
          <a:p>
            <a:r>
              <a:rPr lang="tr-TR" dirty="0" smtClean="0"/>
              <a:t>30.</a:t>
            </a:r>
          </a:p>
          <a:p>
            <a:r>
              <a:rPr lang="tr-TR" dirty="0" smtClean="0"/>
              <a:t> </a:t>
            </a:r>
            <a:r>
              <a:rPr lang="tr-TR" b="1" dirty="0">
                <a:solidFill>
                  <a:srgbClr val="FF0000"/>
                </a:solidFill>
              </a:rPr>
              <a:t>İ</a:t>
            </a:r>
            <a:r>
              <a:rPr lang="tr-TR" b="1" dirty="0" smtClean="0">
                <a:solidFill>
                  <a:srgbClr val="FF0000"/>
                </a:solidFill>
              </a:rPr>
              <a:t>nsanın ölümünden sonra da sevabı devam eden sadaka çeşidi hangisidir?</a:t>
            </a:r>
          </a:p>
          <a:p>
            <a:r>
              <a:rPr lang="tr-TR" dirty="0" smtClean="0"/>
              <a:t>A- sadaka-i cariye</a:t>
            </a:r>
          </a:p>
          <a:p>
            <a:r>
              <a:rPr lang="tr-TR" dirty="0" smtClean="0"/>
              <a:t>B- fitre </a:t>
            </a:r>
          </a:p>
          <a:p>
            <a:r>
              <a:rPr lang="tr-TR" dirty="0" smtClean="0"/>
              <a:t>C- infak</a:t>
            </a:r>
          </a:p>
          <a:p>
            <a:r>
              <a:rPr lang="tr-TR" dirty="0" smtClean="0"/>
              <a:t>D- zekat</a:t>
            </a:r>
          </a:p>
          <a:p>
            <a:endParaRPr lang="tr-TR" dirty="0"/>
          </a:p>
          <a:p>
            <a:pPr lvl="0"/>
            <a:r>
              <a:rPr lang="tr-TR" sz="4000" b="1" dirty="0" smtClean="0">
                <a:solidFill>
                  <a:srgbClr val="FF0000"/>
                </a:solidFill>
              </a:rPr>
              <a:t>Cevap: A- </a:t>
            </a:r>
            <a:r>
              <a:rPr lang="tr-TR" sz="4000" b="1" dirty="0">
                <a:solidFill>
                  <a:srgbClr val="FF0000"/>
                </a:solidFill>
              </a:rPr>
              <a:t>sadaka-i cariye</a:t>
            </a:r>
          </a:p>
          <a:p>
            <a:endParaRPr lang="tr-TR" dirty="0"/>
          </a:p>
        </p:txBody>
      </p:sp>
    </p:spTree>
    <p:extLst>
      <p:ext uri="{BB962C8B-B14F-4D97-AF65-F5344CB8AC3E}">
        <p14:creationId xmlns:p14="http://schemas.microsoft.com/office/powerpoint/2010/main" xmlns="" val="1167948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2000"/>
                                        <p:tgtEl>
                                          <p:spTgt spid="3">
                                            <p:txEl>
                                              <p:pRg st="7" end="7"/>
                                            </p:txEl>
                                          </p:spTgt>
                                        </p:tgtEl>
                                      </p:cBhvr>
                                    </p:animEffect>
                                    <p:anim calcmode="lin" valueType="num">
                                      <p:cBhvr>
                                        <p:cTn id="8" dur="2000" fill="hold"/>
                                        <p:tgtEl>
                                          <p:spTgt spid="3">
                                            <p:txEl>
                                              <p:pRg st="7" end="7"/>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0"/>
            <a:ext cx="8784976" cy="6858000"/>
          </a:xfrm>
        </p:spPr>
        <p:txBody>
          <a:bodyPr>
            <a:normAutofit lnSpcReduction="10000"/>
          </a:bodyPr>
          <a:lstStyle/>
          <a:p>
            <a:r>
              <a:rPr lang="tr-TR" dirty="0" smtClean="0"/>
              <a:t>31. “Zekât veren insanlar hem Allah’a (c.c.) hem de toplumda zor durumda bulunan insanlara karşı görevlerini yapmış olurlar. Zekât ekonomik yönden durumları iyi olan insanların Allah rızası için yoksul, düşkün ve borçlu insanlara yardım etmelerine aracılık eder.”</a:t>
            </a:r>
          </a:p>
          <a:p>
            <a:pPr marL="0" indent="0">
              <a:buNone/>
            </a:pPr>
            <a:r>
              <a:rPr lang="tr-TR" dirty="0" smtClean="0"/>
              <a:t> </a:t>
            </a:r>
            <a:r>
              <a:rPr lang="tr-TR" sz="3600" b="1" dirty="0" smtClean="0">
                <a:solidFill>
                  <a:srgbClr val="FF0000"/>
                </a:solidFill>
              </a:rPr>
              <a:t>Buna göre, aşağıdakilerden hangisi zekâtın </a:t>
            </a:r>
            <a:r>
              <a:rPr lang="tr-TR" sz="3600" b="1" dirty="0" smtClean="0"/>
              <a:t>toplumsal </a:t>
            </a:r>
            <a:r>
              <a:rPr lang="tr-TR" sz="3600" b="1" dirty="0" smtClean="0">
                <a:solidFill>
                  <a:srgbClr val="FF0000"/>
                </a:solidFill>
              </a:rPr>
              <a:t>işlevlerinden biri değildir? </a:t>
            </a:r>
          </a:p>
          <a:p>
            <a:r>
              <a:rPr lang="tr-TR" dirty="0" smtClean="0"/>
              <a:t>A) Toplumda açlık ve fakirliği azaltması </a:t>
            </a:r>
          </a:p>
          <a:p>
            <a:r>
              <a:rPr lang="tr-TR" dirty="0" smtClean="0"/>
              <a:t>B) Toplumda dayanışmayı güçlendirmesi </a:t>
            </a:r>
          </a:p>
          <a:p>
            <a:r>
              <a:rPr lang="tr-TR" dirty="0" smtClean="0"/>
              <a:t>C) Sevgi ve saygının gelişmesini sağlaması </a:t>
            </a:r>
          </a:p>
          <a:p>
            <a:r>
              <a:rPr lang="tr-TR" dirty="0" smtClean="0"/>
              <a:t>D) Toplumsal farklılıkları koruması </a:t>
            </a:r>
          </a:p>
          <a:p>
            <a:pPr lvl="0"/>
            <a:r>
              <a:rPr lang="tr-TR" b="1" dirty="0" smtClean="0">
                <a:solidFill>
                  <a:srgbClr val="FF0000"/>
                </a:solidFill>
              </a:rPr>
              <a:t>Cevap: D</a:t>
            </a:r>
            <a:r>
              <a:rPr lang="tr-TR" b="1" dirty="0">
                <a:solidFill>
                  <a:srgbClr val="FF0000"/>
                </a:solidFill>
              </a:rPr>
              <a:t>) Toplumsal farklılıkları koruması </a:t>
            </a:r>
          </a:p>
          <a:p>
            <a:endParaRPr lang="tr-TR" dirty="0" smtClean="0"/>
          </a:p>
          <a:p>
            <a:endParaRPr lang="tr-TR" dirty="0"/>
          </a:p>
        </p:txBody>
      </p:sp>
    </p:spTree>
    <p:extLst>
      <p:ext uri="{BB962C8B-B14F-4D97-AF65-F5344CB8AC3E}">
        <p14:creationId xmlns:p14="http://schemas.microsoft.com/office/powerpoint/2010/main" xmlns="" val="2623232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circle(in)">
                                      <p:cBhvr>
                                        <p:cTn id="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507288" cy="6192688"/>
          </a:xfrm>
        </p:spPr>
        <p:txBody>
          <a:bodyPr>
            <a:normAutofit lnSpcReduction="10000"/>
          </a:bodyPr>
          <a:lstStyle/>
          <a:p>
            <a:pPr marL="0" indent="0">
              <a:buNone/>
            </a:pPr>
            <a:r>
              <a:rPr lang="tr-TR" dirty="0" smtClean="0"/>
              <a:t> 32. </a:t>
            </a:r>
          </a:p>
          <a:p>
            <a:pPr marL="0" indent="0">
              <a:buNone/>
            </a:pPr>
            <a:r>
              <a:rPr lang="tr-TR" sz="4000" b="1" dirty="0" smtClean="0">
                <a:solidFill>
                  <a:srgbClr val="FF0000"/>
                </a:solidFill>
              </a:rPr>
              <a:t>Allah’ın (c.c) rızasını kazanmak için yapılan her türlü iyiliğe ne denir?</a:t>
            </a:r>
          </a:p>
          <a:p>
            <a:r>
              <a:rPr lang="tr-TR" sz="4000" dirty="0" smtClean="0"/>
              <a:t>A) Zekât  </a:t>
            </a:r>
          </a:p>
          <a:p>
            <a:r>
              <a:rPr lang="tr-TR" sz="4000" dirty="0" smtClean="0"/>
              <a:t>B) Sadaka           </a:t>
            </a:r>
          </a:p>
          <a:p>
            <a:r>
              <a:rPr lang="tr-TR" sz="4000" dirty="0" smtClean="0"/>
              <a:t>C) Fitre    </a:t>
            </a:r>
          </a:p>
          <a:p>
            <a:r>
              <a:rPr lang="tr-TR" sz="4000" dirty="0" smtClean="0"/>
              <a:t>D) Bağış</a:t>
            </a:r>
          </a:p>
          <a:p>
            <a:endParaRPr lang="tr-TR" sz="4000" dirty="0"/>
          </a:p>
          <a:p>
            <a:pPr lvl="0"/>
            <a:r>
              <a:rPr lang="tr-TR" sz="4800" b="1" dirty="0" smtClean="0"/>
              <a:t>Cevap: </a:t>
            </a:r>
            <a:r>
              <a:rPr lang="tr-TR" sz="4800" b="1" dirty="0">
                <a:solidFill>
                  <a:srgbClr val="FF0000"/>
                </a:solidFill>
              </a:rPr>
              <a:t>B) Sadaka          </a:t>
            </a:r>
          </a:p>
        </p:txBody>
      </p:sp>
    </p:spTree>
    <p:extLst>
      <p:ext uri="{BB962C8B-B14F-4D97-AF65-F5344CB8AC3E}">
        <p14:creationId xmlns:p14="http://schemas.microsoft.com/office/powerpoint/2010/main" xmlns="" val="2880692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p:cTn id="7"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8"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476672"/>
            <a:ext cx="8712968" cy="6264696"/>
          </a:xfrm>
        </p:spPr>
        <p:txBody>
          <a:bodyPr>
            <a:normAutofit lnSpcReduction="10000"/>
          </a:bodyPr>
          <a:lstStyle/>
          <a:p>
            <a:pPr marL="0" indent="0">
              <a:buNone/>
            </a:pPr>
            <a:r>
              <a:rPr lang="tr-TR" dirty="0" smtClean="0"/>
              <a:t>33. </a:t>
            </a:r>
          </a:p>
          <a:p>
            <a:pPr marL="0" indent="0">
              <a:buNone/>
            </a:pPr>
            <a:r>
              <a:rPr lang="tr-TR" dirty="0" smtClean="0"/>
              <a:t>Peygamber "İnsan ölünce üç şey dışında ameli kesilir:..’’ diyerek bunları saymıştır. Aşağıdakilerden hangisi Peygamber efendimizin bu saydıklarından değildir?</a:t>
            </a:r>
          </a:p>
          <a:p>
            <a:pPr marL="0" indent="0">
              <a:buNone/>
            </a:pPr>
            <a:r>
              <a:rPr lang="tr-TR" dirty="0" smtClean="0"/>
              <a:t>A- Sadaka-i cariye </a:t>
            </a:r>
          </a:p>
          <a:p>
            <a:pPr marL="0" indent="0">
              <a:buNone/>
            </a:pPr>
            <a:r>
              <a:rPr lang="tr-TR" dirty="0" smtClean="0"/>
              <a:t>B- Kendisinden faydalanılan ilim </a:t>
            </a:r>
            <a:endParaRPr lang="tr-TR" dirty="0"/>
          </a:p>
          <a:p>
            <a:pPr marL="0" indent="0">
              <a:buNone/>
            </a:pPr>
            <a:r>
              <a:rPr lang="tr-TR" dirty="0" smtClean="0"/>
              <a:t>C- Kendisine dua eden hayırlı evlat.</a:t>
            </a:r>
            <a:endParaRPr lang="tr-TR" dirty="0"/>
          </a:p>
          <a:p>
            <a:pPr marL="0" indent="0">
              <a:buNone/>
            </a:pPr>
            <a:r>
              <a:rPr lang="tr-TR" dirty="0" smtClean="0"/>
              <a:t>D- Fakire verilen zekat</a:t>
            </a:r>
          </a:p>
          <a:p>
            <a:pPr marL="0" indent="0">
              <a:buNone/>
            </a:pPr>
            <a:endParaRPr lang="tr-TR" dirty="0"/>
          </a:p>
          <a:p>
            <a:pPr marL="0" lvl="0" indent="0">
              <a:buNone/>
            </a:pPr>
            <a:r>
              <a:rPr lang="tr-TR" sz="4000" b="1" dirty="0" smtClean="0">
                <a:solidFill>
                  <a:srgbClr val="FF0000"/>
                </a:solidFill>
              </a:rPr>
              <a:t>CEVAP: </a:t>
            </a:r>
            <a:r>
              <a:rPr lang="tr-TR" sz="4000" b="1" dirty="0">
                <a:solidFill>
                  <a:srgbClr val="FF0000"/>
                </a:solidFill>
              </a:rPr>
              <a:t>D- Fakire verilen zekat</a:t>
            </a:r>
          </a:p>
          <a:p>
            <a:pPr marL="0" indent="0">
              <a:buNone/>
            </a:pPr>
            <a:endParaRPr lang="tr-TR" dirty="0"/>
          </a:p>
        </p:txBody>
      </p:sp>
    </p:spTree>
    <p:extLst>
      <p:ext uri="{BB962C8B-B14F-4D97-AF65-F5344CB8AC3E}">
        <p14:creationId xmlns:p14="http://schemas.microsoft.com/office/powerpoint/2010/main" xmlns="" val="243737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p:cTn id="7"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p:spPr>
        <p:txBody>
          <a:bodyPr/>
          <a:lstStyle/>
          <a:p>
            <a:r>
              <a:rPr lang="tr-TR" dirty="0" smtClean="0"/>
              <a:t>34.</a:t>
            </a:r>
          </a:p>
          <a:p>
            <a:r>
              <a:rPr lang="tr-TR" dirty="0" smtClean="0"/>
              <a:t>………………Allah’a (c.c.) iman ve alışverişte dürüstlüğün önemi konusunda Müslümanlar için çok güzel bir örnektir. </a:t>
            </a:r>
          </a:p>
          <a:p>
            <a:r>
              <a:rPr lang="tr-TR" dirty="0" smtClean="0"/>
              <a:t>Yukarıdaki boşluğa hangi Peygamberin ismi yazılmalıdır?</a:t>
            </a:r>
          </a:p>
          <a:p>
            <a:r>
              <a:rPr lang="tr-TR" dirty="0" smtClean="0"/>
              <a:t>A- Hz. İbrahim (as)</a:t>
            </a:r>
          </a:p>
          <a:p>
            <a:r>
              <a:rPr lang="tr-TR" dirty="0" smtClean="0"/>
              <a:t>B- Hz. </a:t>
            </a:r>
            <a:r>
              <a:rPr lang="tr-TR" dirty="0" err="1" smtClean="0"/>
              <a:t>Şuayb</a:t>
            </a:r>
            <a:r>
              <a:rPr lang="tr-TR" dirty="0" smtClean="0"/>
              <a:t> (as)</a:t>
            </a:r>
          </a:p>
          <a:p>
            <a:r>
              <a:rPr lang="tr-TR" dirty="0" smtClean="0"/>
              <a:t>C- Hz. Musa (as)</a:t>
            </a:r>
          </a:p>
          <a:p>
            <a:r>
              <a:rPr lang="tr-TR" dirty="0" smtClean="0"/>
              <a:t>D- Hz. İdris (as)</a:t>
            </a:r>
            <a:endParaRPr lang="tr-TR" dirty="0"/>
          </a:p>
        </p:txBody>
      </p:sp>
    </p:spTree>
    <p:extLst>
      <p:ext uri="{BB962C8B-B14F-4D97-AF65-F5344CB8AC3E}">
        <p14:creationId xmlns:p14="http://schemas.microsoft.com/office/powerpoint/2010/main" xmlns="" val="276744920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548680"/>
            <a:ext cx="8496944" cy="6192688"/>
          </a:xfrm>
        </p:spPr>
        <p:txBody>
          <a:bodyPr>
            <a:normAutofit/>
          </a:bodyPr>
          <a:lstStyle/>
          <a:p>
            <a:r>
              <a:rPr lang="tr-TR" dirty="0" smtClean="0"/>
              <a:t>35.</a:t>
            </a:r>
          </a:p>
          <a:p>
            <a:pPr marL="0" indent="0">
              <a:buNone/>
            </a:pPr>
            <a:r>
              <a:rPr lang="tr-TR" dirty="0" smtClean="0"/>
              <a:t>Aşağıdakilerden hangisi </a:t>
            </a:r>
            <a:r>
              <a:rPr lang="tr-TR" dirty="0" err="1" smtClean="0"/>
              <a:t>Mâûn</a:t>
            </a:r>
            <a:r>
              <a:rPr lang="tr-TR" dirty="0" smtClean="0"/>
              <a:t> suresinin mesajlarından biri değildir? </a:t>
            </a:r>
          </a:p>
          <a:p>
            <a:pPr marL="0" indent="0">
              <a:buNone/>
            </a:pPr>
            <a:r>
              <a:rPr lang="tr-TR" dirty="0" smtClean="0"/>
              <a:t>A) Oruç bizi iyiliğe yönlendirmelidir. </a:t>
            </a:r>
          </a:p>
          <a:p>
            <a:pPr marL="0" indent="0">
              <a:buNone/>
            </a:pPr>
            <a:r>
              <a:rPr lang="tr-TR" dirty="0" smtClean="0"/>
              <a:t>B) İbadetlerde gösterişten kaçınmak gerekir. </a:t>
            </a:r>
          </a:p>
          <a:p>
            <a:pPr marL="0" indent="0">
              <a:buNone/>
            </a:pPr>
            <a:r>
              <a:rPr lang="tr-TR" dirty="0"/>
              <a:t>C</a:t>
            </a:r>
            <a:r>
              <a:rPr lang="tr-TR" dirty="0" smtClean="0"/>
              <a:t>) Yardımlaşmaya İslam dininde çok önem verilmiştir. </a:t>
            </a:r>
          </a:p>
          <a:p>
            <a:pPr marL="0" indent="0">
              <a:buNone/>
            </a:pPr>
            <a:r>
              <a:rPr lang="tr-TR" dirty="0" smtClean="0"/>
              <a:t>D) İnsanları yardımlaşmaya teşvik etmek gerekir.</a:t>
            </a:r>
          </a:p>
          <a:p>
            <a:pPr marL="0" indent="0">
              <a:buNone/>
            </a:pPr>
            <a:endParaRPr lang="tr-TR" dirty="0"/>
          </a:p>
          <a:p>
            <a:pPr marL="0" lvl="0" indent="0">
              <a:buNone/>
            </a:pPr>
            <a:r>
              <a:rPr lang="tr-TR" sz="3600" b="1" dirty="0" smtClean="0"/>
              <a:t>CEVAP: </a:t>
            </a:r>
            <a:r>
              <a:rPr lang="tr-TR" sz="3600" b="1" dirty="0">
                <a:solidFill>
                  <a:srgbClr val="FF0000"/>
                </a:solidFill>
              </a:rPr>
              <a:t>A) Oruç bizi iyiliğe yönlendirmelidir. </a:t>
            </a:r>
          </a:p>
          <a:p>
            <a:pPr marL="0" indent="0">
              <a:buNone/>
            </a:pPr>
            <a:endParaRPr lang="tr-TR" dirty="0" smtClean="0"/>
          </a:p>
          <a:p>
            <a:endParaRPr lang="tr-TR" dirty="0"/>
          </a:p>
        </p:txBody>
      </p:sp>
    </p:spTree>
    <p:extLst>
      <p:ext uri="{BB962C8B-B14F-4D97-AF65-F5344CB8AC3E}">
        <p14:creationId xmlns:p14="http://schemas.microsoft.com/office/powerpoint/2010/main" xmlns="" val="228091561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188640"/>
            <a:ext cx="8507288" cy="6480720"/>
          </a:xfrm>
        </p:spPr>
        <p:txBody>
          <a:bodyPr>
            <a:normAutofit fontScale="92500" lnSpcReduction="20000"/>
          </a:bodyPr>
          <a:lstStyle/>
          <a:p>
            <a:pPr marL="0" indent="0">
              <a:buNone/>
            </a:pPr>
            <a:r>
              <a:rPr lang="tr-TR" dirty="0" smtClean="0"/>
              <a:t>36. </a:t>
            </a:r>
          </a:p>
          <a:p>
            <a:pPr marL="0" indent="0">
              <a:buNone/>
            </a:pPr>
            <a:r>
              <a:rPr lang="tr-TR" dirty="0" smtClean="0"/>
              <a:t>1. </a:t>
            </a:r>
            <a:r>
              <a:rPr lang="tr-TR" dirty="0" err="1" smtClean="0"/>
              <a:t>Eraeytellezî</a:t>
            </a:r>
            <a:r>
              <a:rPr lang="tr-TR" dirty="0" smtClean="0"/>
              <a:t> </a:t>
            </a:r>
            <a:r>
              <a:rPr lang="tr-TR" dirty="0" err="1" smtClean="0"/>
              <a:t>yükezzibu</a:t>
            </a:r>
            <a:r>
              <a:rPr lang="tr-TR" dirty="0" smtClean="0"/>
              <a:t> </a:t>
            </a:r>
            <a:r>
              <a:rPr lang="tr-TR" dirty="0" err="1" smtClean="0"/>
              <a:t>bid-dîn</a:t>
            </a:r>
            <a:r>
              <a:rPr lang="tr-TR" dirty="0" smtClean="0"/>
              <a:t>.</a:t>
            </a:r>
          </a:p>
          <a:p>
            <a:pPr marL="0" indent="0">
              <a:buNone/>
            </a:pPr>
            <a:r>
              <a:rPr lang="tr-TR" dirty="0" smtClean="0"/>
              <a:t> 2. </a:t>
            </a:r>
            <a:r>
              <a:rPr lang="tr-TR" dirty="0" err="1" smtClean="0"/>
              <a:t>Fezâlikellezî</a:t>
            </a:r>
            <a:r>
              <a:rPr lang="tr-TR" dirty="0" smtClean="0"/>
              <a:t> </a:t>
            </a:r>
            <a:r>
              <a:rPr lang="tr-TR" dirty="0" err="1" smtClean="0"/>
              <a:t>yedu’ul</a:t>
            </a:r>
            <a:r>
              <a:rPr lang="tr-TR" dirty="0" smtClean="0"/>
              <a:t> </a:t>
            </a:r>
            <a:r>
              <a:rPr lang="tr-TR" dirty="0" err="1" smtClean="0"/>
              <a:t>yetîm</a:t>
            </a:r>
            <a:r>
              <a:rPr lang="tr-TR" dirty="0" smtClean="0"/>
              <a:t>.</a:t>
            </a:r>
          </a:p>
          <a:p>
            <a:pPr marL="0" indent="0">
              <a:buNone/>
            </a:pPr>
            <a:r>
              <a:rPr lang="tr-TR" dirty="0" smtClean="0"/>
              <a:t> 3. </a:t>
            </a:r>
            <a:r>
              <a:rPr lang="tr-TR" dirty="0" err="1" smtClean="0"/>
              <a:t>Velâ</a:t>
            </a:r>
            <a:r>
              <a:rPr lang="tr-TR" dirty="0" smtClean="0"/>
              <a:t> </a:t>
            </a:r>
            <a:r>
              <a:rPr lang="tr-TR" dirty="0" err="1" smtClean="0"/>
              <a:t>yehuddu</a:t>
            </a:r>
            <a:r>
              <a:rPr lang="tr-TR" dirty="0" smtClean="0"/>
              <a:t> </a:t>
            </a:r>
            <a:r>
              <a:rPr lang="tr-TR" dirty="0" err="1" smtClean="0"/>
              <a:t>alâ</a:t>
            </a:r>
            <a:r>
              <a:rPr lang="tr-TR" dirty="0" smtClean="0"/>
              <a:t> </a:t>
            </a:r>
            <a:r>
              <a:rPr lang="tr-TR" dirty="0" err="1" smtClean="0"/>
              <a:t>taâmil</a:t>
            </a:r>
            <a:r>
              <a:rPr lang="tr-TR" dirty="0" smtClean="0"/>
              <a:t> </a:t>
            </a:r>
            <a:r>
              <a:rPr lang="tr-TR" dirty="0" err="1" smtClean="0"/>
              <a:t>miskîn</a:t>
            </a:r>
            <a:r>
              <a:rPr lang="tr-TR" dirty="0" smtClean="0"/>
              <a:t>.</a:t>
            </a:r>
          </a:p>
          <a:p>
            <a:pPr marL="0" indent="0">
              <a:buNone/>
            </a:pPr>
            <a:r>
              <a:rPr lang="tr-TR" dirty="0" smtClean="0"/>
              <a:t> 4.</a:t>
            </a:r>
          </a:p>
          <a:p>
            <a:pPr marL="0" indent="0">
              <a:buNone/>
            </a:pPr>
            <a:r>
              <a:rPr lang="tr-TR" dirty="0" smtClean="0"/>
              <a:t>Maun suresi aşağıdakilerden hangisi ile devam etmelidir?</a:t>
            </a:r>
          </a:p>
          <a:p>
            <a:pPr marL="0" lvl="0" indent="0">
              <a:buNone/>
            </a:pPr>
            <a:r>
              <a:rPr lang="tr-TR" dirty="0" smtClean="0">
                <a:solidFill>
                  <a:prstClr val="black"/>
                </a:solidFill>
              </a:rPr>
              <a:t>A-  Ve </a:t>
            </a:r>
            <a:r>
              <a:rPr lang="tr-TR" dirty="0" err="1">
                <a:solidFill>
                  <a:prstClr val="black"/>
                </a:solidFill>
              </a:rPr>
              <a:t>yemneûnel</a:t>
            </a:r>
            <a:r>
              <a:rPr lang="tr-TR" dirty="0">
                <a:solidFill>
                  <a:prstClr val="black"/>
                </a:solidFill>
              </a:rPr>
              <a:t> </a:t>
            </a:r>
            <a:r>
              <a:rPr lang="tr-TR" dirty="0" err="1">
                <a:solidFill>
                  <a:prstClr val="black"/>
                </a:solidFill>
              </a:rPr>
              <a:t>mâûn</a:t>
            </a:r>
            <a:r>
              <a:rPr lang="tr-TR" dirty="0" smtClean="0">
                <a:solidFill>
                  <a:prstClr val="black"/>
                </a:solidFill>
              </a:rPr>
              <a:t>.</a:t>
            </a:r>
            <a:endParaRPr lang="tr-TR" dirty="0" smtClean="0"/>
          </a:p>
          <a:p>
            <a:pPr marL="0" indent="0">
              <a:buNone/>
            </a:pPr>
            <a:r>
              <a:rPr lang="tr-TR" dirty="0" smtClean="0"/>
              <a:t>B-   </a:t>
            </a:r>
            <a:r>
              <a:rPr lang="tr-TR" dirty="0" err="1" smtClean="0"/>
              <a:t>Feveylün</a:t>
            </a:r>
            <a:r>
              <a:rPr lang="tr-TR" dirty="0" smtClean="0"/>
              <a:t> </a:t>
            </a:r>
            <a:r>
              <a:rPr lang="tr-TR" dirty="0" err="1" smtClean="0"/>
              <a:t>lilmusallîn</a:t>
            </a:r>
            <a:r>
              <a:rPr lang="tr-TR" dirty="0" smtClean="0"/>
              <a:t>. </a:t>
            </a:r>
          </a:p>
          <a:p>
            <a:pPr marL="0" indent="0">
              <a:buNone/>
            </a:pPr>
            <a:r>
              <a:rPr lang="tr-TR" dirty="0" smtClean="0"/>
              <a:t>C-   </a:t>
            </a:r>
            <a:r>
              <a:rPr lang="tr-TR" dirty="0" err="1" smtClean="0"/>
              <a:t>Ellezîne</a:t>
            </a:r>
            <a:r>
              <a:rPr lang="tr-TR" dirty="0" smtClean="0"/>
              <a:t> </a:t>
            </a:r>
            <a:r>
              <a:rPr lang="tr-TR" dirty="0" err="1" smtClean="0"/>
              <a:t>hüm</a:t>
            </a:r>
            <a:r>
              <a:rPr lang="tr-TR" dirty="0" smtClean="0"/>
              <a:t> an </a:t>
            </a:r>
            <a:r>
              <a:rPr lang="tr-TR" dirty="0" err="1" smtClean="0"/>
              <a:t>salâtihim</a:t>
            </a:r>
            <a:r>
              <a:rPr lang="tr-TR" dirty="0" smtClean="0"/>
              <a:t> </a:t>
            </a:r>
            <a:r>
              <a:rPr lang="tr-TR" dirty="0" err="1" smtClean="0"/>
              <a:t>sâhûn</a:t>
            </a:r>
            <a:r>
              <a:rPr lang="tr-TR" dirty="0" smtClean="0"/>
              <a:t>. </a:t>
            </a:r>
          </a:p>
          <a:p>
            <a:pPr marL="0" indent="0">
              <a:buNone/>
            </a:pPr>
            <a:r>
              <a:rPr lang="tr-TR" dirty="0" smtClean="0"/>
              <a:t>D-  </a:t>
            </a:r>
            <a:r>
              <a:rPr lang="tr-TR" dirty="0" err="1" smtClean="0"/>
              <a:t>Ellezîne</a:t>
            </a:r>
            <a:r>
              <a:rPr lang="tr-TR" dirty="0" smtClean="0"/>
              <a:t> </a:t>
            </a:r>
            <a:r>
              <a:rPr lang="tr-TR" dirty="0" err="1" smtClean="0"/>
              <a:t>hüm</a:t>
            </a:r>
            <a:r>
              <a:rPr lang="tr-TR" dirty="0" smtClean="0"/>
              <a:t> </a:t>
            </a:r>
            <a:r>
              <a:rPr lang="tr-TR" dirty="0" err="1" smtClean="0"/>
              <a:t>yürâûne</a:t>
            </a:r>
            <a:r>
              <a:rPr lang="tr-TR" dirty="0" smtClean="0"/>
              <a:t> </a:t>
            </a:r>
          </a:p>
          <a:p>
            <a:pPr marL="0" indent="0">
              <a:buNone/>
            </a:pPr>
            <a:endParaRPr lang="tr-TR" dirty="0"/>
          </a:p>
          <a:p>
            <a:pPr marL="0" lvl="0" indent="0">
              <a:buNone/>
            </a:pPr>
            <a:r>
              <a:rPr lang="tr-TR" sz="3900" b="1" dirty="0" smtClean="0"/>
              <a:t>Cevap: </a:t>
            </a:r>
            <a:r>
              <a:rPr lang="tr-TR" sz="3900" b="1" dirty="0" smtClean="0">
                <a:solidFill>
                  <a:srgbClr val="FF0000"/>
                </a:solidFill>
              </a:rPr>
              <a:t>B. </a:t>
            </a:r>
            <a:r>
              <a:rPr lang="tr-TR" sz="3900" b="1" dirty="0" err="1" smtClean="0">
                <a:solidFill>
                  <a:srgbClr val="FF0000"/>
                </a:solidFill>
              </a:rPr>
              <a:t>Feveylün</a:t>
            </a:r>
            <a:r>
              <a:rPr lang="tr-TR" sz="3900" b="1" dirty="0" smtClean="0">
                <a:solidFill>
                  <a:srgbClr val="FF0000"/>
                </a:solidFill>
              </a:rPr>
              <a:t> </a:t>
            </a:r>
            <a:r>
              <a:rPr lang="tr-TR" sz="3900" b="1" dirty="0" err="1">
                <a:solidFill>
                  <a:srgbClr val="FF0000"/>
                </a:solidFill>
              </a:rPr>
              <a:t>lilmusallîn</a:t>
            </a:r>
            <a:r>
              <a:rPr lang="tr-TR" sz="3900" b="1" dirty="0">
                <a:solidFill>
                  <a:srgbClr val="FF0000"/>
                </a:solidFill>
              </a:rPr>
              <a:t>. </a:t>
            </a:r>
          </a:p>
          <a:p>
            <a:pPr marL="0" indent="0">
              <a:buNone/>
            </a:pPr>
            <a:endParaRPr lang="tr-TR" dirty="0" smtClean="0"/>
          </a:p>
          <a:p>
            <a:endParaRPr lang="tr-TR" dirty="0"/>
          </a:p>
        </p:txBody>
      </p:sp>
    </p:spTree>
    <p:extLst>
      <p:ext uri="{BB962C8B-B14F-4D97-AF65-F5344CB8AC3E}">
        <p14:creationId xmlns:p14="http://schemas.microsoft.com/office/powerpoint/2010/main" xmlns="" val="1135687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anim calcmode="lin" valueType="num">
                                      <p:cBhvr>
                                        <p:cTn id="7" dur="10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11" end="11"/>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11" end="11"/>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536" y="260648"/>
            <a:ext cx="8229600" cy="6336704"/>
          </a:xfrm>
        </p:spPr>
        <p:txBody>
          <a:bodyPr>
            <a:normAutofit fontScale="92500" lnSpcReduction="10000"/>
          </a:bodyPr>
          <a:lstStyle/>
          <a:p>
            <a:pPr marL="0" lvl="0" indent="0">
              <a:buNone/>
            </a:pPr>
            <a:r>
              <a:rPr lang="tr-TR" sz="3000" dirty="0" smtClean="0">
                <a:solidFill>
                  <a:prstClr val="black"/>
                </a:solidFill>
              </a:rPr>
              <a:t>37.</a:t>
            </a:r>
          </a:p>
          <a:p>
            <a:pPr marL="0" lvl="0" indent="0">
              <a:buNone/>
            </a:pPr>
            <a:r>
              <a:rPr lang="tr-TR" sz="3000" dirty="0" smtClean="0">
                <a:solidFill>
                  <a:prstClr val="black"/>
                </a:solidFill>
              </a:rPr>
              <a:t>1</a:t>
            </a:r>
            <a:r>
              <a:rPr lang="tr-TR" sz="3000" dirty="0">
                <a:solidFill>
                  <a:prstClr val="black"/>
                </a:solidFill>
              </a:rPr>
              <a:t>. </a:t>
            </a:r>
            <a:r>
              <a:rPr lang="tr-TR" sz="3000" dirty="0" err="1">
                <a:solidFill>
                  <a:prstClr val="black"/>
                </a:solidFill>
              </a:rPr>
              <a:t>Eraeytellezî</a:t>
            </a:r>
            <a:r>
              <a:rPr lang="tr-TR" sz="3000" dirty="0">
                <a:solidFill>
                  <a:prstClr val="black"/>
                </a:solidFill>
              </a:rPr>
              <a:t> </a:t>
            </a:r>
            <a:r>
              <a:rPr lang="tr-TR" sz="3000" dirty="0" err="1">
                <a:solidFill>
                  <a:prstClr val="black"/>
                </a:solidFill>
              </a:rPr>
              <a:t>yükezzibu</a:t>
            </a:r>
            <a:r>
              <a:rPr lang="tr-TR" sz="3000" dirty="0">
                <a:solidFill>
                  <a:prstClr val="black"/>
                </a:solidFill>
              </a:rPr>
              <a:t> </a:t>
            </a:r>
            <a:r>
              <a:rPr lang="tr-TR" sz="3000" dirty="0" err="1">
                <a:solidFill>
                  <a:prstClr val="black"/>
                </a:solidFill>
              </a:rPr>
              <a:t>bid-dîn</a:t>
            </a:r>
            <a:r>
              <a:rPr lang="tr-TR" sz="3000" dirty="0">
                <a:solidFill>
                  <a:prstClr val="black"/>
                </a:solidFill>
              </a:rPr>
              <a:t>.</a:t>
            </a:r>
          </a:p>
          <a:p>
            <a:pPr marL="0" lvl="0" indent="0">
              <a:buNone/>
            </a:pPr>
            <a:r>
              <a:rPr lang="tr-TR" sz="3000" dirty="0">
                <a:solidFill>
                  <a:prstClr val="black"/>
                </a:solidFill>
              </a:rPr>
              <a:t> 2. </a:t>
            </a:r>
            <a:r>
              <a:rPr lang="tr-TR" sz="3000" dirty="0" err="1">
                <a:solidFill>
                  <a:prstClr val="black"/>
                </a:solidFill>
              </a:rPr>
              <a:t>Fezâlikellezî</a:t>
            </a:r>
            <a:r>
              <a:rPr lang="tr-TR" sz="3000" dirty="0">
                <a:solidFill>
                  <a:prstClr val="black"/>
                </a:solidFill>
              </a:rPr>
              <a:t> </a:t>
            </a:r>
            <a:r>
              <a:rPr lang="tr-TR" sz="3000" dirty="0" err="1">
                <a:solidFill>
                  <a:prstClr val="black"/>
                </a:solidFill>
              </a:rPr>
              <a:t>yedu’ul</a:t>
            </a:r>
            <a:r>
              <a:rPr lang="tr-TR" sz="3000" dirty="0">
                <a:solidFill>
                  <a:prstClr val="black"/>
                </a:solidFill>
              </a:rPr>
              <a:t> </a:t>
            </a:r>
            <a:r>
              <a:rPr lang="tr-TR" sz="3000" dirty="0" err="1">
                <a:solidFill>
                  <a:prstClr val="black"/>
                </a:solidFill>
              </a:rPr>
              <a:t>yetîm</a:t>
            </a:r>
            <a:r>
              <a:rPr lang="tr-TR" sz="3000" dirty="0">
                <a:solidFill>
                  <a:prstClr val="black"/>
                </a:solidFill>
              </a:rPr>
              <a:t>.</a:t>
            </a:r>
          </a:p>
          <a:p>
            <a:pPr marL="0" lvl="0" indent="0">
              <a:buNone/>
            </a:pPr>
            <a:r>
              <a:rPr lang="tr-TR" sz="3000" dirty="0" smtClean="0">
                <a:solidFill>
                  <a:prstClr val="black"/>
                </a:solidFill>
              </a:rPr>
              <a:t>3</a:t>
            </a:r>
            <a:r>
              <a:rPr lang="tr-TR" sz="3000" dirty="0">
                <a:solidFill>
                  <a:prstClr val="black"/>
                </a:solidFill>
              </a:rPr>
              <a:t>. </a:t>
            </a:r>
            <a:r>
              <a:rPr lang="tr-TR" sz="3000" dirty="0" smtClean="0">
                <a:solidFill>
                  <a:prstClr val="black"/>
                </a:solidFill>
              </a:rPr>
              <a:t>...............................................</a:t>
            </a:r>
          </a:p>
          <a:p>
            <a:pPr marL="0" lvl="0" indent="0">
              <a:buNone/>
            </a:pPr>
            <a:r>
              <a:rPr lang="tr-TR" sz="3000" dirty="0" smtClean="0">
                <a:solidFill>
                  <a:prstClr val="black"/>
                </a:solidFill>
              </a:rPr>
              <a:t>4.</a:t>
            </a:r>
            <a:r>
              <a:rPr lang="tr-TR" sz="3000" dirty="0">
                <a:solidFill>
                  <a:prstClr val="black"/>
                </a:solidFill>
              </a:rPr>
              <a:t> </a:t>
            </a:r>
            <a:r>
              <a:rPr lang="tr-TR" sz="3000" dirty="0" err="1">
                <a:solidFill>
                  <a:prstClr val="black"/>
                </a:solidFill>
              </a:rPr>
              <a:t>Feveylün</a:t>
            </a:r>
            <a:r>
              <a:rPr lang="tr-TR" sz="3000" dirty="0">
                <a:solidFill>
                  <a:prstClr val="black"/>
                </a:solidFill>
              </a:rPr>
              <a:t> </a:t>
            </a:r>
            <a:r>
              <a:rPr lang="tr-TR" sz="3000" dirty="0" err="1">
                <a:solidFill>
                  <a:prstClr val="black"/>
                </a:solidFill>
              </a:rPr>
              <a:t>lilmusallîn</a:t>
            </a:r>
            <a:endParaRPr lang="tr-TR" sz="3000" dirty="0">
              <a:solidFill>
                <a:prstClr val="black"/>
              </a:solidFill>
            </a:endParaRPr>
          </a:p>
          <a:p>
            <a:pPr marL="0" lvl="0" indent="0">
              <a:buNone/>
            </a:pPr>
            <a:r>
              <a:rPr lang="tr-TR" sz="3000" dirty="0">
                <a:solidFill>
                  <a:prstClr val="black"/>
                </a:solidFill>
              </a:rPr>
              <a:t>Maun </a:t>
            </a:r>
            <a:r>
              <a:rPr lang="tr-TR" sz="3000" dirty="0" smtClean="0">
                <a:solidFill>
                  <a:prstClr val="black"/>
                </a:solidFill>
              </a:rPr>
              <a:t>suresindeki boşluğa </a:t>
            </a:r>
            <a:r>
              <a:rPr lang="tr-TR" sz="3000" dirty="0">
                <a:solidFill>
                  <a:prstClr val="black"/>
                </a:solidFill>
              </a:rPr>
              <a:t>aşağıdakilerden </a:t>
            </a:r>
            <a:r>
              <a:rPr lang="tr-TR" sz="3000" dirty="0" smtClean="0">
                <a:solidFill>
                  <a:prstClr val="black"/>
                </a:solidFill>
              </a:rPr>
              <a:t>hangisi getirilmelidir?</a:t>
            </a:r>
            <a:endParaRPr lang="tr-TR" sz="3000" dirty="0">
              <a:solidFill>
                <a:prstClr val="black"/>
              </a:solidFill>
            </a:endParaRPr>
          </a:p>
          <a:p>
            <a:pPr marL="0" lvl="0" indent="0">
              <a:buNone/>
            </a:pPr>
            <a:r>
              <a:rPr lang="tr-TR" sz="3000" dirty="0">
                <a:solidFill>
                  <a:prstClr val="black"/>
                </a:solidFill>
              </a:rPr>
              <a:t>A-  Ve </a:t>
            </a:r>
            <a:r>
              <a:rPr lang="tr-TR" sz="3000" dirty="0" err="1">
                <a:solidFill>
                  <a:prstClr val="black"/>
                </a:solidFill>
              </a:rPr>
              <a:t>yemneûnel</a:t>
            </a:r>
            <a:r>
              <a:rPr lang="tr-TR" sz="3000" dirty="0">
                <a:solidFill>
                  <a:prstClr val="black"/>
                </a:solidFill>
              </a:rPr>
              <a:t> </a:t>
            </a:r>
            <a:r>
              <a:rPr lang="tr-TR" sz="3000" dirty="0" err="1">
                <a:solidFill>
                  <a:prstClr val="black"/>
                </a:solidFill>
              </a:rPr>
              <a:t>mâûn</a:t>
            </a:r>
            <a:r>
              <a:rPr lang="tr-TR" sz="3000" dirty="0">
                <a:solidFill>
                  <a:prstClr val="black"/>
                </a:solidFill>
              </a:rPr>
              <a:t>.</a:t>
            </a:r>
          </a:p>
          <a:p>
            <a:pPr marL="0" lvl="0" indent="0">
              <a:buNone/>
            </a:pPr>
            <a:r>
              <a:rPr lang="tr-TR" sz="3000" dirty="0" smtClean="0">
                <a:solidFill>
                  <a:prstClr val="black"/>
                </a:solidFill>
              </a:rPr>
              <a:t>B-  </a:t>
            </a:r>
            <a:r>
              <a:rPr lang="tr-TR" sz="3000" dirty="0" err="1">
                <a:solidFill>
                  <a:prstClr val="black"/>
                </a:solidFill>
              </a:rPr>
              <a:t>Velâ</a:t>
            </a:r>
            <a:r>
              <a:rPr lang="tr-TR" sz="3000" dirty="0">
                <a:solidFill>
                  <a:prstClr val="black"/>
                </a:solidFill>
              </a:rPr>
              <a:t> </a:t>
            </a:r>
            <a:r>
              <a:rPr lang="tr-TR" sz="3000" dirty="0" err="1">
                <a:solidFill>
                  <a:prstClr val="black"/>
                </a:solidFill>
              </a:rPr>
              <a:t>yehuddu</a:t>
            </a:r>
            <a:r>
              <a:rPr lang="tr-TR" sz="3000" dirty="0">
                <a:solidFill>
                  <a:prstClr val="black"/>
                </a:solidFill>
              </a:rPr>
              <a:t> </a:t>
            </a:r>
            <a:r>
              <a:rPr lang="tr-TR" sz="3000" dirty="0" err="1">
                <a:solidFill>
                  <a:prstClr val="black"/>
                </a:solidFill>
              </a:rPr>
              <a:t>alâ</a:t>
            </a:r>
            <a:r>
              <a:rPr lang="tr-TR" sz="3000" dirty="0">
                <a:solidFill>
                  <a:prstClr val="black"/>
                </a:solidFill>
              </a:rPr>
              <a:t> </a:t>
            </a:r>
            <a:r>
              <a:rPr lang="tr-TR" sz="3000" dirty="0" err="1">
                <a:solidFill>
                  <a:prstClr val="black"/>
                </a:solidFill>
              </a:rPr>
              <a:t>taâmil</a:t>
            </a:r>
            <a:r>
              <a:rPr lang="tr-TR" sz="3000" dirty="0">
                <a:solidFill>
                  <a:prstClr val="black"/>
                </a:solidFill>
              </a:rPr>
              <a:t> </a:t>
            </a:r>
            <a:r>
              <a:rPr lang="tr-TR" sz="3000" dirty="0" err="1">
                <a:solidFill>
                  <a:prstClr val="black"/>
                </a:solidFill>
              </a:rPr>
              <a:t>miskîn</a:t>
            </a:r>
            <a:r>
              <a:rPr lang="tr-TR" sz="3000" dirty="0" smtClean="0">
                <a:solidFill>
                  <a:prstClr val="black"/>
                </a:solidFill>
              </a:rPr>
              <a:t>.</a:t>
            </a:r>
            <a:endParaRPr lang="tr-TR" sz="3000" dirty="0">
              <a:solidFill>
                <a:prstClr val="black"/>
              </a:solidFill>
            </a:endParaRPr>
          </a:p>
          <a:p>
            <a:pPr marL="0" lvl="0" indent="0">
              <a:buNone/>
            </a:pPr>
            <a:r>
              <a:rPr lang="tr-TR" sz="3000" dirty="0">
                <a:solidFill>
                  <a:prstClr val="black"/>
                </a:solidFill>
              </a:rPr>
              <a:t>C-   </a:t>
            </a:r>
            <a:r>
              <a:rPr lang="tr-TR" sz="3000" dirty="0" err="1">
                <a:solidFill>
                  <a:prstClr val="black"/>
                </a:solidFill>
              </a:rPr>
              <a:t>Ellezîne</a:t>
            </a:r>
            <a:r>
              <a:rPr lang="tr-TR" sz="3000" dirty="0">
                <a:solidFill>
                  <a:prstClr val="black"/>
                </a:solidFill>
              </a:rPr>
              <a:t> </a:t>
            </a:r>
            <a:r>
              <a:rPr lang="tr-TR" sz="3000" dirty="0" err="1">
                <a:solidFill>
                  <a:prstClr val="black"/>
                </a:solidFill>
              </a:rPr>
              <a:t>hüm</a:t>
            </a:r>
            <a:r>
              <a:rPr lang="tr-TR" sz="3000" dirty="0">
                <a:solidFill>
                  <a:prstClr val="black"/>
                </a:solidFill>
              </a:rPr>
              <a:t> an </a:t>
            </a:r>
            <a:r>
              <a:rPr lang="tr-TR" sz="3000" dirty="0" err="1">
                <a:solidFill>
                  <a:prstClr val="black"/>
                </a:solidFill>
              </a:rPr>
              <a:t>salâtihim</a:t>
            </a:r>
            <a:r>
              <a:rPr lang="tr-TR" sz="3000" dirty="0">
                <a:solidFill>
                  <a:prstClr val="black"/>
                </a:solidFill>
              </a:rPr>
              <a:t> </a:t>
            </a:r>
            <a:r>
              <a:rPr lang="tr-TR" sz="3000" dirty="0" err="1">
                <a:solidFill>
                  <a:prstClr val="black"/>
                </a:solidFill>
              </a:rPr>
              <a:t>sâhûn</a:t>
            </a:r>
            <a:r>
              <a:rPr lang="tr-TR" sz="3000" dirty="0">
                <a:solidFill>
                  <a:prstClr val="black"/>
                </a:solidFill>
              </a:rPr>
              <a:t>. </a:t>
            </a:r>
          </a:p>
          <a:p>
            <a:pPr marL="0" lvl="0" indent="0">
              <a:buNone/>
            </a:pPr>
            <a:r>
              <a:rPr lang="tr-TR" sz="3000" dirty="0">
                <a:solidFill>
                  <a:prstClr val="black"/>
                </a:solidFill>
              </a:rPr>
              <a:t>D-  </a:t>
            </a:r>
            <a:r>
              <a:rPr lang="tr-TR" sz="3000" dirty="0" err="1">
                <a:solidFill>
                  <a:prstClr val="black"/>
                </a:solidFill>
              </a:rPr>
              <a:t>Ellezîne</a:t>
            </a:r>
            <a:r>
              <a:rPr lang="tr-TR" sz="3000" dirty="0">
                <a:solidFill>
                  <a:prstClr val="black"/>
                </a:solidFill>
              </a:rPr>
              <a:t> </a:t>
            </a:r>
            <a:r>
              <a:rPr lang="tr-TR" sz="3000" dirty="0" err="1">
                <a:solidFill>
                  <a:prstClr val="black"/>
                </a:solidFill>
              </a:rPr>
              <a:t>hüm</a:t>
            </a:r>
            <a:r>
              <a:rPr lang="tr-TR" sz="3000" dirty="0">
                <a:solidFill>
                  <a:prstClr val="black"/>
                </a:solidFill>
              </a:rPr>
              <a:t> </a:t>
            </a:r>
            <a:r>
              <a:rPr lang="tr-TR" sz="3000" dirty="0" err="1">
                <a:solidFill>
                  <a:prstClr val="black"/>
                </a:solidFill>
              </a:rPr>
              <a:t>yürâûne</a:t>
            </a:r>
            <a:r>
              <a:rPr lang="tr-TR" sz="3000" dirty="0">
                <a:solidFill>
                  <a:prstClr val="black"/>
                </a:solidFill>
              </a:rPr>
              <a:t> </a:t>
            </a:r>
            <a:endParaRPr lang="tr-TR" sz="3000" dirty="0" smtClean="0">
              <a:solidFill>
                <a:prstClr val="black"/>
              </a:solidFill>
            </a:endParaRPr>
          </a:p>
          <a:p>
            <a:pPr marL="0" lvl="0" indent="0">
              <a:buNone/>
            </a:pPr>
            <a:endParaRPr lang="tr-TR" sz="3000" dirty="0">
              <a:solidFill>
                <a:prstClr val="black"/>
              </a:solidFill>
            </a:endParaRPr>
          </a:p>
          <a:p>
            <a:pPr marL="0" lvl="0" indent="0">
              <a:buNone/>
            </a:pPr>
            <a:r>
              <a:rPr lang="tr-TR" sz="3600" b="1" dirty="0" smtClean="0"/>
              <a:t>Cevap: </a:t>
            </a:r>
            <a:r>
              <a:rPr lang="tr-TR" sz="3600" b="1" dirty="0">
                <a:solidFill>
                  <a:srgbClr val="FF0000"/>
                </a:solidFill>
              </a:rPr>
              <a:t>B-  </a:t>
            </a:r>
            <a:r>
              <a:rPr lang="tr-TR" sz="3600" b="1" dirty="0" err="1">
                <a:solidFill>
                  <a:srgbClr val="FF0000"/>
                </a:solidFill>
              </a:rPr>
              <a:t>Velâ</a:t>
            </a:r>
            <a:r>
              <a:rPr lang="tr-TR" sz="3600" b="1" dirty="0">
                <a:solidFill>
                  <a:srgbClr val="FF0000"/>
                </a:solidFill>
              </a:rPr>
              <a:t> </a:t>
            </a:r>
            <a:r>
              <a:rPr lang="tr-TR" sz="3600" b="1" dirty="0" err="1">
                <a:solidFill>
                  <a:srgbClr val="FF0000"/>
                </a:solidFill>
              </a:rPr>
              <a:t>yehuddu</a:t>
            </a:r>
            <a:r>
              <a:rPr lang="tr-TR" sz="3600" b="1" dirty="0">
                <a:solidFill>
                  <a:srgbClr val="FF0000"/>
                </a:solidFill>
              </a:rPr>
              <a:t> </a:t>
            </a:r>
            <a:r>
              <a:rPr lang="tr-TR" sz="3600" b="1" dirty="0" err="1">
                <a:solidFill>
                  <a:srgbClr val="FF0000"/>
                </a:solidFill>
              </a:rPr>
              <a:t>alâ</a:t>
            </a:r>
            <a:r>
              <a:rPr lang="tr-TR" sz="3600" b="1" dirty="0">
                <a:solidFill>
                  <a:srgbClr val="FF0000"/>
                </a:solidFill>
              </a:rPr>
              <a:t> </a:t>
            </a:r>
            <a:r>
              <a:rPr lang="tr-TR" sz="3600" b="1" dirty="0" err="1">
                <a:solidFill>
                  <a:srgbClr val="FF0000"/>
                </a:solidFill>
              </a:rPr>
              <a:t>taâmil</a:t>
            </a:r>
            <a:r>
              <a:rPr lang="tr-TR" sz="3600" b="1" dirty="0">
                <a:solidFill>
                  <a:srgbClr val="FF0000"/>
                </a:solidFill>
              </a:rPr>
              <a:t> </a:t>
            </a:r>
            <a:r>
              <a:rPr lang="tr-TR" sz="3600" b="1" dirty="0" err="1">
                <a:solidFill>
                  <a:srgbClr val="FF0000"/>
                </a:solidFill>
              </a:rPr>
              <a:t>miskîn</a:t>
            </a:r>
            <a:r>
              <a:rPr lang="tr-TR" sz="3600" b="1" dirty="0">
                <a:solidFill>
                  <a:srgbClr val="FF0000"/>
                </a:solidFill>
              </a:rPr>
              <a:t>.</a:t>
            </a:r>
          </a:p>
          <a:p>
            <a:pPr marL="0" lvl="0" indent="0">
              <a:buNone/>
            </a:pPr>
            <a:endParaRPr lang="tr-TR" sz="3000" dirty="0">
              <a:solidFill>
                <a:prstClr val="black"/>
              </a:solidFill>
            </a:endParaRPr>
          </a:p>
          <a:p>
            <a:endParaRPr lang="tr-TR" dirty="0"/>
          </a:p>
        </p:txBody>
      </p:sp>
    </p:spTree>
    <p:extLst>
      <p:ext uri="{BB962C8B-B14F-4D97-AF65-F5344CB8AC3E}">
        <p14:creationId xmlns:p14="http://schemas.microsoft.com/office/powerpoint/2010/main" xmlns="" val="3934923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animEffect transition="in" filter="fade">
                                      <p:cBhvr>
                                        <p:cTn id="7" dur="2000"/>
                                        <p:tgtEl>
                                          <p:spTgt spid="3">
                                            <p:txEl>
                                              <p:pRg st="11" end="11"/>
                                            </p:txEl>
                                          </p:spTgt>
                                        </p:tgtEl>
                                      </p:cBhvr>
                                    </p:animEffect>
                                    <p:anim calcmode="lin" valueType="num">
                                      <p:cBhvr>
                                        <p:cTn id="8" dur="2000" fill="hold"/>
                                        <p:tgtEl>
                                          <p:spTgt spid="3">
                                            <p:txEl>
                                              <p:pRg st="11" end="11"/>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11" end="1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260648"/>
            <a:ext cx="8784976" cy="6408712"/>
          </a:xfrm>
        </p:spPr>
        <p:txBody>
          <a:bodyPr>
            <a:normAutofit lnSpcReduction="10000"/>
          </a:bodyPr>
          <a:lstStyle/>
          <a:p>
            <a:r>
              <a:rPr lang="tr-TR" b="1" dirty="0" smtClean="0"/>
              <a:t>38.</a:t>
            </a:r>
          </a:p>
          <a:p>
            <a:r>
              <a:rPr lang="tr-TR" b="1" dirty="0" smtClean="0">
                <a:solidFill>
                  <a:srgbClr val="FF0000"/>
                </a:solidFill>
              </a:rPr>
              <a:t>İslam’a göre helal kabul edilen mallardan faydalanma hakkını Allah’ın (c.c.) rızasını umarak toplumun kullanımına veren hayır kurumlarına ne denir?</a:t>
            </a:r>
          </a:p>
          <a:p>
            <a:r>
              <a:rPr lang="tr-TR" dirty="0" smtClean="0"/>
              <a:t>A- Dernek</a:t>
            </a:r>
          </a:p>
          <a:p>
            <a:r>
              <a:rPr lang="tr-TR" dirty="0" smtClean="0"/>
              <a:t>B- Cami</a:t>
            </a:r>
          </a:p>
          <a:p>
            <a:r>
              <a:rPr lang="tr-TR" dirty="0" smtClean="0"/>
              <a:t>C- Vakıf</a:t>
            </a:r>
          </a:p>
          <a:p>
            <a:r>
              <a:rPr lang="tr-TR" dirty="0" smtClean="0"/>
              <a:t>D- Mescid</a:t>
            </a:r>
          </a:p>
          <a:p>
            <a:endParaRPr lang="tr-TR" dirty="0"/>
          </a:p>
          <a:p>
            <a:pPr lvl="0"/>
            <a:r>
              <a:rPr lang="tr-TR" sz="4800" b="1" dirty="0" smtClean="0"/>
              <a:t>Cevap: </a:t>
            </a:r>
            <a:r>
              <a:rPr lang="tr-TR" sz="4800" b="1" dirty="0">
                <a:solidFill>
                  <a:srgbClr val="FF0000"/>
                </a:solidFill>
              </a:rPr>
              <a:t>C- Vakıf</a:t>
            </a:r>
          </a:p>
          <a:p>
            <a:endParaRPr lang="tr-TR" dirty="0" smtClean="0"/>
          </a:p>
          <a:p>
            <a:endParaRPr lang="tr-TR" dirty="0"/>
          </a:p>
        </p:txBody>
      </p:sp>
    </p:spTree>
    <p:extLst>
      <p:ext uri="{BB962C8B-B14F-4D97-AF65-F5344CB8AC3E}">
        <p14:creationId xmlns:p14="http://schemas.microsoft.com/office/powerpoint/2010/main" xmlns="" val="341898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p:cTn id="7"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8"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5793507"/>
          </a:xfrm>
        </p:spPr>
        <p:txBody>
          <a:bodyPr>
            <a:normAutofit fontScale="92500" lnSpcReduction="20000"/>
          </a:bodyPr>
          <a:lstStyle/>
          <a:p>
            <a:r>
              <a:rPr lang="tr-TR" dirty="0" smtClean="0"/>
              <a:t>3. “Allah’a ibadet edin ve ona hiçbir şeyi ortak koşmayın. Anne babaya, akrabaya, yetimlere, yoksullara, yakın komşuya, uzak komşuya, yanınızdaki arkadaşa, yolcuya, elinizin altındakilere iyilik edin. Şüphesiz, Allah kibirlenen ve övünen kimseleri sevmez.”</a:t>
            </a:r>
          </a:p>
          <a:p>
            <a:r>
              <a:rPr lang="tr-TR" b="1" dirty="0" smtClean="0">
                <a:solidFill>
                  <a:srgbClr val="FF0000"/>
                </a:solidFill>
              </a:rPr>
              <a:t>Bu ayetin konusu nedir?</a:t>
            </a:r>
          </a:p>
          <a:p>
            <a:r>
              <a:rPr lang="tr-TR" dirty="0" smtClean="0"/>
              <a:t>A- mutluluk</a:t>
            </a:r>
          </a:p>
          <a:p>
            <a:r>
              <a:rPr lang="tr-TR" dirty="0" smtClean="0"/>
              <a:t>B- yardımlaşma</a:t>
            </a:r>
          </a:p>
          <a:p>
            <a:r>
              <a:rPr lang="tr-TR" dirty="0" smtClean="0"/>
              <a:t>C- huzur </a:t>
            </a:r>
          </a:p>
          <a:p>
            <a:r>
              <a:rPr lang="tr-TR" dirty="0" smtClean="0"/>
              <a:t>D- adalet</a:t>
            </a:r>
          </a:p>
          <a:p>
            <a:endParaRPr lang="tr-TR" dirty="0" smtClean="0"/>
          </a:p>
          <a:p>
            <a:r>
              <a:rPr lang="tr-TR" b="1" dirty="0" smtClean="0">
                <a:solidFill>
                  <a:srgbClr val="FF0000"/>
                </a:solidFill>
              </a:rPr>
              <a:t>Cevap: B- yardımlaşma</a:t>
            </a:r>
          </a:p>
          <a:p>
            <a:endParaRPr lang="tr-TR" dirty="0"/>
          </a:p>
        </p:txBody>
      </p:sp>
    </p:spTree>
    <p:extLst>
      <p:ext uri="{BB962C8B-B14F-4D97-AF65-F5344CB8AC3E}">
        <p14:creationId xmlns:p14="http://schemas.microsoft.com/office/powerpoint/2010/main" xmlns="" val="1490993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additive="base">
                                        <p:cTn id="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6408712"/>
          </a:xfrm>
        </p:spPr>
        <p:txBody>
          <a:bodyPr>
            <a:normAutofit lnSpcReduction="10000"/>
          </a:bodyPr>
          <a:lstStyle/>
          <a:p>
            <a:r>
              <a:rPr lang="tr-TR" dirty="0" smtClean="0"/>
              <a:t>39. Hz. </a:t>
            </a:r>
            <a:r>
              <a:rPr lang="tr-TR" dirty="0" err="1" smtClean="0"/>
              <a:t>Şuayb</a:t>
            </a:r>
            <a:r>
              <a:rPr lang="tr-TR" dirty="0" smtClean="0"/>
              <a:t> (</a:t>
            </a:r>
            <a:r>
              <a:rPr lang="tr-TR" dirty="0" err="1" smtClean="0"/>
              <a:t>a.s</a:t>
            </a:r>
            <a:r>
              <a:rPr lang="tr-TR" dirty="0" smtClean="0"/>
              <a:t>.) gelen tepkilere aldırmadan insanları Allah’a (c.c.) inanmaya davet etti. Onları alışverişlerinde dürüst olmaya çağırdı. </a:t>
            </a:r>
            <a:r>
              <a:rPr lang="tr-TR" sz="4000" b="1" dirty="0" smtClean="0">
                <a:solidFill>
                  <a:srgbClr val="FF0000"/>
                </a:solidFill>
              </a:rPr>
              <a:t>Bu uyarlar karşısında insanlar ona nasıl tepki verdiler?</a:t>
            </a:r>
          </a:p>
          <a:p>
            <a:r>
              <a:rPr lang="tr-TR" dirty="0" smtClean="0"/>
              <a:t>A) Onu iyi karşılayıp saygı gösterdiler</a:t>
            </a:r>
          </a:p>
          <a:p>
            <a:r>
              <a:rPr lang="tr-TR" dirty="0" smtClean="0"/>
              <a:t>B) Onun hak peygamber olduğuna İman ettiler</a:t>
            </a:r>
          </a:p>
          <a:p>
            <a:r>
              <a:rPr lang="tr-TR" dirty="0" smtClean="0"/>
              <a:t>C) Ters tepki gösterip onu tehdit ettiler</a:t>
            </a:r>
          </a:p>
          <a:p>
            <a:r>
              <a:rPr lang="tr-TR" dirty="0" smtClean="0"/>
              <a:t>D) Hatalarını anlayarak ticarette dürüst oldular</a:t>
            </a:r>
          </a:p>
          <a:p>
            <a:endParaRPr lang="tr-TR" dirty="0"/>
          </a:p>
          <a:p>
            <a:pPr lvl="0"/>
            <a:r>
              <a:rPr lang="tr-TR" dirty="0" smtClean="0"/>
              <a:t>CEVAP:  </a:t>
            </a:r>
            <a:r>
              <a:rPr lang="tr-TR" sz="3600" b="1" dirty="0">
                <a:solidFill>
                  <a:srgbClr val="FF0000"/>
                </a:solidFill>
              </a:rPr>
              <a:t>C) Ters tepki gösterip onu tehdit ettiler</a:t>
            </a:r>
          </a:p>
          <a:p>
            <a:endParaRPr lang="tr-TR" dirty="0"/>
          </a:p>
        </p:txBody>
      </p:sp>
    </p:spTree>
    <p:extLst>
      <p:ext uri="{BB962C8B-B14F-4D97-AF65-F5344CB8AC3E}">
        <p14:creationId xmlns:p14="http://schemas.microsoft.com/office/powerpoint/2010/main" xmlns="" val="501943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p:cTn id="7"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8"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332656"/>
            <a:ext cx="9144000" cy="5793507"/>
          </a:xfrm>
        </p:spPr>
        <p:txBody>
          <a:bodyPr/>
          <a:lstStyle/>
          <a:p>
            <a:r>
              <a:rPr lang="tr-TR" dirty="0" smtClean="0"/>
              <a:t>40.</a:t>
            </a:r>
          </a:p>
          <a:p>
            <a:r>
              <a:rPr lang="tr-TR" dirty="0" smtClean="0"/>
              <a:t>Bütün peygamberlerin ilk amacı aşağıdakilerden hangisidir?</a:t>
            </a:r>
          </a:p>
          <a:p>
            <a:r>
              <a:rPr lang="tr-TR" dirty="0" smtClean="0"/>
              <a:t>A- İnsanlar arasında adaleti sağlamak</a:t>
            </a:r>
          </a:p>
          <a:p>
            <a:r>
              <a:rPr lang="tr-TR" dirty="0" smtClean="0"/>
              <a:t>B- Ölçü ve tartıda dürüst davranmalarını sağlamak</a:t>
            </a:r>
          </a:p>
          <a:p>
            <a:r>
              <a:rPr lang="tr-TR" dirty="0" smtClean="0"/>
              <a:t>C- İnsanları tevhidi bir inanışa davet etmek</a:t>
            </a:r>
          </a:p>
          <a:p>
            <a:r>
              <a:rPr lang="tr-TR" dirty="0" smtClean="0"/>
              <a:t>D- İnsanların ahlaklı olmasını sağlamak</a:t>
            </a:r>
          </a:p>
          <a:p>
            <a:endParaRPr lang="tr-TR" dirty="0"/>
          </a:p>
          <a:p>
            <a:pPr lvl="0"/>
            <a:r>
              <a:rPr lang="tr-TR" dirty="0" smtClean="0"/>
              <a:t>Cevap: </a:t>
            </a:r>
            <a:r>
              <a:rPr lang="tr-TR" b="1" dirty="0">
                <a:solidFill>
                  <a:srgbClr val="FF0000"/>
                </a:solidFill>
              </a:rPr>
              <a:t>C- İnsanları tevhidi bir inanışa davet etmek</a:t>
            </a:r>
          </a:p>
          <a:p>
            <a:endParaRPr lang="tr-TR" dirty="0" smtClean="0"/>
          </a:p>
          <a:p>
            <a:endParaRPr lang="tr-TR" dirty="0"/>
          </a:p>
        </p:txBody>
      </p:sp>
    </p:spTree>
    <p:extLst>
      <p:ext uri="{BB962C8B-B14F-4D97-AF65-F5344CB8AC3E}">
        <p14:creationId xmlns:p14="http://schemas.microsoft.com/office/powerpoint/2010/main" xmlns="" val="890545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wipe(down)">
                                      <p:cBhvr>
                                        <p:cTn id="7" dur="580">
                                          <p:stCondLst>
                                            <p:cond delay="0"/>
                                          </p:stCondLst>
                                        </p:cTn>
                                        <p:tgtEl>
                                          <p:spTgt spid="3">
                                            <p:txEl>
                                              <p:pRg st="7" end="7"/>
                                            </p:txEl>
                                          </p:spTgt>
                                        </p:tgtEl>
                                      </p:cBhvr>
                                    </p:animEffect>
                                    <p:anim calcmode="lin" valueType="num">
                                      <p:cBhvr>
                                        <p:cTn id="8"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7" end="7"/>
                                            </p:txEl>
                                          </p:spTgt>
                                        </p:tgtEl>
                                      </p:cBhvr>
                                      <p:to x="100000" y="60000"/>
                                    </p:animScale>
                                    <p:animScale>
                                      <p:cBhvr>
                                        <p:cTn id="14" dur="166" decel="50000">
                                          <p:stCondLst>
                                            <p:cond delay="676"/>
                                          </p:stCondLst>
                                        </p:cTn>
                                        <p:tgtEl>
                                          <p:spTgt spid="3">
                                            <p:txEl>
                                              <p:pRg st="7" end="7"/>
                                            </p:txEl>
                                          </p:spTgt>
                                        </p:tgtEl>
                                      </p:cBhvr>
                                      <p:to x="100000" y="100000"/>
                                    </p:animScale>
                                    <p:animScale>
                                      <p:cBhvr>
                                        <p:cTn id="15" dur="26">
                                          <p:stCondLst>
                                            <p:cond delay="1312"/>
                                          </p:stCondLst>
                                        </p:cTn>
                                        <p:tgtEl>
                                          <p:spTgt spid="3">
                                            <p:txEl>
                                              <p:pRg st="7" end="7"/>
                                            </p:txEl>
                                          </p:spTgt>
                                        </p:tgtEl>
                                      </p:cBhvr>
                                      <p:to x="100000" y="80000"/>
                                    </p:animScale>
                                    <p:animScale>
                                      <p:cBhvr>
                                        <p:cTn id="16" dur="166" decel="50000">
                                          <p:stCondLst>
                                            <p:cond delay="1338"/>
                                          </p:stCondLst>
                                        </p:cTn>
                                        <p:tgtEl>
                                          <p:spTgt spid="3">
                                            <p:txEl>
                                              <p:pRg st="7" end="7"/>
                                            </p:txEl>
                                          </p:spTgt>
                                        </p:tgtEl>
                                      </p:cBhvr>
                                      <p:to x="100000" y="100000"/>
                                    </p:animScale>
                                    <p:animScale>
                                      <p:cBhvr>
                                        <p:cTn id="17" dur="26">
                                          <p:stCondLst>
                                            <p:cond delay="1642"/>
                                          </p:stCondLst>
                                        </p:cTn>
                                        <p:tgtEl>
                                          <p:spTgt spid="3">
                                            <p:txEl>
                                              <p:pRg st="7" end="7"/>
                                            </p:txEl>
                                          </p:spTgt>
                                        </p:tgtEl>
                                      </p:cBhvr>
                                      <p:to x="100000" y="90000"/>
                                    </p:animScale>
                                    <p:animScale>
                                      <p:cBhvr>
                                        <p:cTn id="18" dur="166" decel="50000">
                                          <p:stCondLst>
                                            <p:cond delay="1668"/>
                                          </p:stCondLst>
                                        </p:cTn>
                                        <p:tgtEl>
                                          <p:spTgt spid="3">
                                            <p:txEl>
                                              <p:pRg st="7" end="7"/>
                                            </p:txEl>
                                          </p:spTgt>
                                        </p:tgtEl>
                                      </p:cBhvr>
                                      <p:to x="100000" y="100000"/>
                                    </p:animScale>
                                    <p:animScale>
                                      <p:cBhvr>
                                        <p:cTn id="19" dur="26">
                                          <p:stCondLst>
                                            <p:cond delay="1808"/>
                                          </p:stCondLst>
                                        </p:cTn>
                                        <p:tgtEl>
                                          <p:spTgt spid="3">
                                            <p:txEl>
                                              <p:pRg st="7" end="7"/>
                                            </p:txEl>
                                          </p:spTgt>
                                        </p:tgtEl>
                                      </p:cBhvr>
                                      <p:to x="100000" y="95000"/>
                                    </p:animScale>
                                    <p:animScale>
                                      <p:cBhvr>
                                        <p:cTn id="20" dur="166" decel="50000">
                                          <p:stCondLst>
                                            <p:cond delay="1834"/>
                                          </p:stCondLst>
                                        </p:cTn>
                                        <p:tgtEl>
                                          <p:spTgt spid="3">
                                            <p:txEl>
                                              <p:pRg st="7" end="7"/>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6048672"/>
          </a:xfrm>
        </p:spPr>
        <p:txBody>
          <a:bodyPr>
            <a:normAutofit fontScale="92500" lnSpcReduction="10000"/>
          </a:bodyPr>
          <a:lstStyle/>
          <a:p>
            <a:r>
              <a:rPr lang="tr-TR" dirty="0" smtClean="0"/>
              <a:t>41.</a:t>
            </a:r>
          </a:p>
          <a:p>
            <a:r>
              <a:rPr lang="tr-TR" dirty="0" smtClean="0"/>
              <a:t>Peygamberimiz (sav</a:t>
            </a:r>
            <a:r>
              <a:rPr lang="tr-TR" b="1" dirty="0" smtClean="0">
                <a:solidFill>
                  <a:srgbClr val="FF0000"/>
                </a:solidFill>
              </a:rPr>
              <a:t>)"Hiçbiriniz kendisi için istediğini kardeşi için de istemedikçe hakkıyla ................ etmiş sayılmaz.” </a:t>
            </a:r>
          </a:p>
          <a:p>
            <a:r>
              <a:rPr lang="tr-TR" b="1" dirty="0" smtClean="0"/>
              <a:t>Yukarıdaki hadisteki boşluğa aşağıdakilerden hangisi getirilirse anlamı tamamlanmış olur?</a:t>
            </a:r>
          </a:p>
          <a:p>
            <a:r>
              <a:rPr lang="tr-TR" b="1" dirty="0" smtClean="0"/>
              <a:t>A- yardım</a:t>
            </a:r>
          </a:p>
          <a:p>
            <a:r>
              <a:rPr lang="tr-TR" b="1" dirty="0" smtClean="0"/>
              <a:t>B- adalet</a:t>
            </a:r>
          </a:p>
          <a:p>
            <a:r>
              <a:rPr lang="tr-TR" b="1" dirty="0" smtClean="0"/>
              <a:t>C- itaat</a:t>
            </a:r>
          </a:p>
          <a:p>
            <a:r>
              <a:rPr lang="tr-TR" b="1" dirty="0" smtClean="0"/>
              <a:t>D- iman</a:t>
            </a:r>
          </a:p>
          <a:p>
            <a:endParaRPr lang="tr-TR" b="1" dirty="0" smtClean="0"/>
          </a:p>
          <a:p>
            <a:pPr lvl="0"/>
            <a:r>
              <a:rPr lang="tr-TR" sz="3900" b="1" dirty="0" smtClean="0">
                <a:solidFill>
                  <a:srgbClr val="FF0000"/>
                </a:solidFill>
              </a:rPr>
              <a:t>Cevap: </a:t>
            </a:r>
            <a:r>
              <a:rPr lang="tr-TR" sz="3900" b="1" dirty="0">
                <a:solidFill>
                  <a:srgbClr val="FF0000"/>
                </a:solidFill>
              </a:rPr>
              <a:t>D- iman</a:t>
            </a:r>
          </a:p>
          <a:p>
            <a:endParaRPr lang="tr-TR" b="1" dirty="0"/>
          </a:p>
        </p:txBody>
      </p:sp>
    </p:spTree>
    <p:extLst>
      <p:ext uri="{BB962C8B-B14F-4D97-AF65-F5344CB8AC3E}">
        <p14:creationId xmlns:p14="http://schemas.microsoft.com/office/powerpoint/2010/main" xmlns="" val="1265105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fade">
                                      <p:cBhvr>
                                        <p:cTn id="7" dur="2000"/>
                                        <p:tgtEl>
                                          <p:spTgt spid="3">
                                            <p:txEl>
                                              <p:pRg st="8" end="8"/>
                                            </p:txEl>
                                          </p:spTgt>
                                        </p:tgtEl>
                                      </p:cBhvr>
                                    </p:animEffect>
                                    <p:anim calcmode="lin" valueType="num">
                                      <p:cBhvr>
                                        <p:cTn id="8" dur="2000" fill="hold"/>
                                        <p:tgtEl>
                                          <p:spTgt spid="3">
                                            <p:txEl>
                                              <p:pRg st="8" end="8"/>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8" end="8"/>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476672"/>
            <a:ext cx="8936672" cy="6624736"/>
          </a:xfrm>
        </p:spPr>
        <p:txBody>
          <a:bodyPr>
            <a:normAutofit/>
          </a:bodyPr>
          <a:lstStyle/>
          <a:p>
            <a:pPr marL="0" indent="0">
              <a:buNone/>
            </a:pPr>
            <a:r>
              <a:rPr lang="tr-TR" sz="4000" b="1" dirty="0" smtClean="0">
                <a:solidFill>
                  <a:srgbClr val="FF0000"/>
                </a:solidFill>
              </a:rPr>
              <a:t>42.</a:t>
            </a:r>
          </a:p>
          <a:p>
            <a:pPr marL="0" indent="0">
              <a:buNone/>
            </a:pPr>
            <a:r>
              <a:rPr lang="tr-TR" sz="4000" b="1" dirty="0" smtClean="0">
                <a:solidFill>
                  <a:srgbClr val="FF0000"/>
                </a:solidFill>
              </a:rPr>
              <a:t>Aşağıdakilerden hangisi sadaka-i cariye kapsamında değerlendirilemez?</a:t>
            </a:r>
          </a:p>
          <a:p>
            <a:pPr marL="0" indent="0">
              <a:buNone/>
            </a:pPr>
            <a:r>
              <a:rPr lang="tr-TR" sz="4000" b="1" dirty="0" smtClean="0">
                <a:solidFill>
                  <a:srgbClr val="FF0000"/>
                </a:solidFill>
              </a:rPr>
              <a:t>A- </a:t>
            </a:r>
            <a:r>
              <a:rPr lang="tr-TR" sz="4000" b="1" dirty="0" smtClean="0"/>
              <a:t>Cami yaptırmak</a:t>
            </a:r>
            <a:endParaRPr lang="tr-TR" sz="4000" b="1" dirty="0" smtClean="0">
              <a:solidFill>
                <a:srgbClr val="FF0000"/>
              </a:solidFill>
            </a:endParaRPr>
          </a:p>
          <a:p>
            <a:pPr marL="0" indent="0">
              <a:buNone/>
            </a:pPr>
            <a:r>
              <a:rPr lang="tr-TR" sz="4000" b="1" dirty="0" smtClean="0">
                <a:solidFill>
                  <a:srgbClr val="FF0000"/>
                </a:solidFill>
              </a:rPr>
              <a:t>B- </a:t>
            </a:r>
            <a:r>
              <a:rPr lang="tr-TR" sz="4000" b="1" dirty="0" smtClean="0"/>
              <a:t>Tebessüm etmek</a:t>
            </a:r>
            <a:endParaRPr lang="tr-TR" sz="4000" b="1" dirty="0" smtClean="0">
              <a:solidFill>
                <a:srgbClr val="FF0000"/>
              </a:solidFill>
            </a:endParaRPr>
          </a:p>
          <a:p>
            <a:pPr marL="0" indent="0">
              <a:buNone/>
            </a:pPr>
            <a:r>
              <a:rPr lang="tr-TR" sz="4000" b="1" dirty="0" smtClean="0">
                <a:solidFill>
                  <a:srgbClr val="FF0000"/>
                </a:solidFill>
              </a:rPr>
              <a:t>C- </a:t>
            </a:r>
            <a:r>
              <a:rPr lang="tr-TR" sz="4000" b="1" dirty="0" smtClean="0"/>
              <a:t>Çeşme yaptırmak</a:t>
            </a:r>
          </a:p>
          <a:p>
            <a:pPr marL="0" indent="0">
              <a:buNone/>
            </a:pPr>
            <a:r>
              <a:rPr lang="tr-TR" sz="4000" b="1" dirty="0" smtClean="0">
                <a:solidFill>
                  <a:srgbClr val="FF0000"/>
                </a:solidFill>
              </a:rPr>
              <a:t>D- </a:t>
            </a:r>
            <a:r>
              <a:rPr lang="tr-TR" sz="4000" b="1" dirty="0" smtClean="0"/>
              <a:t>Hastane yaptırmak</a:t>
            </a:r>
            <a:endParaRPr lang="tr-TR" sz="4000" b="1" dirty="0"/>
          </a:p>
          <a:p>
            <a:pPr marL="0" lvl="0" indent="0">
              <a:buNone/>
            </a:pPr>
            <a:r>
              <a:rPr lang="tr-TR" sz="4000" b="1" u="sng" dirty="0" smtClean="0">
                <a:solidFill>
                  <a:srgbClr val="FF0000"/>
                </a:solidFill>
                <a:effectLst>
                  <a:outerShdw blurRad="38100" dist="38100" dir="2700000" algn="tl">
                    <a:srgbClr val="000000">
                      <a:alpha val="43137"/>
                    </a:srgbClr>
                  </a:outerShdw>
                </a:effectLst>
              </a:rPr>
              <a:t>Cevap: </a:t>
            </a:r>
            <a:r>
              <a:rPr lang="tr-TR" sz="4000" b="1" u="sng" dirty="0">
                <a:effectLst>
                  <a:outerShdw blurRad="38100" dist="38100" dir="2700000" algn="tl">
                    <a:srgbClr val="000000">
                      <a:alpha val="43137"/>
                    </a:srgbClr>
                  </a:outerShdw>
                </a:effectLst>
              </a:rPr>
              <a:t>B</a:t>
            </a:r>
            <a:r>
              <a:rPr lang="tr-TR" sz="4000" b="1" u="sng" dirty="0">
                <a:solidFill>
                  <a:srgbClr val="FF0000"/>
                </a:solidFill>
                <a:effectLst>
                  <a:outerShdw blurRad="38100" dist="38100" dir="2700000" algn="tl">
                    <a:srgbClr val="000000">
                      <a:alpha val="43137"/>
                    </a:srgbClr>
                  </a:outerShdw>
                </a:effectLst>
              </a:rPr>
              <a:t>- Tebessüm etmek</a:t>
            </a:r>
          </a:p>
          <a:p>
            <a:pPr marL="0" indent="0">
              <a:buNone/>
            </a:pPr>
            <a:endParaRPr lang="tr-TR" sz="4000" b="1" dirty="0"/>
          </a:p>
        </p:txBody>
      </p:sp>
    </p:spTree>
    <p:extLst>
      <p:ext uri="{BB962C8B-B14F-4D97-AF65-F5344CB8AC3E}">
        <p14:creationId xmlns:p14="http://schemas.microsoft.com/office/powerpoint/2010/main" xmlns="" val="2702171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80">
                                          <p:stCondLst>
                                            <p:cond delay="0"/>
                                          </p:stCondLst>
                                        </p:cTn>
                                        <p:tgtEl>
                                          <p:spTgt spid="3">
                                            <p:txEl>
                                              <p:pRg st="6" end="6"/>
                                            </p:txEl>
                                          </p:spTgt>
                                        </p:tgtEl>
                                      </p:cBhvr>
                                    </p:animEffect>
                                    <p:anim calcmode="lin" valueType="num">
                                      <p:cBhvr>
                                        <p:cTn id="8"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6" end="6"/>
                                            </p:txEl>
                                          </p:spTgt>
                                        </p:tgtEl>
                                      </p:cBhvr>
                                      <p:to x="100000" y="60000"/>
                                    </p:animScale>
                                    <p:animScale>
                                      <p:cBhvr>
                                        <p:cTn id="14" dur="166" decel="50000">
                                          <p:stCondLst>
                                            <p:cond delay="676"/>
                                          </p:stCondLst>
                                        </p:cTn>
                                        <p:tgtEl>
                                          <p:spTgt spid="3">
                                            <p:txEl>
                                              <p:pRg st="6" end="6"/>
                                            </p:txEl>
                                          </p:spTgt>
                                        </p:tgtEl>
                                      </p:cBhvr>
                                      <p:to x="100000" y="100000"/>
                                    </p:animScale>
                                    <p:animScale>
                                      <p:cBhvr>
                                        <p:cTn id="15" dur="26">
                                          <p:stCondLst>
                                            <p:cond delay="1312"/>
                                          </p:stCondLst>
                                        </p:cTn>
                                        <p:tgtEl>
                                          <p:spTgt spid="3">
                                            <p:txEl>
                                              <p:pRg st="6" end="6"/>
                                            </p:txEl>
                                          </p:spTgt>
                                        </p:tgtEl>
                                      </p:cBhvr>
                                      <p:to x="100000" y="80000"/>
                                    </p:animScale>
                                    <p:animScale>
                                      <p:cBhvr>
                                        <p:cTn id="16" dur="166" decel="50000">
                                          <p:stCondLst>
                                            <p:cond delay="1338"/>
                                          </p:stCondLst>
                                        </p:cTn>
                                        <p:tgtEl>
                                          <p:spTgt spid="3">
                                            <p:txEl>
                                              <p:pRg st="6" end="6"/>
                                            </p:txEl>
                                          </p:spTgt>
                                        </p:tgtEl>
                                      </p:cBhvr>
                                      <p:to x="100000" y="100000"/>
                                    </p:animScale>
                                    <p:animScale>
                                      <p:cBhvr>
                                        <p:cTn id="17" dur="26">
                                          <p:stCondLst>
                                            <p:cond delay="1642"/>
                                          </p:stCondLst>
                                        </p:cTn>
                                        <p:tgtEl>
                                          <p:spTgt spid="3">
                                            <p:txEl>
                                              <p:pRg st="6" end="6"/>
                                            </p:txEl>
                                          </p:spTgt>
                                        </p:tgtEl>
                                      </p:cBhvr>
                                      <p:to x="100000" y="90000"/>
                                    </p:animScale>
                                    <p:animScale>
                                      <p:cBhvr>
                                        <p:cTn id="18" dur="166" decel="50000">
                                          <p:stCondLst>
                                            <p:cond delay="1668"/>
                                          </p:stCondLst>
                                        </p:cTn>
                                        <p:tgtEl>
                                          <p:spTgt spid="3">
                                            <p:txEl>
                                              <p:pRg st="6" end="6"/>
                                            </p:txEl>
                                          </p:spTgt>
                                        </p:tgtEl>
                                      </p:cBhvr>
                                      <p:to x="100000" y="100000"/>
                                    </p:animScale>
                                    <p:animScale>
                                      <p:cBhvr>
                                        <p:cTn id="19" dur="26">
                                          <p:stCondLst>
                                            <p:cond delay="1808"/>
                                          </p:stCondLst>
                                        </p:cTn>
                                        <p:tgtEl>
                                          <p:spTgt spid="3">
                                            <p:txEl>
                                              <p:pRg st="6" end="6"/>
                                            </p:txEl>
                                          </p:spTgt>
                                        </p:tgtEl>
                                      </p:cBhvr>
                                      <p:to x="100000" y="95000"/>
                                    </p:animScale>
                                    <p:animScale>
                                      <p:cBhvr>
                                        <p:cTn id="20" dur="166" decel="50000">
                                          <p:stCondLst>
                                            <p:cond delay="1834"/>
                                          </p:stCondLst>
                                        </p:cTn>
                                        <p:tgtEl>
                                          <p:spTgt spid="3">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7504" y="332656"/>
            <a:ext cx="8784976" cy="6264696"/>
          </a:xfrm>
        </p:spPr>
        <p:txBody>
          <a:bodyPr>
            <a:normAutofit/>
          </a:bodyPr>
          <a:lstStyle/>
          <a:p>
            <a:r>
              <a:rPr lang="tr-TR" dirty="0" smtClean="0"/>
              <a:t>43.</a:t>
            </a:r>
          </a:p>
          <a:p>
            <a:r>
              <a:rPr lang="tr-TR" dirty="0" smtClean="0"/>
              <a:t>Zekat ve sadaka verirken aşağıdakilerden hangisini yapmamız uygun olmaz?</a:t>
            </a:r>
          </a:p>
          <a:p>
            <a:r>
              <a:rPr lang="tr-TR" dirty="0" smtClean="0"/>
              <a:t>A- Gösteriş yapmadan vermeliyiz</a:t>
            </a:r>
          </a:p>
          <a:p>
            <a:r>
              <a:rPr lang="tr-TR" dirty="0" smtClean="0"/>
              <a:t>B-  Karşılık beklememeliyiz</a:t>
            </a:r>
          </a:p>
          <a:p>
            <a:r>
              <a:rPr lang="tr-TR" dirty="0" smtClean="0"/>
              <a:t>C- Medyada yaptığımız yardımı duyurmalıyız</a:t>
            </a:r>
          </a:p>
          <a:p>
            <a:r>
              <a:rPr lang="tr-TR" dirty="0" smtClean="0"/>
              <a:t>D- </a:t>
            </a:r>
            <a:r>
              <a:rPr lang="tr-TR" dirty="0"/>
              <a:t>Y</a:t>
            </a:r>
            <a:r>
              <a:rPr lang="tr-TR" dirty="0" smtClean="0"/>
              <a:t>ardım ettiğimiz kişinin onurunu kırmamalıyız</a:t>
            </a:r>
          </a:p>
          <a:p>
            <a:endParaRPr lang="tr-TR" dirty="0"/>
          </a:p>
          <a:p>
            <a:r>
              <a:rPr lang="tr-TR" dirty="0" smtClean="0"/>
              <a:t>Cevap: </a:t>
            </a:r>
            <a:r>
              <a:rPr lang="tr-TR" sz="4000" b="1" dirty="0" smtClean="0">
                <a:solidFill>
                  <a:srgbClr val="FF0000"/>
                </a:solidFill>
              </a:rPr>
              <a:t>C- Medyada yaptığımız yardımı duyurmalıyız</a:t>
            </a:r>
          </a:p>
          <a:p>
            <a:endParaRPr lang="tr-TR" dirty="0"/>
          </a:p>
        </p:txBody>
      </p:sp>
    </p:spTree>
    <p:extLst>
      <p:ext uri="{BB962C8B-B14F-4D97-AF65-F5344CB8AC3E}">
        <p14:creationId xmlns:p14="http://schemas.microsoft.com/office/powerpoint/2010/main" xmlns="" val="3115279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2000"/>
                                        <p:tgtEl>
                                          <p:spTgt spid="3">
                                            <p:txEl>
                                              <p:pRg st="7" end="7"/>
                                            </p:txEl>
                                          </p:spTgt>
                                        </p:tgtEl>
                                      </p:cBhvr>
                                    </p:animEffect>
                                    <p:anim calcmode="lin" valueType="num">
                                      <p:cBhvr>
                                        <p:cTn id="8" dur="2000" fill="hold"/>
                                        <p:tgtEl>
                                          <p:spTgt spid="3">
                                            <p:txEl>
                                              <p:pRg st="7" end="7"/>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476672"/>
            <a:ext cx="8784976" cy="6192688"/>
          </a:xfrm>
        </p:spPr>
        <p:txBody>
          <a:bodyPr>
            <a:normAutofit/>
          </a:bodyPr>
          <a:lstStyle/>
          <a:p>
            <a:r>
              <a:rPr lang="tr-TR" dirty="0" smtClean="0"/>
              <a:t>45.</a:t>
            </a:r>
          </a:p>
          <a:p>
            <a:r>
              <a:rPr lang="tr-TR" dirty="0" smtClean="0"/>
              <a:t>Fitre miktarının alt sınırı her yıl Diyanet İşleri Başkanlığı tarafından ilan edildiğine göre bu yılki fitre miktarı ne kadar olarak belirlenmiştir?</a:t>
            </a:r>
          </a:p>
          <a:p>
            <a:r>
              <a:rPr lang="tr-TR" dirty="0" smtClean="0"/>
              <a:t>A- 22 </a:t>
            </a:r>
            <a:r>
              <a:rPr lang="tr-TR" dirty="0" err="1" smtClean="0"/>
              <a:t>tl</a:t>
            </a:r>
            <a:endParaRPr lang="tr-TR" dirty="0" smtClean="0"/>
          </a:p>
          <a:p>
            <a:r>
              <a:rPr lang="tr-TR" dirty="0" smtClean="0"/>
              <a:t>B- 21 </a:t>
            </a:r>
            <a:r>
              <a:rPr lang="tr-TR" dirty="0" err="1" smtClean="0"/>
              <a:t>tl</a:t>
            </a:r>
            <a:endParaRPr lang="tr-TR" dirty="0" smtClean="0"/>
          </a:p>
          <a:p>
            <a:r>
              <a:rPr lang="tr-TR" dirty="0" smtClean="0"/>
              <a:t>C- 20 </a:t>
            </a:r>
            <a:r>
              <a:rPr lang="tr-TR" dirty="0" err="1" smtClean="0"/>
              <a:t>tl</a:t>
            </a:r>
            <a:endParaRPr lang="tr-TR" dirty="0" smtClean="0"/>
          </a:p>
          <a:p>
            <a:r>
              <a:rPr lang="tr-TR" dirty="0" smtClean="0"/>
              <a:t>D- 19 </a:t>
            </a:r>
            <a:r>
              <a:rPr lang="tr-TR" dirty="0" err="1" smtClean="0"/>
              <a:t>tl</a:t>
            </a:r>
            <a:endParaRPr lang="tr-TR" dirty="0" smtClean="0"/>
          </a:p>
          <a:p>
            <a:endParaRPr lang="tr-TR" dirty="0"/>
          </a:p>
          <a:p>
            <a:pPr lvl="0"/>
            <a:r>
              <a:rPr lang="tr-TR" sz="4400" b="1" dirty="0" smtClean="0"/>
              <a:t>Cevap: </a:t>
            </a:r>
            <a:r>
              <a:rPr lang="tr-TR" sz="4400" b="1" dirty="0">
                <a:solidFill>
                  <a:srgbClr val="FF0000"/>
                </a:solidFill>
              </a:rPr>
              <a:t>D- 19 </a:t>
            </a:r>
            <a:r>
              <a:rPr lang="tr-TR" sz="4400" b="1" dirty="0" err="1">
                <a:solidFill>
                  <a:srgbClr val="FF0000"/>
                </a:solidFill>
              </a:rPr>
              <a:t>tl</a:t>
            </a:r>
            <a:endParaRPr lang="tr-TR" sz="4400" b="1" dirty="0">
              <a:solidFill>
                <a:srgbClr val="FF0000"/>
              </a:solidFill>
            </a:endParaRPr>
          </a:p>
          <a:p>
            <a:endParaRPr lang="tr-TR" dirty="0"/>
          </a:p>
        </p:txBody>
      </p:sp>
    </p:spTree>
    <p:extLst>
      <p:ext uri="{BB962C8B-B14F-4D97-AF65-F5344CB8AC3E}">
        <p14:creationId xmlns:p14="http://schemas.microsoft.com/office/powerpoint/2010/main" xmlns="" val="1362724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2000"/>
                                        <p:tgtEl>
                                          <p:spTgt spid="3">
                                            <p:txEl>
                                              <p:pRg st="7" end="7"/>
                                            </p:txEl>
                                          </p:spTgt>
                                        </p:tgtEl>
                                      </p:cBhvr>
                                    </p:animEffect>
                                    <p:anim calcmode="lin" valueType="num">
                                      <p:cBhvr>
                                        <p:cTn id="8" dur="2000" fill="hold"/>
                                        <p:tgtEl>
                                          <p:spTgt spid="3">
                                            <p:txEl>
                                              <p:pRg st="7" end="7"/>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p:spPr>
        <p:txBody>
          <a:bodyPr/>
          <a:lstStyle/>
          <a:p>
            <a:r>
              <a:rPr lang="tr-TR" dirty="0" smtClean="0"/>
              <a:t>44.</a:t>
            </a:r>
          </a:p>
          <a:p>
            <a:r>
              <a:rPr lang="tr-TR" sz="3600" b="1" dirty="0" smtClean="0">
                <a:solidFill>
                  <a:srgbClr val="FF0000"/>
                </a:solidFill>
              </a:rPr>
              <a:t>Hz. </a:t>
            </a:r>
            <a:r>
              <a:rPr lang="tr-TR" sz="3600" b="1" dirty="0" err="1" smtClean="0">
                <a:solidFill>
                  <a:srgbClr val="FF0000"/>
                </a:solidFill>
              </a:rPr>
              <a:t>Şuayb</a:t>
            </a:r>
            <a:r>
              <a:rPr lang="tr-TR" sz="3600" b="1" dirty="0" smtClean="0">
                <a:solidFill>
                  <a:srgbClr val="FF0000"/>
                </a:solidFill>
              </a:rPr>
              <a:t> (as) hangi topluluğa peygamber olarak gönderilmiştir?</a:t>
            </a:r>
          </a:p>
          <a:p>
            <a:r>
              <a:rPr lang="tr-TR" dirty="0" smtClean="0"/>
              <a:t>A- Mısır halkına</a:t>
            </a:r>
          </a:p>
          <a:p>
            <a:r>
              <a:rPr lang="tr-TR" dirty="0" smtClean="0"/>
              <a:t>B- Babil halkına</a:t>
            </a:r>
          </a:p>
          <a:p>
            <a:r>
              <a:rPr lang="tr-TR" dirty="0" smtClean="0"/>
              <a:t>C- </a:t>
            </a:r>
            <a:r>
              <a:rPr lang="tr-TR" dirty="0" err="1" smtClean="0"/>
              <a:t>İsrailoğullarına</a:t>
            </a:r>
            <a:endParaRPr lang="tr-TR" dirty="0" smtClean="0"/>
          </a:p>
          <a:p>
            <a:r>
              <a:rPr lang="tr-TR" dirty="0" smtClean="0"/>
              <a:t>D- </a:t>
            </a:r>
            <a:r>
              <a:rPr lang="tr-TR" dirty="0" err="1" smtClean="0"/>
              <a:t>Medyen</a:t>
            </a:r>
            <a:r>
              <a:rPr lang="tr-TR" dirty="0" smtClean="0"/>
              <a:t> halkına</a:t>
            </a:r>
          </a:p>
          <a:p>
            <a:endParaRPr lang="tr-TR" dirty="0"/>
          </a:p>
          <a:p>
            <a:pPr lvl="0"/>
            <a:r>
              <a:rPr lang="tr-TR" sz="3600" b="1" dirty="0" smtClean="0"/>
              <a:t>Cevap: </a:t>
            </a:r>
            <a:r>
              <a:rPr lang="tr-TR" sz="4000" b="1" dirty="0">
                <a:solidFill>
                  <a:srgbClr val="FF0000"/>
                </a:solidFill>
              </a:rPr>
              <a:t>D- </a:t>
            </a:r>
            <a:r>
              <a:rPr lang="tr-TR" sz="4000" b="1" dirty="0" err="1">
                <a:solidFill>
                  <a:srgbClr val="FF0000"/>
                </a:solidFill>
              </a:rPr>
              <a:t>Medyen</a:t>
            </a:r>
            <a:r>
              <a:rPr lang="tr-TR" sz="4000" b="1" dirty="0">
                <a:solidFill>
                  <a:srgbClr val="FF0000"/>
                </a:solidFill>
              </a:rPr>
              <a:t> halkına</a:t>
            </a:r>
          </a:p>
          <a:p>
            <a:endParaRPr lang="tr-TR" dirty="0" smtClean="0"/>
          </a:p>
          <a:p>
            <a:endParaRPr lang="tr-TR" dirty="0"/>
          </a:p>
        </p:txBody>
      </p:sp>
    </p:spTree>
    <p:extLst>
      <p:ext uri="{BB962C8B-B14F-4D97-AF65-F5344CB8AC3E}">
        <p14:creationId xmlns:p14="http://schemas.microsoft.com/office/powerpoint/2010/main" xmlns="" val="1182569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p:cTn id="7"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332656"/>
            <a:ext cx="8640960" cy="5793507"/>
          </a:xfrm>
        </p:spPr>
        <p:txBody>
          <a:bodyPr>
            <a:normAutofit fontScale="92500"/>
          </a:bodyPr>
          <a:lstStyle/>
          <a:p>
            <a:r>
              <a:rPr lang="tr-TR" dirty="0" smtClean="0"/>
              <a:t>45.</a:t>
            </a:r>
          </a:p>
          <a:p>
            <a:r>
              <a:rPr lang="tr-TR" dirty="0" smtClean="0"/>
              <a:t>Beş devesi olanın zekât vermesi gerekir. Beş deve için bir ............ </a:t>
            </a:r>
            <a:r>
              <a:rPr lang="tr-TR" dirty="0"/>
              <a:t>v</a:t>
            </a:r>
            <a:r>
              <a:rPr lang="tr-TR" dirty="0" smtClean="0"/>
              <a:t>eya ............. verilir. </a:t>
            </a:r>
          </a:p>
          <a:p>
            <a:r>
              <a:rPr lang="tr-TR" b="1" dirty="0" smtClean="0">
                <a:solidFill>
                  <a:srgbClr val="FF0000"/>
                </a:solidFill>
              </a:rPr>
              <a:t>Boşluğa uygun seçenek aşağıdakilerden hangisidir?</a:t>
            </a:r>
          </a:p>
          <a:p>
            <a:r>
              <a:rPr lang="tr-TR" dirty="0" smtClean="0"/>
              <a:t>A- dana---- buzağı</a:t>
            </a:r>
          </a:p>
          <a:p>
            <a:r>
              <a:rPr lang="tr-TR" dirty="0" smtClean="0"/>
              <a:t>B- koyun--- keçi</a:t>
            </a:r>
          </a:p>
          <a:p>
            <a:r>
              <a:rPr lang="tr-TR" dirty="0" smtClean="0"/>
              <a:t>C- koyun---- inek</a:t>
            </a:r>
          </a:p>
          <a:p>
            <a:r>
              <a:rPr lang="tr-TR" dirty="0" smtClean="0"/>
              <a:t>D- keçi---- dana</a:t>
            </a:r>
          </a:p>
          <a:p>
            <a:pPr marL="0" indent="0">
              <a:buNone/>
            </a:pPr>
            <a:endParaRPr lang="tr-TR" dirty="0" smtClean="0"/>
          </a:p>
          <a:p>
            <a:pPr lvl="0"/>
            <a:r>
              <a:rPr lang="tr-TR" sz="4300" b="1" dirty="0" smtClean="0"/>
              <a:t>Cevap: </a:t>
            </a:r>
            <a:r>
              <a:rPr lang="tr-TR" sz="4300" b="1" dirty="0">
                <a:solidFill>
                  <a:srgbClr val="FF0000"/>
                </a:solidFill>
              </a:rPr>
              <a:t>B- koyun--- keçi</a:t>
            </a:r>
          </a:p>
          <a:p>
            <a:pPr marL="0" indent="0">
              <a:buNone/>
            </a:pPr>
            <a:endParaRPr lang="tr-TR" dirty="0" smtClean="0"/>
          </a:p>
        </p:txBody>
      </p:sp>
    </p:spTree>
    <p:extLst>
      <p:ext uri="{BB962C8B-B14F-4D97-AF65-F5344CB8AC3E}">
        <p14:creationId xmlns:p14="http://schemas.microsoft.com/office/powerpoint/2010/main" xmlns="" val="330555029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p:spPr>
        <p:txBody>
          <a:bodyPr/>
          <a:lstStyle/>
          <a:p>
            <a:r>
              <a:rPr lang="tr-TR" dirty="0" smtClean="0"/>
              <a:t>46. </a:t>
            </a:r>
          </a:p>
          <a:p>
            <a:r>
              <a:rPr lang="tr-TR" sz="3600" b="1" dirty="0" smtClean="0">
                <a:solidFill>
                  <a:srgbClr val="FF0000"/>
                </a:solidFill>
              </a:rPr>
              <a:t>Aşağıdakilerden hangisi </a:t>
            </a:r>
            <a:r>
              <a:rPr lang="tr-TR" sz="3600" b="1" dirty="0" err="1" smtClean="0">
                <a:solidFill>
                  <a:srgbClr val="FF0000"/>
                </a:solidFill>
              </a:rPr>
              <a:t>Maûn</a:t>
            </a:r>
            <a:r>
              <a:rPr lang="tr-TR" sz="3600" b="1" dirty="0" smtClean="0">
                <a:solidFill>
                  <a:srgbClr val="FF0000"/>
                </a:solidFill>
              </a:rPr>
              <a:t> suresinin özelliklerinden değildir?</a:t>
            </a:r>
          </a:p>
          <a:p>
            <a:r>
              <a:rPr lang="tr-TR" dirty="0" smtClean="0"/>
              <a:t>A- Mekke döneminde inmiştir. </a:t>
            </a:r>
          </a:p>
          <a:p>
            <a:r>
              <a:rPr lang="tr-TR" dirty="0" smtClean="0"/>
              <a:t>B- 7 </a:t>
            </a:r>
            <a:r>
              <a:rPr lang="tr-TR" dirty="0" err="1" smtClean="0"/>
              <a:t>âyettir</a:t>
            </a:r>
            <a:r>
              <a:rPr lang="tr-TR" dirty="0" smtClean="0"/>
              <a:t>. </a:t>
            </a:r>
          </a:p>
          <a:p>
            <a:r>
              <a:rPr lang="tr-TR" dirty="0" smtClean="0"/>
              <a:t>C- </a:t>
            </a:r>
            <a:r>
              <a:rPr lang="tr-TR" dirty="0" err="1" smtClean="0"/>
              <a:t>Maûn</a:t>
            </a:r>
            <a:r>
              <a:rPr lang="tr-TR" dirty="0" smtClean="0"/>
              <a:t>, yardım ve zekât demektir.  </a:t>
            </a:r>
          </a:p>
          <a:p>
            <a:r>
              <a:rPr lang="tr-TR" dirty="0" smtClean="0"/>
              <a:t>D- Kur'an-ı  Kerim'in yedinci suresidir. </a:t>
            </a:r>
          </a:p>
          <a:p>
            <a:endParaRPr lang="tr-TR" dirty="0"/>
          </a:p>
          <a:p>
            <a:r>
              <a:rPr lang="tr-TR" sz="4400" b="1" dirty="0" smtClean="0">
                <a:solidFill>
                  <a:srgbClr val="FF0000"/>
                </a:solidFill>
              </a:rPr>
              <a:t>Cevap: D</a:t>
            </a:r>
          </a:p>
          <a:p>
            <a:endParaRPr lang="tr-TR" dirty="0"/>
          </a:p>
        </p:txBody>
      </p:sp>
    </p:spTree>
    <p:extLst>
      <p:ext uri="{BB962C8B-B14F-4D97-AF65-F5344CB8AC3E}">
        <p14:creationId xmlns:p14="http://schemas.microsoft.com/office/powerpoint/2010/main" xmlns="" val="4271719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p:cTn id="7"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8"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lstStyle/>
          <a:p>
            <a:r>
              <a:rPr lang="tr-TR" dirty="0" smtClean="0"/>
              <a:t>47.</a:t>
            </a:r>
          </a:p>
          <a:p>
            <a:pPr marL="0" indent="0">
              <a:buNone/>
            </a:pPr>
            <a:r>
              <a:rPr lang="tr-TR" sz="3600" b="1" dirty="0" smtClean="0">
                <a:solidFill>
                  <a:srgbClr val="FF0000"/>
                </a:solidFill>
              </a:rPr>
              <a:t>Aşağıdakilerden hangisi yardımlaşmanın bireysel faydalarından değildir? </a:t>
            </a:r>
          </a:p>
          <a:p>
            <a:pPr marL="0" indent="0">
              <a:buNone/>
            </a:pPr>
            <a:r>
              <a:rPr lang="tr-TR" dirty="0" smtClean="0"/>
              <a:t>A-cimriliği ortadan kaldırır</a:t>
            </a:r>
          </a:p>
          <a:p>
            <a:pPr marL="0" indent="0">
              <a:buNone/>
            </a:pPr>
            <a:r>
              <a:rPr lang="tr-TR" dirty="0" smtClean="0"/>
              <a:t>B- </a:t>
            </a:r>
            <a:r>
              <a:rPr lang="tr-TR" dirty="0" err="1" smtClean="0"/>
              <a:t>çömertliği</a:t>
            </a:r>
            <a:r>
              <a:rPr lang="tr-TR" dirty="0" smtClean="0"/>
              <a:t> sağlar</a:t>
            </a:r>
          </a:p>
          <a:p>
            <a:pPr marL="0" indent="0">
              <a:buNone/>
            </a:pPr>
            <a:r>
              <a:rPr lang="tr-TR" dirty="0" smtClean="0"/>
              <a:t>C- yoksulluğu azaltır</a:t>
            </a:r>
          </a:p>
          <a:p>
            <a:pPr marL="0" indent="0">
              <a:buNone/>
            </a:pPr>
            <a:r>
              <a:rPr lang="tr-TR" dirty="0" smtClean="0"/>
              <a:t>D- empati yapmayı sağlar</a:t>
            </a:r>
          </a:p>
          <a:p>
            <a:pPr marL="0" indent="0">
              <a:buNone/>
            </a:pPr>
            <a:endParaRPr lang="tr-TR" dirty="0"/>
          </a:p>
          <a:p>
            <a:pPr marL="0" lvl="0" indent="0">
              <a:buNone/>
            </a:pPr>
            <a:r>
              <a:rPr lang="tr-TR" sz="4000" b="1" dirty="0" smtClean="0"/>
              <a:t>Cevap: </a:t>
            </a:r>
            <a:r>
              <a:rPr lang="tr-TR" sz="4000" b="1" dirty="0">
                <a:solidFill>
                  <a:srgbClr val="FF0000"/>
                </a:solidFill>
              </a:rPr>
              <a:t>C- yoksulluğu azaltır</a:t>
            </a:r>
          </a:p>
          <a:p>
            <a:pPr marL="0" indent="0">
              <a:buNone/>
            </a:pPr>
            <a:endParaRPr lang="tr-TR" dirty="0" smtClean="0"/>
          </a:p>
          <a:p>
            <a:pPr marL="0" indent="0">
              <a:buNone/>
            </a:pPr>
            <a:endParaRPr lang="tr-TR" dirty="0"/>
          </a:p>
        </p:txBody>
      </p:sp>
    </p:spTree>
    <p:extLst>
      <p:ext uri="{BB962C8B-B14F-4D97-AF65-F5344CB8AC3E}">
        <p14:creationId xmlns:p14="http://schemas.microsoft.com/office/powerpoint/2010/main" xmlns="" val="272271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wipe(down)">
                                      <p:cBhvr>
                                        <p:cTn id="7" dur="580">
                                          <p:stCondLst>
                                            <p:cond delay="0"/>
                                          </p:stCondLst>
                                        </p:cTn>
                                        <p:tgtEl>
                                          <p:spTgt spid="3">
                                            <p:txEl>
                                              <p:pRg st="7" end="7"/>
                                            </p:txEl>
                                          </p:spTgt>
                                        </p:tgtEl>
                                      </p:cBhvr>
                                    </p:animEffect>
                                    <p:anim calcmode="lin" valueType="num">
                                      <p:cBhvr>
                                        <p:cTn id="8"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7" end="7"/>
                                            </p:txEl>
                                          </p:spTgt>
                                        </p:tgtEl>
                                      </p:cBhvr>
                                      <p:to x="100000" y="60000"/>
                                    </p:animScale>
                                    <p:animScale>
                                      <p:cBhvr>
                                        <p:cTn id="14" dur="166" decel="50000">
                                          <p:stCondLst>
                                            <p:cond delay="676"/>
                                          </p:stCondLst>
                                        </p:cTn>
                                        <p:tgtEl>
                                          <p:spTgt spid="3">
                                            <p:txEl>
                                              <p:pRg st="7" end="7"/>
                                            </p:txEl>
                                          </p:spTgt>
                                        </p:tgtEl>
                                      </p:cBhvr>
                                      <p:to x="100000" y="100000"/>
                                    </p:animScale>
                                    <p:animScale>
                                      <p:cBhvr>
                                        <p:cTn id="15" dur="26">
                                          <p:stCondLst>
                                            <p:cond delay="1312"/>
                                          </p:stCondLst>
                                        </p:cTn>
                                        <p:tgtEl>
                                          <p:spTgt spid="3">
                                            <p:txEl>
                                              <p:pRg st="7" end="7"/>
                                            </p:txEl>
                                          </p:spTgt>
                                        </p:tgtEl>
                                      </p:cBhvr>
                                      <p:to x="100000" y="80000"/>
                                    </p:animScale>
                                    <p:animScale>
                                      <p:cBhvr>
                                        <p:cTn id="16" dur="166" decel="50000">
                                          <p:stCondLst>
                                            <p:cond delay="1338"/>
                                          </p:stCondLst>
                                        </p:cTn>
                                        <p:tgtEl>
                                          <p:spTgt spid="3">
                                            <p:txEl>
                                              <p:pRg st="7" end="7"/>
                                            </p:txEl>
                                          </p:spTgt>
                                        </p:tgtEl>
                                      </p:cBhvr>
                                      <p:to x="100000" y="100000"/>
                                    </p:animScale>
                                    <p:animScale>
                                      <p:cBhvr>
                                        <p:cTn id="17" dur="26">
                                          <p:stCondLst>
                                            <p:cond delay="1642"/>
                                          </p:stCondLst>
                                        </p:cTn>
                                        <p:tgtEl>
                                          <p:spTgt spid="3">
                                            <p:txEl>
                                              <p:pRg st="7" end="7"/>
                                            </p:txEl>
                                          </p:spTgt>
                                        </p:tgtEl>
                                      </p:cBhvr>
                                      <p:to x="100000" y="90000"/>
                                    </p:animScale>
                                    <p:animScale>
                                      <p:cBhvr>
                                        <p:cTn id="18" dur="166" decel="50000">
                                          <p:stCondLst>
                                            <p:cond delay="1668"/>
                                          </p:stCondLst>
                                        </p:cTn>
                                        <p:tgtEl>
                                          <p:spTgt spid="3">
                                            <p:txEl>
                                              <p:pRg st="7" end="7"/>
                                            </p:txEl>
                                          </p:spTgt>
                                        </p:tgtEl>
                                      </p:cBhvr>
                                      <p:to x="100000" y="100000"/>
                                    </p:animScale>
                                    <p:animScale>
                                      <p:cBhvr>
                                        <p:cTn id="19" dur="26">
                                          <p:stCondLst>
                                            <p:cond delay="1808"/>
                                          </p:stCondLst>
                                        </p:cTn>
                                        <p:tgtEl>
                                          <p:spTgt spid="3">
                                            <p:txEl>
                                              <p:pRg st="7" end="7"/>
                                            </p:txEl>
                                          </p:spTgt>
                                        </p:tgtEl>
                                      </p:cBhvr>
                                      <p:to x="100000" y="95000"/>
                                    </p:animScale>
                                    <p:animScale>
                                      <p:cBhvr>
                                        <p:cTn id="20" dur="166" decel="50000">
                                          <p:stCondLst>
                                            <p:cond delay="1834"/>
                                          </p:stCondLst>
                                        </p:cTn>
                                        <p:tgtEl>
                                          <p:spTgt spid="3">
                                            <p:txEl>
                                              <p:pRg st="7" end="7"/>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260648"/>
            <a:ext cx="8363272" cy="6597352"/>
          </a:xfrm>
        </p:spPr>
        <p:txBody>
          <a:bodyPr>
            <a:normAutofit/>
          </a:bodyPr>
          <a:lstStyle/>
          <a:p>
            <a:r>
              <a:rPr lang="tr-TR" dirty="0" smtClean="0"/>
              <a:t>4. </a:t>
            </a:r>
            <a:r>
              <a:rPr lang="tr-TR" b="1" dirty="0" smtClean="0">
                <a:solidFill>
                  <a:srgbClr val="66FF33"/>
                </a:solidFill>
              </a:rPr>
              <a:t>“Sevdiğiniz şeylerden Allah yolunda harcamadıkça, gerçek iyiliğe asla erişemezsiniz. Her ne harcarsanız Allah onu hakkıyla bilir.” (Âl-i İmrân suresi, 92. ayet.)</a:t>
            </a:r>
          </a:p>
          <a:p>
            <a:r>
              <a:rPr lang="tr-TR" dirty="0" smtClean="0">
                <a:solidFill>
                  <a:srgbClr val="FF0000"/>
                </a:solidFill>
              </a:rPr>
              <a:t>Bu ayetin gereğini yapmak isteyen Fatma Zehra aşağıdakilerden hanisini yapmaz?</a:t>
            </a:r>
          </a:p>
          <a:p>
            <a:r>
              <a:rPr lang="tr-TR" dirty="0" smtClean="0"/>
              <a:t>A- eskimiş paltosunu sadaka olarak vermelidir.</a:t>
            </a:r>
          </a:p>
          <a:p>
            <a:r>
              <a:rPr lang="tr-TR" dirty="0" smtClean="0"/>
              <a:t>B- yeni aldığı ayakkabısını fakir birine vermesi</a:t>
            </a:r>
          </a:p>
          <a:p>
            <a:r>
              <a:rPr lang="tr-TR" dirty="0" smtClean="0"/>
              <a:t>C- sevdiği tuniğini Suriyeli birine vermesi</a:t>
            </a:r>
          </a:p>
          <a:p>
            <a:r>
              <a:rPr lang="tr-TR" dirty="0" smtClean="0"/>
              <a:t>D- Kapıya gelen dilenciye bir miktar para vermesi</a:t>
            </a:r>
          </a:p>
          <a:p>
            <a:r>
              <a:rPr lang="tr-TR" b="1" dirty="0" smtClean="0">
                <a:solidFill>
                  <a:srgbClr val="FF0000"/>
                </a:solidFill>
              </a:rPr>
              <a:t>A- eskimiş paltosunu sadaka olarak vermelidir.</a:t>
            </a:r>
          </a:p>
          <a:p>
            <a:endParaRPr lang="tr-TR" dirty="0"/>
          </a:p>
          <a:p>
            <a:endParaRPr lang="tr-TR" dirty="0" smtClean="0"/>
          </a:p>
          <a:p>
            <a:endParaRPr lang="tr-TR" dirty="0"/>
          </a:p>
        </p:txBody>
      </p:sp>
    </p:spTree>
    <p:extLst>
      <p:ext uri="{BB962C8B-B14F-4D97-AF65-F5344CB8AC3E}">
        <p14:creationId xmlns:p14="http://schemas.microsoft.com/office/powerpoint/2010/main" xmlns="" val="4144295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p:cTn id="7"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rmAutofit fontScale="92500" lnSpcReduction="20000"/>
          </a:bodyPr>
          <a:lstStyle/>
          <a:p>
            <a:r>
              <a:rPr lang="tr-TR" dirty="0" smtClean="0"/>
              <a:t>48.</a:t>
            </a:r>
          </a:p>
          <a:p>
            <a:r>
              <a:rPr lang="tr-TR" sz="3600" b="1" dirty="0" smtClean="0">
                <a:solidFill>
                  <a:srgbClr val="FF0000"/>
                </a:solidFill>
              </a:rPr>
              <a:t>“El </a:t>
            </a:r>
            <a:r>
              <a:rPr lang="tr-TR" sz="3600" b="1" dirty="0" err="1" smtClean="0">
                <a:solidFill>
                  <a:srgbClr val="FF0000"/>
                </a:solidFill>
              </a:rPr>
              <a:t>el</a:t>
            </a:r>
            <a:r>
              <a:rPr lang="tr-TR" sz="3600" b="1" dirty="0" smtClean="0">
                <a:solidFill>
                  <a:srgbClr val="FF0000"/>
                </a:solidFill>
              </a:rPr>
              <a:t> ile, değirmen yel ile.” deyimiyle anlatılmak istenen nedir? </a:t>
            </a:r>
          </a:p>
          <a:p>
            <a:r>
              <a:rPr lang="tr-TR" dirty="0" smtClean="0"/>
              <a:t>A- İşlerimizin yürümesi için birbirimize yardım etmeliyiz.</a:t>
            </a:r>
          </a:p>
          <a:p>
            <a:r>
              <a:rPr lang="tr-TR" dirty="0" smtClean="0"/>
              <a:t>B- Kimse yardımlaşmasa da işlerimiz yolunda gider.</a:t>
            </a:r>
          </a:p>
          <a:p>
            <a:r>
              <a:rPr lang="tr-TR" dirty="0" smtClean="0"/>
              <a:t>C- Değirmen için rüzgar olmazsa da çalışır.</a:t>
            </a:r>
          </a:p>
          <a:p>
            <a:r>
              <a:rPr lang="tr-TR" dirty="0" smtClean="0"/>
              <a:t>D- El aleme rezil olmamak için çalışmalıyız.</a:t>
            </a:r>
          </a:p>
          <a:p>
            <a:endParaRPr lang="tr-TR" dirty="0"/>
          </a:p>
          <a:p>
            <a:pPr lvl="0"/>
            <a:r>
              <a:rPr lang="tr-TR" dirty="0" smtClean="0"/>
              <a:t>Cevap: </a:t>
            </a:r>
            <a:r>
              <a:rPr lang="tr-TR" b="1" dirty="0">
                <a:solidFill>
                  <a:srgbClr val="FF0000"/>
                </a:solidFill>
              </a:rPr>
              <a:t>A- İşlerimizin yürümesi için birbirimize yardım etmeliyiz.</a:t>
            </a:r>
          </a:p>
          <a:p>
            <a:endParaRPr lang="tr-TR" dirty="0"/>
          </a:p>
        </p:txBody>
      </p:sp>
    </p:spTree>
    <p:extLst>
      <p:ext uri="{BB962C8B-B14F-4D97-AF65-F5344CB8AC3E}">
        <p14:creationId xmlns:p14="http://schemas.microsoft.com/office/powerpoint/2010/main" xmlns="" val="1940281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circle(in)">
                                      <p:cBhvr>
                                        <p:cTn id="7"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7504" y="188640"/>
            <a:ext cx="8928992" cy="6552728"/>
          </a:xfrm>
        </p:spPr>
        <p:txBody>
          <a:bodyPr>
            <a:normAutofit fontScale="92500" lnSpcReduction="10000"/>
          </a:bodyPr>
          <a:lstStyle/>
          <a:p>
            <a:pPr>
              <a:spcAft>
                <a:spcPts val="0"/>
              </a:spcAft>
            </a:pPr>
            <a:r>
              <a:rPr lang="tr-TR" dirty="0" smtClean="0"/>
              <a:t>49.</a:t>
            </a:r>
            <a:r>
              <a:rPr lang="tr-TR" dirty="0">
                <a:ea typeface="Calibri"/>
                <a:cs typeface="Times New Roman"/>
              </a:rPr>
              <a:t> Yaşantısını Allah’ın rızasına uygun olmasını isteyen insan dini emir ve yasaklara uymada büyük bir titizlik göstermelidir. Bir işinin olmasını istiyorsa da öncelikle amacını belirlemeli sonra yapacağı iş için gerekli şartları sağlamalı ve daha sonra işe girişmelidir. Tabi ki iş burada bitmemektedir. Son aşama olarak ......</a:t>
            </a:r>
          </a:p>
          <a:p>
            <a:pPr>
              <a:spcAft>
                <a:spcPts val="0"/>
              </a:spcAft>
            </a:pPr>
            <a:r>
              <a:rPr lang="tr-TR" b="1" dirty="0">
                <a:ea typeface="Calibri"/>
                <a:cs typeface="Times New Roman"/>
              </a:rPr>
              <a:t>Yukarıdaki paragraf aşağıdakilerden hangisi ile devam ettirilemez?</a:t>
            </a:r>
            <a:endParaRPr lang="tr-TR" dirty="0">
              <a:ea typeface="Calibri"/>
              <a:cs typeface="Times New Roman"/>
            </a:endParaRPr>
          </a:p>
          <a:p>
            <a:pPr>
              <a:spcAft>
                <a:spcPts val="0"/>
              </a:spcAft>
            </a:pPr>
            <a:r>
              <a:rPr lang="tr-TR" b="1" dirty="0">
                <a:ea typeface="Calibri"/>
                <a:cs typeface="Times New Roman"/>
              </a:rPr>
              <a:t>A)  </a:t>
            </a:r>
            <a:r>
              <a:rPr lang="tr-TR" dirty="0">
                <a:ea typeface="Calibri"/>
                <a:cs typeface="Times New Roman"/>
              </a:rPr>
              <a:t>Allah’a samimi tevekkül etmelidir.</a:t>
            </a:r>
          </a:p>
          <a:p>
            <a:pPr>
              <a:spcAft>
                <a:spcPts val="0"/>
              </a:spcAft>
            </a:pPr>
            <a:r>
              <a:rPr lang="tr-TR" b="1" dirty="0">
                <a:ea typeface="Calibri"/>
                <a:cs typeface="Times New Roman"/>
              </a:rPr>
              <a:t>B)</a:t>
            </a:r>
            <a:r>
              <a:rPr lang="tr-TR" dirty="0">
                <a:ea typeface="Calibri"/>
                <a:cs typeface="Times New Roman"/>
              </a:rPr>
              <a:t> Sonucu Allah’a havale etmelidir.</a:t>
            </a:r>
          </a:p>
          <a:p>
            <a:pPr>
              <a:spcAft>
                <a:spcPts val="0"/>
              </a:spcAft>
            </a:pPr>
            <a:r>
              <a:rPr lang="tr-TR" b="1" dirty="0">
                <a:ea typeface="Calibri"/>
                <a:cs typeface="Times New Roman"/>
              </a:rPr>
              <a:t>C)</a:t>
            </a:r>
            <a:r>
              <a:rPr lang="tr-TR" dirty="0">
                <a:ea typeface="Calibri"/>
                <a:cs typeface="Times New Roman"/>
              </a:rPr>
              <a:t> İşi bitmiş kabul edip rahatlamalıdır.</a:t>
            </a:r>
          </a:p>
          <a:p>
            <a:pPr>
              <a:spcAft>
                <a:spcPts val="0"/>
              </a:spcAft>
            </a:pPr>
            <a:r>
              <a:rPr lang="tr-TR" b="1" dirty="0">
                <a:ea typeface="Calibri"/>
                <a:cs typeface="Times New Roman"/>
              </a:rPr>
              <a:t>D)</a:t>
            </a:r>
            <a:r>
              <a:rPr lang="tr-TR" dirty="0">
                <a:ea typeface="Calibri"/>
                <a:cs typeface="Times New Roman"/>
              </a:rPr>
              <a:t> Dua ile işinin olmasını istemelidir</a:t>
            </a:r>
            <a:r>
              <a:rPr lang="tr-TR" dirty="0" smtClean="0">
                <a:ea typeface="Calibri"/>
                <a:cs typeface="Times New Roman"/>
              </a:rPr>
              <a:t>.</a:t>
            </a:r>
          </a:p>
          <a:p>
            <a:pPr lvl="0"/>
            <a:r>
              <a:rPr lang="tr-TR" sz="3500" b="1" dirty="0" smtClean="0">
                <a:solidFill>
                  <a:srgbClr val="FF0000"/>
                </a:solidFill>
                <a:ea typeface="Calibri"/>
                <a:cs typeface="Times New Roman"/>
              </a:rPr>
              <a:t>Cevap: </a:t>
            </a:r>
            <a:r>
              <a:rPr lang="tr-TR" sz="3500" b="1" dirty="0">
                <a:solidFill>
                  <a:srgbClr val="FF0000"/>
                </a:solidFill>
                <a:ea typeface="Calibri"/>
                <a:cs typeface="Times New Roman"/>
              </a:rPr>
              <a:t>C) İşi bitmiş kabul edip rahatlamalıdır.</a:t>
            </a:r>
          </a:p>
          <a:p>
            <a:pPr>
              <a:spcAft>
                <a:spcPts val="0"/>
              </a:spcAft>
            </a:pPr>
            <a:endParaRPr lang="tr-TR" sz="3500" b="1" dirty="0">
              <a:solidFill>
                <a:srgbClr val="FF0000"/>
              </a:solidFill>
              <a:ea typeface="Calibri"/>
              <a:cs typeface="Times New Roman"/>
            </a:endParaRPr>
          </a:p>
          <a:p>
            <a:endParaRPr lang="tr-TR" dirty="0" smtClean="0"/>
          </a:p>
          <a:p>
            <a:endParaRPr lang="tr-TR" dirty="0"/>
          </a:p>
        </p:txBody>
      </p:sp>
    </p:spTree>
    <p:extLst>
      <p:ext uri="{BB962C8B-B14F-4D97-AF65-F5344CB8AC3E}">
        <p14:creationId xmlns:p14="http://schemas.microsoft.com/office/powerpoint/2010/main" xmlns="" val="1887797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p:cTn id="7"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8"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6480720"/>
          </a:xfrm>
        </p:spPr>
        <p:txBody>
          <a:bodyPr>
            <a:normAutofit fontScale="92500" lnSpcReduction="10000"/>
          </a:bodyPr>
          <a:lstStyle/>
          <a:p>
            <a:pPr>
              <a:spcAft>
                <a:spcPts val="0"/>
              </a:spcAft>
            </a:pPr>
            <a:r>
              <a:rPr lang="tr-TR" dirty="0" smtClean="0"/>
              <a:t>50.</a:t>
            </a:r>
            <a:r>
              <a:rPr lang="tr-TR" b="1" dirty="0">
                <a:ea typeface="Calibri"/>
                <a:cs typeface="Times New Roman"/>
              </a:rPr>
              <a:t> </a:t>
            </a:r>
            <a:endParaRPr lang="tr-TR" b="1" dirty="0" smtClean="0">
              <a:ea typeface="Calibri"/>
              <a:cs typeface="Times New Roman"/>
            </a:endParaRPr>
          </a:p>
          <a:p>
            <a:pPr>
              <a:spcAft>
                <a:spcPts val="0"/>
              </a:spcAft>
            </a:pPr>
            <a:r>
              <a:rPr lang="tr-TR" b="1" dirty="0" smtClean="0">
                <a:ea typeface="Calibri"/>
                <a:cs typeface="Times New Roman"/>
              </a:rPr>
              <a:t>I-</a:t>
            </a:r>
            <a:r>
              <a:rPr lang="tr-TR" dirty="0" smtClean="0">
                <a:ea typeface="Calibri"/>
                <a:cs typeface="Times New Roman"/>
              </a:rPr>
              <a:t> </a:t>
            </a:r>
            <a:r>
              <a:rPr lang="tr-TR" dirty="0">
                <a:ea typeface="Calibri"/>
                <a:cs typeface="Times New Roman"/>
              </a:rPr>
              <a:t>Ahmet tarlada patates topladı.</a:t>
            </a:r>
          </a:p>
          <a:p>
            <a:pPr>
              <a:spcAft>
                <a:spcPts val="0"/>
              </a:spcAft>
            </a:pPr>
            <a:r>
              <a:rPr lang="tr-TR" b="1" dirty="0">
                <a:ea typeface="Calibri"/>
                <a:cs typeface="Times New Roman"/>
              </a:rPr>
              <a:t>II-</a:t>
            </a:r>
            <a:r>
              <a:rPr lang="tr-TR" dirty="0">
                <a:ea typeface="Calibri"/>
                <a:cs typeface="Times New Roman"/>
              </a:rPr>
              <a:t> Yarın halı saha maçına gideceğiz.</a:t>
            </a:r>
          </a:p>
          <a:p>
            <a:pPr>
              <a:spcAft>
                <a:spcPts val="0"/>
              </a:spcAft>
            </a:pPr>
            <a:r>
              <a:rPr lang="tr-TR" b="1" dirty="0">
                <a:ea typeface="Calibri"/>
                <a:cs typeface="Times New Roman"/>
              </a:rPr>
              <a:t>III-</a:t>
            </a:r>
            <a:r>
              <a:rPr lang="tr-TR" dirty="0">
                <a:ea typeface="Calibri"/>
                <a:cs typeface="Times New Roman"/>
              </a:rPr>
              <a:t> Trafik kazasında beş kişi yaralandı.</a:t>
            </a:r>
          </a:p>
          <a:p>
            <a:pPr>
              <a:spcAft>
                <a:spcPts val="0"/>
              </a:spcAft>
            </a:pPr>
            <a:r>
              <a:rPr lang="tr-TR" dirty="0">
                <a:ea typeface="Calibri"/>
                <a:cs typeface="Times New Roman"/>
              </a:rPr>
              <a:t> </a:t>
            </a:r>
          </a:p>
          <a:p>
            <a:pPr>
              <a:spcAft>
                <a:spcPts val="0"/>
              </a:spcAft>
            </a:pPr>
            <a:r>
              <a:rPr lang="tr-TR" b="1" dirty="0">
                <a:ea typeface="Calibri"/>
                <a:cs typeface="Times New Roman"/>
              </a:rPr>
              <a:t>Yukarıdaki cümleleri kaza mı , kader mi? Diye cevaplandırdığımızda hangi seçenek ortaya çıkar? </a:t>
            </a:r>
            <a:endParaRPr lang="tr-TR" dirty="0">
              <a:ea typeface="Calibri"/>
              <a:cs typeface="Times New Roman"/>
            </a:endParaRPr>
          </a:p>
          <a:p>
            <a:pPr>
              <a:spcAft>
                <a:spcPts val="0"/>
              </a:spcAft>
              <a:tabLst>
                <a:tab pos="3451860" algn="l"/>
              </a:tabLst>
            </a:pPr>
            <a:r>
              <a:rPr lang="tr-TR" dirty="0">
                <a:ea typeface="Calibri"/>
                <a:cs typeface="Times New Roman"/>
              </a:rPr>
              <a:t>	</a:t>
            </a:r>
          </a:p>
          <a:p>
            <a:pPr>
              <a:spcAft>
                <a:spcPts val="0"/>
              </a:spcAft>
            </a:pPr>
            <a:r>
              <a:rPr lang="tr-TR" b="1" dirty="0">
                <a:ea typeface="Calibri"/>
                <a:cs typeface="Times New Roman"/>
              </a:rPr>
              <a:t>A)</a:t>
            </a:r>
            <a:r>
              <a:rPr lang="tr-TR" dirty="0">
                <a:ea typeface="Calibri"/>
                <a:cs typeface="Times New Roman"/>
              </a:rPr>
              <a:t> kader- kader- kaza     </a:t>
            </a:r>
            <a:r>
              <a:rPr lang="tr-TR" b="1" dirty="0">
                <a:ea typeface="Calibri"/>
                <a:cs typeface="Times New Roman"/>
              </a:rPr>
              <a:t>B)</a:t>
            </a:r>
            <a:r>
              <a:rPr lang="tr-TR" dirty="0">
                <a:ea typeface="Calibri"/>
                <a:cs typeface="Times New Roman"/>
              </a:rPr>
              <a:t> kaza- kader- </a:t>
            </a:r>
            <a:r>
              <a:rPr lang="tr-TR" dirty="0" smtClean="0">
                <a:ea typeface="Calibri"/>
                <a:cs typeface="Times New Roman"/>
              </a:rPr>
              <a:t>kaza        </a:t>
            </a:r>
            <a:r>
              <a:rPr lang="tr-TR" b="1" dirty="0" smtClean="0">
                <a:ea typeface="Calibri"/>
                <a:cs typeface="Times New Roman"/>
              </a:rPr>
              <a:t>C</a:t>
            </a:r>
            <a:r>
              <a:rPr lang="tr-TR" b="1" dirty="0">
                <a:ea typeface="Calibri"/>
                <a:cs typeface="Times New Roman"/>
              </a:rPr>
              <a:t>)</a:t>
            </a:r>
            <a:r>
              <a:rPr lang="tr-TR" dirty="0">
                <a:ea typeface="Calibri"/>
                <a:cs typeface="Times New Roman"/>
              </a:rPr>
              <a:t> kaza, kaza, kader </a:t>
            </a:r>
            <a:r>
              <a:rPr lang="tr-TR" dirty="0" smtClean="0">
                <a:ea typeface="Calibri"/>
                <a:cs typeface="Times New Roman"/>
              </a:rPr>
              <a:t>       </a:t>
            </a:r>
            <a:r>
              <a:rPr lang="tr-TR" b="1" dirty="0" smtClean="0">
                <a:ea typeface="Calibri"/>
                <a:cs typeface="Times New Roman"/>
              </a:rPr>
              <a:t>D)</a:t>
            </a:r>
            <a:r>
              <a:rPr lang="tr-TR" dirty="0" smtClean="0">
                <a:ea typeface="Calibri"/>
                <a:cs typeface="Times New Roman"/>
              </a:rPr>
              <a:t>  </a:t>
            </a:r>
            <a:r>
              <a:rPr lang="tr-TR" dirty="0">
                <a:ea typeface="Calibri"/>
                <a:cs typeface="Times New Roman"/>
              </a:rPr>
              <a:t>kaza, </a:t>
            </a:r>
            <a:r>
              <a:rPr lang="tr-TR" dirty="0" smtClean="0">
                <a:ea typeface="Calibri"/>
                <a:cs typeface="Times New Roman"/>
              </a:rPr>
              <a:t>kaza, kaza</a:t>
            </a:r>
          </a:p>
          <a:p>
            <a:pPr>
              <a:spcAft>
                <a:spcPts val="0"/>
              </a:spcAft>
            </a:pPr>
            <a:endParaRPr lang="tr-TR" dirty="0" smtClean="0">
              <a:ea typeface="Calibri"/>
              <a:cs typeface="Times New Roman"/>
            </a:endParaRPr>
          </a:p>
          <a:p>
            <a:pPr>
              <a:spcAft>
                <a:spcPts val="0"/>
              </a:spcAft>
            </a:pPr>
            <a:r>
              <a:rPr lang="tr-TR" dirty="0" smtClean="0">
                <a:ea typeface="Calibri"/>
                <a:cs typeface="Times New Roman"/>
              </a:rPr>
              <a:t>Cevap:</a:t>
            </a:r>
            <a:r>
              <a:rPr lang="tr-TR" sz="3900" b="1" dirty="0">
                <a:solidFill>
                  <a:srgbClr val="FF0000"/>
                </a:solidFill>
                <a:ea typeface="Calibri"/>
                <a:cs typeface="Times New Roman"/>
              </a:rPr>
              <a:t> B) kaza- kader- kaza </a:t>
            </a:r>
          </a:p>
          <a:p>
            <a:pPr marL="0" indent="0">
              <a:spcAft>
                <a:spcPts val="0"/>
              </a:spcAft>
              <a:buNone/>
            </a:pPr>
            <a:endParaRPr lang="tr-TR" dirty="0">
              <a:ea typeface="Calibri"/>
              <a:cs typeface="Times New Roman"/>
            </a:endParaRPr>
          </a:p>
          <a:p>
            <a:endParaRPr lang="tr-TR" dirty="0"/>
          </a:p>
        </p:txBody>
      </p:sp>
    </p:spTree>
    <p:extLst>
      <p:ext uri="{BB962C8B-B14F-4D97-AF65-F5344CB8AC3E}">
        <p14:creationId xmlns:p14="http://schemas.microsoft.com/office/powerpoint/2010/main" xmlns="" val="501209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animEffect transition="in" filter="wipe(down)">
                                      <p:cBhvr>
                                        <p:cTn id="7" dur="580">
                                          <p:stCondLst>
                                            <p:cond delay="0"/>
                                          </p:stCondLst>
                                        </p:cTn>
                                        <p:tgtEl>
                                          <p:spTgt spid="3">
                                            <p:txEl>
                                              <p:pRg st="9" end="9"/>
                                            </p:txEl>
                                          </p:spTgt>
                                        </p:tgtEl>
                                      </p:cBhvr>
                                    </p:animEffect>
                                    <p:anim calcmode="lin" valueType="num">
                                      <p:cBhvr>
                                        <p:cTn id="8"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9" end="9"/>
                                            </p:txEl>
                                          </p:spTgt>
                                        </p:tgtEl>
                                      </p:cBhvr>
                                      <p:to x="100000" y="60000"/>
                                    </p:animScale>
                                    <p:animScale>
                                      <p:cBhvr>
                                        <p:cTn id="14" dur="166" decel="50000">
                                          <p:stCondLst>
                                            <p:cond delay="676"/>
                                          </p:stCondLst>
                                        </p:cTn>
                                        <p:tgtEl>
                                          <p:spTgt spid="3">
                                            <p:txEl>
                                              <p:pRg st="9" end="9"/>
                                            </p:txEl>
                                          </p:spTgt>
                                        </p:tgtEl>
                                      </p:cBhvr>
                                      <p:to x="100000" y="100000"/>
                                    </p:animScale>
                                    <p:animScale>
                                      <p:cBhvr>
                                        <p:cTn id="15" dur="26">
                                          <p:stCondLst>
                                            <p:cond delay="1312"/>
                                          </p:stCondLst>
                                        </p:cTn>
                                        <p:tgtEl>
                                          <p:spTgt spid="3">
                                            <p:txEl>
                                              <p:pRg st="9" end="9"/>
                                            </p:txEl>
                                          </p:spTgt>
                                        </p:tgtEl>
                                      </p:cBhvr>
                                      <p:to x="100000" y="80000"/>
                                    </p:animScale>
                                    <p:animScale>
                                      <p:cBhvr>
                                        <p:cTn id="16" dur="166" decel="50000">
                                          <p:stCondLst>
                                            <p:cond delay="1338"/>
                                          </p:stCondLst>
                                        </p:cTn>
                                        <p:tgtEl>
                                          <p:spTgt spid="3">
                                            <p:txEl>
                                              <p:pRg st="9" end="9"/>
                                            </p:txEl>
                                          </p:spTgt>
                                        </p:tgtEl>
                                      </p:cBhvr>
                                      <p:to x="100000" y="100000"/>
                                    </p:animScale>
                                    <p:animScale>
                                      <p:cBhvr>
                                        <p:cTn id="17" dur="26">
                                          <p:stCondLst>
                                            <p:cond delay="1642"/>
                                          </p:stCondLst>
                                        </p:cTn>
                                        <p:tgtEl>
                                          <p:spTgt spid="3">
                                            <p:txEl>
                                              <p:pRg st="9" end="9"/>
                                            </p:txEl>
                                          </p:spTgt>
                                        </p:tgtEl>
                                      </p:cBhvr>
                                      <p:to x="100000" y="90000"/>
                                    </p:animScale>
                                    <p:animScale>
                                      <p:cBhvr>
                                        <p:cTn id="18" dur="166" decel="50000">
                                          <p:stCondLst>
                                            <p:cond delay="1668"/>
                                          </p:stCondLst>
                                        </p:cTn>
                                        <p:tgtEl>
                                          <p:spTgt spid="3">
                                            <p:txEl>
                                              <p:pRg st="9" end="9"/>
                                            </p:txEl>
                                          </p:spTgt>
                                        </p:tgtEl>
                                      </p:cBhvr>
                                      <p:to x="100000" y="100000"/>
                                    </p:animScale>
                                    <p:animScale>
                                      <p:cBhvr>
                                        <p:cTn id="19" dur="26">
                                          <p:stCondLst>
                                            <p:cond delay="1808"/>
                                          </p:stCondLst>
                                        </p:cTn>
                                        <p:tgtEl>
                                          <p:spTgt spid="3">
                                            <p:txEl>
                                              <p:pRg st="9" end="9"/>
                                            </p:txEl>
                                          </p:spTgt>
                                        </p:tgtEl>
                                      </p:cBhvr>
                                      <p:to x="100000" y="95000"/>
                                    </p:animScale>
                                    <p:animScale>
                                      <p:cBhvr>
                                        <p:cTn id="20" dur="166" decel="50000">
                                          <p:stCondLst>
                                            <p:cond delay="1834"/>
                                          </p:stCondLst>
                                        </p:cTn>
                                        <p:tgtEl>
                                          <p:spTgt spid="3">
                                            <p:txEl>
                                              <p:pRg st="9" end="9"/>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6264696"/>
          </a:xfrm>
        </p:spPr>
        <p:txBody>
          <a:bodyPr>
            <a:normAutofit fontScale="85000" lnSpcReduction="10000"/>
          </a:bodyPr>
          <a:lstStyle/>
          <a:p>
            <a:pPr>
              <a:spcAft>
                <a:spcPts val="0"/>
              </a:spcAft>
            </a:pPr>
            <a:r>
              <a:rPr lang="tr-TR" dirty="0">
                <a:ea typeface="Calibri"/>
                <a:cs typeface="Times New Roman"/>
              </a:rPr>
              <a:t>“Allah’a ibadet edin ve ona hiçbir şeyi ortak koşmayın. Anne babaya, akrabaya, yetimlere, yoksullara, yakın komşuya, uzak komşuya, yanınızdaki arkadaşa, yolcuya, elinizin altındakilere iyilik edin. Şüphesiz, Allah kibirlenen ve övünen kimseleri sevmez.” Nisâ suresi, 36. ayet</a:t>
            </a:r>
            <a:r>
              <a:rPr lang="tr-TR" dirty="0" smtClean="0">
                <a:ea typeface="Calibri"/>
                <a:cs typeface="Times New Roman"/>
              </a:rPr>
              <a:t>.</a:t>
            </a:r>
            <a:endParaRPr lang="tr-TR" dirty="0">
              <a:ea typeface="Calibri"/>
              <a:cs typeface="Times New Roman"/>
            </a:endParaRPr>
          </a:p>
          <a:p>
            <a:pPr>
              <a:spcAft>
                <a:spcPts val="0"/>
              </a:spcAft>
            </a:pPr>
            <a:r>
              <a:rPr lang="tr-TR" dirty="0">
                <a:ea typeface="Calibri"/>
                <a:cs typeface="Times New Roman"/>
              </a:rPr>
              <a:t>Bu ayetten hangi sonuç çıkarılamaz?</a:t>
            </a:r>
          </a:p>
          <a:p>
            <a:pPr>
              <a:spcAft>
                <a:spcPts val="0"/>
              </a:spcAft>
            </a:pPr>
            <a:r>
              <a:rPr lang="tr-TR" dirty="0">
                <a:ea typeface="Calibri"/>
                <a:cs typeface="Times New Roman"/>
              </a:rPr>
              <a:t>A) Anne ve babamıza iyi davranmalıyız</a:t>
            </a:r>
          </a:p>
          <a:p>
            <a:pPr>
              <a:spcAft>
                <a:spcPts val="0"/>
              </a:spcAft>
            </a:pPr>
            <a:r>
              <a:rPr lang="tr-TR" dirty="0">
                <a:ea typeface="Calibri"/>
                <a:cs typeface="Times New Roman"/>
              </a:rPr>
              <a:t>B) İyilik yapmaya en uzak komşudan başlamalıyız</a:t>
            </a:r>
          </a:p>
          <a:p>
            <a:pPr>
              <a:spcAft>
                <a:spcPts val="0"/>
              </a:spcAft>
            </a:pPr>
            <a:r>
              <a:rPr lang="tr-TR" dirty="0">
                <a:ea typeface="Calibri"/>
                <a:cs typeface="Times New Roman"/>
              </a:rPr>
              <a:t>C) Kişi kendindeki özelliklerle şımarmamalıdır</a:t>
            </a:r>
          </a:p>
          <a:p>
            <a:pPr>
              <a:spcAft>
                <a:spcPts val="0"/>
              </a:spcAft>
            </a:pPr>
            <a:r>
              <a:rPr lang="tr-TR" dirty="0">
                <a:ea typeface="Calibri"/>
                <a:cs typeface="Times New Roman"/>
              </a:rPr>
              <a:t>D) Zor durumda olanlara yardım </a:t>
            </a:r>
            <a:r>
              <a:rPr lang="tr-TR" dirty="0" smtClean="0">
                <a:ea typeface="Calibri"/>
                <a:cs typeface="Times New Roman"/>
              </a:rPr>
              <a:t>etmeliyiz</a:t>
            </a:r>
          </a:p>
          <a:p>
            <a:pPr lvl="0"/>
            <a:endParaRPr lang="tr-TR" dirty="0" smtClean="0">
              <a:ea typeface="Calibri"/>
              <a:cs typeface="Times New Roman"/>
            </a:endParaRPr>
          </a:p>
          <a:p>
            <a:pPr lvl="0"/>
            <a:r>
              <a:rPr lang="tr-TR" dirty="0" smtClean="0">
                <a:ea typeface="Calibri"/>
                <a:cs typeface="Times New Roman"/>
              </a:rPr>
              <a:t>Cevap: </a:t>
            </a:r>
            <a:r>
              <a:rPr lang="tr-TR" sz="3500" b="1" dirty="0">
                <a:solidFill>
                  <a:srgbClr val="FF0000"/>
                </a:solidFill>
                <a:ea typeface="Calibri"/>
                <a:cs typeface="Times New Roman"/>
              </a:rPr>
              <a:t>B) İyilik yapmaya en uzak komşudan başlamalıyız</a:t>
            </a:r>
          </a:p>
          <a:p>
            <a:pPr>
              <a:spcAft>
                <a:spcPts val="0"/>
              </a:spcAft>
            </a:pPr>
            <a:endParaRPr lang="tr-TR" dirty="0">
              <a:ea typeface="Calibri"/>
              <a:cs typeface="Times New Roman"/>
            </a:endParaRPr>
          </a:p>
          <a:p>
            <a:endParaRPr lang="tr-TR" dirty="0"/>
          </a:p>
        </p:txBody>
      </p:sp>
    </p:spTree>
    <p:extLst>
      <p:ext uri="{BB962C8B-B14F-4D97-AF65-F5344CB8AC3E}">
        <p14:creationId xmlns:p14="http://schemas.microsoft.com/office/powerpoint/2010/main" xmlns="" val="3934689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p:cTn id="7"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8"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7504" y="332656"/>
            <a:ext cx="8856984" cy="6264696"/>
          </a:xfrm>
        </p:spPr>
        <p:txBody>
          <a:bodyPr>
            <a:normAutofit fontScale="92500" lnSpcReduction="20000"/>
          </a:bodyPr>
          <a:lstStyle/>
          <a:p>
            <a:pPr>
              <a:spcAft>
                <a:spcPts val="0"/>
              </a:spcAft>
            </a:pPr>
            <a:r>
              <a:rPr lang="tr-TR" dirty="0">
                <a:ea typeface="Calibri"/>
                <a:cs typeface="Times New Roman"/>
              </a:rPr>
              <a:t>“O, karanlığı yarıp sabahı çıkarandır. Geceyi dinlenme zamanı, Güneşi ve Ayı da ince birer hesap ölçüsü kıldı. Bütün bunlar mutlak güç sahibinin, hakkıyla bilenin takdiridir (ölçüp biçmesidir).” </a:t>
            </a:r>
            <a:r>
              <a:rPr lang="tr-TR" dirty="0" err="1">
                <a:ea typeface="Calibri"/>
                <a:cs typeface="Times New Roman"/>
              </a:rPr>
              <a:t>En’âm</a:t>
            </a:r>
            <a:r>
              <a:rPr lang="tr-TR" dirty="0">
                <a:ea typeface="Calibri"/>
                <a:cs typeface="Times New Roman"/>
              </a:rPr>
              <a:t> suresi, 96. ayet.</a:t>
            </a:r>
          </a:p>
          <a:p>
            <a:pPr>
              <a:spcAft>
                <a:spcPts val="0"/>
              </a:spcAft>
            </a:pPr>
            <a:r>
              <a:rPr lang="tr-TR" b="1" dirty="0">
                <a:ea typeface="Calibri"/>
                <a:cs typeface="Times New Roman"/>
              </a:rPr>
              <a:t>Ayette vurgulanan düşünce aşağıdakilerden hangisi olabilir?</a:t>
            </a:r>
            <a:endParaRPr lang="tr-TR" dirty="0">
              <a:ea typeface="Calibri"/>
              <a:cs typeface="Times New Roman"/>
            </a:endParaRPr>
          </a:p>
          <a:p>
            <a:pPr>
              <a:spcAft>
                <a:spcPts val="0"/>
              </a:spcAft>
            </a:pPr>
            <a:r>
              <a:rPr lang="tr-TR" b="1" dirty="0">
                <a:ea typeface="Calibri"/>
                <a:cs typeface="Times New Roman"/>
              </a:rPr>
              <a:t>A) </a:t>
            </a:r>
            <a:r>
              <a:rPr lang="tr-TR" dirty="0">
                <a:ea typeface="Calibri"/>
                <a:cs typeface="Times New Roman"/>
              </a:rPr>
              <a:t>Allah evreni bir düzen ve ölçüye göre yaratmıştır.</a:t>
            </a:r>
          </a:p>
          <a:p>
            <a:pPr>
              <a:spcAft>
                <a:spcPts val="0"/>
              </a:spcAft>
            </a:pPr>
            <a:r>
              <a:rPr lang="tr-TR" b="1" dirty="0">
                <a:ea typeface="Calibri"/>
                <a:cs typeface="Times New Roman"/>
              </a:rPr>
              <a:t>B) </a:t>
            </a:r>
            <a:r>
              <a:rPr lang="tr-TR" dirty="0">
                <a:ea typeface="Calibri"/>
                <a:cs typeface="Times New Roman"/>
              </a:rPr>
              <a:t>Doğa kanunları vesilesi ile düzen ve ölçü vardır.</a:t>
            </a:r>
          </a:p>
          <a:p>
            <a:pPr>
              <a:spcAft>
                <a:spcPts val="0"/>
              </a:spcAft>
            </a:pPr>
            <a:r>
              <a:rPr lang="tr-TR" b="1" dirty="0">
                <a:ea typeface="Calibri"/>
                <a:cs typeface="Times New Roman"/>
              </a:rPr>
              <a:t>C) </a:t>
            </a:r>
            <a:r>
              <a:rPr lang="tr-TR" dirty="0">
                <a:ea typeface="Calibri"/>
                <a:cs typeface="Times New Roman"/>
              </a:rPr>
              <a:t>Evrendeki düzen bazen bozulabilmektedir.</a:t>
            </a:r>
          </a:p>
          <a:p>
            <a:pPr>
              <a:spcAft>
                <a:spcPts val="0"/>
              </a:spcAft>
            </a:pPr>
            <a:r>
              <a:rPr lang="tr-TR" b="1" dirty="0">
                <a:ea typeface="Calibri"/>
                <a:cs typeface="Times New Roman"/>
              </a:rPr>
              <a:t>D) </a:t>
            </a:r>
            <a:r>
              <a:rPr lang="tr-TR" dirty="0">
                <a:ea typeface="Calibri"/>
                <a:cs typeface="Times New Roman"/>
              </a:rPr>
              <a:t>Evrendeki düzende insanların da payı vardır</a:t>
            </a:r>
            <a:r>
              <a:rPr lang="tr-TR" dirty="0" smtClean="0">
                <a:ea typeface="Calibri"/>
                <a:cs typeface="Times New Roman"/>
              </a:rPr>
              <a:t>.</a:t>
            </a:r>
          </a:p>
          <a:p>
            <a:pPr marL="0" lvl="0" indent="0">
              <a:buNone/>
            </a:pPr>
            <a:endParaRPr lang="tr-TR" dirty="0">
              <a:ea typeface="Calibri"/>
              <a:cs typeface="Times New Roman"/>
            </a:endParaRPr>
          </a:p>
          <a:p>
            <a:pPr marL="0" lvl="0" indent="0">
              <a:buNone/>
            </a:pPr>
            <a:endParaRPr lang="tr-TR" dirty="0" smtClean="0">
              <a:ea typeface="Calibri"/>
              <a:cs typeface="Times New Roman"/>
            </a:endParaRPr>
          </a:p>
          <a:p>
            <a:pPr marL="0" lvl="0" indent="0">
              <a:buNone/>
            </a:pPr>
            <a:r>
              <a:rPr lang="tr-TR" dirty="0" smtClean="0">
                <a:ea typeface="Calibri"/>
                <a:cs typeface="Times New Roman"/>
              </a:rPr>
              <a:t>Cevap: </a:t>
            </a:r>
            <a:r>
              <a:rPr lang="tr-TR" b="1" dirty="0" smtClean="0">
                <a:solidFill>
                  <a:srgbClr val="FF0000"/>
                </a:solidFill>
                <a:ea typeface="Calibri"/>
                <a:cs typeface="Times New Roman"/>
              </a:rPr>
              <a:t>A</a:t>
            </a:r>
            <a:r>
              <a:rPr lang="tr-TR" b="1" dirty="0">
                <a:solidFill>
                  <a:srgbClr val="FF0000"/>
                </a:solidFill>
                <a:ea typeface="Calibri"/>
                <a:cs typeface="Times New Roman"/>
              </a:rPr>
              <a:t>) Allah evreni bir düzen ve ölçüye göre yaratmıştır.</a:t>
            </a:r>
          </a:p>
          <a:p>
            <a:pPr>
              <a:spcAft>
                <a:spcPts val="0"/>
              </a:spcAft>
            </a:pPr>
            <a:endParaRPr lang="tr-TR" dirty="0">
              <a:ea typeface="Calibri"/>
              <a:cs typeface="Times New Roman"/>
            </a:endParaRPr>
          </a:p>
          <a:p>
            <a:endParaRPr lang="tr-TR" dirty="0"/>
          </a:p>
        </p:txBody>
      </p:sp>
    </p:spTree>
    <p:extLst>
      <p:ext uri="{BB962C8B-B14F-4D97-AF65-F5344CB8AC3E}">
        <p14:creationId xmlns:p14="http://schemas.microsoft.com/office/powerpoint/2010/main" xmlns="" val="3486981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wipe(down)">
                                      <p:cBhvr>
                                        <p:cTn id="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16632"/>
            <a:ext cx="8229600" cy="6624736"/>
          </a:xfrm>
        </p:spPr>
        <p:txBody>
          <a:bodyPr>
            <a:normAutofit lnSpcReduction="10000"/>
          </a:bodyPr>
          <a:lstStyle/>
          <a:p>
            <a:pPr>
              <a:spcAft>
                <a:spcPts val="0"/>
              </a:spcAft>
            </a:pPr>
            <a:r>
              <a:rPr lang="tr-TR" b="1" dirty="0">
                <a:ea typeface="Calibri"/>
                <a:cs typeface="Times New Roman"/>
              </a:rPr>
              <a:t>Canlıların doğması, gelişmesi ve üremesi gibi olaylar bu yasalar kapsamında değerlendirilir. Yüce Allah (c.c.) bitki, hayvan ve insanların yapı ve işlevlerini bu yasalara bağlı kılmıştır.</a:t>
            </a:r>
            <a:endParaRPr lang="tr-TR" dirty="0">
              <a:ea typeface="Calibri"/>
              <a:cs typeface="Times New Roman"/>
            </a:endParaRPr>
          </a:p>
          <a:p>
            <a:pPr>
              <a:spcAft>
                <a:spcPts val="0"/>
              </a:spcAft>
            </a:pPr>
            <a:r>
              <a:rPr lang="tr-TR" dirty="0">
                <a:ea typeface="Calibri"/>
                <a:cs typeface="Times New Roman"/>
              </a:rPr>
              <a:t> </a:t>
            </a:r>
          </a:p>
          <a:p>
            <a:pPr>
              <a:spcAft>
                <a:spcPts val="0"/>
              </a:spcAft>
            </a:pPr>
            <a:r>
              <a:rPr lang="tr-TR" b="1" dirty="0">
                <a:solidFill>
                  <a:srgbClr val="FF0000"/>
                </a:solidFill>
                <a:ea typeface="Calibri"/>
                <a:cs typeface="Times New Roman"/>
              </a:rPr>
              <a:t>Sözü geçen evrensel yasa hangisidir?</a:t>
            </a:r>
          </a:p>
          <a:p>
            <a:pPr>
              <a:spcAft>
                <a:spcPts val="0"/>
              </a:spcAft>
            </a:pPr>
            <a:r>
              <a:rPr lang="tr-TR" dirty="0">
                <a:ea typeface="Calibri"/>
                <a:cs typeface="Times New Roman"/>
              </a:rPr>
              <a:t>A) Fiziksel yasa</a:t>
            </a:r>
          </a:p>
          <a:p>
            <a:pPr>
              <a:spcAft>
                <a:spcPts val="0"/>
              </a:spcAft>
            </a:pPr>
            <a:r>
              <a:rPr lang="tr-TR" dirty="0">
                <a:ea typeface="Calibri"/>
                <a:cs typeface="Times New Roman"/>
              </a:rPr>
              <a:t>B) Toplumsal yasa</a:t>
            </a:r>
          </a:p>
          <a:p>
            <a:pPr>
              <a:spcAft>
                <a:spcPts val="0"/>
              </a:spcAft>
            </a:pPr>
            <a:r>
              <a:rPr lang="tr-TR" dirty="0">
                <a:ea typeface="Calibri"/>
                <a:cs typeface="Times New Roman"/>
              </a:rPr>
              <a:t>C) Biyolojik yasa</a:t>
            </a:r>
          </a:p>
          <a:p>
            <a:pPr>
              <a:spcAft>
                <a:spcPts val="0"/>
              </a:spcAft>
            </a:pPr>
            <a:r>
              <a:rPr lang="tr-TR" dirty="0">
                <a:ea typeface="Calibri"/>
                <a:cs typeface="Times New Roman"/>
              </a:rPr>
              <a:t>D) Bireysel </a:t>
            </a:r>
            <a:r>
              <a:rPr lang="tr-TR" dirty="0" smtClean="0">
                <a:ea typeface="Calibri"/>
                <a:cs typeface="Times New Roman"/>
              </a:rPr>
              <a:t>yasa</a:t>
            </a:r>
          </a:p>
          <a:p>
            <a:pPr marL="0" lvl="0" indent="0">
              <a:buNone/>
            </a:pPr>
            <a:endParaRPr lang="tr-TR" dirty="0" smtClean="0">
              <a:ea typeface="Calibri"/>
              <a:cs typeface="Times New Roman"/>
            </a:endParaRPr>
          </a:p>
          <a:p>
            <a:pPr marL="0" lvl="0" indent="0">
              <a:buNone/>
            </a:pPr>
            <a:r>
              <a:rPr lang="tr-TR" dirty="0" smtClean="0">
                <a:ea typeface="Calibri"/>
                <a:cs typeface="Times New Roman"/>
              </a:rPr>
              <a:t>Cevap: </a:t>
            </a:r>
            <a:r>
              <a:rPr lang="tr-TR" sz="4000" b="1" dirty="0">
                <a:solidFill>
                  <a:srgbClr val="FF0000"/>
                </a:solidFill>
                <a:ea typeface="Calibri"/>
                <a:cs typeface="Times New Roman"/>
              </a:rPr>
              <a:t>C) Biyolojik yasa</a:t>
            </a:r>
          </a:p>
          <a:p>
            <a:pPr>
              <a:spcAft>
                <a:spcPts val="0"/>
              </a:spcAft>
            </a:pPr>
            <a:endParaRPr lang="tr-TR" dirty="0">
              <a:ea typeface="Calibri"/>
              <a:cs typeface="Times New Roman"/>
            </a:endParaRPr>
          </a:p>
          <a:p>
            <a:endParaRPr lang="tr-TR" dirty="0"/>
          </a:p>
        </p:txBody>
      </p:sp>
    </p:spTree>
    <p:extLst>
      <p:ext uri="{BB962C8B-B14F-4D97-AF65-F5344CB8AC3E}">
        <p14:creationId xmlns:p14="http://schemas.microsoft.com/office/powerpoint/2010/main" xmlns="" val="292675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fade">
                                      <p:cBhvr>
                                        <p:cTn id="7" dur="2000"/>
                                        <p:tgtEl>
                                          <p:spTgt spid="3">
                                            <p:txEl>
                                              <p:pRg st="8" end="8"/>
                                            </p:txEl>
                                          </p:spTgt>
                                        </p:tgtEl>
                                      </p:cBhvr>
                                    </p:animEffect>
                                    <p:anim calcmode="lin" valueType="num">
                                      <p:cBhvr>
                                        <p:cTn id="8" dur="2000" fill="hold"/>
                                        <p:tgtEl>
                                          <p:spTgt spid="3">
                                            <p:txEl>
                                              <p:pRg st="8" end="8"/>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8" end="8"/>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404664"/>
            <a:ext cx="8856984" cy="6264696"/>
          </a:xfrm>
        </p:spPr>
        <p:txBody>
          <a:bodyPr>
            <a:normAutofit fontScale="92500" lnSpcReduction="10000"/>
          </a:bodyPr>
          <a:lstStyle/>
          <a:p>
            <a:pPr>
              <a:spcAft>
                <a:spcPts val="0"/>
              </a:spcAft>
            </a:pPr>
            <a:r>
              <a:rPr lang="tr-TR" b="1" dirty="0">
                <a:ea typeface="Calibri"/>
                <a:cs typeface="Times New Roman"/>
              </a:rPr>
              <a:t>Sınavda kopya çeken Ömer sonradan yaptığının kötü ahlak dışı bir davranış olduğunun farkına varır.</a:t>
            </a:r>
            <a:endParaRPr lang="tr-TR" dirty="0">
              <a:ea typeface="Calibri"/>
              <a:cs typeface="Times New Roman"/>
            </a:endParaRPr>
          </a:p>
          <a:p>
            <a:pPr>
              <a:spcAft>
                <a:spcPts val="0"/>
              </a:spcAft>
            </a:pPr>
            <a:r>
              <a:rPr lang="tr-TR" dirty="0">
                <a:ea typeface="Calibri"/>
                <a:cs typeface="Times New Roman"/>
              </a:rPr>
              <a:t>Buna göre Ömer aşağıdakilerden hangisi yapması uygun değildir?</a:t>
            </a:r>
          </a:p>
          <a:p>
            <a:pPr>
              <a:spcAft>
                <a:spcPts val="0"/>
              </a:spcAft>
            </a:pPr>
            <a:r>
              <a:rPr lang="tr-TR" dirty="0">
                <a:ea typeface="Calibri"/>
                <a:cs typeface="Times New Roman"/>
              </a:rPr>
              <a:t>A) Öğretmeninden samimi bir şekilde özür dilemeli</a:t>
            </a:r>
          </a:p>
          <a:p>
            <a:pPr>
              <a:spcAft>
                <a:spcPts val="0"/>
              </a:spcAft>
            </a:pPr>
            <a:r>
              <a:rPr lang="tr-TR" dirty="0">
                <a:ea typeface="Calibri"/>
                <a:cs typeface="Times New Roman"/>
              </a:rPr>
              <a:t>B) Bir daha böyle bir işe kalkışmamalı</a:t>
            </a:r>
          </a:p>
          <a:p>
            <a:pPr>
              <a:spcAft>
                <a:spcPts val="0"/>
              </a:spcAft>
            </a:pPr>
            <a:r>
              <a:rPr lang="tr-TR" dirty="0">
                <a:ea typeface="Calibri"/>
                <a:cs typeface="Times New Roman"/>
              </a:rPr>
              <a:t>C) Derslerine daha dikkatli çalışmalı</a:t>
            </a:r>
          </a:p>
          <a:p>
            <a:pPr>
              <a:spcAft>
                <a:spcPts val="0"/>
              </a:spcAft>
            </a:pPr>
            <a:r>
              <a:rPr lang="tr-TR" dirty="0">
                <a:ea typeface="Calibri"/>
                <a:cs typeface="Times New Roman"/>
              </a:rPr>
              <a:t>D) Kimsenin görmediğini düşünerek </a:t>
            </a:r>
            <a:r>
              <a:rPr lang="tr-TR" dirty="0" smtClean="0">
                <a:ea typeface="Calibri"/>
                <a:cs typeface="Times New Roman"/>
              </a:rPr>
              <a:t>rahatlamalı</a:t>
            </a:r>
          </a:p>
          <a:p>
            <a:pPr>
              <a:spcAft>
                <a:spcPts val="0"/>
              </a:spcAft>
            </a:pPr>
            <a:endParaRPr lang="tr-TR" dirty="0">
              <a:ea typeface="Calibri"/>
              <a:cs typeface="Times New Roman"/>
            </a:endParaRPr>
          </a:p>
          <a:p>
            <a:pPr lvl="0"/>
            <a:endParaRPr lang="tr-TR" dirty="0" smtClean="0">
              <a:ea typeface="Calibri"/>
              <a:cs typeface="Times New Roman"/>
            </a:endParaRPr>
          </a:p>
          <a:p>
            <a:pPr lvl="0"/>
            <a:r>
              <a:rPr lang="tr-TR" dirty="0" smtClean="0">
                <a:ea typeface="Calibri"/>
                <a:cs typeface="Times New Roman"/>
              </a:rPr>
              <a:t>Cevap: </a:t>
            </a:r>
            <a:r>
              <a:rPr lang="tr-TR" sz="3500" b="1" dirty="0">
                <a:solidFill>
                  <a:srgbClr val="FF0000"/>
                </a:solidFill>
                <a:ea typeface="Calibri"/>
                <a:cs typeface="Times New Roman"/>
              </a:rPr>
              <a:t>D) Kimsenin görmediğini düşünerek rahatlamalı</a:t>
            </a:r>
          </a:p>
          <a:p>
            <a:pPr>
              <a:spcAft>
                <a:spcPts val="0"/>
              </a:spcAft>
            </a:pPr>
            <a:endParaRPr lang="tr-TR" dirty="0">
              <a:ea typeface="Calibri"/>
              <a:cs typeface="Times New Roman"/>
            </a:endParaRPr>
          </a:p>
          <a:p>
            <a:endParaRPr lang="tr-TR" dirty="0"/>
          </a:p>
        </p:txBody>
      </p:sp>
    </p:spTree>
    <p:extLst>
      <p:ext uri="{BB962C8B-B14F-4D97-AF65-F5344CB8AC3E}">
        <p14:creationId xmlns:p14="http://schemas.microsoft.com/office/powerpoint/2010/main" xmlns="" val="3028764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wipe(down)">
                                      <p:cBhvr>
                                        <p:cTn id="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7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İçerik Yer Tutucusu 2"/>
          <p:cNvSpPr>
            <a:spLocks noGrp="1"/>
          </p:cNvSpPr>
          <p:nvPr>
            <p:ph idx="1"/>
          </p:nvPr>
        </p:nvSpPr>
        <p:spPr>
          <a:xfrm>
            <a:off x="457200" y="476672"/>
            <a:ext cx="8229600" cy="6381327"/>
          </a:xfrm>
        </p:spPr>
        <p:txBody>
          <a:bodyPr>
            <a:normAutofit fontScale="70000" lnSpcReduction="20000"/>
          </a:bodyPr>
          <a:lstStyle/>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smtClean="0"/>
          </a:p>
          <a:p>
            <a:endParaRPr lang="tr-TR" dirty="0"/>
          </a:p>
          <a:p>
            <a:endParaRPr lang="tr-TR" dirty="0" smtClean="0"/>
          </a:p>
          <a:p>
            <a:r>
              <a:rPr lang="tr-TR" sz="3600" b="1" dirty="0" smtClean="0">
                <a:solidFill>
                  <a:srgbClr val="7030A0"/>
                </a:solidFill>
              </a:rPr>
              <a:t>Unutma!!! çalışan kişiye hayat umduğundan daha fazlasını verir.</a:t>
            </a:r>
          </a:p>
          <a:p>
            <a:endParaRPr lang="tr-TR" sz="3600" b="1" dirty="0">
              <a:solidFill>
                <a:srgbClr val="7030A0"/>
              </a:solidFill>
            </a:endParaRPr>
          </a:p>
          <a:p>
            <a:r>
              <a:rPr lang="tr-TR" sz="3600" b="1" dirty="0">
                <a:solidFill>
                  <a:srgbClr val="7030A0"/>
                </a:solidFill>
              </a:rPr>
              <a:t>G</a:t>
            </a:r>
            <a:r>
              <a:rPr lang="tr-TR" sz="3600" b="1" dirty="0" smtClean="0">
                <a:solidFill>
                  <a:srgbClr val="7030A0"/>
                </a:solidFill>
              </a:rPr>
              <a:t>ül eken </a:t>
            </a:r>
            <a:r>
              <a:rPr lang="tr-TR" sz="3600" b="1" dirty="0" err="1" smtClean="0">
                <a:solidFill>
                  <a:srgbClr val="7030A0"/>
                </a:solidFill>
              </a:rPr>
              <a:t>güllenir</a:t>
            </a:r>
            <a:r>
              <a:rPr lang="tr-TR" sz="3600" b="1" dirty="0" smtClean="0">
                <a:solidFill>
                  <a:srgbClr val="7030A0"/>
                </a:solidFill>
              </a:rPr>
              <a:t>, rüzgar eken fırtına biçer.</a:t>
            </a:r>
          </a:p>
          <a:p>
            <a:r>
              <a:rPr lang="tr-TR" sz="3600" b="1" dirty="0" smtClean="0">
                <a:solidFill>
                  <a:srgbClr val="7030A0"/>
                </a:solidFill>
              </a:rPr>
              <a:t>HAYAT YOLUNDA SANA BAŞARILAR SEVGİLİ ÖĞRENCİM.</a:t>
            </a:r>
            <a:endParaRPr lang="tr-TR" sz="3600" b="1" dirty="0">
              <a:solidFill>
                <a:srgbClr val="7030A0"/>
              </a:solidFill>
            </a:endParaRPr>
          </a:p>
        </p:txBody>
      </p:sp>
    </p:spTree>
    <p:extLst>
      <p:ext uri="{BB962C8B-B14F-4D97-AF65-F5344CB8AC3E}">
        <p14:creationId xmlns:p14="http://schemas.microsoft.com/office/powerpoint/2010/main" xmlns="" val="598000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9144000" cy="6957392"/>
          </a:xfrm>
          <a:solidFill>
            <a:srgbClr val="92D050"/>
          </a:solidFill>
        </p:spPr>
        <p:txBody>
          <a:bodyPr/>
          <a:lstStyle/>
          <a:p>
            <a:r>
              <a:rPr lang="tr-TR" dirty="0" smtClean="0"/>
              <a:t>5. </a:t>
            </a:r>
          </a:p>
          <a:p>
            <a:pPr marL="571500" indent="-571500">
              <a:buFont typeface="+mj-lt"/>
              <a:buAutoNum type="romanUcPeriod"/>
            </a:pPr>
            <a:r>
              <a:rPr lang="tr-TR" dirty="0" smtClean="0"/>
              <a:t>Onu çok seviyordum. </a:t>
            </a:r>
          </a:p>
          <a:p>
            <a:pPr marL="571500" indent="-571500">
              <a:buFont typeface="+mj-lt"/>
              <a:buAutoNum type="romanUcPeriod"/>
            </a:pPr>
            <a:r>
              <a:rPr lang="tr-TR" dirty="0" smtClean="0"/>
              <a:t>İhtiyacım yoktu</a:t>
            </a:r>
          </a:p>
          <a:p>
            <a:pPr marL="571500" indent="-571500">
              <a:buFont typeface="+mj-lt"/>
              <a:buAutoNum type="romanUcPeriod"/>
            </a:pPr>
            <a:r>
              <a:rPr lang="tr-TR" dirty="0" smtClean="0"/>
              <a:t>Modası geçmişti.</a:t>
            </a:r>
          </a:p>
          <a:p>
            <a:pPr marL="571500" indent="-571500">
              <a:buFont typeface="+mj-lt"/>
              <a:buAutoNum type="romanUcPeriod"/>
            </a:pPr>
            <a:r>
              <a:rPr lang="tr-TR" dirty="0" smtClean="0"/>
              <a:t>Çok eskimişti.</a:t>
            </a:r>
          </a:p>
          <a:p>
            <a:pPr marL="0" indent="0">
              <a:buNone/>
            </a:pPr>
            <a:r>
              <a:rPr lang="tr-TR" b="1" dirty="0" smtClean="0">
                <a:solidFill>
                  <a:srgbClr val="FF0000"/>
                </a:solidFill>
              </a:rPr>
              <a:t>Yardım yapmak isteyen </a:t>
            </a:r>
            <a:r>
              <a:rPr lang="tr-TR" b="1" dirty="0" err="1" smtClean="0">
                <a:solidFill>
                  <a:srgbClr val="00B050"/>
                </a:solidFill>
              </a:rPr>
              <a:t>Rümeysa</a:t>
            </a:r>
            <a:r>
              <a:rPr lang="tr-TR" b="1" dirty="0" smtClean="0">
                <a:solidFill>
                  <a:srgbClr val="00B050"/>
                </a:solidFill>
              </a:rPr>
              <a:t> </a:t>
            </a:r>
            <a:r>
              <a:rPr lang="tr-TR" b="1" dirty="0" smtClean="0">
                <a:solidFill>
                  <a:srgbClr val="FF0000"/>
                </a:solidFill>
              </a:rPr>
              <a:t>yukardaki hangi düşünceye göre hareket etmelidir?</a:t>
            </a:r>
          </a:p>
          <a:p>
            <a:r>
              <a:rPr lang="tr-TR" dirty="0" smtClean="0"/>
              <a:t>A- I       B- II             C-  III                D- IV</a:t>
            </a:r>
            <a:endParaRPr lang="tr-TR" dirty="0"/>
          </a:p>
          <a:p>
            <a:endParaRPr lang="tr-TR" dirty="0" smtClean="0"/>
          </a:p>
          <a:p>
            <a:r>
              <a:rPr lang="tr-TR" b="1" dirty="0" smtClean="0">
                <a:solidFill>
                  <a:srgbClr val="FF0000"/>
                </a:solidFill>
              </a:rPr>
              <a:t>CEVAP: A- I </a:t>
            </a:r>
            <a:endParaRPr lang="tr-TR" b="1" dirty="0">
              <a:solidFill>
                <a:srgbClr val="FF0000"/>
              </a:solidFill>
            </a:endParaRPr>
          </a:p>
        </p:txBody>
      </p:sp>
    </p:spTree>
    <p:extLst>
      <p:ext uri="{BB962C8B-B14F-4D97-AF65-F5344CB8AC3E}">
        <p14:creationId xmlns:p14="http://schemas.microsoft.com/office/powerpoint/2010/main" xmlns="" val="2025994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 calcmode="lin" valueType="num">
                                      <p:cBhvr>
                                        <p:cTn id="7"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8"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9"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332656"/>
            <a:ext cx="8229600" cy="5976664"/>
          </a:xfrm>
        </p:spPr>
        <p:txBody>
          <a:bodyPr/>
          <a:lstStyle/>
          <a:p>
            <a:r>
              <a:rPr lang="tr-TR" b="1" dirty="0" smtClean="0">
                <a:solidFill>
                  <a:srgbClr val="FF0000"/>
                </a:solidFill>
              </a:rPr>
              <a:t>6. Aşağıdakilerden hangisi </a:t>
            </a:r>
            <a:r>
              <a:rPr lang="tr-TR" b="1" dirty="0" err="1" smtClean="0">
                <a:solidFill>
                  <a:srgbClr val="FF0000"/>
                </a:solidFill>
              </a:rPr>
              <a:t>Zekat’ın</a:t>
            </a:r>
            <a:r>
              <a:rPr lang="tr-TR" b="1" dirty="0" smtClean="0">
                <a:solidFill>
                  <a:srgbClr val="FF0000"/>
                </a:solidFill>
              </a:rPr>
              <a:t> sözlük anlamlarından değildir?</a:t>
            </a:r>
          </a:p>
          <a:p>
            <a:r>
              <a:rPr lang="tr-TR" dirty="0" smtClean="0"/>
              <a:t>A- temizlenme</a:t>
            </a:r>
            <a:endParaRPr lang="tr-TR" dirty="0"/>
          </a:p>
          <a:p>
            <a:r>
              <a:rPr lang="tr-TR" dirty="0" smtClean="0"/>
              <a:t>B- çoğalma</a:t>
            </a:r>
          </a:p>
          <a:p>
            <a:r>
              <a:rPr lang="tr-TR" dirty="0" smtClean="0"/>
              <a:t>C- bereket</a:t>
            </a:r>
          </a:p>
          <a:p>
            <a:r>
              <a:rPr lang="tr-TR" dirty="0" smtClean="0"/>
              <a:t>D-  vermek </a:t>
            </a:r>
          </a:p>
          <a:p>
            <a:endParaRPr lang="tr-TR" dirty="0"/>
          </a:p>
          <a:p>
            <a:r>
              <a:rPr lang="tr-TR" sz="4000" b="1" dirty="0" smtClean="0">
                <a:solidFill>
                  <a:srgbClr val="FF0000"/>
                </a:solidFill>
              </a:rPr>
              <a:t>Cevap: D-  vermek </a:t>
            </a:r>
          </a:p>
          <a:p>
            <a:endParaRPr lang="tr-TR" dirty="0"/>
          </a:p>
        </p:txBody>
      </p:sp>
    </p:spTree>
    <p:extLst>
      <p:ext uri="{BB962C8B-B14F-4D97-AF65-F5344CB8AC3E}">
        <p14:creationId xmlns:p14="http://schemas.microsoft.com/office/powerpoint/2010/main" xmlns="" val="5341516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p:spPr>
        <p:txBody>
          <a:bodyPr>
            <a:normAutofit fontScale="92500" lnSpcReduction="10000"/>
          </a:bodyPr>
          <a:lstStyle/>
          <a:p>
            <a:r>
              <a:rPr lang="tr-TR" dirty="0" smtClean="0"/>
              <a:t>7. Hz. Peygamber  “Müminler birbirlerini sevmede, birbirlerine merhamet etmede ve şefkat göstermede bir bedenin ................ gibidir. Bedenin bir .................  rahatsızlandığında diğeri de  uykusuzluk ve yüksek ateşle bu acıya ortak olur.” </a:t>
            </a:r>
          </a:p>
          <a:p>
            <a:r>
              <a:rPr lang="tr-TR" dirty="0" smtClean="0"/>
              <a:t>BOŞLUĞA HANGİ KELİME GETİRİLMELİDİR?</a:t>
            </a:r>
          </a:p>
          <a:p>
            <a:r>
              <a:rPr lang="tr-TR" dirty="0" smtClean="0"/>
              <a:t>A- duvarı</a:t>
            </a:r>
          </a:p>
          <a:p>
            <a:r>
              <a:rPr lang="tr-TR" dirty="0" smtClean="0"/>
              <a:t>B- eti</a:t>
            </a:r>
          </a:p>
          <a:p>
            <a:r>
              <a:rPr lang="tr-TR" dirty="0" smtClean="0"/>
              <a:t>C- organı</a:t>
            </a:r>
          </a:p>
          <a:p>
            <a:r>
              <a:rPr lang="tr-TR" dirty="0" smtClean="0"/>
              <a:t>D- eli</a:t>
            </a:r>
          </a:p>
          <a:p>
            <a:r>
              <a:rPr lang="tr-TR" sz="3500" b="1" dirty="0" smtClean="0">
                <a:solidFill>
                  <a:srgbClr val="FF0000"/>
                </a:solidFill>
              </a:rPr>
              <a:t>Cevap: C- organı</a:t>
            </a:r>
          </a:p>
          <a:p>
            <a:endParaRPr lang="tr-TR" dirty="0"/>
          </a:p>
        </p:txBody>
      </p:sp>
    </p:spTree>
    <p:extLst>
      <p:ext uri="{BB962C8B-B14F-4D97-AF65-F5344CB8AC3E}">
        <p14:creationId xmlns:p14="http://schemas.microsoft.com/office/powerpoint/2010/main" xmlns="" val="327638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80">
                                          <p:stCondLst>
                                            <p:cond delay="0"/>
                                          </p:stCondLst>
                                        </p:cTn>
                                        <p:tgtEl>
                                          <p:spTgt spid="3">
                                            <p:txEl>
                                              <p:pRg st="6" end="6"/>
                                            </p:txEl>
                                          </p:spTgt>
                                        </p:tgtEl>
                                      </p:cBhvr>
                                    </p:animEffect>
                                    <p:anim calcmode="lin" valueType="num">
                                      <p:cBhvr>
                                        <p:cTn id="8"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6" end="6"/>
                                            </p:txEl>
                                          </p:spTgt>
                                        </p:tgtEl>
                                      </p:cBhvr>
                                      <p:to x="100000" y="60000"/>
                                    </p:animScale>
                                    <p:animScale>
                                      <p:cBhvr>
                                        <p:cTn id="14" dur="166" decel="50000">
                                          <p:stCondLst>
                                            <p:cond delay="676"/>
                                          </p:stCondLst>
                                        </p:cTn>
                                        <p:tgtEl>
                                          <p:spTgt spid="3">
                                            <p:txEl>
                                              <p:pRg st="6" end="6"/>
                                            </p:txEl>
                                          </p:spTgt>
                                        </p:tgtEl>
                                      </p:cBhvr>
                                      <p:to x="100000" y="100000"/>
                                    </p:animScale>
                                    <p:animScale>
                                      <p:cBhvr>
                                        <p:cTn id="15" dur="26">
                                          <p:stCondLst>
                                            <p:cond delay="1312"/>
                                          </p:stCondLst>
                                        </p:cTn>
                                        <p:tgtEl>
                                          <p:spTgt spid="3">
                                            <p:txEl>
                                              <p:pRg st="6" end="6"/>
                                            </p:txEl>
                                          </p:spTgt>
                                        </p:tgtEl>
                                      </p:cBhvr>
                                      <p:to x="100000" y="80000"/>
                                    </p:animScale>
                                    <p:animScale>
                                      <p:cBhvr>
                                        <p:cTn id="16" dur="166" decel="50000">
                                          <p:stCondLst>
                                            <p:cond delay="1338"/>
                                          </p:stCondLst>
                                        </p:cTn>
                                        <p:tgtEl>
                                          <p:spTgt spid="3">
                                            <p:txEl>
                                              <p:pRg st="6" end="6"/>
                                            </p:txEl>
                                          </p:spTgt>
                                        </p:tgtEl>
                                      </p:cBhvr>
                                      <p:to x="100000" y="100000"/>
                                    </p:animScale>
                                    <p:animScale>
                                      <p:cBhvr>
                                        <p:cTn id="17" dur="26">
                                          <p:stCondLst>
                                            <p:cond delay="1642"/>
                                          </p:stCondLst>
                                        </p:cTn>
                                        <p:tgtEl>
                                          <p:spTgt spid="3">
                                            <p:txEl>
                                              <p:pRg st="6" end="6"/>
                                            </p:txEl>
                                          </p:spTgt>
                                        </p:tgtEl>
                                      </p:cBhvr>
                                      <p:to x="100000" y="90000"/>
                                    </p:animScale>
                                    <p:animScale>
                                      <p:cBhvr>
                                        <p:cTn id="18" dur="166" decel="50000">
                                          <p:stCondLst>
                                            <p:cond delay="1668"/>
                                          </p:stCondLst>
                                        </p:cTn>
                                        <p:tgtEl>
                                          <p:spTgt spid="3">
                                            <p:txEl>
                                              <p:pRg st="6" end="6"/>
                                            </p:txEl>
                                          </p:spTgt>
                                        </p:tgtEl>
                                      </p:cBhvr>
                                      <p:to x="100000" y="100000"/>
                                    </p:animScale>
                                    <p:animScale>
                                      <p:cBhvr>
                                        <p:cTn id="19" dur="26">
                                          <p:stCondLst>
                                            <p:cond delay="1808"/>
                                          </p:stCondLst>
                                        </p:cTn>
                                        <p:tgtEl>
                                          <p:spTgt spid="3">
                                            <p:txEl>
                                              <p:pRg st="6" end="6"/>
                                            </p:txEl>
                                          </p:spTgt>
                                        </p:tgtEl>
                                      </p:cBhvr>
                                      <p:to x="100000" y="95000"/>
                                    </p:animScale>
                                    <p:animScale>
                                      <p:cBhvr>
                                        <p:cTn id="20" dur="166" decel="50000">
                                          <p:stCondLst>
                                            <p:cond delay="1834"/>
                                          </p:stCondLst>
                                        </p:cTn>
                                        <p:tgtEl>
                                          <p:spTgt spid="3">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721499"/>
          </a:xfrm>
        </p:spPr>
        <p:txBody>
          <a:bodyPr>
            <a:normAutofit fontScale="92500" lnSpcReduction="20000"/>
          </a:bodyPr>
          <a:lstStyle/>
          <a:p>
            <a:pPr marL="571500" indent="-571500">
              <a:buFont typeface="+mj-lt"/>
              <a:buAutoNum type="romanUcPeriod"/>
            </a:pPr>
            <a:r>
              <a:rPr lang="tr-TR" dirty="0" smtClean="0"/>
              <a:t>Akıllı olmak</a:t>
            </a:r>
          </a:p>
          <a:p>
            <a:pPr marL="571500" indent="-571500">
              <a:buFont typeface="+mj-lt"/>
              <a:buAutoNum type="romanUcPeriod"/>
            </a:pPr>
            <a:r>
              <a:rPr lang="tr-TR" dirty="0" smtClean="0"/>
              <a:t>Ergenliğe girmiş olmak</a:t>
            </a:r>
          </a:p>
          <a:p>
            <a:pPr marL="571500" indent="-571500">
              <a:buFont typeface="+mj-lt"/>
              <a:buAutoNum type="romanUcPeriod"/>
            </a:pPr>
            <a:r>
              <a:rPr lang="tr-TR" dirty="0" smtClean="0"/>
              <a:t>Erkek olmak</a:t>
            </a:r>
          </a:p>
          <a:p>
            <a:pPr marL="571500" indent="-571500">
              <a:buFont typeface="+mj-lt"/>
              <a:buAutoNum type="romanUcPeriod"/>
            </a:pPr>
            <a:r>
              <a:rPr lang="tr-TR" dirty="0" smtClean="0"/>
              <a:t>Zengin olmak</a:t>
            </a:r>
          </a:p>
          <a:p>
            <a:pPr marL="571500" indent="-571500">
              <a:buFont typeface="+mj-lt"/>
              <a:buAutoNum type="romanUcPeriod"/>
            </a:pPr>
            <a:r>
              <a:rPr lang="tr-TR" dirty="0" smtClean="0"/>
              <a:t>Müslüman olmak</a:t>
            </a:r>
          </a:p>
          <a:p>
            <a:pPr marL="0" indent="0">
              <a:buNone/>
            </a:pPr>
            <a:r>
              <a:rPr lang="tr-TR" b="1" dirty="0" smtClean="0">
                <a:solidFill>
                  <a:srgbClr val="FF0000"/>
                </a:solidFill>
              </a:rPr>
              <a:t>Yukarıdakilerden hangisi zekat vermenin şartlarından değildir?</a:t>
            </a:r>
          </a:p>
          <a:p>
            <a:pPr marL="0" indent="0">
              <a:buNone/>
            </a:pPr>
            <a:r>
              <a:rPr lang="tr-TR" b="1" dirty="0" smtClean="0"/>
              <a:t>A- II</a:t>
            </a:r>
          </a:p>
          <a:p>
            <a:pPr marL="0" indent="0">
              <a:buNone/>
            </a:pPr>
            <a:r>
              <a:rPr lang="tr-TR" b="1" dirty="0" smtClean="0"/>
              <a:t>B- III</a:t>
            </a:r>
          </a:p>
          <a:p>
            <a:pPr marL="0" indent="0">
              <a:buNone/>
            </a:pPr>
            <a:r>
              <a:rPr lang="tr-TR" b="1" dirty="0" smtClean="0"/>
              <a:t>C- IV</a:t>
            </a:r>
          </a:p>
          <a:p>
            <a:pPr marL="0" indent="0">
              <a:buNone/>
            </a:pPr>
            <a:r>
              <a:rPr lang="tr-TR" b="1" dirty="0" smtClean="0"/>
              <a:t>D- V</a:t>
            </a:r>
          </a:p>
          <a:p>
            <a:pPr marL="0" indent="0">
              <a:buNone/>
            </a:pPr>
            <a:r>
              <a:rPr lang="tr-TR" sz="4300" b="1" dirty="0" smtClean="0">
                <a:solidFill>
                  <a:srgbClr val="FF0000"/>
                </a:solidFill>
              </a:rPr>
              <a:t>Cevap: erkek olmak C</a:t>
            </a:r>
            <a:endParaRPr lang="tr-TR" sz="4300" b="1" dirty="0">
              <a:solidFill>
                <a:srgbClr val="FF0000"/>
              </a:solidFill>
            </a:endParaRPr>
          </a:p>
        </p:txBody>
      </p:sp>
    </p:spTree>
    <p:extLst>
      <p:ext uri="{BB962C8B-B14F-4D97-AF65-F5344CB8AC3E}">
        <p14:creationId xmlns:p14="http://schemas.microsoft.com/office/powerpoint/2010/main" xmlns="" val="3789344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animEffect transition="in" filter="circle(in)">
                                      <p:cBhvr>
                                        <p:cTn id="7" dur="2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429</TotalTime>
  <Words>2663</Words>
  <PresentationFormat>Ekran Gösterisi (4:3)</PresentationFormat>
  <Paragraphs>504</Paragraphs>
  <Slides>57</Slides>
  <Notes>2</Notes>
  <HiddenSlides>0</HiddenSlides>
  <MMClips>0</MMClips>
  <ScaleCrop>false</ScaleCrop>
  <HeadingPairs>
    <vt:vector size="4" baseType="variant">
      <vt:variant>
        <vt:lpstr>Tema</vt:lpstr>
      </vt:variant>
      <vt:variant>
        <vt:i4>1</vt:i4>
      </vt:variant>
      <vt:variant>
        <vt:lpstr>Slayt Başlıkları</vt:lpstr>
      </vt:variant>
      <vt:variant>
        <vt:i4>57</vt:i4>
      </vt:variant>
    </vt:vector>
  </HeadingPairs>
  <TitlesOfParts>
    <vt:vector size="58" baseType="lpstr">
      <vt:lpstr>Ofis Teması</vt:lpstr>
      <vt:lpstr>NİĞDE MERKEZ  YEŞİLGÖLCÜK  İMAM HATİP ORTAOKULU Hazırlayan: Hüseyin ALDANMA </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2018-12-08T09:47:23Z</dcterms:created>
  <dcterms:modified xsi:type="dcterms:W3CDTF">2018-12-09T08:48:56Z</dcterms:modified>
  <cp:category>https://www.sorubak.com</cp:category>
</cp:coreProperties>
</file>