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5" r:id="rId36"/>
    <p:sldId id="296" r:id="rId37"/>
    <p:sldId id="297" r:id="rId38"/>
    <p:sldId id="298" r:id="rId39"/>
    <p:sldId id="299" r:id="rId40"/>
    <p:sldId id="300" r:id="rId41"/>
    <p:sldId id="301" r:id="rId42"/>
    <p:sldId id="302" r:id="rId43"/>
    <p:sldId id="303" r:id="rId44"/>
    <p:sldId id="336" r:id="rId45"/>
    <p:sldId id="304" r:id="rId46"/>
    <p:sldId id="305" r:id="rId47"/>
    <p:sldId id="306" r:id="rId48"/>
    <p:sldId id="308" r:id="rId49"/>
    <p:sldId id="309" r:id="rId50"/>
    <p:sldId id="310" r:id="rId51"/>
    <p:sldId id="311" r:id="rId52"/>
    <p:sldId id="312" r:id="rId53"/>
    <p:sldId id="313" r:id="rId54"/>
    <p:sldId id="314" r:id="rId55"/>
    <p:sldId id="315" r:id="rId56"/>
    <p:sldId id="316" r:id="rId57"/>
    <p:sldId id="317" r:id="rId58"/>
    <p:sldId id="318"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1580124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667846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1082409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4026915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2727250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870292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3871657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445515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272146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3525914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8D25E547-D4E5-4D90-BF6F-A1641B18EF63}"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797930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tx1"/>
          </a:fgClr>
          <a:bgClr>
            <a:schemeClr val="bg1"/>
          </a:bgClr>
        </a:patt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5E547-D4E5-4D90-BF6F-A1641B18EF63}" type="datetimeFigureOut">
              <a:rPr lang="tr-TR" smtClean="0"/>
              <a:pPr/>
              <a:t>09/12/2018</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7E32A5-91BC-4F3F-B366-12F596A473A2}" type="slidenum">
              <a:rPr lang="tr-TR" smtClean="0"/>
              <a:pPr/>
              <a:t>‹#›</a:t>
            </a:fld>
            <a:endParaRPr lang="tr-TR"/>
          </a:p>
        </p:txBody>
      </p:sp>
    </p:spTree>
    <p:extLst>
      <p:ext uri="{BB962C8B-B14F-4D97-AF65-F5344CB8AC3E}">
        <p14:creationId xmlns:p14="http://schemas.microsoft.com/office/powerpoint/2010/main" xmlns="" val="2064162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nedir.com/kurgu"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etin kutusu 15"/>
          <p:cNvSpPr txBox="1"/>
          <p:nvPr/>
        </p:nvSpPr>
        <p:spPr>
          <a:xfrm>
            <a:off x="719528" y="0"/>
            <a:ext cx="10762938"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2" name="Picture 2" descr="puzzle-1746552_960_72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99478" y="313827"/>
            <a:ext cx="6349878" cy="63483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grpSp>
        <p:nvGrpSpPr>
          <p:cNvPr id="15" name="Grup 14"/>
          <p:cNvGrpSpPr/>
          <p:nvPr/>
        </p:nvGrpSpPr>
        <p:grpSpPr>
          <a:xfrm>
            <a:off x="1307302" y="398509"/>
            <a:ext cx="5279645" cy="6361572"/>
            <a:chOff x="599607" y="374754"/>
            <a:chExt cx="5279645" cy="6361572"/>
          </a:xfrm>
        </p:grpSpPr>
        <p:sp>
          <p:nvSpPr>
            <p:cNvPr id="2" name="10-Point Star 2"/>
            <p:cNvSpPr/>
            <p:nvPr/>
          </p:nvSpPr>
          <p:spPr>
            <a:xfrm>
              <a:off x="599607" y="374754"/>
              <a:ext cx="2163567" cy="2247590"/>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up 10"/>
            <p:cNvGrpSpPr/>
            <p:nvPr/>
          </p:nvGrpSpPr>
          <p:grpSpPr>
            <a:xfrm>
              <a:off x="2305150" y="2375364"/>
              <a:ext cx="1785478" cy="1820659"/>
              <a:chOff x="2009182" y="2229786"/>
              <a:chExt cx="1785478" cy="1820659"/>
            </a:xfrm>
          </p:grpSpPr>
          <p:sp>
            <p:nvSpPr>
              <p:cNvPr id="3" name="10-Point Star 2"/>
              <p:cNvSpPr/>
              <p:nvPr/>
            </p:nvSpPr>
            <p:spPr>
              <a:xfrm rot="20626175">
                <a:off x="2009182" y="2229786"/>
                <a:ext cx="1785478" cy="1820659"/>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kdörtgen 6"/>
              <p:cNvSpPr/>
              <p:nvPr/>
            </p:nvSpPr>
            <p:spPr>
              <a:xfrm>
                <a:off x="2411241" y="2806714"/>
                <a:ext cx="981359" cy="830997"/>
              </a:xfrm>
              <a:prstGeom prst="rect">
                <a:avLst/>
              </a:prstGeom>
            </p:spPr>
            <p:txBody>
              <a:bodyPr wrap="none">
                <a:spAutoFit/>
              </a:bodyPr>
              <a:lstStyle/>
              <a:p>
                <a:r>
                  <a:rPr lang="tr-TR" sz="4800" dirty="0">
                    <a:latin typeface="Jokerman" panose="04090605060D06020702" pitchFamily="82" charset="0"/>
                  </a:rPr>
                  <a:t>VE</a:t>
                </a:r>
                <a:endParaRPr lang="tr-TR" sz="8000" dirty="0"/>
              </a:p>
            </p:txBody>
          </p:sp>
        </p:grpSp>
        <p:sp>
          <p:nvSpPr>
            <p:cNvPr id="6" name="Dikdörtgen 5"/>
            <p:cNvSpPr/>
            <p:nvPr/>
          </p:nvSpPr>
          <p:spPr>
            <a:xfrm>
              <a:off x="1446067" y="2581342"/>
              <a:ext cx="715260" cy="4154984"/>
            </a:xfrm>
            <a:prstGeom prst="rect">
              <a:avLst/>
            </a:prstGeom>
          </p:spPr>
          <p:txBody>
            <a:bodyPr vert="horz" wrap="none">
              <a:spAutoFit/>
            </a:bodyPr>
            <a:lstStyle/>
            <a:p>
              <a:r>
                <a:rPr lang="tr-TR" sz="4400" dirty="0" smtClean="0">
                  <a:solidFill>
                    <a:schemeClr val="accent6"/>
                  </a:solidFill>
                  <a:latin typeface="Jokerman" panose="04090605060D06020702" pitchFamily="82" charset="0"/>
                </a:rPr>
                <a:t>A</a:t>
              </a:r>
            </a:p>
            <a:p>
              <a:r>
                <a:rPr lang="tr-TR" sz="4400" dirty="0" smtClean="0">
                  <a:solidFill>
                    <a:schemeClr val="accent6"/>
                  </a:solidFill>
                  <a:latin typeface="Jokerman" panose="04090605060D06020702" pitchFamily="82" charset="0"/>
                </a:rPr>
                <a:t>S</a:t>
              </a:r>
            </a:p>
            <a:p>
              <a:r>
                <a:rPr lang="tr-TR" sz="4400" dirty="0" smtClean="0">
                  <a:solidFill>
                    <a:schemeClr val="accent6"/>
                  </a:solidFill>
                  <a:latin typeface="Jokerman" panose="04090605060D06020702" pitchFamily="82" charset="0"/>
                </a:rPr>
                <a:t>A</a:t>
              </a:r>
            </a:p>
            <a:p>
              <a:r>
                <a:rPr lang="tr-TR" sz="4400" dirty="0" smtClean="0">
                  <a:solidFill>
                    <a:schemeClr val="accent6"/>
                  </a:solidFill>
                  <a:latin typeface="Jokerman" panose="04090605060D06020702" pitchFamily="82" charset="0"/>
                </a:rPr>
                <a:t>R</a:t>
              </a:r>
            </a:p>
            <a:p>
              <a:r>
                <a:rPr lang="tr-TR" sz="4400" dirty="0" smtClean="0">
                  <a:solidFill>
                    <a:schemeClr val="accent6"/>
                  </a:solidFill>
                  <a:latin typeface="Jokerman" panose="04090605060D06020702" pitchFamily="82" charset="0"/>
                </a:rPr>
                <a:t>I</a:t>
              </a:r>
            </a:p>
            <a:p>
              <a:r>
                <a:rPr lang="tr-TR" sz="4400" dirty="0">
                  <a:solidFill>
                    <a:schemeClr val="accent6"/>
                  </a:solidFill>
                  <a:latin typeface="Jokerman" panose="04090605060D06020702" pitchFamily="82" charset="0"/>
                </a:rPr>
                <a:t>M</a:t>
              </a:r>
            </a:p>
          </p:txBody>
        </p:sp>
        <p:sp>
          <p:nvSpPr>
            <p:cNvPr id="8" name="Dikdörtgen 7"/>
            <p:cNvSpPr/>
            <p:nvPr/>
          </p:nvSpPr>
          <p:spPr>
            <a:xfrm>
              <a:off x="2655293" y="1038104"/>
              <a:ext cx="3223959" cy="923330"/>
            </a:xfrm>
            <a:prstGeom prst="rect">
              <a:avLst/>
            </a:prstGeom>
          </p:spPr>
          <p:txBody>
            <a:bodyPr wrap="none">
              <a:spAutoFit/>
            </a:bodyPr>
            <a:lstStyle/>
            <a:p>
              <a:r>
                <a:rPr lang="tr-TR" sz="4400" dirty="0" err="1" smtClean="0">
                  <a:solidFill>
                    <a:schemeClr val="accent1"/>
                  </a:solidFill>
                  <a:latin typeface="Jokerman" panose="04090605060D06020702" pitchFamily="82" charset="0"/>
                </a:rPr>
                <a:t>EKNOLOJ</a:t>
              </a:r>
              <a:r>
                <a:rPr lang="tr-TR" sz="5400" dirty="0" err="1" smtClean="0">
                  <a:solidFill>
                    <a:schemeClr val="accent1"/>
                  </a:solidFill>
                  <a:latin typeface="Jokerman" panose="04090605060D06020702" pitchFamily="82" charset="0"/>
                </a:rPr>
                <a:t>i</a:t>
              </a:r>
              <a:endParaRPr lang="tr-TR" sz="5400" dirty="0">
                <a:solidFill>
                  <a:schemeClr val="accent1"/>
                </a:solidFill>
                <a:latin typeface="Jokerman" panose="04090605060D06020702" pitchFamily="82" charset="0"/>
              </a:endParaRPr>
            </a:p>
          </p:txBody>
        </p:sp>
        <p:sp>
          <p:nvSpPr>
            <p:cNvPr id="14" name="Dikdörtgen 13"/>
            <p:cNvSpPr/>
            <p:nvPr/>
          </p:nvSpPr>
          <p:spPr>
            <a:xfrm>
              <a:off x="1427571" y="1078991"/>
              <a:ext cx="686406" cy="1015663"/>
            </a:xfrm>
            <a:prstGeom prst="rect">
              <a:avLst/>
            </a:prstGeom>
          </p:spPr>
          <p:txBody>
            <a:bodyPr wrap="none">
              <a:spAutoFit/>
            </a:bodyPr>
            <a:lstStyle/>
            <a:p>
              <a:r>
                <a:rPr lang="tr-TR" sz="6000" dirty="0">
                  <a:solidFill>
                    <a:schemeClr val="accent1"/>
                  </a:solidFill>
                  <a:latin typeface="Jokerman" panose="04090605060D06020702" pitchFamily="82" charset="0"/>
                </a:rPr>
                <a:t>T</a:t>
              </a:r>
              <a:endParaRPr lang="tr-TR" sz="6000" dirty="0"/>
            </a:p>
          </p:txBody>
        </p:sp>
      </p:gr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74417" y="4458002"/>
            <a:ext cx="1176338" cy="5000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217463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84419" y="2828836"/>
            <a:ext cx="10403174" cy="1754326"/>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5-Mimari Tasarım Ünitesi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Barınma ihtiyacıyla başlayan mekân yaratma </a:t>
            </a:r>
            <a:r>
              <a:rPr lang="tr-TR" kern="1400" dirty="0" smtClean="0">
                <a:solidFill>
                  <a:srgbClr val="000000"/>
                </a:solidFill>
                <a:latin typeface="Segoe Print" panose="02000600000000000000" pitchFamily="2" charset="0"/>
              </a:rPr>
              <a:t>sürecinin nasıl geliştiğini öğreneceğiz.</a:t>
            </a:r>
          </a:p>
          <a:p>
            <a:pPr>
              <a:lnSpc>
                <a:spcPct val="150000"/>
              </a:lnSpc>
            </a:pPr>
            <a:r>
              <a:rPr lang="tr-TR" kern="1400" dirty="0">
                <a:solidFill>
                  <a:srgbClr val="000000"/>
                </a:solidFill>
                <a:latin typeface="Segoe Print" panose="02000600000000000000" pitchFamily="2" charset="0"/>
              </a:rPr>
              <a:t>F</a:t>
            </a:r>
            <a:r>
              <a:rPr lang="tr-TR" kern="1400" dirty="0" smtClean="0">
                <a:solidFill>
                  <a:srgbClr val="000000"/>
                </a:solidFill>
                <a:latin typeface="Segoe Print" panose="02000600000000000000" pitchFamily="2" charset="0"/>
              </a:rPr>
              <a:t>arklı </a:t>
            </a:r>
            <a:r>
              <a:rPr lang="tr-TR" kern="1400" dirty="0">
                <a:solidFill>
                  <a:srgbClr val="000000"/>
                </a:solidFill>
                <a:latin typeface="Segoe Print" panose="02000600000000000000" pitchFamily="2" charset="0"/>
              </a:rPr>
              <a:t>işlevsel yapılar konusunda tasarımsal bakış açısı </a:t>
            </a:r>
            <a:r>
              <a:rPr lang="tr-TR" kern="1400" dirty="0" smtClean="0">
                <a:solidFill>
                  <a:srgbClr val="000000"/>
                </a:solidFill>
                <a:latin typeface="Segoe Print" panose="02000600000000000000" pitchFamily="2" charset="0"/>
              </a:rPr>
              <a:t>geliştirerek örnek bir yapı tasarlama etkinliği yapacağız.</a:t>
            </a:r>
            <a:endParaRPr lang="tr-TR" kern="1400" dirty="0">
              <a:solidFill>
                <a:srgbClr val="000000"/>
              </a:solidFill>
              <a:latin typeface="Times New Roman" panose="02020603050405020304" pitchFamily="18" charset="0"/>
            </a:endParaRPr>
          </a:p>
        </p:txBody>
      </p:sp>
      <p:pic>
        <p:nvPicPr>
          <p:cNvPr id="6146" name="Picture 2" descr="6ae1f0b4d4aaee63216fec25ec00df0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02183" y="313509"/>
            <a:ext cx="2887980" cy="288798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35776368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89351" y="2828836"/>
            <a:ext cx="9773587" cy="3000821"/>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6-Ürün Geliştirme Ünitesi</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Ürün geliştirmenin mevcut veya gelecekteki bir soruna çözüm bulma amacıyla yürütülen analitik bir düşünme süreci olduğu </a:t>
            </a:r>
            <a:r>
              <a:rPr lang="tr-TR" kern="1400" dirty="0" smtClean="0">
                <a:solidFill>
                  <a:srgbClr val="000000"/>
                </a:solidFill>
                <a:latin typeface="Segoe Print" panose="02000600000000000000" pitchFamily="2" charset="0"/>
              </a:rPr>
              <a:t>öğreneceğiz.</a:t>
            </a:r>
          </a:p>
          <a:p>
            <a:pPr>
              <a:lnSpc>
                <a:spcPct val="150000"/>
              </a:lnSpc>
            </a:pPr>
            <a:endParaRPr lang="tr-TR" kern="1400" dirty="0">
              <a:solidFill>
                <a:srgbClr val="000000"/>
              </a:solidFill>
              <a:latin typeface="Segoe Print" panose="02000600000000000000" pitchFamily="2" charset="0"/>
            </a:endParaRPr>
          </a:p>
          <a:p>
            <a:pPr>
              <a:lnSpc>
                <a:spcPct val="150000"/>
              </a:lnSpc>
            </a:pPr>
            <a:r>
              <a:rPr lang="tr-TR" kern="1400" dirty="0" smtClean="0">
                <a:solidFill>
                  <a:srgbClr val="000000"/>
                </a:solidFill>
                <a:latin typeface="Segoe Print" panose="02000600000000000000" pitchFamily="2" charset="0"/>
              </a:rPr>
              <a:t>Özgün fikirlerimizden bir tanesini ürün geliştirme sürecine uygun model veya prototip haline getireceğiz</a:t>
            </a:r>
          </a:p>
          <a:p>
            <a:pPr>
              <a:lnSpc>
                <a:spcPct val="150000"/>
              </a:lnSpc>
            </a:pPr>
            <a:endParaRPr lang="tr-TR" kern="1400" dirty="0">
              <a:solidFill>
                <a:srgbClr val="000000"/>
              </a:solidFill>
              <a:latin typeface="Times New Roman" panose="02020603050405020304" pitchFamily="18" charset="0"/>
            </a:endParaRPr>
          </a:p>
        </p:txBody>
      </p:sp>
      <p:pic>
        <p:nvPicPr>
          <p:cNvPr id="7170" name="Resim 864" descr="CD Hovercraft ile ilgili görsel sonucu"/>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94782" y="486043"/>
            <a:ext cx="2906713" cy="262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Tree>
    <p:extLst>
      <p:ext uri="{BB962C8B-B14F-4D97-AF65-F5344CB8AC3E}">
        <p14:creationId xmlns:p14="http://schemas.microsoft.com/office/powerpoint/2010/main" xmlns="" val="2419375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59370" y="2828836"/>
            <a:ext cx="10013430" cy="1754326"/>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7-Enerjinin Dönüşümü ve Tasarım Ünitesi</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Su, rüzgâr ve güneş gibi doğal kaynakları kullanarak temiz ve sürdürülebilir enerji elde etme teknolojilerini </a:t>
            </a:r>
            <a:r>
              <a:rPr lang="tr-TR" kern="1400" dirty="0" smtClean="0">
                <a:solidFill>
                  <a:srgbClr val="000000"/>
                </a:solidFill>
                <a:latin typeface="Segoe Print" panose="02000600000000000000" pitchFamily="2" charset="0"/>
              </a:rPr>
              <a:t>öğreneceğiz.</a:t>
            </a:r>
            <a:endParaRPr lang="tr-TR" kern="1400" dirty="0">
              <a:solidFill>
                <a:srgbClr val="000000"/>
              </a:solidFill>
              <a:latin typeface="Times New Roman" panose="02020603050405020304" pitchFamily="18" charset="0"/>
            </a:endParaRPr>
          </a:p>
          <a:p>
            <a:pPr>
              <a:lnSpc>
                <a:spcPct val="150000"/>
              </a:lnSpc>
            </a:pPr>
            <a:r>
              <a:rPr lang="tr-TR" kern="1400" dirty="0" smtClean="0">
                <a:solidFill>
                  <a:srgbClr val="000000"/>
                </a:solidFill>
                <a:latin typeface="Segoe Print" panose="02000600000000000000" pitchFamily="2" charset="0"/>
              </a:rPr>
              <a:t>Doğal enerji kaynaklarından yararlanarak bir model geliştirme etkinliği yapacağız.</a:t>
            </a:r>
          </a:p>
        </p:txBody>
      </p:sp>
      <p:pic>
        <p:nvPicPr>
          <p:cNvPr id="8194" name="Picture 2" descr="sol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18292" y="692331"/>
            <a:ext cx="3094997" cy="24540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702886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70333" y="3983036"/>
            <a:ext cx="9368853" cy="1661993"/>
          </a:xfrm>
          <a:prstGeom prst="rect">
            <a:avLst/>
          </a:prstGeom>
        </p:spPr>
        <p:txBody>
          <a:bodyPr wrap="square">
            <a:spAutoFit/>
          </a:bodyPr>
          <a:lstStyle/>
          <a:p>
            <a:pPr>
              <a:lnSpc>
                <a:spcPct val="150000"/>
              </a:lnSpc>
            </a:pPr>
            <a:endParaRPr lang="tr-TR" sz="1400" kern="1400" dirty="0">
              <a:solidFill>
                <a:srgbClr val="000000"/>
              </a:solidFill>
              <a:latin typeface="Times New Roman" panose="02020603050405020304" pitchFamily="18" charset="0"/>
            </a:endParaRPr>
          </a:p>
          <a:p>
            <a:pPr>
              <a:lnSpc>
                <a:spcPct val="150000"/>
              </a:lnSpc>
            </a:pPr>
            <a:r>
              <a:rPr lang="tr-TR" b="1" u="sng" kern="1400" dirty="0">
                <a:solidFill>
                  <a:srgbClr val="000000"/>
                </a:solidFill>
                <a:latin typeface="Segoe Print" panose="02000600000000000000" pitchFamily="2" charset="0"/>
              </a:rPr>
              <a:t>8-Engelsiz Hayat Teknolojileri Ünitesi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Özel </a:t>
            </a:r>
            <a:r>
              <a:rPr lang="tr-TR" kern="1400" dirty="0" err="1" smtClean="0">
                <a:solidFill>
                  <a:srgbClr val="000000"/>
                </a:solidFill>
                <a:latin typeface="Segoe Print" panose="02000600000000000000" pitchFamily="2" charset="0"/>
              </a:rPr>
              <a:t>gereksinimli</a:t>
            </a:r>
            <a:r>
              <a:rPr lang="tr-TR" kern="1400" dirty="0" smtClean="0">
                <a:solidFill>
                  <a:srgbClr val="000000"/>
                </a:solidFill>
                <a:latin typeface="Segoe Print" panose="02000600000000000000" pitchFamily="2" charset="0"/>
              </a:rPr>
              <a:t> </a:t>
            </a:r>
            <a:r>
              <a:rPr lang="tr-TR" kern="1400" dirty="0">
                <a:solidFill>
                  <a:srgbClr val="000000"/>
                </a:solidFill>
                <a:latin typeface="Segoe Print" panose="02000600000000000000" pitchFamily="2" charset="0"/>
              </a:rPr>
              <a:t>bireylere yaşama kolaylığı sağlayan teknolojiler </a:t>
            </a:r>
            <a:r>
              <a:rPr lang="tr-TR" kern="1400" dirty="0" smtClean="0">
                <a:solidFill>
                  <a:srgbClr val="000000"/>
                </a:solidFill>
                <a:latin typeface="Segoe Print" panose="02000600000000000000" pitchFamily="2" charset="0"/>
              </a:rPr>
              <a:t>öğreneceğiz.</a:t>
            </a:r>
          </a:p>
          <a:p>
            <a:pPr>
              <a:lnSpc>
                <a:spcPct val="150000"/>
              </a:lnSpc>
            </a:pPr>
            <a:r>
              <a:rPr lang="tr-TR" kern="1400" dirty="0" smtClean="0">
                <a:solidFill>
                  <a:srgbClr val="000000"/>
                </a:solidFill>
                <a:latin typeface="Segoe Print" panose="02000600000000000000" pitchFamily="2" charset="0"/>
              </a:rPr>
              <a:t>Yaşama kolaylığı sağlayan bir ürün geliştireceğiz.</a:t>
            </a:r>
            <a:endParaRPr lang="tr-TR" kern="1400" dirty="0">
              <a:solidFill>
                <a:srgbClr val="000000"/>
              </a:solidFill>
              <a:latin typeface="Segoe Print" panose="02000600000000000000" pitchFamily="2" charset="0"/>
            </a:endParaRPr>
          </a:p>
        </p:txBody>
      </p:sp>
      <p:pic>
        <p:nvPicPr>
          <p:cNvPr id="9218" name="Picture 2" descr="mavi-kapak-kampanyasi"/>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85900" y="544695"/>
            <a:ext cx="4653060" cy="3014066"/>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pic>
      <p:sp>
        <p:nvSpPr>
          <p:cNvPr id="4" name="AutoShape 3"/>
          <p:cNvSpPr>
            <a:spLocks noChangeArrowheads="1"/>
          </p:cNvSpPr>
          <p:nvPr/>
        </p:nvSpPr>
        <p:spPr bwMode="auto">
          <a:xfrm>
            <a:off x="4899547" y="832835"/>
            <a:ext cx="2279175" cy="354522"/>
          </a:xfrm>
          <a:prstGeom prst="roundRect">
            <a:avLst>
              <a:gd name="adj" fmla="val 16667"/>
            </a:avLst>
          </a:prstGeom>
          <a:solidFill>
            <a:srgbClr val="FFFFFF"/>
          </a:solidFill>
          <a:ln w="9525" algn="ctr">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000" b="0" i="0" u="none" strike="noStrike" cap="none" normalizeH="0" baseline="0" dirty="0" smtClean="0">
                <a:ln>
                  <a:noFill/>
                </a:ln>
                <a:solidFill>
                  <a:srgbClr val="000000"/>
                </a:solidFill>
                <a:effectLst/>
                <a:latin typeface="Segoe Print" panose="02000600000000000000" pitchFamily="2" charset="0"/>
              </a:rPr>
              <a:t>KAPAGI GETİR ARABAYI GÖTÜR</a:t>
            </a:r>
            <a:endParaRPr kumimoji="0" lang="tr-TR" altLang="tr-TR" sz="1800" b="0" i="0" u="none" strike="noStrike" cap="none" normalizeH="0" baseline="0" dirty="0" smtClean="0">
              <a:ln>
                <a:noFill/>
              </a:ln>
              <a:solidFill>
                <a:schemeClr val="tx1"/>
              </a:solidFill>
              <a:effectLst/>
              <a:latin typeface="Arial" panose="020B0604020202020204" pitchFamily="34" charset="0"/>
            </a:endParaRPr>
          </a:p>
        </p:txBody>
      </p:sp>
      <p:sp>
        <p:nvSpPr>
          <p:cNvPr id="5" name="Text Box 4"/>
          <p:cNvSpPr txBox="1">
            <a:spLocks noChangeArrowheads="1"/>
          </p:cNvSpPr>
          <p:nvPr/>
        </p:nvSpPr>
        <p:spPr bwMode="auto">
          <a:xfrm>
            <a:off x="5511081" y="3679773"/>
            <a:ext cx="3679422" cy="319020"/>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000" b="0" i="0" u="none" strike="noStrike" cap="none" normalizeH="0" baseline="0" dirty="0" smtClean="0">
                <a:ln>
                  <a:noFill/>
                </a:ln>
                <a:solidFill>
                  <a:srgbClr val="000000"/>
                </a:solidFill>
                <a:effectLst/>
                <a:latin typeface="Segoe Print" panose="02000600000000000000" pitchFamily="2" charset="0"/>
              </a:rPr>
              <a:t>DELİ SAÇMASI  BİR KAMPANYA </a:t>
            </a:r>
            <a:endParaRPr kumimoji="0" lang="tr-TR" altLang="tr-T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2366720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29389" y="2967335"/>
            <a:ext cx="10133351" cy="1754326"/>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9-Özgün Ürünümü Tasarlıyorum</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K</a:t>
            </a:r>
            <a:r>
              <a:rPr lang="tr-TR" kern="1400" dirty="0" smtClean="0">
                <a:solidFill>
                  <a:srgbClr val="000000"/>
                </a:solidFill>
                <a:latin typeface="Segoe Print" panose="02000600000000000000" pitchFamily="2" charset="0"/>
              </a:rPr>
              <a:t>endi belirleyeceğiniz </a:t>
            </a:r>
            <a:r>
              <a:rPr lang="tr-TR" kern="1400" dirty="0">
                <a:solidFill>
                  <a:srgbClr val="000000"/>
                </a:solidFill>
                <a:latin typeface="Segoe Print" panose="02000600000000000000" pitchFamily="2" charset="0"/>
              </a:rPr>
              <a:t>bir </a:t>
            </a:r>
            <a:r>
              <a:rPr lang="tr-TR" kern="1400" dirty="0" smtClean="0">
                <a:solidFill>
                  <a:srgbClr val="000000"/>
                </a:solidFill>
                <a:latin typeface="Segoe Print" panose="02000600000000000000" pitchFamily="2" charset="0"/>
              </a:rPr>
              <a:t>konuda, size ait bir fikri somut bir ürün haline getirme etkinliği yapacağız.</a:t>
            </a:r>
          </a:p>
          <a:p>
            <a:pPr>
              <a:lnSpc>
                <a:spcPct val="150000"/>
              </a:lnSpc>
            </a:pPr>
            <a:endParaRPr lang="tr-TR" kern="1400" dirty="0">
              <a:solidFill>
                <a:srgbClr val="000000"/>
              </a:solidFill>
              <a:latin typeface="Times New Roman" panose="02020603050405020304" pitchFamily="18" charset="0"/>
            </a:endParaRPr>
          </a:p>
        </p:txBody>
      </p:sp>
      <p:pic>
        <p:nvPicPr>
          <p:cNvPr id="10242" name="Picture 2" descr="b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82586" y="165833"/>
            <a:ext cx="4198211" cy="326316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576528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96847" y="3405030"/>
            <a:ext cx="10133350" cy="2585323"/>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10-Bunu Ben Yaptım</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Ders içinde yapılan bütün ürünler veya </a:t>
            </a:r>
            <a:r>
              <a:rPr lang="tr-TR" kern="1400" dirty="0" smtClean="0">
                <a:solidFill>
                  <a:srgbClr val="000000"/>
                </a:solidFill>
                <a:latin typeface="Segoe Print" panose="02000600000000000000" pitchFamily="2" charset="0"/>
              </a:rPr>
              <a:t>seçtiğiniz ürünleri, </a:t>
            </a:r>
            <a:r>
              <a:rPr lang="tr-TR" kern="1400" dirty="0">
                <a:solidFill>
                  <a:srgbClr val="000000"/>
                </a:solidFill>
                <a:latin typeface="Segoe Print" panose="02000600000000000000" pitchFamily="2" charset="0"/>
              </a:rPr>
              <a:t>sergilenmeye </a:t>
            </a:r>
            <a:r>
              <a:rPr lang="tr-TR" kern="1400" dirty="0" smtClean="0">
                <a:solidFill>
                  <a:srgbClr val="000000"/>
                </a:solidFill>
                <a:latin typeface="Segoe Print" panose="02000600000000000000" pitchFamily="2" charset="0"/>
              </a:rPr>
              <a:t> hazırlayacağız.</a:t>
            </a:r>
          </a:p>
          <a:p>
            <a:pPr>
              <a:lnSpc>
                <a:spcPct val="150000"/>
              </a:lnSpc>
            </a:pPr>
            <a:r>
              <a:rPr lang="tr-TR" kern="1400" dirty="0" smtClean="0">
                <a:solidFill>
                  <a:srgbClr val="000000"/>
                </a:solidFill>
                <a:latin typeface="Segoe Print" panose="02000600000000000000" pitchFamily="2" charset="0"/>
              </a:rPr>
              <a:t>Okul genelinde bunu ben yaptım sergisi düzenleyeceğiz.</a:t>
            </a:r>
          </a:p>
          <a:p>
            <a:pPr>
              <a:lnSpc>
                <a:spcPct val="150000"/>
              </a:lnSpc>
            </a:pPr>
            <a:r>
              <a:rPr lang="tr-TR" kern="1400" dirty="0">
                <a:solidFill>
                  <a:srgbClr val="000000"/>
                </a:solidFill>
                <a:latin typeface="Segoe Print" panose="02000600000000000000" pitchFamily="2" charset="0"/>
              </a:rPr>
              <a:t>P</a:t>
            </a:r>
            <a:r>
              <a:rPr lang="tr-TR" kern="1400" dirty="0" smtClean="0">
                <a:solidFill>
                  <a:srgbClr val="000000"/>
                </a:solidFill>
                <a:latin typeface="Segoe Print" panose="02000600000000000000" pitchFamily="2" charset="0"/>
              </a:rPr>
              <a:t>atent almaya layık görülen etkinlikler gerekli başvurular yapılmak üzere Türkiye Patent Enstitüsü patent başvuru  formları hazırlanacak.</a:t>
            </a:r>
            <a:endParaRPr lang="tr-TR" kern="1400" dirty="0">
              <a:solidFill>
                <a:srgbClr val="000000"/>
              </a:solidFill>
              <a:latin typeface="Times New Roman" panose="02020603050405020304" pitchFamily="18" charset="0"/>
            </a:endParaRPr>
          </a:p>
        </p:txBody>
      </p:sp>
      <p:grpSp>
        <p:nvGrpSpPr>
          <p:cNvPr id="4" name="Group 2"/>
          <p:cNvGrpSpPr>
            <a:grpSpLocks/>
          </p:cNvGrpSpPr>
          <p:nvPr/>
        </p:nvGrpSpPr>
        <p:grpSpPr bwMode="auto">
          <a:xfrm>
            <a:off x="5042263" y="365164"/>
            <a:ext cx="5278301" cy="3542348"/>
            <a:chOff x="103157304" y="107874253"/>
            <a:chExt cx="6443053" cy="4391716"/>
          </a:xfrm>
        </p:grpSpPr>
        <p:pic>
          <p:nvPicPr>
            <p:cNvPr id="11267" name="Picture 3" descr="splitting-at-whiteboard-sketch"/>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157304" y="107874253"/>
              <a:ext cx="6443053" cy="43917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5" name="Text Box 4"/>
            <p:cNvSpPr txBox="1">
              <a:spLocks noChangeArrowheads="1"/>
            </p:cNvSpPr>
            <p:nvPr/>
          </p:nvSpPr>
          <p:spPr bwMode="auto">
            <a:xfrm rot="-228252">
              <a:off x="105598670" y="108131686"/>
              <a:ext cx="2138771" cy="4445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000" b="0" i="0" u="none" strike="noStrike" cap="none" normalizeH="0" baseline="0" smtClean="0">
                  <a:ln>
                    <a:noFill/>
                  </a:ln>
                  <a:solidFill>
                    <a:srgbClr val="000000"/>
                  </a:solidFill>
                  <a:effectLst/>
                  <a:latin typeface="Segoe Print" panose="02000600000000000000" pitchFamily="2" charset="0"/>
                </a:rPr>
                <a:t>Bunu Ben Yaptım Sergisi</a:t>
              </a:r>
              <a:endParaRPr kumimoji="0" lang="tr-TR" altLang="tr-TR" sz="1800" b="0" i="0" u="none" strike="noStrike" cap="none" normalizeH="0" baseline="0" smtClean="0">
                <a:ln>
                  <a:noFill/>
                </a:ln>
                <a:solidFill>
                  <a:schemeClr val="tx1"/>
                </a:solidFill>
                <a:effectLst/>
                <a:latin typeface="Arial" panose="020B0604020202020204" pitchFamily="34" charset="0"/>
              </a:endParaRPr>
            </a:p>
          </p:txBody>
        </p:sp>
        <p:pic>
          <p:nvPicPr>
            <p:cNvPr id="11269" name="Picture 5" descr="K"/>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728697" y="108505517"/>
              <a:ext cx="1066578" cy="11871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pic>
          <p:nvPicPr>
            <p:cNvPr id="11270" name="Picture 6" descr="nKJ"/>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5581467" y="109111312"/>
              <a:ext cx="408249" cy="51292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pic>
          <p:nvPicPr>
            <p:cNvPr id="11271" name="Picture 7" descr="nKJB"/>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5719526" y="108526373"/>
              <a:ext cx="1035555" cy="46519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grpSp>
    </p:spTree>
    <p:extLst>
      <p:ext uri="{BB962C8B-B14F-4D97-AF65-F5344CB8AC3E}">
        <p14:creationId xmlns:p14="http://schemas.microsoft.com/office/powerpoint/2010/main" xmlns="" val="9249249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86546" y="203303"/>
            <a:ext cx="3611562" cy="949325"/>
          </a:xfrm>
          <a:prstGeom prst="rect">
            <a:avLst/>
          </a:prstGeom>
          <a:noFill/>
          <a:ln>
            <a:noFill/>
          </a:ln>
          <a:effectLst/>
          <a:extLst>
            <a:ext uri="{909E8E84-426E-40DD-AFC4-6F175D3DCCD1}">
              <a14:hiddenFill xmlns:a14="http://schemas.microsoft.com/office/drawing/2010/main" xmlns="">
                <a:solidFill>
                  <a:srgbClr val="0000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000000"/>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69827" y="5661487"/>
            <a:ext cx="4445000" cy="7080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08608" y="1058966"/>
            <a:ext cx="6213475" cy="623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pic>
        <p:nvPicPr>
          <p:cNvPr id="1029" name="irc_mi" descr="İlgili resim"/>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441032" y="1904726"/>
            <a:ext cx="3545041" cy="3670951"/>
          </a:xfrm>
          <a:prstGeom prst="roundRect">
            <a:avLst>
              <a:gd name="adj" fmla="val 16667"/>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prstDash val="dash"/>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22682342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017639" y="3105834"/>
            <a:ext cx="9896168" cy="861774"/>
          </a:xfrm>
          <a:prstGeom prst="rect">
            <a:avLst/>
          </a:prstGeom>
        </p:spPr>
        <p:txBody>
          <a:bodyPr wrap="square">
            <a:spAutoFit/>
          </a:bodyPr>
          <a:lstStyle/>
          <a:p>
            <a:r>
              <a:rPr lang="tr-TR" sz="3200" kern="1400" dirty="0" smtClean="0">
                <a:solidFill>
                  <a:srgbClr val="000000"/>
                </a:solidFill>
                <a:latin typeface="Segoe Print" panose="02000600000000000000" pitchFamily="2" charset="0"/>
                <a:hlinkClick r:id="rId2" action="ppaction://hlinksldjump"/>
              </a:rPr>
              <a:t>TEKNOLOJİ NEDİR ?</a:t>
            </a:r>
            <a:endParaRPr lang="tr-TR" sz="3200" kern="1400" dirty="0" smtClean="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029718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84902" y="1305342"/>
            <a:ext cx="10565569" cy="3000821"/>
          </a:xfrm>
          <a:prstGeom prst="rect">
            <a:avLst/>
          </a:prstGeom>
        </p:spPr>
        <p:txBody>
          <a:bodyPr wrap="square">
            <a:spAutoFit/>
          </a:bodyPr>
          <a:lstStyle/>
          <a:p>
            <a:pPr>
              <a:lnSpc>
                <a:spcPct val="150000"/>
              </a:lnSpc>
            </a:pPr>
            <a:r>
              <a:rPr lang="tr-TR" kern="1400" dirty="0" smtClean="0">
                <a:solidFill>
                  <a:srgbClr val="000000"/>
                </a:solidFill>
                <a:latin typeface="Segoe Print" panose="02000600000000000000" pitchFamily="2" charset="0"/>
              </a:rPr>
              <a:t>TEKNOLOJİ;</a:t>
            </a:r>
          </a:p>
          <a:p>
            <a:pPr>
              <a:lnSpc>
                <a:spcPct val="150000"/>
              </a:lnSpc>
            </a:pPr>
            <a:endParaRPr lang="tr-TR" kern="1400" dirty="0" smtClean="0">
              <a:solidFill>
                <a:srgbClr val="000000"/>
              </a:solidFill>
              <a:latin typeface="Segoe Print" panose="02000600000000000000" pitchFamily="2" charset="0"/>
            </a:endParaRPr>
          </a:p>
          <a:p>
            <a:pPr>
              <a:lnSpc>
                <a:spcPct val="150000"/>
              </a:lnSpc>
            </a:pPr>
            <a:r>
              <a:rPr lang="tr-TR" b="1" kern="1400" dirty="0" smtClean="0">
                <a:solidFill>
                  <a:schemeClr val="accent5"/>
                </a:solidFill>
                <a:latin typeface="Segoe Print" panose="02000600000000000000" pitchFamily="2" charset="0"/>
              </a:rPr>
              <a:t>Bilimsel </a:t>
            </a:r>
            <a:r>
              <a:rPr lang="tr-TR" b="1" kern="1400" dirty="0">
                <a:solidFill>
                  <a:schemeClr val="accent5"/>
                </a:solidFill>
                <a:latin typeface="Segoe Print" panose="02000600000000000000" pitchFamily="2" charset="0"/>
              </a:rPr>
              <a:t>veya organize edilmiş bilgilerin </a:t>
            </a:r>
            <a:r>
              <a:rPr lang="tr-TR" kern="1400" dirty="0">
                <a:solidFill>
                  <a:srgbClr val="000000"/>
                </a:solidFill>
                <a:latin typeface="Segoe Print" panose="02000600000000000000" pitchFamily="2" charset="0"/>
              </a:rPr>
              <a:t>sistematik bir şekilde işe koşulmasıdır. </a:t>
            </a:r>
            <a:endParaRPr lang="tr-TR" kern="1400" dirty="0">
              <a:solidFill>
                <a:srgbClr val="000000"/>
              </a:solidFill>
              <a:latin typeface="Times New Roman" panose="02020603050405020304" pitchFamily="18" charset="0"/>
            </a:endParaRPr>
          </a:p>
          <a:p>
            <a:pPr>
              <a:lnSpc>
                <a:spcPct val="150000"/>
              </a:lnSpc>
            </a:pPr>
            <a:r>
              <a:rPr lang="tr-TR" b="1" kern="1400" dirty="0" smtClean="0">
                <a:solidFill>
                  <a:srgbClr val="FF0000"/>
                </a:solidFill>
                <a:latin typeface="Segoe Print" panose="02000600000000000000" pitchFamily="2" charset="0"/>
              </a:rPr>
              <a:t>Teorik </a:t>
            </a:r>
            <a:r>
              <a:rPr lang="tr-TR" b="1" kern="1400" dirty="0">
                <a:solidFill>
                  <a:srgbClr val="FF0000"/>
                </a:solidFill>
                <a:latin typeface="Segoe Print" panose="02000600000000000000" pitchFamily="2" charset="0"/>
              </a:rPr>
              <a:t>bilgi ile gerçek yaşam problemleri arasında köprü </a:t>
            </a:r>
            <a:r>
              <a:rPr lang="tr-TR" kern="1400" dirty="0">
                <a:solidFill>
                  <a:srgbClr val="000000"/>
                </a:solidFill>
                <a:latin typeface="Segoe Print" panose="02000600000000000000" pitchFamily="2" charset="0"/>
              </a:rPr>
              <a:t>vazifesi görür.</a:t>
            </a:r>
            <a:endParaRPr lang="tr-TR" kern="1400" dirty="0">
              <a:solidFill>
                <a:srgbClr val="000000"/>
              </a:solidFill>
              <a:latin typeface="Times New Roman" panose="02020603050405020304" pitchFamily="18" charset="0"/>
            </a:endParaRPr>
          </a:p>
          <a:p>
            <a:pPr>
              <a:lnSpc>
                <a:spcPct val="150000"/>
              </a:lnSpc>
            </a:pPr>
            <a:r>
              <a:rPr lang="tr-TR" b="1" kern="1400" dirty="0" smtClean="0">
                <a:solidFill>
                  <a:srgbClr val="00B050"/>
                </a:solidFill>
                <a:latin typeface="Segoe Print" panose="02000600000000000000" pitchFamily="2" charset="0"/>
              </a:rPr>
              <a:t>İnsan </a:t>
            </a:r>
            <a:r>
              <a:rPr lang="tr-TR" b="1" kern="1400" dirty="0">
                <a:solidFill>
                  <a:srgbClr val="00B050"/>
                </a:solidFill>
                <a:latin typeface="Segoe Print" panose="02000600000000000000" pitchFamily="2" charset="0"/>
              </a:rPr>
              <a:t>ihtiyaçlarına yaratıcı çözümler </a:t>
            </a:r>
            <a:r>
              <a:rPr lang="tr-TR" kern="1400" dirty="0">
                <a:solidFill>
                  <a:srgbClr val="000000"/>
                </a:solidFill>
                <a:latin typeface="Segoe Print" panose="02000600000000000000" pitchFamily="2" charset="0"/>
              </a:rPr>
              <a:t>bulmak ve yapmaktır.</a:t>
            </a:r>
            <a:endParaRPr lang="tr-TR" kern="1400" dirty="0">
              <a:solidFill>
                <a:srgbClr val="000000"/>
              </a:solidFill>
              <a:latin typeface="Times New Roman" panose="02020603050405020304" pitchFamily="18" charset="0"/>
            </a:endParaRPr>
          </a:p>
          <a:p>
            <a:pPr>
              <a:lnSpc>
                <a:spcPct val="150000"/>
              </a:lnSpc>
            </a:pPr>
            <a:r>
              <a:rPr lang="tr-TR" kern="1400" dirty="0" smtClean="0">
                <a:solidFill>
                  <a:srgbClr val="000000"/>
                </a:solidFill>
                <a:latin typeface="Segoe Print" panose="02000600000000000000" pitchFamily="2" charset="0"/>
              </a:rPr>
              <a:t>Bir </a:t>
            </a:r>
            <a:r>
              <a:rPr lang="tr-TR" kern="1400" dirty="0">
                <a:solidFill>
                  <a:srgbClr val="000000"/>
                </a:solidFill>
                <a:latin typeface="Segoe Print" panose="02000600000000000000" pitchFamily="2" charset="0"/>
              </a:rPr>
              <a:t>işi makinalar aracılığıyla daha az efor sarf ederek yapmaktır.</a:t>
            </a:r>
            <a:endParaRPr lang="tr-TR" kern="1400" dirty="0">
              <a:solidFill>
                <a:srgbClr val="000000"/>
              </a:solidFill>
              <a:latin typeface="Times New Roman" panose="02020603050405020304" pitchFamily="18" charset="0"/>
            </a:endParaRPr>
          </a:p>
          <a:p>
            <a:pPr>
              <a:lnSpc>
                <a:spcPct val="150000"/>
              </a:lnSpc>
            </a:pPr>
            <a:r>
              <a:rPr lang="tr-TR" b="1" kern="1400" dirty="0" smtClean="0">
                <a:solidFill>
                  <a:srgbClr val="C00000"/>
                </a:solidFill>
                <a:latin typeface="Segoe Print" panose="02000600000000000000" pitchFamily="2" charset="0"/>
              </a:rPr>
              <a:t>Bir </a:t>
            </a:r>
            <a:r>
              <a:rPr lang="tr-TR" b="1" kern="1400" dirty="0">
                <a:solidFill>
                  <a:srgbClr val="C00000"/>
                </a:solidFill>
                <a:latin typeface="Segoe Print" panose="02000600000000000000" pitchFamily="2" charset="0"/>
              </a:rPr>
              <a:t>şeyi daha iyi , daha kolay , daha ekonomik ve daha verimli </a:t>
            </a:r>
            <a:r>
              <a:rPr lang="tr-TR" kern="1400" dirty="0">
                <a:solidFill>
                  <a:srgbClr val="000000"/>
                </a:solidFill>
                <a:latin typeface="Segoe Print" panose="02000600000000000000" pitchFamily="2" charset="0"/>
              </a:rPr>
              <a:t>yapma girişimidir. </a:t>
            </a:r>
            <a:endParaRPr lang="tr-TR" kern="14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xmlns="" val="41772793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43958" y="349999"/>
            <a:ext cx="10565569" cy="5909310"/>
          </a:xfrm>
          <a:prstGeom prst="rect">
            <a:avLst/>
          </a:prstGeom>
        </p:spPr>
        <p:txBody>
          <a:bodyPr wrap="square">
            <a:spAutoFit/>
          </a:bodyPr>
          <a:lstStyle/>
          <a:p>
            <a:pPr>
              <a:lnSpc>
                <a:spcPct val="150000"/>
              </a:lnSpc>
            </a:pPr>
            <a:endParaRPr lang="tr-TR" kern="1400" dirty="0" smtClean="0">
              <a:solidFill>
                <a:srgbClr val="000000"/>
              </a:solidFill>
              <a:latin typeface="Segoe Print" panose="02000600000000000000" pitchFamily="2" charset="0"/>
            </a:endParaRPr>
          </a:p>
          <a:p>
            <a:pPr>
              <a:lnSpc>
                <a:spcPct val="150000"/>
              </a:lnSpc>
            </a:pPr>
            <a:r>
              <a:rPr lang="tr-TR" b="1" u="sng" kern="1400" dirty="0" smtClean="0">
                <a:solidFill>
                  <a:schemeClr val="accent5"/>
                </a:solidFill>
                <a:latin typeface="Segoe Print" panose="02000600000000000000" pitchFamily="2" charset="0"/>
              </a:rPr>
              <a:t>Bilimsel bilgi nedir?</a:t>
            </a:r>
          </a:p>
          <a:p>
            <a:pPr>
              <a:lnSpc>
                <a:spcPct val="150000"/>
              </a:lnSpc>
            </a:pPr>
            <a:r>
              <a:rPr lang="tr-TR" dirty="0" smtClean="0">
                <a:latin typeface="Segoe Print" pitchFamily="2" charset="0"/>
              </a:rPr>
              <a:t>Bilime dayanan, yöntemli, genel, nesnel ve kesin bilgidir.</a:t>
            </a:r>
          </a:p>
          <a:p>
            <a:pPr>
              <a:lnSpc>
                <a:spcPct val="150000"/>
              </a:lnSpc>
            </a:pPr>
            <a:r>
              <a:rPr lang="tr-TR" dirty="0" smtClean="0">
                <a:latin typeface="Segoe Print" pitchFamily="2" charset="0"/>
              </a:rPr>
              <a:t>Su 2 hidrojen ve 1 oksijen moleküllerinden meydan gelir. H2O=SU </a:t>
            </a:r>
          </a:p>
          <a:p>
            <a:pPr>
              <a:lnSpc>
                <a:spcPct val="150000"/>
              </a:lnSpc>
            </a:pPr>
            <a:endParaRPr lang="tr-TR" u="sng" dirty="0" smtClean="0">
              <a:solidFill>
                <a:srgbClr val="00B050"/>
              </a:solidFill>
              <a:latin typeface="Segoe Print" pitchFamily="2" charset="0"/>
            </a:endParaRPr>
          </a:p>
          <a:p>
            <a:pPr>
              <a:lnSpc>
                <a:spcPct val="150000"/>
              </a:lnSpc>
            </a:pPr>
            <a:r>
              <a:rPr lang="tr-TR" b="1" u="sng" kern="1400" dirty="0" smtClean="0">
                <a:solidFill>
                  <a:srgbClr val="00B050"/>
                </a:solidFill>
                <a:latin typeface="Segoe Print" panose="02000600000000000000" pitchFamily="2" charset="0"/>
              </a:rPr>
              <a:t>Organize edilmiş bilgi nedir?</a:t>
            </a:r>
          </a:p>
          <a:p>
            <a:pPr>
              <a:lnSpc>
                <a:spcPct val="150000"/>
              </a:lnSpc>
            </a:pPr>
            <a:r>
              <a:rPr lang="tr-TR" dirty="0" smtClean="0">
                <a:latin typeface="Segoe Print" pitchFamily="2" charset="0"/>
              </a:rPr>
              <a:t>Teorik ve bilimsel bilgilerin, harmanlanarak bir tasarım veya mühendislik sürecinde bir ürünü geliştirmede uygulamalı olarak kullanılan bilgidir.</a:t>
            </a:r>
          </a:p>
          <a:p>
            <a:pPr>
              <a:lnSpc>
                <a:spcPct val="150000"/>
              </a:lnSpc>
            </a:pPr>
            <a:r>
              <a:rPr lang="tr-TR" dirty="0" smtClean="0">
                <a:latin typeface="Segoe Print" pitchFamily="2" charset="0"/>
              </a:rPr>
              <a:t>Denge ile kavramların  bilimsel olarak bir köprü yapımında kullanılması.</a:t>
            </a:r>
          </a:p>
          <a:p>
            <a:pPr>
              <a:lnSpc>
                <a:spcPct val="150000"/>
              </a:lnSpc>
            </a:pPr>
            <a:endParaRPr lang="tr-TR" kern="1400" dirty="0" smtClean="0">
              <a:solidFill>
                <a:srgbClr val="000000"/>
              </a:solidFill>
              <a:latin typeface="Times New Roman" panose="02020603050405020304" pitchFamily="18" charset="0"/>
            </a:endParaRPr>
          </a:p>
          <a:p>
            <a:pPr>
              <a:lnSpc>
                <a:spcPct val="150000"/>
              </a:lnSpc>
            </a:pPr>
            <a:r>
              <a:rPr lang="tr-TR" b="1" u="sng" kern="1400" dirty="0" smtClean="0">
                <a:solidFill>
                  <a:srgbClr val="FF0000"/>
                </a:solidFill>
                <a:latin typeface="Segoe Print" panose="02000600000000000000" pitchFamily="2" charset="0"/>
              </a:rPr>
              <a:t>Teorik bilgi nedir?</a:t>
            </a:r>
          </a:p>
          <a:p>
            <a:pPr>
              <a:lnSpc>
                <a:spcPct val="150000"/>
              </a:lnSpc>
            </a:pPr>
            <a:r>
              <a:rPr lang="tr-TR" dirty="0" smtClean="0">
                <a:latin typeface="Segoe Print" pitchFamily="2" charset="0"/>
              </a:rPr>
              <a:t>Uygulama durumlarını göz önüne almadan, salt bilginin öğretilmesi ve öğrenilmesidir.</a:t>
            </a:r>
          </a:p>
          <a:p>
            <a:pPr>
              <a:lnSpc>
                <a:spcPct val="150000"/>
              </a:lnSpc>
            </a:pPr>
            <a:r>
              <a:rPr lang="tr-TR" dirty="0" smtClean="0">
                <a:latin typeface="Segoe Print" pitchFamily="2" charset="0"/>
              </a:rPr>
              <a:t>Osmanlı devleti ne zaman ve nerde kuruldu?</a:t>
            </a:r>
            <a:endParaRPr lang="tr-TR" kern="1400" dirty="0" smtClean="0">
              <a:solidFill>
                <a:srgbClr val="000000"/>
              </a:solidFill>
              <a:latin typeface="Segoe Print" pitchFamily="2" charset="0"/>
            </a:endParaRPr>
          </a:p>
          <a:p>
            <a:pPr>
              <a:lnSpc>
                <a:spcPct val="150000"/>
              </a:lnSpc>
            </a:pPr>
            <a:endParaRPr lang="tr-TR" b="1" kern="1400" dirty="0" smtClean="0">
              <a:solidFill>
                <a:srgbClr val="C00000"/>
              </a:solidFill>
              <a:latin typeface="Segoe Print" panose="02000600000000000000" pitchFamily="2" charset="0"/>
            </a:endParaRPr>
          </a:p>
        </p:txBody>
      </p:sp>
    </p:spTree>
    <p:extLst>
      <p:ext uri="{BB962C8B-B14F-4D97-AF65-F5344CB8AC3E}">
        <p14:creationId xmlns:p14="http://schemas.microsoft.com/office/powerpoint/2010/main" xmlns="" val="33320297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3392128" y="2199168"/>
            <a:ext cx="7949381" cy="3693319"/>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Teknoloji hayatın her alanında süreç olarak vardır. İnsanlar teknolojiyi günlük hayatlarını kolaylaştırmak için kullanırlar. Burada insanın yaratıcılığı ve zekası devreye girer. </a:t>
            </a:r>
            <a:r>
              <a:rPr lang="tr-TR" b="1" u="sng" kern="1400" dirty="0">
                <a:solidFill>
                  <a:srgbClr val="00B050"/>
                </a:solidFill>
                <a:latin typeface="Segoe Print" panose="02000600000000000000" pitchFamily="2" charset="0"/>
              </a:rPr>
              <a:t>Bilim, tasarım ,ekonomi, teknoloji ; yaratıcılık ve zekayla birleşince ortaya ürün çıkar.</a:t>
            </a:r>
            <a:r>
              <a:rPr lang="tr-TR" b="1" u="sng" kern="1400" dirty="0">
                <a:solidFill>
                  <a:srgbClr val="000000"/>
                </a:solidFill>
                <a:latin typeface="Segoe Print" panose="02000600000000000000" pitchFamily="2" charset="0"/>
              </a:rPr>
              <a:t/>
            </a:r>
            <a:br>
              <a:rPr lang="tr-TR" b="1" u="sng" kern="1400" dirty="0">
                <a:solidFill>
                  <a:srgbClr val="000000"/>
                </a:solidFill>
                <a:latin typeface="Segoe Print" panose="02000600000000000000" pitchFamily="2" charset="0"/>
              </a:rPr>
            </a:br>
            <a:r>
              <a:rPr lang="tr-TR" kern="1400" dirty="0">
                <a:solidFill>
                  <a:srgbClr val="000000"/>
                </a:solidFill>
                <a:latin typeface="Segoe Print" panose="02000600000000000000" pitchFamily="2" charset="0"/>
              </a:rPr>
              <a:t>   Tasarım  bir fikri şekil olarak sunma biçimidir.</a:t>
            </a:r>
            <a:r>
              <a:rPr lang="tr-TR" kern="1400" dirty="0">
                <a:solidFill>
                  <a:srgbClr val="00B0F0"/>
                </a:solidFill>
                <a:latin typeface="Segoe Print" panose="02000600000000000000" pitchFamily="2" charset="0"/>
              </a:rPr>
              <a:t> </a:t>
            </a:r>
            <a:r>
              <a:rPr lang="tr-TR" b="1" u="sng" kern="1400" dirty="0">
                <a:solidFill>
                  <a:srgbClr val="00B0F0"/>
                </a:solidFill>
                <a:latin typeface="Segoe Print" panose="02000600000000000000" pitchFamily="2" charset="0"/>
              </a:rPr>
              <a:t>Hayal kurma, akıl yürütme, yaratıcı düşünme ve düşündüklerini uygulayabilme tasarım yapmada önemli süreçlerdir.</a:t>
            </a:r>
            <a:endParaRPr lang="tr-TR" kern="1400" dirty="0">
              <a:solidFill>
                <a:srgbClr val="00B0F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pic>
        <p:nvPicPr>
          <p:cNvPr id="2050" name="Picture 2" descr="images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89158" y="2199168"/>
            <a:ext cx="2502970" cy="283524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14946511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72084"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2" name="Group 2"/>
          <p:cNvGrpSpPr>
            <a:grpSpLocks/>
          </p:cNvGrpSpPr>
          <p:nvPr/>
        </p:nvGrpSpPr>
        <p:grpSpPr bwMode="auto">
          <a:xfrm>
            <a:off x="845658" y="3146169"/>
            <a:ext cx="10610902" cy="894889"/>
            <a:chOff x="106865451" y="106761516"/>
            <a:chExt cx="6563714" cy="368490"/>
          </a:xfrm>
        </p:grpSpPr>
        <p:sp>
          <p:nvSpPr>
            <p:cNvPr id="4" name="AutoShape 3"/>
            <p:cNvSpPr>
              <a:spLocks noChangeArrowheads="1"/>
            </p:cNvSpPr>
            <p:nvPr/>
          </p:nvSpPr>
          <p:spPr bwMode="auto">
            <a:xfrm>
              <a:off x="106865451" y="106761516"/>
              <a:ext cx="1269242" cy="368490"/>
            </a:xfrm>
            <a:prstGeom prst="roundRect">
              <a:avLst>
                <a:gd name="adj" fmla="val 16667"/>
              </a:avLst>
            </a:prstGeom>
            <a:solidFill>
              <a:srgbClr val="E1D7F5"/>
            </a:solidFill>
            <a:ln w="3175" algn="ctr">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smtClean="0">
                <a:ln>
                  <a:noFill/>
                </a:ln>
                <a:solidFill>
                  <a:srgbClr val="000000"/>
                </a:solidFill>
                <a:effectLst/>
                <a:latin typeface="Segoe Print" panose="020006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600" b="1" i="0" u="none" strike="noStrike" normalizeH="0" baseline="0" dirty="0" err="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Techne</a:t>
              </a:r>
              <a:r>
                <a:rPr kumimoji="0" lang="tr-TR" altLang="tr-TR" sz="1600" b="1" i="1"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 </a:t>
              </a:r>
              <a:r>
                <a:rPr kumimoji="0" lang="tr-TR" altLang="tr-TR" sz="1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a:t>
              </a:r>
              <a:r>
                <a:rPr kumimoji="0" lang="tr-TR" altLang="tr-TR" sz="1600" b="1" i="0" u="none" strike="noStrike" normalizeH="0" baseline="0" dirty="0" smtClean="0">
                  <a:ln w="12700">
                    <a:solidFill>
                      <a:schemeClr val="accent3">
                        <a:lumMod val="50000"/>
                      </a:schemeClr>
                    </a:solidFill>
                    <a:prstDash val="solid"/>
                  </a:ln>
                  <a:solidFill>
                    <a:schemeClr val="bg1"/>
                  </a:solidFill>
                  <a:effectLst>
                    <a:innerShdw blurRad="177800">
                      <a:schemeClr val="accent3">
                        <a:lumMod val="50000"/>
                      </a:schemeClr>
                    </a:innerShdw>
                  </a:effectLst>
                  <a:latin typeface="Segoe Print" panose="02000600000000000000" pitchFamily="2" charset="0"/>
                </a:rPr>
                <a:t>Yapmak</a:t>
              </a:r>
              <a:r>
                <a:rPr kumimoji="0" lang="tr-TR" altLang="tr-TR" sz="1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 </a:t>
              </a:r>
              <a:endParaRPr kumimoji="0" lang="tr-TR" altLang="tr-TR" sz="3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ndParaRPr>
            </a:p>
          </p:txBody>
        </p:sp>
        <p:sp>
          <p:nvSpPr>
            <p:cNvPr id="5" name="AutoShape 4"/>
            <p:cNvSpPr>
              <a:spLocks noChangeArrowheads="1"/>
            </p:cNvSpPr>
            <p:nvPr/>
          </p:nvSpPr>
          <p:spPr bwMode="auto">
            <a:xfrm>
              <a:off x="108790644" y="106761516"/>
              <a:ext cx="1269242" cy="368490"/>
            </a:xfrm>
            <a:prstGeom prst="roundRect">
              <a:avLst>
                <a:gd name="adj" fmla="val 16667"/>
              </a:avLst>
            </a:prstGeom>
            <a:solidFill>
              <a:srgbClr val="CCE1FF"/>
            </a:solidFill>
            <a:ln w="3175" algn="ctr">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smtClean="0">
                <a:ln>
                  <a:noFill/>
                </a:ln>
                <a:solidFill>
                  <a:srgbClr val="000000"/>
                </a:solidFill>
                <a:effectLst/>
                <a:latin typeface="Segoe Print" panose="020006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Logos; </a:t>
              </a:r>
              <a:r>
                <a:rPr kumimoji="0" lang="tr-TR" altLang="tr-TR" sz="1600" b="1" i="0" u="none" strike="noStrike" normalizeH="0" baseline="0" dirty="0" smtClean="0">
                  <a:ln w="12700">
                    <a:solidFill>
                      <a:schemeClr val="accent3">
                        <a:lumMod val="50000"/>
                      </a:schemeClr>
                    </a:solidFill>
                    <a:prstDash val="solid"/>
                  </a:ln>
                  <a:solidFill>
                    <a:schemeClr val="bg1"/>
                  </a:solidFill>
                  <a:effectLst>
                    <a:innerShdw blurRad="177800">
                      <a:schemeClr val="accent3">
                        <a:lumMod val="50000"/>
                      </a:schemeClr>
                    </a:innerShdw>
                  </a:effectLst>
                  <a:latin typeface="Segoe Print" panose="02000600000000000000" pitchFamily="2" charset="0"/>
                </a:rPr>
                <a:t>Bilmek</a:t>
              </a:r>
              <a:r>
                <a:rPr kumimoji="0" lang="tr-TR" altLang="tr-TR" sz="1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 </a:t>
              </a:r>
              <a:endParaRPr kumimoji="0" lang="tr-TR" altLang="tr-TR" sz="3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ndParaRPr>
            </a:p>
          </p:txBody>
        </p:sp>
        <p:sp>
          <p:nvSpPr>
            <p:cNvPr id="6" name="AutoShape 5"/>
            <p:cNvSpPr>
              <a:spLocks noChangeArrowheads="1"/>
            </p:cNvSpPr>
            <p:nvPr/>
          </p:nvSpPr>
          <p:spPr bwMode="auto">
            <a:xfrm>
              <a:off x="108272595" y="106761516"/>
              <a:ext cx="423081" cy="341194"/>
            </a:xfrm>
            <a:prstGeom prst="chevron">
              <a:avLst>
                <a:gd name="adj" fmla="val 31000"/>
              </a:avLst>
            </a:prstGeom>
            <a:solidFill>
              <a:srgbClr val="FFFFFF"/>
            </a:solidFill>
            <a:ln w="12700" algn="ctr">
              <a:solidFill>
                <a:srgbClr val="0000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sp>
          <p:nvSpPr>
            <p:cNvPr id="7" name="AutoShape 6"/>
            <p:cNvSpPr>
              <a:spLocks noChangeArrowheads="1"/>
            </p:cNvSpPr>
            <p:nvPr/>
          </p:nvSpPr>
          <p:spPr bwMode="auto">
            <a:xfrm>
              <a:off x="110643958" y="106761516"/>
              <a:ext cx="2785207" cy="341194"/>
            </a:xfrm>
            <a:prstGeom prst="roundRect">
              <a:avLst>
                <a:gd name="adj" fmla="val 16667"/>
              </a:avLst>
            </a:prstGeom>
            <a:solidFill>
              <a:srgbClr val="FFFF00"/>
            </a:solidFill>
            <a:ln w="3175" algn="ctr">
              <a:solidFill>
                <a:srgbClr val="000000"/>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smtClean="0">
                <a:ln>
                  <a:noFill/>
                </a:ln>
                <a:solidFill>
                  <a:srgbClr val="000000"/>
                </a:solidFill>
                <a:effectLst/>
                <a:latin typeface="Segoe Print" panose="020006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600" b="1" i="0" u="none" strike="noStrike" normalizeH="0" baseline="0" dirty="0" err="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Technology</a:t>
              </a:r>
              <a:r>
                <a:rPr kumimoji="0" lang="tr-TR" altLang="tr-TR" sz="1600" b="1" i="0" u="none" strike="noStrike" normalizeH="0" baseline="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Segoe Print" panose="02000600000000000000" pitchFamily="2" charset="0"/>
                </a:rPr>
                <a:t> (teknoloji)= </a:t>
              </a:r>
              <a:r>
                <a:rPr kumimoji="0" lang="tr-TR" altLang="tr-TR" sz="1600" b="1" i="0" u="none" strike="noStrike" normalizeH="0" baseline="0" dirty="0" smtClean="0">
                  <a:ln w="12700">
                    <a:solidFill>
                      <a:schemeClr val="accent3">
                        <a:lumMod val="50000"/>
                      </a:schemeClr>
                    </a:solidFill>
                    <a:prstDash val="solid"/>
                  </a:ln>
                  <a:solidFill>
                    <a:schemeClr val="bg1"/>
                  </a:solidFill>
                  <a:effectLst>
                    <a:innerShdw blurRad="177800">
                      <a:schemeClr val="accent3">
                        <a:lumMod val="50000"/>
                      </a:schemeClr>
                    </a:innerShdw>
                  </a:effectLst>
                  <a:latin typeface="Segoe Print" panose="02000600000000000000" pitchFamily="2" charset="0"/>
                </a:rPr>
                <a:t>Bildiğini yapmak</a:t>
              </a:r>
              <a:endParaRPr kumimoji="0" lang="tr-TR" altLang="tr-TR" sz="3600" b="1" i="0" u="none" strike="noStrike" normalizeH="0" baseline="0" dirty="0" smtClean="0">
                <a:ln w="12700">
                  <a:solidFill>
                    <a:schemeClr val="accent3">
                      <a:lumMod val="50000"/>
                    </a:schemeClr>
                  </a:solidFill>
                  <a:prstDash val="solid"/>
                </a:ln>
                <a:solidFill>
                  <a:schemeClr val="bg1"/>
                </a:solidFill>
                <a:effectLst>
                  <a:innerShdw blurRad="177800">
                    <a:schemeClr val="accent3">
                      <a:lumMod val="50000"/>
                    </a:schemeClr>
                  </a:innerShdw>
                </a:effectLst>
                <a:latin typeface="Arial" panose="020B0604020202020204" pitchFamily="34" charset="0"/>
              </a:endParaRPr>
            </a:p>
          </p:txBody>
        </p:sp>
        <p:sp>
          <p:nvSpPr>
            <p:cNvPr id="8" name="AutoShape 7"/>
            <p:cNvSpPr>
              <a:spLocks noChangeArrowheads="1"/>
            </p:cNvSpPr>
            <p:nvPr/>
          </p:nvSpPr>
          <p:spPr bwMode="auto">
            <a:xfrm>
              <a:off x="110163738" y="106761516"/>
              <a:ext cx="423081" cy="341194"/>
            </a:xfrm>
            <a:prstGeom prst="chevron">
              <a:avLst>
                <a:gd name="adj" fmla="val 31000"/>
              </a:avLst>
            </a:prstGeom>
            <a:solidFill>
              <a:srgbClr val="FFFFFF"/>
            </a:solidFill>
            <a:ln w="12700" algn="ctr">
              <a:solidFill>
                <a:srgbClr val="0000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grpSp>
      <p:sp>
        <p:nvSpPr>
          <p:cNvPr id="9" name="Dikdörtgen 8"/>
          <p:cNvSpPr/>
          <p:nvPr/>
        </p:nvSpPr>
        <p:spPr>
          <a:xfrm>
            <a:off x="909926" y="2151682"/>
            <a:ext cx="6096000" cy="784830"/>
          </a:xfrm>
          <a:prstGeom prst="rect">
            <a:avLst/>
          </a:prstGeom>
        </p:spPr>
        <p:txBody>
          <a:bodyPr>
            <a:spAutoFit/>
          </a:bodyPr>
          <a:lstStyle/>
          <a:p>
            <a:pPr>
              <a:lnSpc>
                <a:spcPct val="150000"/>
              </a:lnSpc>
            </a:pPr>
            <a:r>
              <a:rPr lang="tr-TR" b="1" i="1" u="sng" kern="1400" dirty="0" smtClean="0">
                <a:solidFill>
                  <a:srgbClr val="00B0F0"/>
                </a:solidFill>
                <a:latin typeface="Segoe Print" panose="02000600000000000000" pitchFamily="2" charset="0"/>
              </a:rPr>
              <a:t>teknoloji kısaca;</a:t>
            </a:r>
            <a:endParaRPr lang="tr-TR" kern="1400" dirty="0" smtClean="0">
              <a:solidFill>
                <a:srgbClr val="00B0F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8830113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047135" y="1434159"/>
            <a:ext cx="9350478" cy="3989682"/>
          </a:xfrm>
          <a:prstGeom prst="rect">
            <a:avLst/>
          </a:prstGeom>
        </p:spPr>
        <p:txBody>
          <a:bodyPr wrap="square">
            <a:spAutoFit/>
          </a:bodyPr>
          <a:lstStyle/>
          <a:p>
            <a:pPr>
              <a:lnSpc>
                <a:spcPct val="107000"/>
              </a:lnSpc>
            </a:pPr>
            <a:r>
              <a:rPr lang="tr-TR" kern="1400" dirty="0">
                <a:solidFill>
                  <a:srgbClr val="000000"/>
                </a:solidFill>
                <a:latin typeface="Segoe Print" panose="02000600000000000000" pitchFamily="2" charset="0"/>
              </a:rPr>
              <a:t> </a:t>
            </a:r>
            <a:endParaRPr lang="tr-TR" kern="1400" dirty="0">
              <a:solidFill>
                <a:srgbClr val="000000"/>
              </a:solidFill>
              <a:latin typeface="Times New Roman" panose="02020603050405020304" pitchFamily="18" charset="0"/>
            </a:endParaRPr>
          </a:p>
          <a:p>
            <a:pPr>
              <a:lnSpc>
                <a:spcPct val="150000"/>
              </a:lnSpc>
            </a:pPr>
            <a:r>
              <a:rPr lang="tr-TR" kern="1400" dirty="0" smtClean="0">
                <a:solidFill>
                  <a:srgbClr val="000000"/>
                </a:solidFill>
                <a:latin typeface="Segoe Print" panose="02000600000000000000" pitchFamily="2" charset="0"/>
              </a:rPr>
              <a:t>Teknolojiyi; </a:t>
            </a:r>
          </a:p>
          <a:p>
            <a:pPr>
              <a:lnSpc>
                <a:spcPct val="150000"/>
              </a:lnSpc>
            </a:pPr>
            <a:r>
              <a:rPr lang="tr-TR" kern="1400" dirty="0" smtClean="0">
                <a:solidFill>
                  <a:srgbClr val="000000"/>
                </a:solidFill>
                <a:latin typeface="Segoe Print" panose="02000600000000000000" pitchFamily="2" charset="0"/>
              </a:rPr>
              <a:t>Üretebildiğiniz</a:t>
            </a:r>
            <a:r>
              <a:rPr lang="tr-TR" kern="1400" dirty="0">
                <a:solidFill>
                  <a:srgbClr val="000000"/>
                </a:solidFill>
                <a:latin typeface="Segoe Print" panose="02000600000000000000" pitchFamily="2" charset="0"/>
              </a:rPr>
              <a:t>, </a:t>
            </a:r>
            <a:endParaRPr lang="tr-TR" kern="1400" dirty="0" smtClean="0">
              <a:solidFill>
                <a:srgbClr val="000000"/>
              </a:solidFill>
              <a:latin typeface="Segoe Print" panose="02000600000000000000" pitchFamily="2" charset="0"/>
            </a:endParaRPr>
          </a:p>
          <a:p>
            <a:pPr>
              <a:lnSpc>
                <a:spcPct val="150000"/>
              </a:lnSpc>
            </a:pPr>
            <a:r>
              <a:rPr lang="tr-TR" kern="1400" dirty="0">
                <a:solidFill>
                  <a:srgbClr val="000000"/>
                </a:solidFill>
                <a:latin typeface="Segoe Print" panose="02000600000000000000" pitchFamily="2" charset="0"/>
              </a:rPr>
              <a:t>B</a:t>
            </a:r>
            <a:r>
              <a:rPr lang="tr-TR" kern="1400" dirty="0" smtClean="0">
                <a:solidFill>
                  <a:srgbClr val="000000"/>
                </a:solidFill>
                <a:latin typeface="Segoe Print" panose="02000600000000000000" pitchFamily="2" charset="0"/>
              </a:rPr>
              <a:t>ilgiyi </a:t>
            </a:r>
            <a:r>
              <a:rPr lang="tr-TR" kern="1400" dirty="0">
                <a:solidFill>
                  <a:srgbClr val="000000"/>
                </a:solidFill>
                <a:latin typeface="Segoe Print" panose="02000600000000000000" pitchFamily="2" charset="0"/>
              </a:rPr>
              <a:t>ürün tasarlamada kullanabildiğiniz takdirde </a:t>
            </a:r>
            <a:endParaRPr lang="tr-TR" kern="1400" dirty="0" smtClean="0">
              <a:solidFill>
                <a:srgbClr val="000000"/>
              </a:solidFill>
              <a:latin typeface="Segoe Print" panose="02000600000000000000" pitchFamily="2" charset="0"/>
            </a:endParaRPr>
          </a:p>
          <a:p>
            <a:pPr>
              <a:lnSpc>
                <a:spcPct val="150000"/>
              </a:lnSpc>
            </a:pPr>
            <a:r>
              <a:rPr lang="tr-TR" kern="1400" dirty="0">
                <a:solidFill>
                  <a:srgbClr val="000000"/>
                </a:solidFill>
                <a:latin typeface="Segoe Print" panose="02000600000000000000" pitchFamily="2" charset="0"/>
              </a:rPr>
              <a:t>E</a:t>
            </a:r>
            <a:r>
              <a:rPr lang="tr-TR" kern="1400" dirty="0" smtClean="0">
                <a:solidFill>
                  <a:srgbClr val="000000"/>
                </a:solidFill>
                <a:latin typeface="Segoe Print" panose="02000600000000000000" pitchFamily="2" charset="0"/>
              </a:rPr>
              <a:t>konomide </a:t>
            </a:r>
            <a:r>
              <a:rPr lang="tr-TR" kern="1400" dirty="0">
                <a:solidFill>
                  <a:srgbClr val="000000"/>
                </a:solidFill>
                <a:latin typeface="Segoe Print" panose="02000600000000000000" pitchFamily="2" charset="0"/>
              </a:rPr>
              <a:t>rekabet üstünlüğünü,  sağlayabilirsiniz.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Segoe Print" panose="02000600000000000000" pitchFamily="2" charset="0"/>
            </a:endParaRPr>
          </a:p>
          <a:p>
            <a:pPr>
              <a:lnSpc>
                <a:spcPct val="150000"/>
              </a:lnSpc>
            </a:pPr>
            <a:r>
              <a:rPr lang="tr-TR" kern="1400" dirty="0" smtClean="0">
                <a:solidFill>
                  <a:srgbClr val="000000"/>
                </a:solidFill>
                <a:latin typeface="Segoe Print" panose="02000600000000000000" pitchFamily="2" charset="0"/>
              </a:rPr>
              <a:t>Bu </a:t>
            </a:r>
            <a:r>
              <a:rPr lang="tr-TR" kern="1400" dirty="0">
                <a:solidFill>
                  <a:srgbClr val="000000"/>
                </a:solidFill>
                <a:latin typeface="Segoe Print" panose="02000600000000000000" pitchFamily="2" charset="0"/>
              </a:rPr>
              <a:t>nedenle amaç kendi teknolojimizi  üretmek olmalıdır. Kendi teknolojisini üreten </a:t>
            </a:r>
            <a:r>
              <a:rPr lang="tr-TR" b="1" kern="1400" dirty="0">
                <a:solidFill>
                  <a:schemeClr val="accent6">
                    <a:lumMod val="60000"/>
                    <a:lumOff val="40000"/>
                  </a:schemeClr>
                </a:solidFill>
                <a:latin typeface="Segoe Print" panose="02000600000000000000" pitchFamily="2" charset="0"/>
              </a:rPr>
              <a:t>(özgün üretim ) </a:t>
            </a:r>
            <a:r>
              <a:rPr lang="tr-TR" kern="1400" dirty="0">
                <a:solidFill>
                  <a:srgbClr val="000000"/>
                </a:solidFill>
                <a:latin typeface="Segoe Print" panose="02000600000000000000" pitchFamily="2" charset="0"/>
              </a:rPr>
              <a:t>bir sanayileşme ile ulusal ekonomiye, ülkenin  ulusal </a:t>
            </a:r>
            <a:r>
              <a:rPr lang="tr-TR" kern="1400" dirty="0" smtClean="0">
                <a:solidFill>
                  <a:srgbClr val="000000"/>
                </a:solidFill>
                <a:latin typeface="Segoe Print" panose="02000600000000000000" pitchFamily="2" charset="0"/>
              </a:rPr>
              <a:t>teknolojisine </a:t>
            </a:r>
            <a:r>
              <a:rPr lang="tr-TR" kern="1400" dirty="0">
                <a:solidFill>
                  <a:srgbClr val="000000"/>
                </a:solidFill>
                <a:latin typeface="Segoe Print" panose="02000600000000000000" pitchFamily="2" charset="0"/>
              </a:rPr>
              <a:t>en yüksek katkıyı sağlayabilir, beyin göçünü önleyebilirsiniz.</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pic>
        <p:nvPicPr>
          <p:cNvPr id="4098" name="Picture 2" descr="kj"/>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93211" y="163819"/>
            <a:ext cx="4308062" cy="3243057"/>
          </a:xfrm>
          <a:prstGeom prst="ellipse">
            <a:avLst/>
          </a:prstGeom>
          <a:noFill/>
          <a:ln w="3175"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1543311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58645" y="1781883"/>
            <a:ext cx="10412361" cy="3255507"/>
          </a:xfrm>
          <a:prstGeom prst="rect">
            <a:avLst/>
          </a:prstGeom>
        </p:spPr>
        <p:txBody>
          <a:bodyPr wrap="square">
            <a:spAutoFit/>
          </a:bodyPr>
          <a:lstStyle/>
          <a:p>
            <a:endParaRPr lang="tr-TR" b="1" u="sng" kern="1400" dirty="0" smtClean="0">
              <a:solidFill>
                <a:srgbClr val="0066FF"/>
              </a:solidFill>
              <a:latin typeface="Segoe Print" panose="02000600000000000000" pitchFamily="2" charset="0"/>
            </a:endParaRPr>
          </a:p>
          <a:p>
            <a:r>
              <a:rPr lang="tr-TR" b="1" kern="1400" dirty="0" smtClean="0">
                <a:latin typeface="Segoe Print" panose="02000600000000000000" pitchFamily="2" charset="0"/>
              </a:rPr>
              <a:t>Aşağıdaki kavramları biliyor musunuz? Tanımlayalım.</a:t>
            </a:r>
          </a:p>
          <a:p>
            <a:endParaRPr lang="tr-TR" b="1" u="sng" kern="1400" dirty="0">
              <a:solidFill>
                <a:srgbClr val="0066FF"/>
              </a:solidFill>
              <a:latin typeface="Segoe Print" panose="02000600000000000000" pitchFamily="2" charset="0"/>
            </a:endParaRPr>
          </a:p>
          <a:p>
            <a:r>
              <a:rPr lang="tr-TR" b="1" u="sng" kern="1400" dirty="0" smtClean="0">
                <a:solidFill>
                  <a:srgbClr val="0066FF"/>
                </a:solidFill>
                <a:latin typeface="Segoe Print" panose="02000600000000000000" pitchFamily="2" charset="0"/>
                <a:hlinkClick r:id="rId2" action="ppaction://hlinksldjump"/>
              </a:rPr>
              <a:t>Beyin </a:t>
            </a:r>
            <a:r>
              <a:rPr lang="tr-TR" b="1" u="sng" kern="1400" dirty="0">
                <a:solidFill>
                  <a:srgbClr val="0066FF"/>
                </a:solidFill>
                <a:latin typeface="Segoe Print" panose="02000600000000000000" pitchFamily="2" charset="0"/>
                <a:hlinkClick r:id="rId2" action="ppaction://hlinksldjump"/>
              </a:rPr>
              <a:t>göçü;</a:t>
            </a:r>
            <a:endParaRPr lang="tr-TR" kern="1400" dirty="0">
              <a:solidFill>
                <a:srgbClr val="000000"/>
              </a:solidFill>
              <a:latin typeface="Times New Roman" panose="02020603050405020304" pitchFamily="18" charset="0"/>
            </a:endParaRPr>
          </a:p>
          <a:p>
            <a:pPr>
              <a:lnSpc>
                <a:spcPct val="107000"/>
              </a:lnSpc>
            </a:pPr>
            <a:r>
              <a:rPr lang="tr-TR"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tr-TR" kern="1400" dirty="0">
              <a:solidFill>
                <a:srgbClr val="000000"/>
              </a:solidFill>
              <a:latin typeface="Times New Roman" panose="02020603050405020304" pitchFamily="18" charset="0"/>
            </a:endParaRPr>
          </a:p>
          <a:p>
            <a:r>
              <a:rPr lang="tr-TR" b="1" u="sng" kern="1400" dirty="0">
                <a:solidFill>
                  <a:srgbClr val="00B050"/>
                </a:solidFill>
                <a:latin typeface="Segoe Print" panose="02000600000000000000" pitchFamily="2" charset="0"/>
                <a:hlinkClick r:id="rId3" action="ppaction://hlinksldjump"/>
              </a:rPr>
              <a:t>Üretim;</a:t>
            </a:r>
            <a:endParaRPr lang="tr-TR" kern="1400" dirty="0">
              <a:solidFill>
                <a:srgbClr val="000000"/>
              </a:solidFill>
              <a:latin typeface="Times New Roman" panose="02020603050405020304" pitchFamily="18" charset="0"/>
            </a:endParaRPr>
          </a:p>
          <a:p>
            <a:pPr>
              <a:lnSpc>
                <a:spcPct val="107000"/>
              </a:lnSpc>
            </a:pPr>
            <a:r>
              <a:rPr lang="tr-TR"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a:t>
            </a:r>
          </a:p>
          <a:p>
            <a:pPr>
              <a:lnSpc>
                <a:spcPct val="107000"/>
              </a:lnSpc>
            </a:pPr>
            <a:r>
              <a:rPr lang="tr-TR" kern="1400" dirty="0">
                <a:solidFill>
                  <a:srgbClr val="000000"/>
                </a:solidFill>
                <a:latin typeface="Segoe Print" panose="02000600000000000000" pitchFamily="2" charset="0"/>
              </a:rPr>
              <a:t>___________________________________________________________________________________________________________</a:t>
            </a:r>
            <a:endParaRPr lang="tr-TR" kern="14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xmlns="" val="3557855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99157" y="1194308"/>
            <a:ext cx="1515158" cy="369332"/>
          </a:xfrm>
          <a:prstGeom prst="rect">
            <a:avLst/>
          </a:prstGeom>
        </p:spPr>
        <p:txBody>
          <a:bodyPr wrap="none">
            <a:spAutoFit/>
          </a:bodyPr>
          <a:lstStyle/>
          <a:p>
            <a:r>
              <a:rPr lang="tr-TR" b="1" u="sng" kern="1400" dirty="0">
                <a:solidFill>
                  <a:srgbClr val="0066FF"/>
                </a:solidFill>
                <a:latin typeface="Segoe Print" panose="02000600000000000000" pitchFamily="2" charset="0"/>
              </a:rPr>
              <a:t>Beyin göçü;</a:t>
            </a:r>
            <a:endParaRPr lang="tr-TR" kern="1400" dirty="0">
              <a:solidFill>
                <a:srgbClr val="000000"/>
              </a:solidFill>
              <a:latin typeface="Times New Roman" panose="02020603050405020304" pitchFamily="18" charset="0"/>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634054" y="1356852"/>
            <a:ext cx="2654300" cy="3082412"/>
          </a:xfrm>
          <a:prstGeom prst="ellipse">
            <a:avLst/>
          </a:prstGeom>
          <a:ln>
            <a:noFill/>
          </a:ln>
          <a:effectLst>
            <a:softEdge rad="112500"/>
          </a:effectLst>
        </p:spPr>
      </p:pic>
      <p:sp>
        <p:nvSpPr>
          <p:cNvPr id="5" name="Dikdörtgen 4"/>
          <p:cNvSpPr/>
          <p:nvPr/>
        </p:nvSpPr>
        <p:spPr>
          <a:xfrm>
            <a:off x="1071715" y="2642871"/>
            <a:ext cx="6951407" cy="2585323"/>
          </a:xfrm>
          <a:prstGeom prst="rect">
            <a:avLst/>
          </a:prstGeom>
        </p:spPr>
        <p:txBody>
          <a:bodyPr wrap="square">
            <a:spAutoFit/>
          </a:bodyPr>
          <a:lstStyle/>
          <a:p>
            <a:pPr>
              <a:lnSpc>
                <a:spcPct val="150000"/>
              </a:lnSpc>
            </a:pPr>
            <a:r>
              <a:rPr lang="tr-TR" dirty="0">
                <a:latin typeface="Segoe Print" panose="02000600000000000000" pitchFamily="2" charset="0"/>
              </a:rPr>
              <a:t>Y</a:t>
            </a:r>
            <a:r>
              <a:rPr lang="tr-TR" dirty="0" smtClean="0">
                <a:latin typeface="Segoe Print" panose="02000600000000000000" pitchFamily="2" charset="0"/>
              </a:rPr>
              <a:t>etiştirilmesi </a:t>
            </a:r>
            <a:r>
              <a:rPr lang="tr-TR" dirty="0">
                <a:latin typeface="Segoe Print" panose="02000600000000000000" pitchFamily="2" charset="0"/>
              </a:rPr>
              <a:t>için büyük kaynak gerektiren veya yetiştiği halde ilgisizlik ve olanaksızlık nedeniyle bilim insanı, </a:t>
            </a:r>
            <a:r>
              <a:rPr lang="tr-TR" dirty="0" smtClean="0">
                <a:latin typeface="Segoe Print" panose="02000600000000000000" pitchFamily="2" charset="0"/>
              </a:rPr>
              <a:t>yazar, mühendis, tasarımcı </a:t>
            </a:r>
            <a:r>
              <a:rPr lang="tr-TR" dirty="0">
                <a:latin typeface="Segoe Print" panose="02000600000000000000" pitchFamily="2" charset="0"/>
              </a:rPr>
              <a:t>vb. gibi </a:t>
            </a:r>
            <a:r>
              <a:rPr lang="tr-TR" dirty="0" smtClean="0">
                <a:latin typeface="Segoe Print" panose="02000600000000000000" pitchFamily="2" charset="0"/>
              </a:rPr>
              <a:t>vasıflı insanların kendi yaşadıkları ülkeleri terk edip , kendisine ilginin gösterildiği ve büyük olanakların tanındığı başka ülkelere gitmek zorunda kalma durumudur.</a:t>
            </a:r>
            <a:endParaRPr lang="tr-TR" dirty="0">
              <a:latin typeface="Segoe Print" panose="02000600000000000000" pitchFamily="2" charset="0"/>
            </a:endParaRPr>
          </a:p>
        </p:txBody>
      </p:sp>
    </p:spTree>
    <p:extLst>
      <p:ext uri="{BB962C8B-B14F-4D97-AF65-F5344CB8AC3E}">
        <p14:creationId xmlns:p14="http://schemas.microsoft.com/office/powerpoint/2010/main" xmlns="" val="17563189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013926" y="855095"/>
            <a:ext cx="1079142" cy="369332"/>
          </a:xfrm>
          <a:prstGeom prst="rect">
            <a:avLst/>
          </a:prstGeom>
        </p:spPr>
        <p:txBody>
          <a:bodyPr wrap="none">
            <a:spAutoFit/>
          </a:bodyPr>
          <a:lstStyle/>
          <a:p>
            <a:r>
              <a:rPr lang="tr-TR" b="1" u="sng" kern="1400" dirty="0">
                <a:solidFill>
                  <a:srgbClr val="00B050"/>
                </a:solidFill>
                <a:latin typeface="Segoe Print" panose="02000600000000000000" pitchFamily="2" charset="0"/>
              </a:rPr>
              <a:t>Üretim;</a:t>
            </a:r>
            <a:endParaRPr lang="tr-TR" kern="1400" dirty="0">
              <a:solidFill>
                <a:srgbClr val="000000"/>
              </a:solidFill>
              <a:latin typeface="Times New Roman" panose="02020603050405020304" pitchFamily="18" charset="0"/>
            </a:endParaRPr>
          </a:p>
        </p:txBody>
      </p:sp>
      <p:sp>
        <p:nvSpPr>
          <p:cNvPr id="4" name="Dikdörtgen 3"/>
          <p:cNvSpPr/>
          <p:nvPr/>
        </p:nvSpPr>
        <p:spPr>
          <a:xfrm>
            <a:off x="822197" y="1245022"/>
            <a:ext cx="6001391" cy="3416320"/>
          </a:xfrm>
          <a:prstGeom prst="rect">
            <a:avLst/>
          </a:prstGeom>
        </p:spPr>
        <p:txBody>
          <a:bodyPr wrap="square">
            <a:spAutoFit/>
          </a:bodyPr>
          <a:lstStyle/>
          <a:p>
            <a:pPr>
              <a:lnSpc>
                <a:spcPct val="150000"/>
              </a:lnSpc>
            </a:pPr>
            <a:r>
              <a:rPr lang="tr-TR" dirty="0">
                <a:latin typeface="Segoe Print" panose="02000600000000000000" pitchFamily="2" charset="0"/>
              </a:rPr>
              <a:t>insan ihtiyaçlarını karşılama özelliği olan </a:t>
            </a:r>
            <a:r>
              <a:rPr lang="tr-TR" dirty="0" smtClean="0">
                <a:latin typeface="Segoe Print" panose="02000600000000000000" pitchFamily="2" charset="0"/>
              </a:rPr>
              <a:t>araç ve gereçlerin tasarlanması ve  </a:t>
            </a:r>
            <a:r>
              <a:rPr lang="tr-TR" dirty="0">
                <a:latin typeface="Segoe Print" panose="02000600000000000000" pitchFamily="2" charset="0"/>
              </a:rPr>
              <a:t>çoğaltılması yani üretilmesidir. </a:t>
            </a:r>
            <a:endParaRPr lang="tr-TR" dirty="0" smtClean="0">
              <a:latin typeface="Segoe Print" panose="02000600000000000000" pitchFamily="2" charset="0"/>
            </a:endParaRPr>
          </a:p>
          <a:p>
            <a:pPr>
              <a:lnSpc>
                <a:spcPct val="150000"/>
              </a:lnSpc>
            </a:pPr>
            <a:endParaRPr lang="tr-TR" dirty="0" smtClean="0">
              <a:latin typeface="Segoe Print" panose="02000600000000000000" pitchFamily="2" charset="0"/>
            </a:endParaRPr>
          </a:p>
          <a:p>
            <a:pPr>
              <a:lnSpc>
                <a:spcPct val="150000"/>
              </a:lnSpc>
            </a:pPr>
            <a:r>
              <a:rPr lang="tr-TR" dirty="0" smtClean="0">
                <a:latin typeface="Segoe Print" panose="02000600000000000000" pitchFamily="2" charset="0"/>
              </a:rPr>
              <a:t>İnsan ihtiyaçlarının doğal yollardan karşılanamadığı durumlarda, bilim , tasarım ve teknolojiden faydalanarak bunları karşılamaya dönük çalışmalar bütünüdür.</a:t>
            </a:r>
          </a:p>
        </p:txBody>
      </p:sp>
      <p:sp>
        <p:nvSpPr>
          <p:cNvPr id="5" name="Dikdörtgen 4"/>
          <p:cNvSpPr/>
          <p:nvPr/>
        </p:nvSpPr>
        <p:spPr>
          <a:xfrm>
            <a:off x="822197" y="5271041"/>
            <a:ext cx="10386577"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tr-TR" b="1" dirty="0">
                <a:solidFill>
                  <a:srgbClr val="FF0000"/>
                </a:solidFill>
                <a:latin typeface="Segoe Print" panose="02000600000000000000" pitchFamily="2" charset="0"/>
              </a:rPr>
              <a:t>İnsan ihtiyacı      </a:t>
            </a:r>
            <a:r>
              <a:rPr lang="tr-TR" b="1" dirty="0" smtClean="0">
                <a:solidFill>
                  <a:srgbClr val="FF0000"/>
                </a:solidFill>
                <a:latin typeface="Segoe Print" panose="02000600000000000000" pitchFamily="2" charset="0"/>
              </a:rPr>
              <a:t>             </a:t>
            </a:r>
            <a:r>
              <a:rPr lang="tr-TR" b="1" dirty="0">
                <a:solidFill>
                  <a:srgbClr val="00B0F0"/>
                </a:solidFill>
                <a:latin typeface="Segoe Print" panose="02000600000000000000" pitchFamily="2" charset="0"/>
              </a:rPr>
              <a:t>Tasarım </a:t>
            </a:r>
            <a:r>
              <a:rPr lang="tr-TR" b="1" dirty="0" smtClean="0">
                <a:solidFill>
                  <a:srgbClr val="00B0F0"/>
                </a:solidFill>
                <a:latin typeface="Segoe Print" panose="02000600000000000000" pitchFamily="2" charset="0"/>
              </a:rPr>
              <a:t>                              </a:t>
            </a:r>
            <a:r>
              <a:rPr lang="tr-TR" b="1" dirty="0" smtClean="0">
                <a:solidFill>
                  <a:srgbClr val="00B050"/>
                </a:solidFill>
                <a:latin typeface="Segoe Print" panose="02000600000000000000" pitchFamily="2" charset="0"/>
              </a:rPr>
              <a:t>Teknoloji</a:t>
            </a:r>
          </a:p>
          <a:p>
            <a:pPr>
              <a:lnSpc>
                <a:spcPct val="150000"/>
              </a:lnSpc>
            </a:pPr>
            <a:r>
              <a:rPr lang="tr-TR" dirty="0" smtClean="0">
                <a:latin typeface="Segoe Print" panose="02000600000000000000" pitchFamily="2" charset="0"/>
              </a:rPr>
              <a:t>Ulaşım                           Hızlı giden bir araç               Uçak, hızlı tren , otomobil </a:t>
            </a:r>
            <a:endParaRPr lang="tr-TR" dirty="0">
              <a:latin typeface="Segoe Print" panose="02000600000000000000" pitchFamily="2" charset="0"/>
            </a:endParaRPr>
          </a:p>
        </p:txBody>
      </p:sp>
      <p:pic>
        <p:nvPicPr>
          <p:cNvPr id="6" name="Resim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02127" y="1224427"/>
            <a:ext cx="3905250" cy="3409950"/>
          </a:xfrm>
          <a:prstGeom prst="rect">
            <a:avLst/>
          </a:prstGeom>
        </p:spPr>
      </p:pic>
    </p:spTree>
    <p:extLst>
      <p:ext uri="{BB962C8B-B14F-4D97-AF65-F5344CB8AC3E}">
        <p14:creationId xmlns:p14="http://schemas.microsoft.com/office/powerpoint/2010/main" xmlns="" val="22351172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84902" y="2081919"/>
            <a:ext cx="9468465" cy="3831818"/>
          </a:xfrm>
          <a:prstGeom prst="rect">
            <a:avLst/>
          </a:prstGeom>
        </p:spPr>
        <p:txBody>
          <a:bodyPr wrap="square">
            <a:spAutoFit/>
          </a:bodyPr>
          <a:lstStyle/>
          <a:p>
            <a:r>
              <a:rPr lang="tr-TR" b="1" u="sng" kern="1400" dirty="0">
                <a:solidFill>
                  <a:srgbClr val="FF0000"/>
                </a:solidFill>
                <a:latin typeface="Segoe Print" panose="02000600000000000000" pitchFamily="2" charset="0"/>
              </a:rPr>
              <a:t>Özgün üretim için gerekli safhaları dörde ayırabiliriz. </a:t>
            </a:r>
            <a:endParaRPr lang="tr-TR" b="1" u="sng" kern="1400" dirty="0" smtClean="0">
              <a:solidFill>
                <a:srgbClr val="FF0000"/>
              </a:solidFill>
              <a:latin typeface="Segoe Print" panose="02000600000000000000" pitchFamily="2" charset="0"/>
            </a:endParaRPr>
          </a:p>
          <a:p>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1-Bilimsel bilgiye ulaşmak veya geliştirmek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2-Bilgiden faydalanarak bir ürün tasarlamak (tasarım teknolojisi)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3-Bir ürünün üretim tekniklerini belirlemek (üretim teknolojisi)</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4-Üretim</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Bir ürün geliştirmek  veya üretmek için gerekli malzeme ve ekipmanı çeşitli kaynaklardan bulabilirsiniz. Bu nedenle önemli olan tasarım yeteneğine sahip olmaktır. Tasarım yeteneğine sahipseniz her şeyi yapabilirsiniz. </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pic>
        <p:nvPicPr>
          <p:cNvPr id="5122" name="Picture 2" descr="stoneage[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13406" y="386633"/>
            <a:ext cx="3475038" cy="2556410"/>
          </a:xfrm>
          <a:prstGeom prst="ellipse">
            <a:avLst/>
          </a:prstGeom>
          <a:noFill/>
          <a:ln w="3175"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6765562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2466155" y="198078"/>
            <a:ext cx="7264604" cy="421354"/>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TEKNOLOJİ VE TASARIMIN ÖZELLİKLERİ VE AMAÇLARI</a:t>
            </a:r>
            <a:endParaRPr kumimoji="0" lang="tr-TR" altLang="tr-TR" sz="4000"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884903" y="1667611"/>
            <a:ext cx="10161637" cy="3277820"/>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Teknoloji, insanın istek ve ihtiyaçlarını karşılar.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Teknoloji </a:t>
            </a:r>
            <a:r>
              <a:rPr lang="tr-TR" kern="1400" dirty="0" smtClean="0">
                <a:solidFill>
                  <a:srgbClr val="000000"/>
                </a:solidFill>
                <a:latin typeface="Segoe Print" panose="02000600000000000000" pitchFamily="2" charset="0"/>
              </a:rPr>
              <a:t>her </a:t>
            </a:r>
            <a:r>
              <a:rPr lang="tr-TR" kern="1400" dirty="0">
                <a:solidFill>
                  <a:srgbClr val="000000"/>
                </a:solidFill>
                <a:latin typeface="Segoe Print" panose="02000600000000000000" pitchFamily="2" charset="0"/>
              </a:rPr>
              <a:t>kültürün malıdır.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Teknoloji insanlara doğal çevreleri üzerinde kontrol </a:t>
            </a:r>
            <a:r>
              <a:rPr lang="tr-TR" kern="1400" dirty="0" smtClean="0">
                <a:solidFill>
                  <a:srgbClr val="000000"/>
                </a:solidFill>
                <a:latin typeface="Segoe Print" panose="02000600000000000000" pitchFamily="2" charset="0"/>
              </a:rPr>
              <a:t>gücü ve  </a:t>
            </a:r>
            <a:r>
              <a:rPr lang="tr-TR" kern="1400" dirty="0">
                <a:solidFill>
                  <a:srgbClr val="000000"/>
                </a:solidFill>
                <a:latin typeface="Segoe Print" panose="02000600000000000000" pitchFamily="2" charset="0"/>
              </a:rPr>
              <a:t>kullanma yeteneği verir.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Teknoloji geleceğe uyum sağlamadır.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İnsanlar teknolojiyi yaratır, işler hale getirir ve kullanır.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İnsan hayatını kolaylaştırır.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İnsan yaşamının konfor ve kalitesini artırır.</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pic>
        <p:nvPicPr>
          <p:cNvPr id="6147" name="Picture 3" descr="Cavernicolas-Coche-82052[1]"/>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50576" y="3141405"/>
            <a:ext cx="4126907" cy="3288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6" name="Patlama 2 5"/>
          <p:cNvSpPr/>
          <p:nvPr/>
        </p:nvSpPr>
        <p:spPr>
          <a:xfrm>
            <a:off x="884903" y="4572000"/>
            <a:ext cx="4920152" cy="2041042"/>
          </a:xfrm>
          <a:prstGeom prst="irregularSeal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smtClean="0">
              <a:latin typeface="Segoe Print" panose="02000600000000000000" pitchFamily="2" charset="0"/>
            </a:endParaRPr>
          </a:p>
          <a:p>
            <a:pPr algn="ctr"/>
            <a:r>
              <a:rPr lang="tr-TR" dirty="0" smtClean="0">
                <a:latin typeface="Segoe Print" panose="02000600000000000000" pitchFamily="2" charset="0"/>
              </a:rPr>
              <a:t>KALDIGIMIZ </a:t>
            </a:r>
            <a:r>
              <a:rPr lang="tr-TR" dirty="0">
                <a:latin typeface="Segoe Print" panose="02000600000000000000" pitchFamily="2" charset="0"/>
              </a:rPr>
              <a:t>YER</a:t>
            </a:r>
          </a:p>
          <a:p>
            <a:pPr algn="ctr"/>
            <a:endParaRPr lang="tr-TR" dirty="0"/>
          </a:p>
        </p:txBody>
      </p:sp>
    </p:spTree>
    <p:extLst>
      <p:ext uri="{BB962C8B-B14F-4D97-AF65-F5344CB8AC3E}">
        <p14:creationId xmlns:p14="http://schemas.microsoft.com/office/powerpoint/2010/main" xmlns="" val="28391061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4385032" y="242324"/>
            <a:ext cx="3426849" cy="598334"/>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TEKNOLOJİNİN ÖNEMİ </a:t>
            </a:r>
            <a:endParaRPr kumimoji="0" lang="tr-TR" altLang="tr-TR" sz="4000"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796414" y="1531044"/>
            <a:ext cx="10117393" cy="2585323"/>
          </a:xfrm>
          <a:prstGeom prst="rect">
            <a:avLst/>
          </a:prstGeom>
        </p:spPr>
        <p:txBody>
          <a:bodyPr wrap="square">
            <a:spAutoFit/>
          </a:bodyPr>
          <a:lstStyle/>
          <a:p>
            <a:pPr>
              <a:lnSpc>
                <a:spcPct val="150000"/>
              </a:lnSpc>
              <a:spcBef>
                <a:spcPts val="750"/>
              </a:spcBef>
              <a:spcAft>
                <a:spcPts val="750"/>
              </a:spcAft>
            </a:pPr>
            <a:r>
              <a:rPr lang="tr-TR" kern="1400" dirty="0">
                <a:solidFill>
                  <a:srgbClr val="000000"/>
                </a:solidFill>
                <a:latin typeface="Segoe Print" panose="02000600000000000000" pitchFamily="2" charset="0"/>
              </a:rPr>
              <a:t>Günümüzde insanların ihtiyaçları ve çeşitli konularda sorunları vardır. Bu sorunları çözebilmek ve ihtiyaçları gidermek için teknolojiye ihtiyaç duyulur. Şuan 2017 yılı değil de daha eski zamanda teknoloji öncesi bir dönemde yaşıyor olduğumuzu bir düşünün. Temel ihtiyaçlarımızdan elektrikten yoksunuz aslında bu bile büyük bir </a:t>
            </a:r>
            <a:r>
              <a:rPr lang="tr-TR" kern="1400" dirty="0" smtClean="0">
                <a:solidFill>
                  <a:srgbClr val="000000"/>
                </a:solidFill>
                <a:latin typeface="Segoe Print" panose="02000600000000000000" pitchFamily="2" charset="0"/>
              </a:rPr>
              <a:t>eksiklik. </a:t>
            </a:r>
            <a:r>
              <a:rPr lang="tr-TR" kern="1400" dirty="0">
                <a:solidFill>
                  <a:srgbClr val="000000"/>
                </a:solidFill>
                <a:latin typeface="Segoe Print" panose="02000600000000000000" pitchFamily="2" charset="0"/>
              </a:rPr>
              <a:t>Elinizin altındaki internet olmasaydı temel ev aletleri (çamaşır makinası, buzdolabı, fırın vb.) olmasaydı hayat ne kadar zor olurdu. </a:t>
            </a:r>
            <a:r>
              <a:rPr lang="tr-TR" kern="1400" dirty="0">
                <a:solidFill>
                  <a:srgbClr val="000000"/>
                </a:solidFill>
                <a:latin typeface="Times New Roman" panose="02020603050405020304" pitchFamily="18" charset="0"/>
              </a:rPr>
              <a:t> </a:t>
            </a:r>
          </a:p>
        </p:txBody>
      </p:sp>
      <p:pic>
        <p:nvPicPr>
          <p:cNvPr id="7171" name="irc_mi" descr="stone age png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11881" y="3862488"/>
            <a:ext cx="3206238" cy="2565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Tree>
    <p:extLst>
      <p:ext uri="{BB962C8B-B14F-4D97-AF65-F5344CB8AC3E}">
        <p14:creationId xmlns:p14="http://schemas.microsoft.com/office/powerpoint/2010/main" xmlns="" val="28212128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41758" y="354842"/>
            <a:ext cx="4985836" cy="5909310"/>
          </a:xfrm>
          <a:prstGeom prst="rect">
            <a:avLst/>
          </a:prstGeom>
        </p:spPr>
        <p:txBody>
          <a:bodyPr wrap="square">
            <a:spAutoFit/>
          </a:bodyPr>
          <a:lstStyle/>
          <a:p>
            <a:pPr>
              <a:lnSpc>
                <a:spcPct val="150000"/>
              </a:lnSpc>
              <a:spcBef>
                <a:spcPts val="750"/>
              </a:spcBef>
              <a:spcAft>
                <a:spcPts val="750"/>
              </a:spcAft>
            </a:pPr>
            <a:r>
              <a:rPr lang="tr-TR" kern="1400" dirty="0">
                <a:solidFill>
                  <a:srgbClr val="000000"/>
                </a:solidFill>
                <a:latin typeface="Segoe Print" panose="02000600000000000000" pitchFamily="2" charset="0"/>
              </a:rPr>
              <a:t>Örnek olarak eski zamanlar da insanlar beslenme ihtiyacını karşılamak için ellerinde bulanan aletleri (ağaçları, çalıları) kullanarak mızraklar yaptılar. (Dikkat edersek mızrak yapımı gördüğünüz gibi ihtiyaçtan doğdu) Hayvanları izleyerek avlandılar. Düşünün o zamanlarda insanların beslenme ihtiyacını karşılaması bile günümüzdekine göre ne kadar zor ve farklı. Şimdi ise insanların beslenme ihtiyacını karşılaması çok kolay. Ayrıca teknoloji bir ülkenin kalkınması ve gelişmesi içinde önemli rol oynar.</a:t>
            </a:r>
            <a:endParaRPr lang="tr-TR" kern="1400" dirty="0">
              <a:solidFill>
                <a:srgbClr val="000000"/>
              </a:solidFill>
              <a:latin typeface="Times New Roman" panose="02020603050405020304" pitchFamily="18" charset="0"/>
            </a:endParaRPr>
          </a:p>
        </p:txBody>
      </p:sp>
      <p:pic>
        <p:nvPicPr>
          <p:cNvPr id="64514" name="Picture 2" descr="İlgili resim"/>
          <p:cNvPicPr>
            <a:picLocks noChangeAspect="1" noChangeArrowheads="1"/>
          </p:cNvPicPr>
          <p:nvPr/>
        </p:nvPicPr>
        <p:blipFill>
          <a:blip r:embed="rId2" cstate="print"/>
          <a:srcRect/>
          <a:stretch>
            <a:fillRect/>
          </a:stretch>
        </p:blipFill>
        <p:spPr bwMode="auto">
          <a:xfrm>
            <a:off x="6277969" y="1655905"/>
            <a:ext cx="5146675" cy="3220823"/>
          </a:xfrm>
          <a:prstGeom prst="rect">
            <a:avLst/>
          </a:prstGeom>
          <a:ln>
            <a:noFill/>
          </a:ln>
          <a:effectLst>
            <a:softEdge rad="112500"/>
          </a:effectLst>
        </p:spPr>
      </p:pic>
    </p:spTree>
    <p:extLst>
      <p:ext uri="{BB962C8B-B14F-4D97-AF65-F5344CB8AC3E}">
        <p14:creationId xmlns:p14="http://schemas.microsoft.com/office/powerpoint/2010/main" xmlns="" val="299066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3761273" y="201252"/>
            <a:ext cx="3937385" cy="536167"/>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TEKNOLOJİNİN YARARLARI</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958645" y="891865"/>
            <a:ext cx="10338620" cy="3693319"/>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1- İnternet sayesinde bilginin hızlı yayılması,</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2_ Çamaşır makinesi, bulaşık makinesi gibi teknolojik ürünler işlerimizi kolaylaştırır.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3-Gündelik işleri yaparken daha az enerji kullanırız.</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4-Tıp alanında  hastalıkların daha çabuk tespit ve önlemler alınmasına yardımcı olur.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5-Eğitim alanında mikroskop, fotokopi </a:t>
            </a:r>
            <a:r>
              <a:rPr lang="tr-TR" kern="1400" dirty="0" smtClean="0">
                <a:solidFill>
                  <a:srgbClr val="000000"/>
                </a:solidFill>
                <a:latin typeface="Segoe Print" panose="02000600000000000000" pitchFamily="2" charset="0"/>
              </a:rPr>
              <a:t>makinası, </a:t>
            </a:r>
            <a:r>
              <a:rPr lang="tr-TR" kern="1400" dirty="0">
                <a:solidFill>
                  <a:srgbClr val="000000"/>
                </a:solidFill>
                <a:latin typeface="Segoe Print" panose="02000600000000000000" pitchFamily="2" charset="0"/>
              </a:rPr>
              <a:t>kalıcı öğrenmeler sağlar. </a:t>
            </a:r>
            <a:br>
              <a:rPr lang="tr-TR" kern="1400" dirty="0">
                <a:solidFill>
                  <a:srgbClr val="000000"/>
                </a:solidFill>
                <a:latin typeface="Segoe Print" panose="02000600000000000000" pitchFamily="2" charset="0"/>
              </a:rPr>
            </a:br>
            <a:r>
              <a:rPr lang="tr-TR" kern="1400" dirty="0">
                <a:solidFill>
                  <a:srgbClr val="000000"/>
                </a:solidFill>
                <a:latin typeface="Segoe Print" panose="02000600000000000000" pitchFamily="2" charset="0"/>
              </a:rPr>
              <a:t>6-İnternet, televizyon, radyo ve diğer </a:t>
            </a:r>
            <a:r>
              <a:rPr lang="tr-TR" kern="1400" dirty="0" smtClean="0">
                <a:solidFill>
                  <a:srgbClr val="000000"/>
                </a:solidFill>
                <a:latin typeface="Segoe Print" panose="02000600000000000000" pitchFamily="2" charset="0"/>
              </a:rPr>
              <a:t>iletişim kolaylaşır,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7-Ulaşım alanında çok uzak bir yere kısa zamanda ulaşılabilmektedir.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8- Matbaalar sayesinde kitaplar çok sayıda çıkabiliyor ve tüm insanlığa aktarılıyor. </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pic>
        <p:nvPicPr>
          <p:cNvPr id="63490" name="Picture 2" descr="İlgili resim"/>
          <p:cNvPicPr>
            <a:picLocks noChangeAspect="1" noChangeArrowheads="1"/>
          </p:cNvPicPr>
          <p:nvPr/>
        </p:nvPicPr>
        <p:blipFill>
          <a:blip r:embed="rId2" cstate="print"/>
          <a:srcRect/>
          <a:stretch>
            <a:fillRect/>
          </a:stretch>
        </p:blipFill>
        <p:spPr bwMode="auto">
          <a:xfrm>
            <a:off x="7929349" y="4381847"/>
            <a:ext cx="3260441" cy="2173627"/>
          </a:xfrm>
          <a:prstGeom prst="rect">
            <a:avLst/>
          </a:prstGeom>
          <a:noFill/>
        </p:spPr>
      </p:pic>
    </p:spTree>
    <p:extLst>
      <p:ext uri="{BB962C8B-B14F-4D97-AF65-F5344CB8AC3E}">
        <p14:creationId xmlns:p14="http://schemas.microsoft.com/office/powerpoint/2010/main" xmlns="" val="17839267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14399" y="1928589"/>
            <a:ext cx="6666271" cy="3831818"/>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Teknoloji ve tasarım birbirini doğrudan etkileyen ve birbirleriyle beraber gelişen kavramlardır. Teknoloji ve tasarım arasındaki ilişkinin gelişmesinde yaratıcılık çok önemli bir etkendir.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Segoe Print" panose="02000600000000000000" pitchFamily="2" charset="0"/>
            </a:endParaRPr>
          </a:p>
          <a:p>
            <a:pPr>
              <a:lnSpc>
                <a:spcPct val="150000"/>
              </a:lnSpc>
            </a:pPr>
            <a:r>
              <a:rPr lang="tr-TR" kern="1400" dirty="0" smtClean="0">
                <a:solidFill>
                  <a:srgbClr val="000000"/>
                </a:solidFill>
                <a:latin typeface="Segoe Print" panose="02000600000000000000" pitchFamily="2" charset="0"/>
              </a:rPr>
              <a:t>Teknoloji </a:t>
            </a:r>
            <a:r>
              <a:rPr lang="tr-TR" kern="1400" dirty="0">
                <a:solidFill>
                  <a:srgbClr val="000000"/>
                </a:solidFill>
                <a:latin typeface="Segoe Print" panose="02000600000000000000" pitchFamily="2" charset="0"/>
              </a:rPr>
              <a:t>ve tasarım 7,8. sınıflarda okutulan ama </a:t>
            </a:r>
            <a:r>
              <a:rPr lang="tr-TR" b="1" u="sng" kern="1400" dirty="0">
                <a:solidFill>
                  <a:srgbClr val="000000"/>
                </a:solidFill>
                <a:latin typeface="Segoe Print" panose="02000600000000000000" pitchFamily="2" charset="0"/>
              </a:rPr>
              <a:t>hayatınızın her yerinde  ihtiyaç duyacağınız temel beceriler kazanacağınız bir derstir.  </a:t>
            </a:r>
            <a:br>
              <a:rPr lang="tr-TR" b="1" u="sng" kern="1400" dirty="0">
                <a:solidFill>
                  <a:srgbClr val="000000"/>
                </a:solidFill>
                <a:latin typeface="Segoe Print" panose="02000600000000000000" pitchFamily="2" charset="0"/>
              </a:rPr>
            </a:br>
            <a:endParaRPr lang="tr-TR" kern="1400" dirty="0">
              <a:solidFill>
                <a:srgbClr val="000000"/>
              </a:solidFill>
              <a:latin typeface="Times New Roman" panose="02020603050405020304" pitchFamily="18" charset="0"/>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98655" y="1725561"/>
            <a:ext cx="3760838" cy="3760838"/>
          </a:xfrm>
          <a:prstGeom prst="ellipse">
            <a:avLst/>
          </a:prstGeom>
          <a:ln>
            <a:noFill/>
          </a:ln>
          <a:effectLst>
            <a:softEdge rad="112500"/>
          </a:effectLst>
        </p:spPr>
      </p:pic>
    </p:spTree>
    <p:extLst>
      <p:ext uri="{BB962C8B-B14F-4D97-AF65-F5344CB8AC3E}">
        <p14:creationId xmlns:p14="http://schemas.microsoft.com/office/powerpoint/2010/main" xmlns="" val="442309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4104019" y="225988"/>
            <a:ext cx="3988875" cy="614670"/>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TEKNOLOJİNİN ZARARLARI</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752168" y="1582341"/>
            <a:ext cx="10663084" cy="3416320"/>
          </a:xfrm>
          <a:prstGeom prst="rect">
            <a:avLst/>
          </a:prstGeom>
        </p:spPr>
        <p:txBody>
          <a:bodyPr wrap="square">
            <a:spAutoFit/>
          </a:bodyPr>
          <a:lstStyle/>
          <a:p>
            <a:pPr>
              <a:lnSpc>
                <a:spcPct val="150000"/>
              </a:lnSpc>
            </a:pPr>
            <a:r>
              <a:rPr lang="tr-TR" b="1" kern="1400" dirty="0">
                <a:solidFill>
                  <a:srgbClr val="FF6600"/>
                </a:solidFill>
                <a:latin typeface="Segoe Print" panose="02000600000000000000" pitchFamily="2" charset="0"/>
              </a:rPr>
              <a:t>1-</a:t>
            </a:r>
            <a:r>
              <a:rPr lang="tr-TR" kern="1400" dirty="0">
                <a:solidFill>
                  <a:srgbClr val="000000"/>
                </a:solidFill>
                <a:latin typeface="Segoe Print" panose="02000600000000000000" pitchFamily="2" charset="0"/>
              </a:rPr>
              <a:t>Arabanın egzoz dumanı havaya büyük zararlar vermekte. </a:t>
            </a:r>
            <a:endParaRPr lang="tr-TR" kern="1400" dirty="0" smtClean="0">
              <a:solidFill>
                <a:srgbClr val="000000"/>
              </a:solidFill>
              <a:latin typeface="Segoe Print" panose="02000600000000000000" pitchFamily="2" charset="0"/>
            </a:endParaRPr>
          </a:p>
          <a:p>
            <a:pPr>
              <a:lnSpc>
                <a:spcPct val="150000"/>
              </a:lnSpc>
            </a:pPr>
            <a:r>
              <a:rPr lang="tr-TR" kern="1400" dirty="0" smtClean="0">
                <a:solidFill>
                  <a:srgbClr val="000000"/>
                </a:solidFill>
                <a:latin typeface="Segoe Print" panose="02000600000000000000" pitchFamily="2" charset="0"/>
              </a:rPr>
              <a:t>(</a:t>
            </a:r>
            <a:r>
              <a:rPr lang="tr-TR" b="1" kern="1400" dirty="0">
                <a:solidFill>
                  <a:srgbClr val="00B0F0"/>
                </a:solidFill>
                <a:latin typeface="Segoe Print" panose="02000600000000000000" pitchFamily="2" charset="0"/>
                <a:hlinkClick r:id="rId2" action="ppaction://hlinksldjump"/>
              </a:rPr>
              <a:t>Hibrit</a:t>
            </a:r>
            <a:r>
              <a:rPr lang="tr-TR" kern="1400" dirty="0">
                <a:solidFill>
                  <a:srgbClr val="000000"/>
                </a:solidFill>
                <a:latin typeface="Segoe Print" panose="02000600000000000000" pitchFamily="2" charset="0"/>
              </a:rPr>
              <a:t> araçlarla sorun çözülebilir.)</a:t>
            </a:r>
            <a:endParaRPr lang="tr-TR" kern="1400" dirty="0">
              <a:solidFill>
                <a:srgbClr val="000000"/>
              </a:solidFill>
              <a:latin typeface="Times New Roman" panose="02020603050405020304" pitchFamily="18" charset="0"/>
            </a:endParaRPr>
          </a:p>
          <a:p>
            <a:pPr>
              <a:lnSpc>
                <a:spcPct val="150000"/>
              </a:lnSpc>
            </a:pPr>
            <a:r>
              <a:rPr lang="tr-TR" b="1" kern="1400" dirty="0">
                <a:solidFill>
                  <a:srgbClr val="FF6600"/>
                </a:solidFill>
                <a:latin typeface="Segoe Print" panose="02000600000000000000" pitchFamily="2" charset="0"/>
              </a:rPr>
              <a:t>2-</a:t>
            </a:r>
            <a:r>
              <a:rPr lang="tr-TR" kern="1400" dirty="0">
                <a:solidFill>
                  <a:srgbClr val="000000"/>
                </a:solidFill>
                <a:latin typeface="Segoe Print" panose="02000600000000000000" pitchFamily="2" charset="0"/>
              </a:rPr>
              <a:t>Ağaçlar denetimsiz bir biçim de kağıt üretmek için düzensiz ve izinsiz kesilmekte. </a:t>
            </a:r>
            <a:endParaRPr lang="tr-TR" kern="1400" dirty="0">
              <a:solidFill>
                <a:srgbClr val="000000"/>
              </a:solidFill>
              <a:latin typeface="Times New Roman" panose="02020603050405020304" pitchFamily="18" charset="0"/>
            </a:endParaRPr>
          </a:p>
          <a:p>
            <a:pPr>
              <a:lnSpc>
                <a:spcPct val="150000"/>
              </a:lnSpc>
            </a:pPr>
            <a:r>
              <a:rPr lang="tr-TR" b="1" kern="1400" dirty="0">
                <a:solidFill>
                  <a:srgbClr val="FF6600"/>
                </a:solidFill>
                <a:latin typeface="Segoe Print" panose="02000600000000000000" pitchFamily="2" charset="0"/>
              </a:rPr>
              <a:t>3-</a:t>
            </a:r>
            <a:r>
              <a:rPr lang="tr-TR" kern="1400" dirty="0">
                <a:solidFill>
                  <a:srgbClr val="000000"/>
                </a:solidFill>
                <a:latin typeface="Segoe Print" panose="02000600000000000000" pitchFamily="2" charset="0"/>
              </a:rPr>
              <a:t>Fabrika bacaları içerisinden her gün zehirli gazlar atılıyor. </a:t>
            </a:r>
            <a:endParaRPr lang="tr-TR" kern="1400" dirty="0">
              <a:solidFill>
                <a:srgbClr val="000000"/>
              </a:solidFill>
              <a:latin typeface="Times New Roman" panose="02020603050405020304" pitchFamily="18" charset="0"/>
            </a:endParaRPr>
          </a:p>
          <a:p>
            <a:pPr>
              <a:lnSpc>
                <a:spcPct val="150000"/>
              </a:lnSpc>
            </a:pPr>
            <a:r>
              <a:rPr lang="tr-TR" b="1" kern="1400" dirty="0">
                <a:solidFill>
                  <a:schemeClr val="accent2"/>
                </a:solidFill>
                <a:latin typeface="Segoe Print" panose="02000600000000000000" pitchFamily="2" charset="0"/>
              </a:rPr>
              <a:t>4-</a:t>
            </a:r>
            <a:r>
              <a:rPr lang="tr-TR" kern="1400" dirty="0">
                <a:solidFill>
                  <a:srgbClr val="000000"/>
                </a:solidFill>
                <a:latin typeface="Segoe Print" panose="02000600000000000000" pitchFamily="2" charset="0"/>
              </a:rPr>
              <a:t>Bilinçsizçe kullanılan teknolojik ürünlerde radyasyona maruz kalma söz konusu.</a:t>
            </a:r>
            <a:endParaRPr lang="tr-TR" kern="1400" dirty="0">
              <a:solidFill>
                <a:srgbClr val="000000"/>
              </a:solidFill>
              <a:latin typeface="Times New Roman" panose="02020603050405020304" pitchFamily="18" charset="0"/>
            </a:endParaRPr>
          </a:p>
          <a:p>
            <a:pPr>
              <a:lnSpc>
                <a:spcPct val="150000"/>
              </a:lnSpc>
            </a:pPr>
            <a:r>
              <a:rPr lang="tr-TR" b="1" kern="1400" dirty="0">
                <a:solidFill>
                  <a:schemeClr val="accent2"/>
                </a:solidFill>
                <a:latin typeface="Segoe Print" panose="02000600000000000000" pitchFamily="2" charset="0"/>
              </a:rPr>
              <a:t>5-</a:t>
            </a:r>
            <a:r>
              <a:rPr lang="tr-TR" b="1" kern="1400" dirty="0">
                <a:solidFill>
                  <a:srgbClr val="00B0F0"/>
                </a:solidFill>
                <a:latin typeface="Segoe Print" panose="02000600000000000000" pitchFamily="2" charset="0"/>
                <a:hlinkClick r:id="rId3" action="ppaction://hlinksldjump"/>
              </a:rPr>
              <a:t>Ergonomik</a:t>
            </a:r>
            <a:r>
              <a:rPr lang="tr-TR" kern="1400" dirty="0">
                <a:solidFill>
                  <a:srgbClr val="000000"/>
                </a:solidFill>
                <a:latin typeface="Segoe Print" panose="02000600000000000000" pitchFamily="2" charset="0"/>
              </a:rPr>
              <a:t> olmayan tasarımlarda fiziksel hastalıklar artmaktadır.</a:t>
            </a:r>
            <a:endParaRPr lang="tr-TR" kern="1400" dirty="0">
              <a:solidFill>
                <a:srgbClr val="000000"/>
              </a:solidFill>
              <a:latin typeface="Times New Roman" panose="02020603050405020304" pitchFamily="18" charset="0"/>
            </a:endParaRPr>
          </a:p>
          <a:p>
            <a:pPr>
              <a:lnSpc>
                <a:spcPct val="150000"/>
              </a:lnSpc>
            </a:pPr>
            <a:r>
              <a:rPr lang="tr-TR" b="1" kern="1400" dirty="0">
                <a:solidFill>
                  <a:schemeClr val="accent2"/>
                </a:solidFill>
                <a:latin typeface="Segoe Print" panose="02000600000000000000" pitchFamily="2" charset="0"/>
              </a:rPr>
              <a:t>6-</a:t>
            </a:r>
            <a:r>
              <a:rPr lang="tr-TR" kern="1400" dirty="0">
                <a:solidFill>
                  <a:srgbClr val="000000"/>
                </a:solidFill>
                <a:latin typeface="Segoe Print" panose="02000600000000000000" pitchFamily="2" charset="0"/>
              </a:rPr>
              <a:t>Medyada yalan haberlerle toplum dinamikleri bozulmaktadır.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Times New Roman" panose="02020603050405020304" pitchFamily="18" charset="0"/>
              </a:rPr>
              <a:t> </a:t>
            </a:r>
          </a:p>
        </p:txBody>
      </p:sp>
      <p:pic>
        <p:nvPicPr>
          <p:cNvPr id="9219" name="Picture 3" descr="electricity-factory[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869752" y="3918750"/>
            <a:ext cx="2270503" cy="24378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18253560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70154" y="664042"/>
            <a:ext cx="9955161" cy="1754326"/>
          </a:xfrm>
          <a:prstGeom prst="rect">
            <a:avLst/>
          </a:prstGeom>
        </p:spPr>
        <p:txBody>
          <a:bodyPr wrap="square">
            <a:spAutoFit/>
          </a:bodyPr>
          <a:lstStyle/>
          <a:p>
            <a:pPr>
              <a:lnSpc>
                <a:spcPct val="150000"/>
              </a:lnSpc>
            </a:pPr>
            <a:r>
              <a:rPr lang="tr-TR" b="1" dirty="0">
                <a:solidFill>
                  <a:srgbClr val="000000"/>
                </a:solidFill>
                <a:latin typeface="Segoe Print" panose="02000600000000000000" pitchFamily="2" charset="0"/>
              </a:rPr>
              <a:t>Hibrit</a:t>
            </a:r>
            <a:r>
              <a:rPr lang="tr-TR" dirty="0">
                <a:solidFill>
                  <a:srgbClr val="000000"/>
                </a:solidFill>
                <a:latin typeface="Segoe Print" panose="02000600000000000000" pitchFamily="2" charset="0"/>
              </a:rPr>
              <a:t> araba, özellikle trafiğin yoğun olduğu anlarda aracın benzin motorunun yerine, elektrik motoruyla çalışmasını sağlayarak, yakıt tüketiminde önemli bir tasarruf sağlayan otomobillere verilen isimdir. Bu otomobillere iki farklı motor yapısı ile birlikte çalışmasından dolayı melez otomobil de denilmektedir.</a:t>
            </a:r>
            <a:endParaRPr lang="tr-TR" dirty="0">
              <a:latin typeface="Segoe Print" panose="02000600000000000000" pitchFamily="2" charset="0"/>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81172" y="2801785"/>
            <a:ext cx="5991428" cy="30214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xmlns="" val="8231760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4" name="AutoShape 3"/>
          <p:cNvSpPr>
            <a:spLocks noChangeArrowheads="1"/>
          </p:cNvSpPr>
          <p:nvPr/>
        </p:nvSpPr>
        <p:spPr bwMode="auto">
          <a:xfrm>
            <a:off x="944958" y="1293091"/>
            <a:ext cx="1689044" cy="476780"/>
          </a:xfrm>
          <a:prstGeom prst="flowChartTerminator">
            <a:avLst/>
          </a:prstGeom>
          <a:gradFill rotWithShape="0">
            <a:gsLst>
              <a:gs pos="0">
                <a:srgbClr val="FFA366"/>
              </a:gs>
              <a:gs pos="50000">
                <a:srgbClr val="FFE1CC"/>
              </a:gs>
              <a:gs pos="100000">
                <a:srgbClr val="FFA366"/>
              </a:gs>
            </a:gsLst>
            <a:lin ang="18900000" scaled="1"/>
          </a:gradFill>
          <a:ln w="12700" algn="ctr">
            <a:solidFill>
              <a:srgbClr val="FFA366"/>
            </a:solidFill>
            <a:miter lim="800000"/>
            <a:headEnd/>
            <a:tailEnd/>
          </a:ln>
          <a:effectLst>
            <a:outerShdw dist="28398" dir="3806097" algn="ctr" rotWithShape="0">
              <a:srgbClr val="803300">
                <a:alpha val="50000"/>
              </a:srgbClr>
            </a:outerShdw>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ERGONOMİ</a:t>
            </a:r>
            <a:endParaRPr kumimoji="0" lang="tr-TR" altLang="tr-TR" sz="4000" b="0" i="0" u="none" strike="noStrike" cap="none" normalizeH="0" baseline="0" dirty="0" smtClean="0">
              <a:ln>
                <a:noFill/>
              </a:ln>
              <a:solidFill>
                <a:schemeClr val="tx1"/>
              </a:solidFill>
              <a:effectLst/>
              <a:latin typeface="Arial" panose="020B0604020202020204" pitchFamily="34" charset="0"/>
            </a:endParaRPr>
          </a:p>
        </p:txBody>
      </p:sp>
      <p:sp>
        <p:nvSpPr>
          <p:cNvPr id="5" name="AutoShape 4"/>
          <p:cNvSpPr>
            <a:spLocks noChangeArrowheads="1"/>
          </p:cNvSpPr>
          <p:nvPr/>
        </p:nvSpPr>
        <p:spPr bwMode="auto">
          <a:xfrm>
            <a:off x="2959528" y="1293091"/>
            <a:ext cx="6745973" cy="488813"/>
          </a:xfrm>
          <a:prstGeom prst="bracketPair">
            <a:avLst>
              <a:gd name="adj" fmla="val 16667"/>
            </a:avLst>
          </a:prstGeom>
          <a:noFill/>
          <a:ln w="3175" algn="ctr">
            <a:solidFill>
              <a:srgbClr val="000000"/>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Bir ürünün insan bedenine uygunluğu.  Rahat kullanım.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smtClean="0">
              <a:ln>
                <a:noFill/>
              </a:ln>
              <a:solidFill>
                <a:schemeClr val="tx1"/>
              </a:solidFill>
              <a:effectLst/>
              <a:latin typeface="Arial" panose="020B0604020202020204" pitchFamily="34" charset="0"/>
            </a:endParaRPr>
          </a:p>
        </p:txBody>
      </p:sp>
      <p:pic>
        <p:nvPicPr>
          <p:cNvPr id="6" name="Resim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59528" y="1999107"/>
            <a:ext cx="5981700" cy="42726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xmlns="" val="12603684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4073237" y="1357746"/>
            <a:ext cx="3738046" cy="1136072"/>
          </a:xfrm>
          <a:prstGeom prst="roundRect">
            <a:avLst>
              <a:gd name="adj" fmla="val 50000"/>
            </a:avLst>
          </a:prstGeom>
          <a:solidFill>
            <a:srgbClr val="00B050"/>
          </a:solidFill>
          <a:ln>
            <a:headEnd/>
            <a:tailEnd/>
          </a:ln>
          <a:extLst/>
        </p:spPr>
        <p:style>
          <a:lnRef idx="1">
            <a:schemeClr val="accent1"/>
          </a:lnRef>
          <a:fillRef idx="2">
            <a:schemeClr val="accent1"/>
          </a:fillRef>
          <a:effectRef idx="1">
            <a:schemeClr val="accent1"/>
          </a:effectRef>
          <a:fontRef idx="minor">
            <a:schemeClr val="dk1"/>
          </a:fontRef>
        </p:style>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tr-TR" altLang="tr-TR" b="1" i="0" u="none" strike="noStrike" cap="none" normalizeH="0" baseline="0" dirty="0" smtClean="0">
              <a:ln>
                <a:noFill/>
              </a:ln>
              <a:solidFill>
                <a:srgbClr val="000000"/>
              </a:solidFill>
              <a:effectLst/>
              <a:latin typeface="Segoe Print" panose="020006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TASARIM</a:t>
            </a:r>
            <a:endParaRPr kumimoji="0" lang="tr-TR" altLang="tr-TR" sz="4000"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1253613" y="2828836"/>
            <a:ext cx="9586452" cy="1200329"/>
          </a:xfrm>
          <a:prstGeom prst="rect">
            <a:avLst/>
          </a:prstGeom>
        </p:spPr>
        <p:txBody>
          <a:bodyPr wrap="square">
            <a:spAutoFit/>
          </a:bodyPr>
          <a:lstStyle/>
          <a:p>
            <a:pPr>
              <a:lnSpc>
                <a:spcPct val="150000"/>
              </a:lnSpc>
            </a:pPr>
            <a:r>
              <a:rPr lang="en-US" kern="1400" dirty="0">
                <a:solidFill>
                  <a:srgbClr val="000000"/>
                </a:solidFill>
                <a:latin typeface="Segoe Print" panose="02000600000000000000" pitchFamily="2" charset="0"/>
              </a:rPr>
              <a:t>Tasarım, zihinde canlandırılan biçimdir. Tasarım </a:t>
            </a:r>
            <a:r>
              <a:rPr lang="en-US" kern="1400" dirty="0" err="1">
                <a:solidFill>
                  <a:srgbClr val="000000"/>
                </a:solidFill>
                <a:latin typeface="Segoe Print" panose="02000600000000000000" pitchFamily="2" charset="0"/>
              </a:rPr>
              <a:t>aslında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u="sng" kern="1400" dirty="0" err="1">
                <a:solidFill>
                  <a:srgbClr val="0066FF"/>
                </a:solidFill>
                <a:latin typeface="Segoe Print" panose="02000600000000000000" pitchFamily="2" charset="0"/>
                <a:hlinkClick r:id="rId2"/>
              </a:rPr>
              <a:t>kurgu</a:t>
            </a:r>
            <a:r>
              <a:rPr lang="en-US" kern="1400" dirty="0" err="1">
                <a:solidFill>
                  <a:srgbClr val="000000"/>
                </a:solidFill>
                <a:latin typeface="Segoe Print" panose="02000600000000000000" pitchFamily="2" charset="0"/>
              </a:rPr>
              <a:t>dur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zihnimizde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canlandırdığımızı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kağıda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çizme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yâda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gerçekleştirme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eylemidir</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6379498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229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90695" y="300909"/>
            <a:ext cx="9335901" cy="211329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4" name="Text Box 4"/>
          <p:cNvSpPr txBox="1">
            <a:spLocks noChangeArrowheads="1"/>
          </p:cNvSpPr>
          <p:nvPr/>
        </p:nvSpPr>
        <p:spPr bwMode="auto">
          <a:xfrm>
            <a:off x="1490695" y="1030954"/>
            <a:ext cx="1750085" cy="41942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TASARLAMA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5" name="Text Box 5"/>
          <p:cNvSpPr txBox="1">
            <a:spLocks noChangeArrowheads="1"/>
          </p:cNvSpPr>
          <p:nvPr/>
        </p:nvSpPr>
        <p:spPr bwMode="auto">
          <a:xfrm>
            <a:off x="4177232" y="802773"/>
            <a:ext cx="6366240" cy="13086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Farklı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düşüncelerin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çeşitli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kurallara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yollara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uygun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sıralanmasına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somut</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ürün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elde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etme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süreçlerine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denir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nvGrpSpPr>
          <p:cNvPr id="6" name="Group 6"/>
          <p:cNvGrpSpPr>
            <a:grpSpLocks/>
          </p:cNvGrpSpPr>
          <p:nvPr/>
        </p:nvGrpSpPr>
        <p:grpSpPr bwMode="auto">
          <a:xfrm>
            <a:off x="1490695" y="2300404"/>
            <a:ext cx="9335901" cy="2679739"/>
            <a:chOff x="103115117" y="107772997"/>
            <a:chExt cx="6565382" cy="1259913"/>
          </a:xfrm>
        </p:grpSpPr>
        <p:pic>
          <p:nvPicPr>
            <p:cNvPr id="12295"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3115117" y="107772997"/>
              <a:ext cx="6565382" cy="12599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7" name="Text Box 8"/>
            <p:cNvSpPr txBox="1">
              <a:spLocks noChangeArrowheads="1"/>
            </p:cNvSpPr>
            <p:nvPr/>
          </p:nvSpPr>
          <p:spPr bwMode="auto">
            <a:xfrm>
              <a:off x="103115117" y="108084430"/>
              <a:ext cx="1596456" cy="6650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b="0" i="0" u="none" strike="noStrike" cap="none" normalizeH="0" baseline="0" dirty="0" smtClean="0">
                <a:ln>
                  <a:noFill/>
                </a:ln>
                <a:solidFill>
                  <a:srgbClr val="000000"/>
                </a:solidFill>
                <a:effectLst/>
                <a:latin typeface="Segoe Print" panose="02000600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REALİST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TASARLAMALAR</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8" name="Text Box 9"/>
            <p:cNvSpPr txBox="1">
              <a:spLocks noChangeArrowheads="1"/>
            </p:cNvSpPr>
            <p:nvPr/>
          </p:nvSpPr>
          <p:spPr bwMode="auto">
            <a:xfrm>
              <a:off x="105046490" y="108001305"/>
              <a:ext cx="4595751" cy="79564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Hayal</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ürünü</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gerçekleşmeleri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mümkün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tasarlamalar</a:t>
              </a:r>
              <a:r>
                <a:rPr kumimoji="0" lang="en-US" altLang="tr-TR" b="0" i="0" u="none" strike="noStrike" cap="none" normalizeH="0" baseline="0" dirty="0" smtClean="0">
                  <a:ln>
                    <a:noFill/>
                  </a:ln>
                  <a:solidFill>
                    <a:srgbClr val="000000"/>
                  </a:solidFill>
                  <a:effectLst/>
                  <a:latin typeface="Segoe Print" panose="02000600000000000000" pitchFamily="2" charset="0"/>
                </a:rPr>
                <a: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Kışın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otomobillerin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buzlu</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yollarda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kayma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sorunu</a:t>
              </a:r>
              <a:endParaRPr kumimoji="0" lang="tr-TR" altLang="tr-TR" b="0" i="0" u="none" strike="noStrike" cap="none" normalizeH="0" baseline="0" dirty="0" smtClean="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Kaymayan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lastikler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buz</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tutmayan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yollar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uçan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arabalar</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grpSp>
        <p:nvGrpSpPr>
          <p:cNvPr id="9" name="Group 10"/>
          <p:cNvGrpSpPr>
            <a:grpSpLocks/>
          </p:cNvGrpSpPr>
          <p:nvPr/>
        </p:nvGrpSpPr>
        <p:grpSpPr bwMode="auto">
          <a:xfrm>
            <a:off x="1490695" y="4832798"/>
            <a:ext cx="9353959" cy="1497985"/>
            <a:chOff x="103115117" y="109295714"/>
            <a:chExt cx="6577257" cy="1028847"/>
          </a:xfrm>
        </p:grpSpPr>
        <p:pic>
          <p:nvPicPr>
            <p:cNvPr id="12299" name="Picture 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3115117" y="109295714"/>
              <a:ext cx="6577257" cy="102884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10" name="Text Box 12"/>
            <p:cNvSpPr txBox="1">
              <a:spLocks noChangeArrowheads="1"/>
            </p:cNvSpPr>
            <p:nvPr/>
          </p:nvSpPr>
          <p:spPr bwMode="auto">
            <a:xfrm>
              <a:off x="103115117" y="109588291"/>
              <a:ext cx="1596256" cy="53438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NOMİNALİST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TASARLAMALAR</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11" name="Text Box 13"/>
            <p:cNvSpPr txBox="1">
              <a:spLocks noChangeArrowheads="1"/>
            </p:cNvSpPr>
            <p:nvPr/>
          </p:nvSpPr>
          <p:spPr bwMode="auto">
            <a:xfrm>
              <a:off x="105004398" y="109498113"/>
              <a:ext cx="4637843" cy="6722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Günümüz </a:t>
              </a:r>
              <a:r>
                <a:rPr kumimoji="0" lang="en-US" altLang="tr-TR" b="0" i="0" u="none" strike="noStrike" cap="none" normalizeH="0" baseline="0" dirty="0" err="1" smtClean="0">
                  <a:ln>
                    <a:noFill/>
                  </a:ln>
                  <a:solidFill>
                    <a:srgbClr val="000000"/>
                  </a:solidFill>
                  <a:effectLst/>
                  <a:latin typeface="Segoe Print" panose="02000600000000000000" pitchFamily="2" charset="0"/>
                </a:rPr>
                <a:t>teknolojisi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gerçeklleşmesine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elvermez</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Duvarlardan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hayalet</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gibi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geçilmesi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Işinlanma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makinesi</a:t>
              </a:r>
              <a:endParaRPr kumimoji="0" lang="tr-TR" altLang="tr-TR" b="0" i="0" u="none" strike="noStrike" cap="none" normalizeH="0" baseline="0" dirty="0" smtClean="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xmlns="" val="13049560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453178"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88860" y="617292"/>
            <a:ext cx="9849394" cy="2862322"/>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Hayal</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kurma</a:t>
            </a:r>
            <a:r>
              <a:rPr lang="en-US" b="1" kern="1400" dirty="0">
                <a:solidFill>
                  <a:srgbClr val="000000"/>
                </a:solidFill>
                <a:latin typeface="Segoe Print" panose="02000600000000000000" pitchFamily="2" charset="0"/>
              </a:rPr>
              <a:t>;</a:t>
            </a:r>
            <a:r>
              <a:rPr lang="en-US" kern="1400" dirty="0">
                <a:solidFill>
                  <a:srgbClr val="333333"/>
                </a:solidFill>
                <a:latin typeface="Segoe Print" panose="02000600000000000000" pitchFamily="2" charset="0"/>
              </a:rPr>
              <a:t> </a:t>
            </a:r>
            <a:endParaRPr lang="tr-TR" kern="1400" dirty="0" smtClean="0">
              <a:solidFill>
                <a:srgbClr val="333333"/>
              </a:solidFill>
              <a:latin typeface="Segoe Print" panose="02000600000000000000" pitchFamily="2" charset="0"/>
            </a:endParaRPr>
          </a:p>
          <a:p>
            <a:pPr>
              <a:lnSpc>
                <a:spcPct val="150000"/>
              </a:lnSpc>
            </a:pPr>
            <a:endParaRPr lang="tr-TR" kern="1400" dirty="0">
              <a:solidFill>
                <a:srgbClr val="333333"/>
              </a:solidFill>
              <a:latin typeface="Segoe Print" panose="02000600000000000000" pitchFamily="2" charset="0"/>
            </a:endParaRPr>
          </a:p>
          <a:p>
            <a:pPr>
              <a:lnSpc>
                <a:spcPct val="150000"/>
              </a:lnSpc>
            </a:pPr>
            <a:r>
              <a:rPr lang="en-US" kern="1400" dirty="0" err="1" smtClean="0">
                <a:solidFill>
                  <a:srgbClr val="333333"/>
                </a:solidFill>
                <a:latin typeface="Segoe Print" panose="02000600000000000000" pitchFamily="2" charset="0"/>
              </a:rPr>
              <a:t>insanların</a:t>
            </a:r>
            <a:r>
              <a:rPr lang="en-US" kern="1400" dirty="0" smtClean="0">
                <a:solidFill>
                  <a:srgbClr val="333333"/>
                </a:solidFill>
                <a:latin typeface="Segoe Print" panose="02000600000000000000" pitchFamily="2" charset="0"/>
              </a:rPr>
              <a:t> </a:t>
            </a:r>
            <a:r>
              <a:rPr lang="en-US" kern="1400" dirty="0">
                <a:solidFill>
                  <a:srgbClr val="333333"/>
                </a:solidFill>
                <a:latin typeface="Segoe Print" panose="02000600000000000000" pitchFamily="2" charset="0"/>
              </a:rPr>
              <a:t>zaman, </a:t>
            </a:r>
            <a:r>
              <a:rPr lang="en-US" kern="1400" dirty="0" err="1">
                <a:solidFill>
                  <a:srgbClr val="333333"/>
                </a:solidFill>
                <a:latin typeface="Segoe Print" panose="02000600000000000000" pitchFamily="2" charset="0"/>
              </a:rPr>
              <a:t>mekân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gerçeklik</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sınırlarına</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takılmadan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düşünebilmesidir</a:t>
            </a:r>
            <a:r>
              <a:rPr lang="en-US" kern="1400" dirty="0">
                <a:solidFill>
                  <a:srgbClr val="333333"/>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Kalbin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nasıl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çalıştığını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hayal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etmek</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Segoe Print" panose="02000600000000000000" pitchFamily="2" charset="0"/>
              </a:rPr>
              <a:t>Katı </a:t>
            </a:r>
            <a:r>
              <a:rPr lang="en-US" kern="1400" dirty="0" err="1">
                <a:solidFill>
                  <a:srgbClr val="000000"/>
                </a:solidFill>
                <a:latin typeface="Segoe Print" panose="02000600000000000000" pitchFamily="2" charset="0"/>
              </a:rPr>
              <a:t>çisimlerin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içinden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nasıl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gecebileceğini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hayal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etmek</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hayalin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pic>
        <p:nvPicPr>
          <p:cNvPr id="54274" name="Picture 2" descr="imagine ile ilgili görsel sonucu"/>
          <p:cNvPicPr>
            <a:picLocks noChangeAspect="1" noChangeArrowheads="1"/>
          </p:cNvPicPr>
          <p:nvPr/>
        </p:nvPicPr>
        <p:blipFill>
          <a:blip r:embed="rId2" cstate="print"/>
          <a:srcRect/>
          <a:stretch>
            <a:fillRect/>
          </a:stretch>
        </p:blipFill>
        <p:spPr bwMode="auto">
          <a:xfrm>
            <a:off x="6222433" y="2922350"/>
            <a:ext cx="4641659" cy="3478449"/>
          </a:xfrm>
          <a:prstGeom prst="rect">
            <a:avLst/>
          </a:prstGeom>
          <a:ln>
            <a:noFill/>
          </a:ln>
          <a:effectLst>
            <a:softEdge rad="112500"/>
          </a:effectLst>
        </p:spPr>
      </p:pic>
    </p:spTree>
    <p:extLst>
      <p:ext uri="{BB962C8B-B14F-4D97-AF65-F5344CB8AC3E}">
        <p14:creationId xmlns:p14="http://schemas.microsoft.com/office/powerpoint/2010/main" xmlns="" val="19160369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18458" y="1790090"/>
            <a:ext cx="9235440" cy="3277820"/>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Sorgulama</a:t>
            </a:r>
            <a:r>
              <a:rPr lang="en-US" b="1" kern="1400" dirty="0">
                <a:solidFill>
                  <a:srgbClr val="000000"/>
                </a:solidFill>
                <a:latin typeface="Segoe Print" panose="02000600000000000000" pitchFamily="2" charset="0"/>
              </a:rPr>
              <a:t>; </a:t>
            </a:r>
            <a:endParaRPr lang="tr-TR" b="1" kern="1400" dirty="0" smtClean="0">
              <a:solidFill>
                <a:srgbClr val="000000"/>
              </a:solidFill>
              <a:latin typeface="Segoe Print" panose="02000600000000000000" pitchFamily="2" charset="0"/>
            </a:endParaRPr>
          </a:p>
          <a:p>
            <a:pPr>
              <a:lnSpc>
                <a:spcPct val="150000"/>
              </a:lnSpc>
            </a:pPr>
            <a:endParaRPr lang="tr-TR" b="1" kern="1400" dirty="0">
              <a:solidFill>
                <a:srgbClr val="000000"/>
              </a:solidFill>
              <a:latin typeface="Segoe Print" panose="02000600000000000000" pitchFamily="2" charset="0"/>
            </a:endParaRPr>
          </a:p>
          <a:p>
            <a:pPr>
              <a:lnSpc>
                <a:spcPct val="150000"/>
              </a:lnSpc>
            </a:pPr>
            <a:r>
              <a:rPr lang="en-US" kern="1400" dirty="0" err="1" smtClean="0">
                <a:solidFill>
                  <a:srgbClr val="000000"/>
                </a:solidFill>
                <a:latin typeface="Segoe Print" panose="02000600000000000000" pitchFamily="2" charset="0"/>
              </a:rPr>
              <a:t>Merak</a:t>
            </a:r>
            <a:r>
              <a:rPr lang="en-US" kern="1400" dirty="0" smtClean="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ettiğimiz</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soruların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cevabını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bulma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sürecidir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a:lnSpc>
                <a:spcPct val="150000"/>
              </a:lnSpc>
            </a:pPr>
            <a:r>
              <a:rPr lang="en-US" kern="1400" dirty="0" err="1" smtClean="0">
                <a:solidFill>
                  <a:srgbClr val="000000"/>
                </a:solidFill>
                <a:latin typeface="Segoe Print" panose="02000600000000000000" pitchFamily="2" charset="0"/>
              </a:rPr>
              <a:t>Yeni</a:t>
            </a:r>
            <a:r>
              <a:rPr lang="en-US" kern="1400" dirty="0" smtClean="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fikirleri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üstüne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çıkarır</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Gökyüzü</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neden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mavidir</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Segoe Print" panose="02000600000000000000" pitchFamily="2" charset="0"/>
              </a:rPr>
              <a:t>Su </a:t>
            </a:r>
            <a:r>
              <a:rPr lang="en-US" kern="1400" dirty="0" err="1">
                <a:solidFill>
                  <a:srgbClr val="000000"/>
                </a:solidFill>
                <a:latin typeface="Segoe Print" panose="02000600000000000000" pitchFamily="2" charset="0"/>
              </a:rPr>
              <a:t>neden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donar</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sorgulaman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pic>
        <p:nvPicPr>
          <p:cNvPr id="53250" name="Picture 2" descr="questioning png ile ilgili görsel sonucu"/>
          <p:cNvPicPr>
            <a:picLocks noChangeAspect="1" noChangeArrowheads="1"/>
          </p:cNvPicPr>
          <p:nvPr/>
        </p:nvPicPr>
        <p:blipFill>
          <a:blip r:embed="rId2" cstate="print"/>
          <a:srcRect/>
          <a:stretch>
            <a:fillRect/>
          </a:stretch>
        </p:blipFill>
        <p:spPr bwMode="auto">
          <a:xfrm>
            <a:off x="7317703" y="2312158"/>
            <a:ext cx="4086613" cy="3856630"/>
          </a:xfrm>
          <a:prstGeom prst="rect">
            <a:avLst/>
          </a:prstGeom>
          <a:noFill/>
        </p:spPr>
      </p:pic>
    </p:spTree>
    <p:extLst>
      <p:ext uri="{BB962C8B-B14F-4D97-AF65-F5344CB8AC3E}">
        <p14:creationId xmlns:p14="http://schemas.microsoft.com/office/powerpoint/2010/main" xmlns="" val="5280944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35874" y="2068511"/>
            <a:ext cx="6401905" cy="3693319"/>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Yaratıcı</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düşünme</a:t>
            </a:r>
            <a:r>
              <a:rPr lang="en-US" b="1" kern="1400" dirty="0">
                <a:solidFill>
                  <a:srgbClr val="000000"/>
                </a:solidFill>
                <a:latin typeface="Segoe Print" panose="02000600000000000000" pitchFamily="2" charset="0"/>
              </a:rPr>
              <a:t>;</a:t>
            </a:r>
            <a:r>
              <a:rPr lang="en-US" kern="1400" dirty="0">
                <a:solidFill>
                  <a:srgbClr val="333333"/>
                </a:solidFill>
                <a:latin typeface="Segoe Print" panose="02000600000000000000" pitchFamily="2" charset="0"/>
              </a:rPr>
              <a:t> </a:t>
            </a:r>
            <a:endParaRPr lang="tr-TR" kern="1400" dirty="0" smtClean="0">
              <a:solidFill>
                <a:srgbClr val="333333"/>
              </a:solidFill>
              <a:latin typeface="Segoe Print" panose="02000600000000000000" pitchFamily="2" charset="0"/>
            </a:endParaRPr>
          </a:p>
          <a:p>
            <a:pPr>
              <a:lnSpc>
                <a:spcPct val="150000"/>
              </a:lnSpc>
            </a:pPr>
            <a:endParaRPr lang="tr-TR" kern="1400" dirty="0">
              <a:solidFill>
                <a:srgbClr val="333333"/>
              </a:solidFill>
              <a:latin typeface="Segoe Print" panose="02000600000000000000" pitchFamily="2" charset="0"/>
            </a:endParaRPr>
          </a:p>
          <a:p>
            <a:pPr>
              <a:lnSpc>
                <a:spcPct val="150000"/>
              </a:lnSpc>
            </a:pPr>
            <a:r>
              <a:rPr lang="en-US" kern="1400" dirty="0" err="1" smtClean="0">
                <a:solidFill>
                  <a:srgbClr val="333333"/>
                </a:solidFill>
                <a:latin typeface="Segoe Print" panose="02000600000000000000" pitchFamily="2" charset="0"/>
              </a:rPr>
              <a:t>Problemler</a:t>
            </a:r>
            <a:r>
              <a:rPr lang="en-US" kern="1400" dirty="0" smtClean="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üstüne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alışılmadık</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seçenekler</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karar</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oluşturmayı</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içerir</a:t>
            </a:r>
            <a:r>
              <a:rPr lang="en-US" kern="1400" dirty="0">
                <a:solidFill>
                  <a:srgbClr val="333333"/>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Yanmayan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kumaş</a:t>
            </a:r>
            <a:r>
              <a:rPr lang="en-US" kern="1400" dirty="0">
                <a:solidFill>
                  <a:srgbClr val="333333"/>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Pervaneli</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şemsiye</a:t>
            </a:r>
            <a:r>
              <a:rPr lang="en-US" kern="1400" dirty="0">
                <a:solidFill>
                  <a:srgbClr val="333333"/>
                </a:solidFill>
                <a:latin typeface="Segoe Print" panose="02000600000000000000" pitchFamily="2" charset="0"/>
              </a:rPr>
              <a:t> </a:t>
            </a:r>
            <a:endParaRPr lang="tr-TR" kern="1400" dirty="0" smtClean="0">
              <a:solidFill>
                <a:srgbClr val="333333"/>
              </a:solidFill>
              <a:latin typeface="Segoe Print" panose="02000600000000000000" pitchFamily="2" charset="0"/>
            </a:endParaRPr>
          </a:p>
          <a:p>
            <a:pPr>
              <a:lnSpc>
                <a:spcPct val="150000"/>
              </a:lnSpc>
            </a:pP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yaratıcı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pic>
        <p:nvPicPr>
          <p:cNvPr id="52226" name="Picture 2" descr="makastan tasarımlar ile ilgili görsel sonucu"/>
          <p:cNvPicPr>
            <a:picLocks noChangeAspect="1" noChangeArrowheads="1"/>
          </p:cNvPicPr>
          <p:nvPr/>
        </p:nvPicPr>
        <p:blipFill>
          <a:blip r:embed="rId2" cstate="print"/>
          <a:srcRect/>
          <a:stretch>
            <a:fillRect/>
          </a:stretch>
        </p:blipFill>
        <p:spPr bwMode="auto">
          <a:xfrm>
            <a:off x="7792870" y="2109951"/>
            <a:ext cx="3495865" cy="3495865"/>
          </a:xfrm>
          <a:prstGeom prst="rect">
            <a:avLst/>
          </a:prstGeom>
          <a:noFill/>
        </p:spPr>
      </p:pic>
    </p:spTree>
    <p:extLst>
      <p:ext uri="{BB962C8B-B14F-4D97-AF65-F5344CB8AC3E}">
        <p14:creationId xmlns:p14="http://schemas.microsoft.com/office/powerpoint/2010/main" xmlns="" val="32684536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83771" y="2274838"/>
            <a:ext cx="10489475" cy="3000821"/>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Eleştirel</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düşünme</a:t>
            </a:r>
            <a:r>
              <a:rPr lang="en-US" b="1" kern="1400" dirty="0">
                <a:solidFill>
                  <a:srgbClr val="000000"/>
                </a:solidFill>
                <a:latin typeface="Segoe Print" panose="02000600000000000000" pitchFamily="2" charset="0"/>
              </a:rPr>
              <a:t>;</a:t>
            </a:r>
            <a:r>
              <a:rPr lang="en-US" kern="1400" dirty="0">
                <a:solidFill>
                  <a:srgbClr val="000000"/>
                </a:solidFill>
                <a:latin typeface="Segoe Print" panose="02000600000000000000" pitchFamily="2" charset="0"/>
              </a:rPr>
              <a:t>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Segoe Print" panose="02000600000000000000" pitchFamily="2" charset="0"/>
            </a:endParaRPr>
          </a:p>
          <a:p>
            <a:pPr>
              <a:lnSpc>
                <a:spcPct val="150000"/>
              </a:lnSpc>
            </a:pPr>
            <a:r>
              <a:rPr lang="en-US" kern="1400" dirty="0" err="1" smtClean="0">
                <a:solidFill>
                  <a:srgbClr val="000000"/>
                </a:solidFill>
                <a:latin typeface="Segoe Print" panose="02000600000000000000" pitchFamily="2" charset="0"/>
              </a:rPr>
              <a:t>Soyut</a:t>
            </a:r>
            <a:r>
              <a:rPr lang="en-US" kern="1400" dirty="0" smtClean="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fikirleri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etkili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biçimde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yorumlayabilmek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değerlendirmektir</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Kanalları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değiştirmek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için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kumandaya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ihtiyaç</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var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mı</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Arabaları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yerin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altına</a:t>
            </a:r>
            <a:r>
              <a:rPr lang="en-US" kern="1400" dirty="0">
                <a:solidFill>
                  <a:srgbClr val="000000"/>
                </a:solidFill>
                <a:latin typeface="Segoe Print" panose="02000600000000000000" pitchFamily="2" charset="0"/>
              </a:rPr>
              <a:t> park </a:t>
            </a:r>
            <a:r>
              <a:rPr lang="en-US" kern="1400" dirty="0" err="1">
                <a:solidFill>
                  <a:srgbClr val="000000"/>
                </a:solidFill>
                <a:latin typeface="Segoe Print" panose="02000600000000000000" pitchFamily="2" charset="0"/>
              </a:rPr>
              <a:t>ederek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daha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güvende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tutamazmıyız</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eleştirel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9844101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96834" y="1112243"/>
            <a:ext cx="10398035" cy="3693319"/>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Akıl</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yürütme</a:t>
            </a:r>
            <a:r>
              <a:rPr lang="en-US" b="1" kern="1400" dirty="0">
                <a:solidFill>
                  <a:srgbClr val="000000"/>
                </a:solidFill>
                <a:latin typeface="Segoe Print" panose="02000600000000000000" pitchFamily="2" charset="0"/>
              </a:rPr>
              <a:t> ;</a:t>
            </a:r>
            <a:r>
              <a:rPr lang="en-US" kern="1400" dirty="0">
                <a:solidFill>
                  <a:srgbClr val="303030"/>
                </a:solidFill>
                <a:latin typeface="Segoe Print" panose="02000600000000000000" pitchFamily="2" charset="0"/>
              </a:rPr>
              <a:t> </a:t>
            </a:r>
            <a:endParaRPr lang="tr-TR" kern="1400" dirty="0" smtClean="0">
              <a:solidFill>
                <a:srgbClr val="303030"/>
              </a:solidFill>
              <a:latin typeface="Segoe Print" panose="02000600000000000000" pitchFamily="2" charset="0"/>
            </a:endParaRPr>
          </a:p>
          <a:p>
            <a:pPr>
              <a:lnSpc>
                <a:spcPct val="150000"/>
              </a:lnSpc>
            </a:pPr>
            <a:endParaRPr lang="tr-TR" kern="1400" dirty="0">
              <a:solidFill>
                <a:srgbClr val="303030"/>
              </a:solidFill>
              <a:latin typeface="Segoe Print" panose="02000600000000000000" pitchFamily="2" charset="0"/>
            </a:endParaRPr>
          </a:p>
          <a:p>
            <a:pPr>
              <a:lnSpc>
                <a:spcPct val="150000"/>
              </a:lnSpc>
            </a:pPr>
            <a:r>
              <a:rPr lang="en-US" kern="1400" dirty="0" err="1" smtClean="0">
                <a:solidFill>
                  <a:srgbClr val="303030"/>
                </a:solidFill>
                <a:latin typeface="Segoe Print" panose="02000600000000000000" pitchFamily="2" charset="0"/>
              </a:rPr>
              <a:t>En</a:t>
            </a:r>
            <a:r>
              <a:rPr lang="en-US" kern="1400" dirty="0" smtClean="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az</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iki</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önermeden</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hareketle</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bir</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sonuca</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ulaşma</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işlemidir</a:t>
            </a:r>
            <a:r>
              <a:rPr lang="en-US" kern="1400" dirty="0">
                <a:solidFill>
                  <a:srgbClr val="30303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03030"/>
                </a:solidFill>
                <a:latin typeface="Segoe Print" panose="02000600000000000000" pitchFamily="2" charset="0"/>
              </a:rPr>
              <a:t>Bütün</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etçil</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hayvanlar</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etle</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beslenir</a:t>
            </a:r>
            <a:r>
              <a:rPr lang="en-US" kern="1400" dirty="0">
                <a:solidFill>
                  <a:srgbClr val="303030"/>
                </a:solidFill>
                <a:latin typeface="Segoe Print" panose="02000600000000000000" pitchFamily="2" charset="0"/>
              </a:rPr>
              <a:t>. Aslan </a:t>
            </a:r>
            <a:r>
              <a:rPr lang="en-US" kern="1400" dirty="0" err="1">
                <a:solidFill>
                  <a:srgbClr val="303030"/>
                </a:solidFill>
                <a:latin typeface="Segoe Print" panose="02000600000000000000" pitchFamily="2" charset="0"/>
              </a:rPr>
              <a:t>etle</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beslenir</a:t>
            </a:r>
            <a:r>
              <a:rPr lang="en-US" kern="1400" dirty="0">
                <a:solidFill>
                  <a:srgbClr val="303030"/>
                </a:solidFill>
                <a:latin typeface="Segoe Print" panose="02000600000000000000" pitchFamily="2" charset="0"/>
              </a:rPr>
              <a:t>. Aslan </a:t>
            </a:r>
            <a:r>
              <a:rPr lang="en-US" kern="1400" dirty="0" err="1">
                <a:solidFill>
                  <a:srgbClr val="303030"/>
                </a:solidFill>
                <a:latin typeface="Segoe Print" panose="02000600000000000000" pitchFamily="2" charset="0"/>
              </a:rPr>
              <a:t>etçil</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bir</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hayvandır</a:t>
            </a:r>
            <a:r>
              <a:rPr lang="en-US" kern="1400" dirty="0">
                <a:solidFill>
                  <a:srgbClr val="30303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03030"/>
                </a:solidFill>
                <a:latin typeface="Segoe Print" panose="02000600000000000000" pitchFamily="2" charset="0"/>
              </a:rPr>
              <a:t>Bütün</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bitkiler</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fotosentez</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yapar</a:t>
            </a:r>
            <a:r>
              <a:rPr lang="en-US" kern="1400" dirty="0">
                <a:solidFill>
                  <a:srgbClr val="303030"/>
                </a:solidFill>
                <a:latin typeface="Segoe Print" panose="02000600000000000000" pitchFamily="2" charset="0"/>
              </a:rPr>
              <a:t> , </a:t>
            </a:r>
            <a:r>
              <a:rPr lang="en-US" kern="1400" dirty="0" err="1">
                <a:solidFill>
                  <a:srgbClr val="303030"/>
                </a:solidFill>
                <a:latin typeface="Segoe Print" panose="02000600000000000000" pitchFamily="2" charset="0"/>
              </a:rPr>
              <a:t>papatya</a:t>
            </a:r>
            <a:r>
              <a:rPr lang="en-US" kern="1400" dirty="0">
                <a:solidFill>
                  <a:srgbClr val="303030"/>
                </a:solidFill>
                <a:latin typeface="Segoe Print" panose="02000600000000000000" pitchFamily="2" charset="0"/>
              </a:rPr>
              <a:t> da </a:t>
            </a:r>
            <a:r>
              <a:rPr lang="en-US" kern="1400" dirty="0" err="1">
                <a:solidFill>
                  <a:srgbClr val="303030"/>
                </a:solidFill>
                <a:latin typeface="Segoe Print" panose="02000600000000000000" pitchFamily="2" charset="0"/>
              </a:rPr>
              <a:t>bir</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bitkidir</a:t>
            </a:r>
            <a:r>
              <a:rPr lang="en-US" kern="1400" dirty="0">
                <a:solidFill>
                  <a:srgbClr val="303030"/>
                </a:solidFill>
                <a:latin typeface="Segoe Print" panose="02000600000000000000" pitchFamily="2" charset="0"/>
              </a:rPr>
              <a:t>. O </a:t>
            </a:r>
            <a:r>
              <a:rPr lang="en-US" kern="1400" dirty="0" err="1">
                <a:solidFill>
                  <a:srgbClr val="303030"/>
                </a:solidFill>
                <a:latin typeface="Segoe Print" panose="02000600000000000000" pitchFamily="2" charset="0"/>
              </a:rPr>
              <a:t>hâlde</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çınar</a:t>
            </a:r>
            <a:r>
              <a:rPr lang="en-US" kern="1400" dirty="0">
                <a:solidFill>
                  <a:srgbClr val="303030"/>
                </a:solidFill>
                <a:latin typeface="Segoe Print" panose="02000600000000000000" pitchFamily="2" charset="0"/>
              </a:rPr>
              <a:t> da </a:t>
            </a:r>
            <a:r>
              <a:rPr lang="en-US" kern="1400" dirty="0" err="1">
                <a:solidFill>
                  <a:srgbClr val="303030"/>
                </a:solidFill>
                <a:latin typeface="Segoe Print" panose="02000600000000000000" pitchFamily="2" charset="0"/>
              </a:rPr>
              <a:t>fotosentez</a:t>
            </a:r>
            <a:r>
              <a:rPr lang="en-US" kern="1400" dirty="0">
                <a:solidFill>
                  <a:srgbClr val="303030"/>
                </a:solidFill>
                <a:latin typeface="Segoe Print" panose="02000600000000000000" pitchFamily="2" charset="0"/>
              </a:rPr>
              <a:t> </a:t>
            </a:r>
            <a:r>
              <a:rPr lang="en-US" kern="1400" dirty="0" err="1">
                <a:solidFill>
                  <a:srgbClr val="303030"/>
                </a:solidFill>
                <a:latin typeface="Segoe Print" panose="02000600000000000000" pitchFamily="2" charset="0"/>
              </a:rPr>
              <a:t>yapar</a:t>
            </a:r>
            <a:r>
              <a:rPr lang="en-US" kern="1400" dirty="0">
                <a:solidFill>
                  <a:srgbClr val="303030"/>
                </a:solidFill>
                <a:latin typeface="Segoe Print" panose="02000600000000000000" pitchFamily="2" charset="0"/>
              </a:rPr>
              <a:t> </a:t>
            </a:r>
            <a:endParaRPr lang="tr-TR" kern="1400" dirty="0" smtClean="0">
              <a:solidFill>
                <a:srgbClr val="303030"/>
              </a:solidFill>
              <a:latin typeface="Segoe Print" panose="02000600000000000000" pitchFamily="2" charset="0"/>
            </a:endParaRPr>
          </a:p>
          <a:p>
            <a:pPr>
              <a:lnSpc>
                <a:spcPct val="150000"/>
              </a:lnSpc>
            </a:pP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akıl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yürütmen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667704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027" name="Picture 3" descr="C:\Users\win7\Desktop\sd.png"/>
          <p:cNvPicPr>
            <a:picLocks noChangeAspect="1" noChangeArrowheads="1"/>
          </p:cNvPicPr>
          <p:nvPr/>
        </p:nvPicPr>
        <p:blipFill>
          <a:blip r:embed="rId2" cstate="print"/>
          <a:srcRect/>
          <a:stretch>
            <a:fillRect/>
          </a:stretch>
        </p:blipFill>
        <p:spPr bwMode="auto">
          <a:xfrm>
            <a:off x="6828430" y="1214648"/>
            <a:ext cx="2988860" cy="4244453"/>
          </a:xfrm>
          <a:prstGeom prst="rect">
            <a:avLst/>
          </a:prstGeom>
          <a:ln>
            <a:noFill/>
          </a:ln>
          <a:effectLst>
            <a:outerShdw blurRad="190500" algn="tl" rotWithShape="0">
              <a:srgbClr val="000000">
                <a:alpha val="70000"/>
              </a:srgbClr>
            </a:outerShdw>
          </a:effectLst>
        </p:spPr>
      </p:pic>
      <p:sp>
        <p:nvSpPr>
          <p:cNvPr id="2" name="Dikdörtgen 1"/>
          <p:cNvSpPr/>
          <p:nvPr/>
        </p:nvSpPr>
        <p:spPr>
          <a:xfrm>
            <a:off x="761193" y="1962981"/>
            <a:ext cx="5980801" cy="2585323"/>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Teknoloji ve tasarım dersinde </a:t>
            </a:r>
            <a:r>
              <a:rPr lang="tr-TR" b="1" kern="1400" dirty="0">
                <a:solidFill>
                  <a:srgbClr val="FF0000"/>
                </a:solidFill>
                <a:latin typeface="Segoe Print" panose="02000600000000000000" pitchFamily="2" charset="0"/>
              </a:rPr>
              <a:t>Öğrenci </a:t>
            </a:r>
            <a:r>
              <a:rPr lang="tr-TR" b="1" kern="1400" dirty="0" smtClean="0">
                <a:solidFill>
                  <a:srgbClr val="FF0000"/>
                </a:solidFill>
                <a:latin typeface="Segoe Print" panose="02000600000000000000" pitchFamily="2" charset="0"/>
              </a:rPr>
              <a:t>ÜRÜN DOSYASI </a:t>
            </a:r>
            <a:r>
              <a:rPr lang="tr-TR" kern="1400" dirty="0">
                <a:solidFill>
                  <a:srgbClr val="000000"/>
                </a:solidFill>
                <a:latin typeface="Segoe Print" panose="02000600000000000000" pitchFamily="2" charset="0"/>
              </a:rPr>
              <a:t>; öğrencilerin etkinlik süreçlerini kayıt altına aldıkları  ve kendi gelişimlerini fark edebildikleri gibi öğretmene de değerlendirme altyapısı oluşturur.</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Times New Roman" panose="02020603050405020304" pitchFamily="18" charset="0"/>
              </a:rPr>
              <a:t> </a:t>
            </a:r>
          </a:p>
        </p:txBody>
      </p:sp>
      <p:pic>
        <p:nvPicPr>
          <p:cNvPr id="1026" name="Picture 2" descr="C:\Users\win7\Desktop\Adsız.png"/>
          <p:cNvPicPr>
            <a:picLocks noChangeAspect="1" noChangeArrowheads="1"/>
          </p:cNvPicPr>
          <p:nvPr/>
        </p:nvPicPr>
        <p:blipFill>
          <a:blip r:embed="rId3" cstate="print"/>
          <a:srcRect/>
          <a:stretch>
            <a:fillRect/>
          </a:stretch>
        </p:blipFill>
        <p:spPr bwMode="auto">
          <a:xfrm>
            <a:off x="6685644" y="1214648"/>
            <a:ext cx="3009594" cy="4251490"/>
          </a:xfrm>
          <a:prstGeom prst="rect">
            <a:avLst/>
          </a:prstGeom>
          <a:ln>
            <a:noFill/>
          </a:ln>
          <a:effectLst>
            <a:outerShdw blurRad="190500" algn="tl" rotWithShape="0">
              <a:srgbClr val="000000">
                <a:alpha val="70000"/>
              </a:srgbClr>
            </a:outerShdw>
          </a:effectLst>
        </p:spPr>
      </p:pic>
      <p:pic>
        <p:nvPicPr>
          <p:cNvPr id="6" name="Picture 2" descr="C:\Users\win7\Desktop\Adsız.png"/>
          <p:cNvPicPr>
            <a:picLocks noChangeAspect="1" noChangeArrowheads="1"/>
          </p:cNvPicPr>
          <p:nvPr/>
        </p:nvPicPr>
        <p:blipFill>
          <a:blip r:embed="rId3" cstate="print"/>
          <a:srcRect/>
          <a:stretch>
            <a:fillRect/>
          </a:stretch>
        </p:blipFill>
        <p:spPr bwMode="auto">
          <a:xfrm>
            <a:off x="6838044" y="1367048"/>
            <a:ext cx="3009594" cy="4251490"/>
          </a:xfrm>
          <a:prstGeom prst="rect">
            <a:avLst/>
          </a:prstGeom>
          <a:ln>
            <a:noFill/>
          </a:ln>
          <a:effectLst>
            <a:outerShdw blurRad="190500" algn="tl" rotWithShape="0">
              <a:srgbClr val="000000">
                <a:alpha val="70000"/>
              </a:srgbClr>
            </a:outerShdw>
          </a:effectLst>
        </p:spPr>
      </p:pic>
      <p:pic>
        <p:nvPicPr>
          <p:cNvPr id="7" name="Picture 2" descr="C:\Users\win7\Desktop\Adsız.png"/>
          <p:cNvPicPr>
            <a:picLocks noChangeAspect="1" noChangeArrowheads="1"/>
          </p:cNvPicPr>
          <p:nvPr/>
        </p:nvPicPr>
        <p:blipFill>
          <a:blip r:embed="rId3" cstate="print"/>
          <a:srcRect/>
          <a:stretch>
            <a:fillRect/>
          </a:stretch>
        </p:blipFill>
        <p:spPr bwMode="auto">
          <a:xfrm>
            <a:off x="6990444" y="1519448"/>
            <a:ext cx="3009594" cy="4251490"/>
          </a:xfrm>
          <a:prstGeom prst="rect">
            <a:avLst/>
          </a:prstGeom>
          <a:ln>
            <a:noFill/>
          </a:ln>
          <a:effectLst>
            <a:outerShdw blurRad="190500" algn="tl" rotWithShape="0">
              <a:srgbClr val="000000">
                <a:alpha val="70000"/>
              </a:srgbClr>
            </a:outerShdw>
          </a:effectLst>
        </p:spPr>
      </p:pic>
      <p:pic>
        <p:nvPicPr>
          <p:cNvPr id="8" name="Picture 2" descr="C:\Users\win7\Desktop\Adsız.png"/>
          <p:cNvPicPr>
            <a:picLocks noChangeAspect="1" noChangeArrowheads="1"/>
          </p:cNvPicPr>
          <p:nvPr/>
        </p:nvPicPr>
        <p:blipFill>
          <a:blip r:embed="rId3" cstate="print"/>
          <a:srcRect/>
          <a:stretch>
            <a:fillRect/>
          </a:stretch>
        </p:blipFill>
        <p:spPr bwMode="auto">
          <a:xfrm>
            <a:off x="7142844" y="1671848"/>
            <a:ext cx="3009594" cy="4251490"/>
          </a:xfrm>
          <a:prstGeom prst="rect">
            <a:avLst/>
          </a:prstGeom>
          <a:ln>
            <a:noFill/>
          </a:ln>
          <a:effectLst>
            <a:outerShdw blurRad="190500" algn="tl" rotWithShape="0">
              <a:srgbClr val="000000">
                <a:alpha val="70000"/>
              </a:srgbClr>
            </a:outerShdw>
          </a:effectLst>
        </p:spPr>
      </p:pic>
      <p:pic>
        <p:nvPicPr>
          <p:cNvPr id="9" name="Picture 2" descr="C:\Users\win7\Desktop\Adsız.png"/>
          <p:cNvPicPr>
            <a:picLocks noChangeAspect="1" noChangeArrowheads="1"/>
          </p:cNvPicPr>
          <p:nvPr/>
        </p:nvPicPr>
        <p:blipFill>
          <a:blip r:embed="rId3" cstate="print"/>
          <a:srcRect/>
          <a:stretch>
            <a:fillRect/>
          </a:stretch>
        </p:blipFill>
        <p:spPr bwMode="auto">
          <a:xfrm>
            <a:off x="7295244" y="1824248"/>
            <a:ext cx="3009594" cy="4251490"/>
          </a:xfrm>
          <a:prstGeom prst="rect">
            <a:avLst/>
          </a:prstGeom>
          <a:ln>
            <a:noFill/>
          </a:ln>
          <a:effectLst>
            <a:outerShdw blurRad="190500" algn="tl" rotWithShape="0">
              <a:srgbClr val="000000">
                <a:alpha val="70000"/>
              </a:srgbClr>
            </a:outerShdw>
          </a:effectLst>
        </p:spPr>
      </p:pic>
      <p:pic>
        <p:nvPicPr>
          <p:cNvPr id="10" name="Picture 2" descr="C:\Users\win7\Desktop\Adsız.png"/>
          <p:cNvPicPr>
            <a:picLocks noChangeAspect="1" noChangeArrowheads="1"/>
          </p:cNvPicPr>
          <p:nvPr/>
        </p:nvPicPr>
        <p:blipFill>
          <a:blip r:embed="rId3" cstate="print"/>
          <a:srcRect/>
          <a:stretch>
            <a:fillRect/>
          </a:stretch>
        </p:blipFill>
        <p:spPr bwMode="auto">
          <a:xfrm>
            <a:off x="7447644" y="1976648"/>
            <a:ext cx="3009594" cy="42514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19494708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23935" y="1517192"/>
            <a:ext cx="8524568" cy="3277820"/>
          </a:xfrm>
          <a:prstGeom prst="rect">
            <a:avLst/>
          </a:prstGeom>
        </p:spPr>
        <p:txBody>
          <a:bodyPr wrap="square">
            <a:spAutoFit/>
          </a:bodyPr>
          <a:lstStyle/>
          <a:p>
            <a:pPr>
              <a:lnSpc>
                <a:spcPct val="150000"/>
              </a:lnSpc>
            </a:pPr>
            <a:r>
              <a:rPr lang="en-US" b="1" kern="1400" dirty="0" err="1">
                <a:solidFill>
                  <a:srgbClr val="333333"/>
                </a:solidFill>
                <a:latin typeface="Segoe Print" panose="02000600000000000000" pitchFamily="2" charset="0"/>
              </a:rPr>
              <a:t>Analitik</a:t>
            </a:r>
            <a:r>
              <a:rPr lang="en-US" b="1" kern="1400" dirty="0">
                <a:solidFill>
                  <a:srgbClr val="333333"/>
                </a:solidFill>
                <a:latin typeface="Segoe Print" panose="02000600000000000000" pitchFamily="2" charset="0"/>
              </a:rPr>
              <a:t> </a:t>
            </a:r>
            <a:r>
              <a:rPr lang="en-US" b="1" kern="1400" dirty="0" err="1">
                <a:solidFill>
                  <a:srgbClr val="333333"/>
                </a:solidFill>
                <a:latin typeface="Segoe Print" panose="02000600000000000000" pitchFamily="2" charset="0"/>
              </a:rPr>
              <a:t>düşünme</a:t>
            </a:r>
            <a:r>
              <a:rPr lang="en-US" b="1" kern="1400" dirty="0">
                <a:solidFill>
                  <a:srgbClr val="333333"/>
                </a:solidFill>
                <a:latin typeface="Segoe Print" panose="02000600000000000000" pitchFamily="2" charset="0"/>
              </a:rPr>
              <a:t>;</a:t>
            </a:r>
            <a:r>
              <a:rPr lang="en-US" kern="1400" dirty="0">
                <a:solidFill>
                  <a:srgbClr val="333333"/>
                </a:solidFill>
                <a:latin typeface="Segoe Print" panose="02000600000000000000" pitchFamily="2" charset="0"/>
              </a:rPr>
              <a:t> </a:t>
            </a:r>
            <a:endParaRPr lang="tr-TR" kern="1400" dirty="0" smtClean="0">
              <a:solidFill>
                <a:srgbClr val="333333"/>
              </a:solidFill>
              <a:latin typeface="Segoe Print" panose="02000600000000000000" pitchFamily="2" charset="0"/>
            </a:endParaRPr>
          </a:p>
          <a:p>
            <a:pPr>
              <a:lnSpc>
                <a:spcPct val="150000"/>
              </a:lnSpc>
            </a:pPr>
            <a:endParaRPr lang="tr-TR" kern="1400" dirty="0">
              <a:solidFill>
                <a:srgbClr val="333333"/>
              </a:solidFill>
              <a:latin typeface="Segoe Print" panose="02000600000000000000" pitchFamily="2" charset="0"/>
            </a:endParaRPr>
          </a:p>
          <a:p>
            <a:pPr>
              <a:lnSpc>
                <a:spcPct val="150000"/>
              </a:lnSpc>
            </a:pPr>
            <a:r>
              <a:rPr lang="en-US" kern="1400" dirty="0" err="1" smtClean="0">
                <a:solidFill>
                  <a:srgbClr val="333333"/>
                </a:solidFill>
                <a:latin typeface="Segoe Print" panose="02000600000000000000" pitchFamily="2" charset="0"/>
              </a:rPr>
              <a:t>Bilgiye</a:t>
            </a:r>
            <a:r>
              <a:rPr lang="en-US" kern="1400" dirty="0" smtClean="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dayalı</a:t>
            </a:r>
            <a:r>
              <a:rPr lang="en-US" kern="1400" dirty="0">
                <a:solidFill>
                  <a:srgbClr val="333333"/>
                </a:solidFill>
                <a:latin typeface="Segoe Print" panose="02000600000000000000" pitchFamily="2" charset="0"/>
              </a:rPr>
              <a:t> problem </a:t>
            </a:r>
            <a:r>
              <a:rPr lang="en-US" kern="1400" dirty="0" err="1">
                <a:solidFill>
                  <a:srgbClr val="333333"/>
                </a:solidFill>
                <a:latin typeface="Segoe Print" panose="02000600000000000000" pitchFamily="2" charset="0"/>
              </a:rPr>
              <a:t>çözme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karar</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vermeyi</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içerir</a:t>
            </a:r>
            <a:r>
              <a:rPr lang="en-US" kern="1400" dirty="0">
                <a:solidFill>
                  <a:srgbClr val="333333"/>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Güneş</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enerjisinden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elektrik</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üreten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bir</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araç</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geliştirme</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Tavugun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vucut</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yapısından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esinlenerek</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depreme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dayanıklı</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yapılar</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inşaa</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etmek</a:t>
            </a:r>
            <a:r>
              <a:rPr lang="en-US" kern="1400" dirty="0">
                <a:solidFill>
                  <a:srgbClr val="333333"/>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analitik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1061418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57645" y="2413338"/>
            <a:ext cx="9718765" cy="2585323"/>
          </a:xfrm>
          <a:prstGeom prst="rect">
            <a:avLst/>
          </a:prstGeom>
        </p:spPr>
        <p:txBody>
          <a:bodyPr wrap="square">
            <a:spAutoFit/>
          </a:bodyPr>
          <a:lstStyle/>
          <a:p>
            <a:r>
              <a:rPr lang="en-US" b="1" kern="1400" dirty="0">
                <a:solidFill>
                  <a:srgbClr val="000000"/>
                </a:solidFill>
                <a:latin typeface="Segoe Print" panose="02000600000000000000" pitchFamily="2" charset="0"/>
              </a:rPr>
              <a:t>Pratik </a:t>
            </a:r>
            <a:r>
              <a:rPr lang="en-US" b="1" kern="1400" dirty="0" err="1" smtClean="0">
                <a:solidFill>
                  <a:srgbClr val="000000"/>
                </a:solidFill>
                <a:latin typeface="Segoe Print" panose="02000600000000000000" pitchFamily="2" charset="0"/>
              </a:rPr>
              <a:t>düşünme</a:t>
            </a:r>
            <a:r>
              <a:rPr lang="tr-TR" b="1" kern="1400" dirty="0" smtClean="0">
                <a:solidFill>
                  <a:srgbClr val="000000"/>
                </a:solidFill>
                <a:latin typeface="Segoe Print" panose="02000600000000000000" pitchFamily="2" charset="0"/>
              </a:rPr>
              <a:t>;</a:t>
            </a:r>
          </a:p>
          <a:p>
            <a:endParaRPr lang="tr-TR" b="1" kern="1400" dirty="0">
              <a:solidFill>
                <a:srgbClr val="000000"/>
              </a:solidFill>
              <a:latin typeface="Segoe Print" panose="02000600000000000000" pitchFamily="2" charset="0"/>
            </a:endParaRPr>
          </a:p>
          <a:p>
            <a:pPr>
              <a:lnSpc>
                <a:spcPct val="150000"/>
              </a:lnSpc>
            </a:pPr>
            <a:r>
              <a:rPr lang="en-US" kern="1400" dirty="0" err="1" smtClean="0">
                <a:solidFill>
                  <a:srgbClr val="333333"/>
                </a:solidFill>
                <a:latin typeface="Segoe Print" panose="02000600000000000000" pitchFamily="2" charset="0"/>
              </a:rPr>
              <a:t>Günlük</a:t>
            </a:r>
            <a:r>
              <a:rPr lang="en-US" kern="1400" dirty="0" smtClean="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problemlere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bu</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becerilerin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uygulanmasını</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içerir</a:t>
            </a:r>
            <a:r>
              <a:rPr lang="en-US" kern="1400" dirty="0">
                <a:solidFill>
                  <a:srgbClr val="333333"/>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Kışın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ayakkabıların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su</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almaması</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için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kenarlarına</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vazelin</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sürmek</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333333"/>
                </a:solidFill>
                <a:latin typeface="Segoe Print" panose="02000600000000000000" pitchFamily="2" charset="0"/>
              </a:rPr>
              <a:t>Pil</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ile</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ateş</a:t>
            </a:r>
            <a:r>
              <a:rPr lang="en-US" kern="1400" dirty="0">
                <a:solidFill>
                  <a:srgbClr val="333333"/>
                </a:solidFill>
                <a:latin typeface="Segoe Print" panose="02000600000000000000" pitchFamily="2" charset="0"/>
              </a:rPr>
              <a:t> </a:t>
            </a:r>
            <a:r>
              <a:rPr lang="en-US" kern="1400" dirty="0" err="1">
                <a:solidFill>
                  <a:srgbClr val="333333"/>
                </a:solidFill>
                <a:latin typeface="Segoe Print" panose="02000600000000000000" pitchFamily="2" charset="0"/>
              </a:rPr>
              <a:t>yakmak</a:t>
            </a:r>
            <a:r>
              <a:rPr lang="en-US" kern="1400" dirty="0">
                <a:solidFill>
                  <a:srgbClr val="333333"/>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pratik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1293919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83772" y="1433624"/>
            <a:ext cx="8386354" cy="3277820"/>
          </a:xfrm>
          <a:prstGeom prst="rect">
            <a:avLst/>
          </a:prstGeom>
        </p:spPr>
        <p:txBody>
          <a:bodyPr wrap="square">
            <a:spAutoFit/>
          </a:bodyPr>
          <a:lstStyle/>
          <a:p>
            <a:pPr>
              <a:lnSpc>
                <a:spcPct val="150000"/>
              </a:lnSpc>
            </a:pPr>
            <a:r>
              <a:rPr lang="en-US" b="1" kern="1400" dirty="0" err="1">
                <a:solidFill>
                  <a:srgbClr val="000000"/>
                </a:solidFill>
                <a:latin typeface="Segoe Print" panose="02000600000000000000" pitchFamily="2" charset="0"/>
              </a:rPr>
              <a:t>Analojik</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düşünme</a:t>
            </a:r>
            <a:r>
              <a:rPr lang="en-US" b="1" kern="1400" dirty="0">
                <a:solidFill>
                  <a:srgbClr val="000000"/>
                </a:solidFill>
                <a:latin typeface="Segoe Print" panose="02000600000000000000" pitchFamily="2" charset="0"/>
              </a:rPr>
              <a:t>;</a:t>
            </a:r>
            <a:r>
              <a:rPr lang="en-US" kern="1400" dirty="0">
                <a:solidFill>
                  <a:srgbClr val="000000"/>
                </a:solidFill>
                <a:latin typeface="Segoe Print" panose="02000600000000000000" pitchFamily="2" charset="0"/>
              </a:rPr>
              <a:t>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Segoe Print" panose="02000600000000000000" pitchFamily="2" charset="0"/>
            </a:endParaRPr>
          </a:p>
          <a:p>
            <a:pPr>
              <a:lnSpc>
                <a:spcPct val="150000"/>
              </a:lnSpc>
            </a:pPr>
            <a:r>
              <a:rPr lang="en-US" kern="1400" dirty="0" err="1" smtClean="0">
                <a:solidFill>
                  <a:srgbClr val="555555"/>
                </a:solidFill>
                <a:latin typeface="Segoe Print" panose="02000600000000000000" pitchFamily="2" charset="0"/>
              </a:rPr>
              <a:t>iki</a:t>
            </a:r>
            <a:r>
              <a:rPr lang="en-US" kern="1400" dirty="0" smtClean="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nesnenin</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belirli</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benzerliklerinden</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yola</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çıkarak</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bir</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sonuca</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ulaşmak</a:t>
            </a:r>
            <a:r>
              <a:rPr lang="en-US" kern="1400" dirty="0">
                <a:solidFill>
                  <a:srgbClr val="555555"/>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555555"/>
                </a:solidFill>
                <a:latin typeface="Segoe Print" panose="02000600000000000000" pitchFamily="2" charset="0"/>
              </a:rPr>
              <a:t>Koltuk</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ve</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Yatak</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yakın</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ilişkili</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nesnelerden</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koltuklu</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yatak</a:t>
            </a:r>
            <a:r>
              <a:rPr lang="en-US" kern="1400" dirty="0">
                <a:solidFill>
                  <a:srgbClr val="555555"/>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555555"/>
                </a:solidFill>
                <a:latin typeface="Segoe Print" panose="02000600000000000000" pitchFamily="2" charset="0"/>
              </a:rPr>
              <a:t>Wifi</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ve</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elektrik</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kablosuz</a:t>
            </a:r>
            <a:r>
              <a:rPr lang="en-US" kern="1400" dirty="0">
                <a:solidFill>
                  <a:srgbClr val="555555"/>
                </a:solidFill>
                <a:latin typeface="Segoe Print" panose="02000600000000000000" pitchFamily="2" charset="0"/>
              </a:rPr>
              <a:t> </a:t>
            </a:r>
            <a:r>
              <a:rPr lang="en-US" kern="1400" dirty="0" err="1">
                <a:solidFill>
                  <a:srgbClr val="555555"/>
                </a:solidFill>
                <a:latin typeface="Segoe Print" panose="02000600000000000000" pitchFamily="2" charset="0"/>
              </a:rPr>
              <a:t>elektrik</a:t>
            </a:r>
            <a:r>
              <a:rPr lang="en-US" kern="1400" dirty="0">
                <a:solidFill>
                  <a:srgbClr val="555555"/>
                </a:solidFill>
                <a:latin typeface="Segoe Print" panose="02000600000000000000" pitchFamily="2" charset="0"/>
              </a:rPr>
              <a:t> </a:t>
            </a:r>
            <a:endParaRPr lang="tr-TR" kern="1400" dirty="0" smtClean="0">
              <a:solidFill>
                <a:srgbClr val="555555"/>
              </a:solidFill>
              <a:latin typeface="Segoe Print" panose="02000600000000000000" pitchFamily="2" charset="0"/>
            </a:endParaRPr>
          </a:p>
          <a:p>
            <a:pPr>
              <a:lnSpc>
                <a:spcPct val="150000"/>
              </a:lnSpc>
            </a:pP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analojik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2674955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22960" y="1519871"/>
            <a:ext cx="9117875" cy="2585323"/>
          </a:xfrm>
          <a:prstGeom prst="rect">
            <a:avLst/>
          </a:prstGeom>
        </p:spPr>
        <p:txBody>
          <a:bodyPr wrap="square">
            <a:spAutoFit/>
          </a:bodyPr>
          <a:lstStyle/>
          <a:p>
            <a:r>
              <a:rPr lang="en-US" b="1" kern="1400" dirty="0" err="1">
                <a:solidFill>
                  <a:srgbClr val="000000"/>
                </a:solidFill>
                <a:latin typeface="Segoe Print" panose="02000600000000000000" pitchFamily="2" charset="0"/>
              </a:rPr>
              <a:t>Kuantum</a:t>
            </a:r>
            <a:r>
              <a:rPr lang="en-US" b="1" kern="1400" dirty="0">
                <a:solidFill>
                  <a:srgbClr val="000000"/>
                </a:solidFill>
                <a:latin typeface="Segoe Print" panose="02000600000000000000" pitchFamily="2" charset="0"/>
              </a:rPr>
              <a:t> </a:t>
            </a:r>
            <a:r>
              <a:rPr lang="en-US" b="1" kern="1400" dirty="0" err="1">
                <a:solidFill>
                  <a:srgbClr val="000000"/>
                </a:solidFill>
                <a:latin typeface="Segoe Print" panose="02000600000000000000" pitchFamily="2" charset="0"/>
              </a:rPr>
              <a:t>düşünme</a:t>
            </a:r>
            <a:r>
              <a:rPr lang="en-US" b="1" kern="1400" dirty="0">
                <a:solidFill>
                  <a:srgbClr val="000000"/>
                </a:solidFill>
                <a:latin typeface="Segoe Print" panose="02000600000000000000" pitchFamily="2" charset="0"/>
              </a:rPr>
              <a:t>;</a:t>
            </a:r>
            <a:r>
              <a:rPr lang="en-US" kern="1400" dirty="0">
                <a:solidFill>
                  <a:srgbClr val="000000"/>
                </a:solidFill>
                <a:latin typeface="Segoe Print" panose="02000600000000000000" pitchFamily="2" charset="0"/>
              </a:rPr>
              <a:t> </a:t>
            </a:r>
            <a:endParaRPr lang="tr-TR" kern="1400" dirty="0" smtClean="0">
              <a:solidFill>
                <a:srgbClr val="000000"/>
              </a:solidFill>
              <a:latin typeface="Segoe Print" panose="02000600000000000000" pitchFamily="2" charset="0"/>
            </a:endParaRPr>
          </a:p>
          <a:p>
            <a:endParaRPr lang="tr-TR" kern="1400" dirty="0">
              <a:solidFill>
                <a:srgbClr val="000000"/>
              </a:solidFill>
              <a:latin typeface="Segoe Print" panose="02000600000000000000" pitchFamily="2" charset="0"/>
            </a:endParaRPr>
          </a:p>
          <a:p>
            <a:pPr>
              <a:lnSpc>
                <a:spcPct val="150000"/>
              </a:lnSpc>
            </a:pPr>
            <a:r>
              <a:rPr lang="en-US" kern="1400" dirty="0" err="1" smtClean="0">
                <a:solidFill>
                  <a:srgbClr val="000000"/>
                </a:solidFill>
                <a:latin typeface="Segoe Print" panose="02000600000000000000" pitchFamily="2" charset="0"/>
              </a:rPr>
              <a:t>Gelecekte</a:t>
            </a:r>
            <a:r>
              <a:rPr lang="en-US" kern="1400" dirty="0" smtClean="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olmasını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istediğimiz</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durumları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duygularla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oluşturma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biçimidir</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Okulun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başarılı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öğrencisi</a:t>
            </a:r>
            <a:r>
              <a:rPr lang="en-US" kern="1400" dirty="0">
                <a:solidFill>
                  <a:srgbClr val="000000"/>
                </a:solidFill>
                <a:latin typeface="Segoe Print" panose="02000600000000000000" pitchFamily="2" charset="0"/>
              </a:rPr>
              <a:t> ben </a:t>
            </a:r>
            <a:r>
              <a:rPr lang="en-US" kern="1400" dirty="0" err="1">
                <a:solidFill>
                  <a:srgbClr val="000000"/>
                </a:solidFill>
                <a:latin typeface="Segoe Print" panose="02000600000000000000" pitchFamily="2" charset="0"/>
              </a:rPr>
              <a:t>olacağım</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Kanser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tedavisini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bulacağım</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err="1">
                <a:solidFill>
                  <a:srgbClr val="000000"/>
                </a:solidFill>
                <a:latin typeface="Segoe Print" panose="02000600000000000000" pitchFamily="2" charset="0"/>
              </a:rPr>
              <a:t>Senin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kuantum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düşüncen</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294363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4" name="Group 2"/>
          <p:cNvGrpSpPr>
            <a:grpSpLocks/>
          </p:cNvGrpSpPr>
          <p:nvPr/>
        </p:nvGrpSpPr>
        <p:grpSpPr bwMode="auto">
          <a:xfrm>
            <a:off x="1191491" y="1921452"/>
            <a:ext cx="9642763" cy="3301712"/>
            <a:chOff x="103080975" y="105757690"/>
            <a:chExt cx="6586455" cy="1742533"/>
          </a:xfrm>
        </p:grpSpPr>
        <p:sp>
          <p:nvSpPr>
            <p:cNvPr id="5" name="AutoShape 3"/>
            <p:cNvSpPr>
              <a:spLocks noChangeArrowheads="1"/>
            </p:cNvSpPr>
            <p:nvPr/>
          </p:nvSpPr>
          <p:spPr bwMode="auto">
            <a:xfrm>
              <a:off x="103982293" y="105757690"/>
              <a:ext cx="5685137" cy="1742533"/>
            </a:xfrm>
            <a:prstGeom prst="roundRect">
              <a:avLst>
                <a:gd name="adj" fmla="val 16667"/>
              </a:avLst>
            </a:prstGeom>
            <a:solidFill>
              <a:srgbClr val="FFFFFF"/>
            </a:solidFill>
            <a:ln w="3175" algn="ctr">
              <a:solidFill>
                <a:srgbClr val="000000"/>
              </a:solidFill>
              <a:prstDash val="dash"/>
              <a:round/>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smtClean="0">
                  <a:ln>
                    <a:noFill/>
                  </a:ln>
                  <a:solidFill>
                    <a:srgbClr val="000000"/>
                  </a:solidFill>
                  <a:effectLst/>
                  <a:latin typeface="Segoe Print" panose="02000600000000000000" pitchFamily="2" charset="0"/>
                </a:rPr>
                <a:t>ÜÇ BOYUTLU DÜŞÜNME  ETKİNLİĞİ </a:t>
              </a:r>
              <a:endParaRPr kumimoji="0" lang="tr-TR" altLang="tr-TR" b="0" i="0" u="none" strike="noStrike" cap="none" normalizeH="0" baseline="0" smtClean="0">
                <a:ln>
                  <a:noFill/>
                </a:ln>
                <a:solidFill>
                  <a:schemeClr val="tx1"/>
                </a:solidFill>
                <a:effectLst/>
                <a:latin typeface="Arial" panose="020B0604020202020204" pitchFamily="34" charset="0"/>
              </a:endParaRP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080975" y="106505795"/>
              <a:ext cx="834372" cy="3914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grpSp>
      <p:pic>
        <p:nvPicPr>
          <p:cNvPr id="1029" name="Picture 5" descr="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06982" y="2584865"/>
            <a:ext cx="5287082" cy="245819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21973053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3172692" y="2286000"/>
            <a:ext cx="5487982" cy="1283494"/>
          </a:xfrm>
          <a:prstGeom prst="roundRect">
            <a:avLst>
              <a:gd name="adj" fmla="val 50000"/>
            </a:avLst>
          </a:prstGeom>
          <a:solidFill>
            <a:srgbClr val="FFFF00"/>
          </a:solidFill>
          <a:ln w="9525" algn="in">
            <a:solidFill>
              <a:srgbClr val="0000FF"/>
            </a:solidFill>
            <a:round/>
            <a:headEnd/>
            <a:tailEnd/>
          </a:ln>
          <a:effectLs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tr-TR" altLang="tr-TR" b="0" i="0" u="none" strike="noStrike" cap="none" normalizeH="0" baseline="0" dirty="0" smtClean="0">
              <a:ln>
                <a:noFill/>
              </a:ln>
              <a:solidFill>
                <a:srgbClr val="000000"/>
              </a:solidFill>
              <a:effectLst/>
              <a:latin typeface="Segoe Print" panose="020006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TEKNOLOJİ VE TASARIM İLİŞKİSİ</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18981309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Rectangle 30"/>
          <p:cNvSpPr>
            <a:spLocks noChangeArrowheads="1"/>
          </p:cNvSpPr>
          <p:nvPr/>
        </p:nvSpPr>
        <p:spPr bwMode="auto">
          <a:xfrm>
            <a:off x="932213" y="798435"/>
            <a:ext cx="4376057" cy="1522004"/>
          </a:xfrm>
          <a:prstGeom prst="rect">
            <a:avLst/>
          </a:prstGeom>
          <a:solidFill>
            <a:srgbClr val="FFFFFF"/>
          </a:solidFill>
          <a:ln w="12700" algn="in">
            <a:solidFill>
              <a:srgbClr val="FF66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Bir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sanayi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dalıyla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ilgili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üretim</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yönetmelerini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kullanılan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araç</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gereç</a:t>
            </a:r>
            <a:r>
              <a:rPr kumimoji="0" lang="en-US" altLang="tr-TR" b="0" i="0" u="none" strike="noStrike" cap="none" normalizeH="0" baseline="0" dirty="0" smtClean="0">
                <a:ln>
                  <a:noFill/>
                </a:ln>
                <a:solidFill>
                  <a:srgbClr val="000000"/>
                </a:solidFill>
                <a:effectLst/>
                <a:latin typeface="Segoe Print" panose="02000600000000000000" pitchFamily="2" charset="0"/>
              </a:rPr>
              <a:t> , </a:t>
            </a:r>
            <a:r>
              <a:rPr kumimoji="0" lang="en-US" altLang="tr-TR" b="0" i="0" u="none" strike="noStrike" cap="none" normalizeH="0" baseline="0" dirty="0" err="1" smtClean="0">
                <a:ln>
                  <a:noFill/>
                </a:ln>
                <a:solidFill>
                  <a:srgbClr val="000000"/>
                </a:solidFill>
                <a:effectLst/>
                <a:latin typeface="Segoe Print" panose="02000600000000000000" pitchFamily="2" charset="0"/>
              </a:rPr>
              <a:t>aletleri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kapsayan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bilgidir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4" name="Rectangle 31"/>
          <p:cNvSpPr>
            <a:spLocks noChangeArrowheads="1"/>
          </p:cNvSpPr>
          <p:nvPr/>
        </p:nvSpPr>
        <p:spPr bwMode="auto">
          <a:xfrm>
            <a:off x="6379424" y="798435"/>
            <a:ext cx="4718368" cy="1522004"/>
          </a:xfrm>
          <a:prstGeom prst="rect">
            <a:avLst/>
          </a:prstGeom>
          <a:solidFill>
            <a:srgbClr val="FFFFFF"/>
          </a:solidFill>
          <a:ln w="12700" algn="in">
            <a:solidFill>
              <a:srgbClr val="0000FF"/>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Alet</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edevat</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yapılması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için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gerekli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olan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bilgi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yeteneği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ifade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eder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5" name="Rectangle 32"/>
          <p:cNvSpPr>
            <a:spLocks noChangeArrowheads="1"/>
          </p:cNvSpPr>
          <p:nvPr/>
        </p:nvSpPr>
        <p:spPr bwMode="auto">
          <a:xfrm>
            <a:off x="932214" y="4525885"/>
            <a:ext cx="4376056" cy="1452154"/>
          </a:xfrm>
          <a:prstGeom prst="rect">
            <a:avLst/>
          </a:prstGeom>
          <a:solidFill>
            <a:srgbClr val="FFFFFF"/>
          </a:solidFill>
          <a:ln w="12700" algn="in">
            <a:solidFill>
              <a:srgbClr val="FFCC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Bilimde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ortaya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çıkan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problemleri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çözmek</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için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kullanılan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uygulamalardır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6" name="Rectangle 33"/>
          <p:cNvSpPr>
            <a:spLocks noChangeArrowheads="1"/>
          </p:cNvSpPr>
          <p:nvPr/>
        </p:nvSpPr>
        <p:spPr bwMode="auto">
          <a:xfrm>
            <a:off x="6379424" y="4557635"/>
            <a:ext cx="4718367" cy="1511844"/>
          </a:xfrm>
          <a:prstGeom prst="rect">
            <a:avLst/>
          </a:prstGeom>
          <a:solidFill>
            <a:srgbClr val="FFFFFF"/>
          </a:solidFill>
          <a:ln w="12700" algn="in">
            <a:solidFill>
              <a:srgbClr val="FF66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Herhangi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şeyi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daha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iyi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daha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kolay</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daha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ekonomik</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daha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verimli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yapma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girişimidir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7" name="Sağa Bükülü Ok 36"/>
          <p:cNvSpPr>
            <a:spLocks noChangeArrowheads="1"/>
          </p:cNvSpPr>
          <p:nvPr/>
        </p:nvSpPr>
        <p:spPr bwMode="auto">
          <a:xfrm>
            <a:off x="5568007" y="800022"/>
            <a:ext cx="407987" cy="957263"/>
          </a:xfrm>
          <a:prstGeom prst="curvedRightArrow">
            <a:avLst>
              <a:gd name="adj1" fmla="val 27678"/>
              <a:gd name="adj2" fmla="val 55377"/>
              <a:gd name="adj3" fmla="val 25000"/>
            </a:avLst>
          </a:prstGeom>
          <a:gradFill rotWithShape="1">
            <a:gsLst>
              <a:gs pos="0">
                <a:srgbClr val="FFDD9C"/>
              </a:gs>
              <a:gs pos="50000">
                <a:srgbClr val="FFD78E"/>
              </a:gs>
              <a:gs pos="100000">
                <a:srgbClr val="FFD479"/>
              </a:gs>
            </a:gsLst>
            <a:lin ang="5400000"/>
          </a:gradFill>
          <a:ln w="6350" algn="ctr">
            <a:solidFill>
              <a:srgbClr val="FFC000"/>
            </a:solidFill>
            <a:miter lim="800000"/>
            <a:headEnd/>
            <a:tailEnd/>
          </a:ln>
        </p:spPr>
        <p:txBody>
          <a:bodyPr vert="horz" wrap="square" lIns="91440" tIns="45720" rIns="91440" bIns="45720" numCol="1" anchor="ctr" anchorCtr="0" compatLnSpc="1">
            <a:prstTxWarp prst="textNoShape">
              <a:avLst/>
            </a:prstTxWarp>
          </a:bodyPr>
          <a:lstStyle/>
          <a:p>
            <a:endParaRPr lang="tr-TR"/>
          </a:p>
        </p:txBody>
      </p:sp>
      <p:sp>
        <p:nvSpPr>
          <p:cNvPr id="8" name="Sola Bükülü Ok 37"/>
          <p:cNvSpPr>
            <a:spLocks noChangeArrowheads="1"/>
          </p:cNvSpPr>
          <p:nvPr/>
        </p:nvSpPr>
        <p:spPr bwMode="auto">
          <a:xfrm>
            <a:off x="5614658" y="4525885"/>
            <a:ext cx="379412" cy="958850"/>
          </a:xfrm>
          <a:prstGeom prst="curvedLeftArrow">
            <a:avLst>
              <a:gd name="adj1" fmla="val 22593"/>
              <a:gd name="adj2" fmla="val 45197"/>
              <a:gd name="adj3" fmla="val 25000"/>
            </a:avLst>
          </a:prstGeom>
          <a:gradFill rotWithShape="1">
            <a:gsLst>
              <a:gs pos="0">
                <a:srgbClr val="D2D2D2"/>
              </a:gs>
              <a:gs pos="50000">
                <a:srgbClr val="C8C8C8"/>
              </a:gs>
              <a:gs pos="100000">
                <a:srgbClr val="C0C0C0"/>
              </a:gs>
            </a:gsLst>
            <a:lin ang="5400000"/>
          </a:gradFill>
          <a:ln w="6350" algn="ctr">
            <a:solidFill>
              <a:srgbClr val="A5A5A5"/>
            </a:solidFill>
            <a:miter lim="800000"/>
            <a:headEnd/>
            <a:tailEnd/>
          </a:ln>
        </p:spPr>
        <p:txBody>
          <a:bodyPr vert="horz" wrap="square" lIns="91440" tIns="45720" rIns="91440" bIns="45720" numCol="1" anchor="ctr" anchorCtr="0" compatLnSpc="1">
            <a:prstTxWarp prst="textNoShape">
              <a:avLst/>
            </a:prstTxWarp>
          </a:bodyPr>
          <a:lstStyle/>
          <a:p>
            <a:endParaRPr lang="tr-TR"/>
          </a:p>
        </p:txBody>
      </p:sp>
      <p:sp>
        <p:nvSpPr>
          <p:cNvPr id="9" name="Text Box 8"/>
          <p:cNvSpPr txBox="1">
            <a:spLocks noChangeArrowheads="1"/>
          </p:cNvSpPr>
          <p:nvPr/>
        </p:nvSpPr>
        <p:spPr bwMode="auto">
          <a:xfrm>
            <a:off x="2619045" y="2921330"/>
            <a:ext cx="6370637" cy="796834"/>
          </a:xfrm>
          <a:prstGeom prst="rect">
            <a:avLst/>
          </a:prstGeom>
          <a:solidFill>
            <a:srgbClr val="CC3300"/>
          </a:solidFill>
          <a:ln w="12700" cap="rnd" algn="ctr">
            <a:solidFill>
              <a:srgbClr val="000000"/>
            </a:solidFill>
            <a:prstDash val="dash"/>
            <a:miter lim="800000"/>
            <a:headEnd/>
            <a:tailEnd/>
          </a:ln>
          <a:effectLst/>
          <a:scene3d>
            <a:camera prst="perspectiveRelaxedModerately"/>
            <a:lightRig rig="threePt" dir="t"/>
          </a:scene3d>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tr-TR" altLang="tr-TR" b="1" i="0" u="none" strike="noStrike" cap="none" normalizeH="0" baseline="0" dirty="0" smtClean="0">
              <a:ln>
                <a:noFill/>
              </a:ln>
              <a:solidFill>
                <a:srgbClr val="000000"/>
              </a:solidFill>
              <a:effectLst/>
              <a:latin typeface="Segoe Print" panose="020006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1" i="0" u="none" strike="noStrike" cap="none" normalizeH="0" baseline="0" dirty="0" smtClean="0">
                <a:ln>
                  <a:noFill/>
                </a:ln>
                <a:solidFill>
                  <a:srgbClr val="000000"/>
                </a:solidFill>
                <a:effectLst/>
                <a:latin typeface="Segoe Print" panose="02000600000000000000" pitchFamily="2" charset="0"/>
              </a:rPr>
              <a:t>TEKNOLOJİ</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1801679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Rectangle 35"/>
          <p:cNvSpPr>
            <a:spLocks noChangeArrowheads="1"/>
          </p:cNvSpPr>
          <p:nvPr/>
        </p:nvSpPr>
        <p:spPr bwMode="auto">
          <a:xfrm>
            <a:off x="961526" y="257719"/>
            <a:ext cx="4026535" cy="1039813"/>
          </a:xfrm>
          <a:prstGeom prst="rect">
            <a:avLst/>
          </a:prstGeom>
          <a:solidFill>
            <a:srgbClr val="FFFFFF"/>
          </a:solidFill>
          <a:ln w="12700" algn="in">
            <a:solidFill>
              <a:srgbClr val="FF66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Zihinde canlandırılan biçimdir.</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Fikrin</a:t>
            </a:r>
            <a:r>
              <a:rPr kumimoji="0" lang="en-US" altLang="tr-TR" b="0" i="0" u="none" strike="noStrike" cap="none" normalizeH="0" baseline="0" dirty="0" smtClean="0">
                <a:ln>
                  <a:noFill/>
                </a:ln>
                <a:solidFill>
                  <a:srgbClr val="000000"/>
                </a:solidFill>
                <a:effectLst/>
                <a:latin typeface="Segoe Print" panose="02000600000000000000" pitchFamily="2" charset="0"/>
              </a:rPr>
              <a:t> zihinde </a:t>
            </a:r>
            <a:r>
              <a:rPr kumimoji="0" lang="en-US" altLang="tr-TR" b="0" i="0" u="none" strike="noStrike" cap="none" normalizeH="0" baseline="0" dirty="0" err="1" smtClean="0">
                <a:ln>
                  <a:noFill/>
                </a:ln>
                <a:solidFill>
                  <a:srgbClr val="000000"/>
                </a:solidFill>
                <a:effectLst/>
                <a:latin typeface="Segoe Print" panose="02000600000000000000" pitchFamily="2" charset="0"/>
              </a:rPr>
              <a:t>görseleşmesidir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4" name="Rectangle 36"/>
          <p:cNvSpPr>
            <a:spLocks noChangeArrowheads="1"/>
          </p:cNvSpPr>
          <p:nvPr/>
        </p:nvSpPr>
        <p:spPr bwMode="auto">
          <a:xfrm>
            <a:off x="6165670" y="257719"/>
            <a:ext cx="5137604" cy="1039813"/>
          </a:xfrm>
          <a:prstGeom prst="rect">
            <a:avLst/>
          </a:prstGeom>
          <a:solidFill>
            <a:srgbClr val="FFFFFF"/>
          </a:solidFill>
          <a:ln w="12700" algn="in">
            <a:solidFill>
              <a:srgbClr val="CCCCCC"/>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Farklılıkları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bulma,Yaratıcı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düşünme,Akıl</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yürütme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Sorgulama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eleştirel</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düşünme</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5" name="Rectangle 37"/>
          <p:cNvSpPr>
            <a:spLocks noChangeArrowheads="1"/>
          </p:cNvSpPr>
          <p:nvPr/>
        </p:nvSpPr>
        <p:spPr bwMode="auto">
          <a:xfrm>
            <a:off x="6162142" y="4904332"/>
            <a:ext cx="5141131" cy="1540918"/>
          </a:xfrm>
          <a:prstGeom prst="rect">
            <a:avLst/>
          </a:prstGeom>
          <a:solidFill>
            <a:srgbClr val="FFFFFF"/>
          </a:solidFill>
          <a:ln w="12700" algn="in">
            <a:solidFill>
              <a:srgbClr val="FF66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Bilgi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ve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hayal</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gücünün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birleşiminden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oluşan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yaratılardır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6" name="Rectangle 38"/>
          <p:cNvSpPr>
            <a:spLocks noChangeArrowheads="1"/>
          </p:cNvSpPr>
          <p:nvPr/>
        </p:nvSpPr>
        <p:spPr bwMode="auto">
          <a:xfrm>
            <a:off x="950413" y="4904332"/>
            <a:ext cx="4026535" cy="1540918"/>
          </a:xfrm>
          <a:prstGeom prst="rect">
            <a:avLst/>
          </a:prstGeom>
          <a:solidFill>
            <a:srgbClr val="FFFFFF"/>
          </a:solidFill>
          <a:ln w="12700" algn="in">
            <a:solidFill>
              <a:srgbClr val="FFA366"/>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Bir</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kurgudur</a:t>
            </a:r>
            <a:r>
              <a:rPr kumimoji="0" lang="en-US" altLang="tr-TR" b="0" i="0" u="none" strike="noStrike" cap="none" normalizeH="0" baseline="0" dirty="0" smtClean="0">
                <a:ln>
                  <a:noFill/>
                </a:ln>
                <a:solidFill>
                  <a:srgbClr val="000000"/>
                </a:solidFill>
                <a:effectLst/>
                <a:latin typeface="Segoe Print" panose="02000600000000000000" pitchFamily="2" charset="0"/>
              </a:rPr>
              <a:t> , zihinde </a:t>
            </a:r>
            <a:r>
              <a:rPr kumimoji="0" lang="en-US" altLang="tr-TR" b="0" i="0" u="none" strike="noStrike" cap="none" normalizeH="0" baseline="0" dirty="0" err="1" smtClean="0">
                <a:ln>
                  <a:noFill/>
                </a:ln>
                <a:solidFill>
                  <a:srgbClr val="000000"/>
                </a:solidFill>
                <a:effectLst/>
                <a:latin typeface="Segoe Print" panose="02000600000000000000" pitchFamily="2" charset="0"/>
              </a:rPr>
              <a:t>canlandırdığımızı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çizme</a:t>
            </a:r>
            <a:r>
              <a:rPr kumimoji="0" lang="en-US" altLang="tr-TR" b="0" i="0" u="none" strike="noStrike" cap="none" normalizeH="0" baseline="0" dirty="0" smtClean="0">
                <a:ln>
                  <a:noFill/>
                </a:ln>
                <a:solidFill>
                  <a:srgbClr val="000000"/>
                </a:solidFill>
                <a:effectLst/>
                <a:latin typeface="Segoe Print" panose="02000600000000000000" pitchFamily="2" charset="0"/>
              </a:rPr>
              <a:t> yada </a:t>
            </a:r>
            <a:r>
              <a:rPr kumimoji="0" lang="en-US" altLang="tr-TR" b="0" i="0" u="none" strike="noStrike" cap="none" normalizeH="0" baseline="0" dirty="0" err="1" smtClean="0">
                <a:ln>
                  <a:noFill/>
                </a:ln>
                <a:solidFill>
                  <a:srgbClr val="000000"/>
                </a:solidFill>
                <a:effectLst/>
                <a:latin typeface="Segoe Print" panose="02000600000000000000" pitchFamily="2" charset="0"/>
              </a:rPr>
              <a:t>gerçekleştirme</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eylemidir</a:t>
            </a:r>
            <a:r>
              <a:rPr kumimoji="0" lang="en-US" altLang="tr-TR" b="0" i="0" u="none" strike="noStrike" cap="none" normalizeH="0" baseline="0" dirty="0" smtClean="0">
                <a:ln>
                  <a:noFill/>
                </a:ln>
                <a:solidFill>
                  <a:srgbClr val="000000"/>
                </a:solidFill>
                <a:effectLst/>
                <a:latin typeface="Segoe Print" panose="02000600000000000000" pitchFamily="2" charset="0"/>
              </a:rPr>
              <a:t>.</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7" name="Text Box 6"/>
          <p:cNvSpPr txBox="1">
            <a:spLocks noChangeArrowheads="1"/>
          </p:cNvSpPr>
          <p:nvPr/>
        </p:nvSpPr>
        <p:spPr bwMode="auto">
          <a:xfrm>
            <a:off x="2902026" y="2886891"/>
            <a:ext cx="6392862" cy="718457"/>
          </a:xfrm>
          <a:prstGeom prst="rect">
            <a:avLst/>
          </a:prstGeom>
          <a:solidFill>
            <a:schemeClr val="tx1">
              <a:lumMod val="50000"/>
              <a:lumOff val="50000"/>
            </a:schemeClr>
          </a:solidFill>
          <a:ln w="12700" cap="rnd" algn="ctr">
            <a:solidFill>
              <a:srgbClr val="000000"/>
            </a:solidFill>
            <a:prstDash val="dash"/>
            <a:miter lim="800000"/>
            <a:headEnd/>
            <a:tailEnd/>
          </a:ln>
          <a:effectLst/>
          <a:scene3d>
            <a:camera prst="perspectiveRelaxedModerately"/>
            <a:lightRig rig="threePt" dir="t"/>
          </a:scene3d>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tr-TR" altLang="tr-TR" sz="1600" b="1" i="0" u="none" strike="noStrike" cap="none" normalizeH="0" baseline="0" dirty="0" smtClean="0">
              <a:ln>
                <a:noFill/>
              </a:ln>
              <a:solidFill>
                <a:srgbClr val="000000"/>
              </a:solidFill>
              <a:effectLst/>
              <a:latin typeface="Segoe Print" panose="020006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1" i="0" u="none" strike="noStrike" cap="none" normalizeH="0" baseline="0" dirty="0" smtClean="0">
                <a:ln>
                  <a:noFill/>
                </a:ln>
                <a:solidFill>
                  <a:srgbClr val="000000"/>
                </a:solidFill>
                <a:effectLst/>
                <a:latin typeface="Segoe Print" panose="02000600000000000000" pitchFamily="2" charset="0"/>
              </a:rPr>
              <a:t>TASARIM</a:t>
            </a:r>
            <a:endParaRPr kumimoji="0" lang="tr-TR" altLang="tr-TR" sz="2000" b="0" i="0" u="none" strike="noStrike" cap="none" normalizeH="0" baseline="0" dirty="0" smtClean="0">
              <a:ln>
                <a:noFill/>
              </a:ln>
              <a:solidFill>
                <a:schemeClr val="tx1"/>
              </a:solidFill>
              <a:effectLst/>
              <a:latin typeface="Arial" panose="020B0604020202020204" pitchFamily="34" charset="0"/>
            </a:endParaRPr>
          </a:p>
        </p:txBody>
      </p:sp>
      <p:sp>
        <p:nvSpPr>
          <p:cNvPr id="8" name="Sağa Bükülü Ok 35"/>
          <p:cNvSpPr>
            <a:spLocks noChangeArrowheads="1"/>
          </p:cNvSpPr>
          <p:nvPr/>
        </p:nvSpPr>
        <p:spPr bwMode="auto">
          <a:xfrm>
            <a:off x="5379838" y="257719"/>
            <a:ext cx="379413" cy="1039813"/>
          </a:xfrm>
          <a:prstGeom prst="curvedRightArrow">
            <a:avLst>
              <a:gd name="adj1" fmla="val 32329"/>
              <a:gd name="adj2" fmla="val 64683"/>
              <a:gd name="adj3" fmla="val 25000"/>
            </a:avLst>
          </a:prstGeom>
          <a:solidFill>
            <a:srgbClr val="FF0000"/>
          </a:solidFill>
          <a:ln w="12700" algn="ctr">
            <a:solidFill>
              <a:srgbClr val="70AD47"/>
            </a:solidFill>
            <a:miter lim="800000"/>
            <a:headEnd/>
            <a:tailEnd/>
          </a:ln>
        </p:spPr>
        <p:txBody>
          <a:bodyPr vert="horz" wrap="square" lIns="91440" tIns="45720" rIns="91440" bIns="45720" numCol="1" anchor="ctr" anchorCtr="0" compatLnSpc="1">
            <a:prstTxWarp prst="textNoShape">
              <a:avLst/>
            </a:prstTxWarp>
          </a:bodyPr>
          <a:lstStyle/>
          <a:p>
            <a:endParaRPr lang="tr-TR"/>
          </a:p>
        </p:txBody>
      </p:sp>
      <p:sp>
        <p:nvSpPr>
          <p:cNvPr id="9" name="Sola Bükülü Ok 40"/>
          <p:cNvSpPr>
            <a:spLocks noChangeArrowheads="1"/>
          </p:cNvSpPr>
          <p:nvPr/>
        </p:nvSpPr>
        <p:spPr bwMode="auto">
          <a:xfrm>
            <a:off x="5379838" y="5256802"/>
            <a:ext cx="379413" cy="1001713"/>
          </a:xfrm>
          <a:prstGeom prst="curvedLeftArrow">
            <a:avLst>
              <a:gd name="adj1" fmla="val 23603"/>
              <a:gd name="adj2" fmla="val 47217"/>
              <a:gd name="adj3" fmla="val 25000"/>
            </a:avLst>
          </a:prstGeom>
          <a:solidFill>
            <a:srgbClr val="000000"/>
          </a:solidFill>
          <a:ln w="12700" algn="ctr">
            <a:solidFill>
              <a:srgbClr val="5B9BD5"/>
            </a:solidFill>
            <a:miter lim="800000"/>
            <a:headEnd/>
            <a:tailEnd/>
          </a:ln>
        </p:spPr>
        <p:txBody>
          <a:bodyPr vert="horz" wrap="square" lIns="91440" tIns="45720" rIns="91440" bIns="45720" numCol="1" anchor="ctr" anchorCtr="0" compatLnSpc="1">
            <a:prstTxWarp prst="textNoShape">
              <a:avLst/>
            </a:prstTxWarp>
          </a:bodyPr>
          <a:lstStyle/>
          <a:p>
            <a:endParaRPr lang="tr-TR"/>
          </a:p>
        </p:txBody>
      </p:sp>
    </p:spTree>
    <p:extLst>
      <p:ext uri="{BB962C8B-B14F-4D97-AF65-F5344CB8AC3E}">
        <p14:creationId xmlns:p14="http://schemas.microsoft.com/office/powerpoint/2010/main" xmlns="" val="8442863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62149" y="2274838"/>
            <a:ext cx="10371908" cy="2862322"/>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1-Teknoloji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süreçlerini</a:t>
            </a:r>
            <a:r>
              <a:rPr lang="en-US" kern="1400" dirty="0">
                <a:solidFill>
                  <a:srgbClr val="000000"/>
                </a:solidFill>
                <a:latin typeface="Segoe Print" panose="02000600000000000000" pitchFamily="2" charset="0"/>
              </a:rPr>
              <a:t> hem </a:t>
            </a:r>
            <a:r>
              <a:rPr lang="en-US" kern="1400" dirty="0" err="1">
                <a:solidFill>
                  <a:srgbClr val="000000"/>
                </a:solidFill>
                <a:latin typeface="Segoe Print" panose="02000600000000000000" pitchFamily="2" charset="0"/>
              </a:rPr>
              <a:t>kendisi</a:t>
            </a:r>
            <a:r>
              <a:rPr lang="en-US" kern="1400" dirty="0">
                <a:solidFill>
                  <a:srgbClr val="000000"/>
                </a:solidFill>
                <a:latin typeface="Segoe Print" panose="02000600000000000000" pitchFamily="2" charset="0"/>
              </a:rPr>
              <a:t> hem de </a:t>
            </a:r>
            <a:r>
              <a:rPr lang="en-US" kern="1400" dirty="0" err="1">
                <a:solidFill>
                  <a:srgbClr val="000000"/>
                </a:solidFill>
                <a:latin typeface="Segoe Print" panose="02000600000000000000" pitchFamily="2" charset="0"/>
              </a:rPr>
              <a:t>yaşadığı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toplum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yararına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kullanabilen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tasarımcılar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yetiştirir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28169" indent="-14084">
              <a:lnSpc>
                <a:spcPct val="150000"/>
              </a:lnSpc>
            </a:pPr>
            <a:r>
              <a:rPr lang="en-US" b="1" u="sng" kern="1400" dirty="0" err="1">
                <a:solidFill>
                  <a:srgbClr val="000000"/>
                </a:solidFill>
                <a:latin typeface="Segoe Print" panose="02000600000000000000" pitchFamily="2" charset="0"/>
              </a:rPr>
              <a:t>Örnek</a:t>
            </a:r>
            <a:r>
              <a:rPr lang="en-US" b="1" u="sng" kern="1400" dirty="0" smtClean="0">
                <a:solidFill>
                  <a:srgbClr val="000000"/>
                </a:solidFill>
                <a:latin typeface="Segoe Print" panose="02000600000000000000" pitchFamily="2" charset="0"/>
              </a:rPr>
              <a:t>;</a:t>
            </a:r>
            <a:r>
              <a:rPr lang="tr-TR" b="1" u="sng" kern="1400" dirty="0" smtClean="0">
                <a:solidFill>
                  <a:srgbClr val="000000"/>
                </a:solidFill>
                <a:latin typeface="Segoe Print" panose="02000600000000000000" pitchFamily="2" charset="0"/>
              </a:rPr>
              <a:t> </a:t>
            </a:r>
            <a:r>
              <a:rPr lang="en-US" kern="1400" dirty="0" err="1" smtClean="0">
                <a:solidFill>
                  <a:srgbClr val="000000"/>
                </a:solidFill>
                <a:latin typeface="Segoe Print" panose="02000600000000000000" pitchFamily="2" charset="0"/>
              </a:rPr>
              <a:t>Güneş</a:t>
            </a:r>
            <a:r>
              <a:rPr lang="en-US" kern="1400" dirty="0" smtClean="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enerjisi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elektrik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üreten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panellerin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çalışma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sistemini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ürün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tasarımında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öğrenci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güneş</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panelleri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elektrik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üreten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merkezler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tasarlayarak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topluma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yarar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sağlar</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4310116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14531" y="2136338"/>
            <a:ext cx="10567852" cy="2585323"/>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2-Öğrenilen </a:t>
            </a:r>
            <a:r>
              <a:rPr lang="en-US" kern="1400" dirty="0" err="1">
                <a:solidFill>
                  <a:srgbClr val="000000"/>
                </a:solidFill>
                <a:latin typeface="Segoe Print" panose="02000600000000000000" pitchFamily="2" charset="0"/>
              </a:rPr>
              <a:t>soyut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bilimsel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bilgi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birikimini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somut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ürün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tasarımında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kullanabilmeyi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kern="1400" dirty="0" err="1">
                <a:solidFill>
                  <a:srgbClr val="000000"/>
                </a:solidFill>
                <a:latin typeface="Segoe Print" panose="02000600000000000000" pitchFamily="2" charset="0"/>
              </a:rPr>
              <a:t>Matematik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dersinde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soyut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olarak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öğrendigi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Fabonnaci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sayı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dizilerinin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altın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oran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olarak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ürün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tasarımında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nasıl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kullanıldığını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kavrayarak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somutlaştırır</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6816815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238865" y="2795493"/>
            <a:ext cx="7905135" cy="2169825"/>
          </a:xfrm>
          <a:prstGeom prst="rect">
            <a:avLst/>
          </a:prstGeom>
        </p:spPr>
        <p:txBody>
          <a:bodyPr wrap="square">
            <a:spAutoFit/>
          </a:bodyPr>
          <a:lstStyle/>
          <a:p>
            <a:pPr>
              <a:lnSpc>
                <a:spcPct val="150000"/>
              </a:lnSpc>
            </a:pPr>
            <a:r>
              <a:rPr lang="tr-TR" sz="2400" b="1" kern="1400" dirty="0" smtClean="0">
                <a:solidFill>
                  <a:srgbClr val="00B050"/>
                </a:solidFill>
                <a:latin typeface="Segoe Print" panose="02000600000000000000" pitchFamily="2" charset="0"/>
              </a:rPr>
              <a:t>TEKNOLOJİ VE TASARIM DERSİ</a:t>
            </a:r>
          </a:p>
          <a:p>
            <a:pPr>
              <a:lnSpc>
                <a:spcPct val="150000"/>
              </a:lnSpc>
            </a:pPr>
            <a:r>
              <a:rPr lang="tr-TR" sz="2400" b="1" kern="1400" dirty="0" smtClean="0">
                <a:solidFill>
                  <a:srgbClr val="FF0000"/>
                </a:solidFill>
                <a:latin typeface="Segoe Print" panose="02000600000000000000" pitchFamily="2" charset="0"/>
              </a:rPr>
              <a:t>ÖĞRENME ALANLARI </a:t>
            </a:r>
          </a:p>
          <a:p>
            <a:pPr>
              <a:lnSpc>
                <a:spcPct val="150000"/>
              </a:lnSpc>
            </a:pPr>
            <a:r>
              <a:rPr lang="tr-TR" sz="2400" b="1" kern="1400" dirty="0" smtClean="0">
                <a:solidFill>
                  <a:srgbClr val="7030A0"/>
                </a:solidFill>
                <a:latin typeface="Segoe Print" panose="02000600000000000000" pitchFamily="2" charset="0"/>
              </a:rPr>
              <a:t>ÜNİTELER</a:t>
            </a:r>
            <a:endParaRPr lang="tr-TR" sz="2400" b="1"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3939164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18457" y="2690336"/>
            <a:ext cx="10502537" cy="2169825"/>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3-Yaratıcı </a:t>
            </a:r>
            <a:r>
              <a:rPr lang="en-US" kern="1400" dirty="0" err="1">
                <a:solidFill>
                  <a:srgbClr val="000000"/>
                </a:solidFill>
                <a:latin typeface="Segoe Print" panose="02000600000000000000" pitchFamily="2" charset="0"/>
              </a:rPr>
              <a:t>düşünme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becerileri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kazandırır</a:t>
            </a:r>
            <a:r>
              <a:rPr lang="en-US" kern="1400" dirty="0">
                <a:solidFill>
                  <a:srgbClr val="000000"/>
                </a:solidFill>
                <a:latin typeface="Segoe Print" panose="02000600000000000000" pitchFamily="2" charset="0"/>
              </a:rPr>
              <a:t>, </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kern="1400" dirty="0" err="1">
                <a:solidFill>
                  <a:srgbClr val="000000"/>
                </a:solidFill>
                <a:latin typeface="Segoe Print" panose="02000600000000000000" pitchFamily="2" charset="0"/>
              </a:rPr>
              <a:t>Çatal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kaşık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ayrılmaz</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birer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ikilidir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Çatal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kaşık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formunu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kullanarak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damat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heykelleri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tasarlamak</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8598317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83771" y="1859340"/>
            <a:ext cx="10541726" cy="3277820"/>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4-Problem </a:t>
            </a:r>
            <a:r>
              <a:rPr lang="en-US" kern="1400" dirty="0" err="1">
                <a:solidFill>
                  <a:srgbClr val="000000"/>
                </a:solidFill>
                <a:latin typeface="Segoe Print" panose="02000600000000000000" pitchFamily="2" charset="0"/>
              </a:rPr>
              <a:t>tanımlama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çözme</a:t>
            </a:r>
            <a:r>
              <a:rPr lang="en-US" kern="1400" dirty="0">
                <a:solidFill>
                  <a:srgbClr val="000000"/>
                </a:solidFill>
                <a:latin typeface="Segoe Print" panose="02000600000000000000" pitchFamily="2" charset="0"/>
              </a:rPr>
              <a:t> (minds-on), </a:t>
            </a:r>
            <a:r>
              <a:rPr lang="en-US" kern="1400" dirty="0" err="1">
                <a:solidFill>
                  <a:srgbClr val="000000"/>
                </a:solidFill>
                <a:latin typeface="Segoe Print" panose="02000600000000000000" pitchFamily="2" charset="0"/>
              </a:rPr>
              <a:t>uygulama</a:t>
            </a:r>
            <a:r>
              <a:rPr lang="en-US" kern="1400" dirty="0">
                <a:solidFill>
                  <a:srgbClr val="000000"/>
                </a:solidFill>
                <a:latin typeface="Segoe Print" panose="02000600000000000000" pitchFamily="2" charset="0"/>
              </a:rPr>
              <a:t> (hands-on) </a:t>
            </a:r>
            <a:r>
              <a:rPr lang="en-US" kern="1400" dirty="0" err="1">
                <a:solidFill>
                  <a:srgbClr val="000000"/>
                </a:solidFill>
                <a:latin typeface="Segoe Print" panose="02000600000000000000" pitchFamily="2" charset="0"/>
              </a:rPr>
              <a:t>becerilerinin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geliştirilmesine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yardımcı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olur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b="1" u="sng" kern="1400" dirty="0">
                <a:solidFill>
                  <a:srgbClr val="000000"/>
                </a:solidFill>
                <a:latin typeface="Segoe Print" panose="02000600000000000000" pitchFamily="2" charset="0"/>
              </a:rPr>
              <a: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Evde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sizden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başka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kimse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yokken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uydunuzun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rüzgardan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bozulup</a:t>
            </a:r>
            <a:r>
              <a:rPr lang="en-US" kern="1400" dirty="0">
                <a:solidFill>
                  <a:srgbClr val="000000"/>
                </a:solidFill>
                <a:latin typeface="Segoe Print" panose="02000600000000000000" pitchFamily="2" charset="0"/>
              </a:rPr>
              <a:t> TV </a:t>
            </a:r>
            <a:r>
              <a:rPr lang="en-US" kern="1400" dirty="0" err="1">
                <a:solidFill>
                  <a:srgbClr val="000000"/>
                </a:solidFill>
                <a:latin typeface="Segoe Print" panose="02000600000000000000" pitchFamily="2" charset="0"/>
              </a:rPr>
              <a:t>sinyalinin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gittiğini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sorunu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başınıza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çözmek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için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bahçe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sulama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hortumunun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ağzını</a:t>
            </a:r>
            <a:r>
              <a:rPr lang="en-US" kern="1400" dirty="0">
                <a:solidFill>
                  <a:srgbClr val="000000"/>
                </a:solidFill>
                <a:latin typeface="Segoe Print" panose="02000600000000000000" pitchFamily="2" charset="0"/>
              </a:rPr>
              <a:t> TV </a:t>
            </a:r>
            <a:r>
              <a:rPr lang="en-US" kern="1400" dirty="0" err="1">
                <a:solidFill>
                  <a:srgbClr val="000000"/>
                </a:solidFill>
                <a:latin typeface="Segoe Print" panose="02000600000000000000" pitchFamily="2" charset="0"/>
              </a:rPr>
              <a:t>nin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yanına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bırakıp</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diğer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ucunu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ise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uydunun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yanına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götürüp</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uydunuzu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sabitlemek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için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kulağınızı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hortumdan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gelecek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sese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vermeniz</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1758687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57646" y="2690336"/>
            <a:ext cx="8386354" cy="2169825"/>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5-Görselleştirme </a:t>
            </a:r>
            <a:r>
              <a:rPr lang="en-US" kern="1400" dirty="0" err="1">
                <a:solidFill>
                  <a:srgbClr val="000000"/>
                </a:solidFill>
                <a:latin typeface="Segoe Print" panose="02000600000000000000" pitchFamily="2" charset="0"/>
              </a:rPr>
              <a:t>becerilerini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geliştirir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b="1" u="sng"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Okul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çantanızın</a:t>
            </a:r>
            <a:r>
              <a:rPr lang="en-US" kern="1400" dirty="0">
                <a:solidFill>
                  <a:srgbClr val="000000"/>
                </a:solidFill>
                <a:latin typeface="Segoe Print" panose="02000600000000000000" pitchFamily="2" charset="0"/>
              </a:rPr>
              <a:t> hem </a:t>
            </a:r>
            <a:r>
              <a:rPr lang="en-US" kern="1400" dirty="0" err="1">
                <a:solidFill>
                  <a:srgbClr val="000000"/>
                </a:solidFill>
                <a:latin typeface="Segoe Print" panose="02000600000000000000" pitchFamily="2" charset="0"/>
              </a:rPr>
              <a:t>sandalye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hemde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okul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çantası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olabileceğini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düşünüp,bu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dahiyane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fikrinizin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resmini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çizmeniz</a:t>
            </a:r>
            <a:r>
              <a:rPr lang="en-US" kern="1400" dirty="0">
                <a:solidFill>
                  <a:srgbClr val="000000"/>
                </a:solidFill>
                <a:latin typeface="Segoe Print" panose="02000600000000000000" pitchFamily="2" charset="0"/>
              </a:rPr>
              <a:t>.</a:t>
            </a:r>
            <a:endParaRPr lang="en-US" kern="1400" dirty="0">
              <a:solidFill>
                <a:srgbClr val="000000"/>
              </a:solidFill>
              <a:latin typeface="Times New Roman" panose="02020603050405020304" pitchFamily="18" charset="0"/>
            </a:endParaRPr>
          </a:p>
          <a:p>
            <a:pPr>
              <a:lnSpc>
                <a:spcPct val="15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2827755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809897" y="2551837"/>
            <a:ext cx="9366069" cy="2446824"/>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6- </a:t>
            </a:r>
            <a:r>
              <a:rPr lang="en-US" kern="1400" dirty="0" err="1">
                <a:solidFill>
                  <a:srgbClr val="000000"/>
                </a:solidFill>
                <a:latin typeface="Segoe Print" panose="02000600000000000000" pitchFamily="2" charset="0"/>
              </a:rPr>
              <a:t>Özgür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özgün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düşünme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becerilerini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geliştirir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b="1" u="sng" kern="1400" dirty="0">
                <a:solidFill>
                  <a:srgbClr val="000000"/>
                </a:solidFill>
                <a:latin typeface="Segoe Print" panose="02000600000000000000" pitchFamily="2" charset="0"/>
              </a:rPr>
              <a:t>;</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şeyleri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ifade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ederken</a:t>
            </a:r>
            <a:r>
              <a:rPr lang="en-US" kern="1400" dirty="0">
                <a:solidFill>
                  <a:srgbClr val="000000"/>
                </a:solidFill>
                <a:latin typeface="Segoe Print" panose="02000600000000000000" pitchFamily="2" charset="0"/>
              </a:rPr>
              <a:t> , FALAN KİŞİ ŞÖYLE DEMİŞ </a:t>
            </a:r>
            <a:r>
              <a:rPr lang="en-US" kern="1400" dirty="0" err="1">
                <a:solidFill>
                  <a:srgbClr val="000000"/>
                </a:solidFill>
                <a:latin typeface="Segoe Print" panose="02000600000000000000" pitchFamily="2" charset="0"/>
              </a:rPr>
              <a:t>cümlelerini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yana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bırkıp</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kendinizi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kendi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birikiminizle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ifade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etmeye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başlamak.Kendi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ders</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çalışma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lambanızı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tasarlamak</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8806223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01337" y="1903887"/>
            <a:ext cx="10071463" cy="2862322"/>
          </a:xfrm>
          <a:prstGeom prst="rect">
            <a:avLst/>
          </a:prstGeom>
        </p:spPr>
        <p:txBody>
          <a:bodyPr wrap="square">
            <a:spAutoFit/>
          </a:bodyPr>
          <a:lstStyle/>
          <a:p>
            <a:pPr marL="14084" indent="-14084">
              <a:lnSpc>
                <a:spcPct val="150000"/>
              </a:lnSpc>
            </a:pPr>
            <a:r>
              <a:rPr lang="tr-TR" kern="1400" dirty="0">
                <a:solidFill>
                  <a:srgbClr val="000000"/>
                </a:solidFill>
                <a:latin typeface="Segoe Print" panose="02000600000000000000" pitchFamily="2" charset="0"/>
              </a:rPr>
              <a:t>7- Teknoloji ve tasarım ile ilgili kariyer bilinci geliştirir</a:t>
            </a:r>
            <a:r>
              <a:rPr lang="tr-TR" kern="1400" dirty="0" smtClean="0">
                <a:solidFill>
                  <a:srgbClr val="000000"/>
                </a:solidFill>
                <a:latin typeface="Segoe Print" panose="02000600000000000000" pitchFamily="2" charset="0"/>
              </a:rPr>
              <a:t>,</a:t>
            </a:r>
          </a:p>
          <a:p>
            <a:pPr marL="14084" indent="-14084">
              <a:lnSpc>
                <a:spcPct val="150000"/>
              </a:lnSpc>
            </a:pPr>
            <a:r>
              <a:rPr lang="tr-TR" kern="1400" dirty="0" smtClean="0">
                <a:solidFill>
                  <a:srgbClr val="000000"/>
                </a:solidFill>
                <a:latin typeface="Segoe Print" panose="02000600000000000000" pitchFamily="2" charset="0"/>
              </a:rPr>
              <a:t>PEZAJ </a:t>
            </a:r>
            <a:r>
              <a:rPr lang="tr-TR" kern="1400" dirty="0">
                <a:solidFill>
                  <a:srgbClr val="000000"/>
                </a:solidFill>
                <a:latin typeface="Segoe Print" panose="02000600000000000000" pitchFamily="2" charset="0"/>
              </a:rPr>
              <a:t>MÜHENDİSİ olmak istemez misiniz? </a:t>
            </a:r>
            <a:endParaRPr lang="tr-TR" kern="1400" dirty="0" smtClean="0">
              <a:solidFill>
                <a:srgbClr val="000000"/>
              </a:solidFill>
              <a:latin typeface="Segoe Print" panose="02000600000000000000" pitchFamily="2" charset="0"/>
            </a:endParaRPr>
          </a:p>
          <a:p>
            <a:pPr marL="14084" indent="-14084">
              <a:lnSpc>
                <a:spcPct val="150000"/>
              </a:lnSpc>
            </a:pPr>
            <a:endParaRPr lang="tr-TR" kern="1400" dirty="0" smtClean="0">
              <a:solidFill>
                <a:srgbClr val="000000"/>
              </a:solidFill>
              <a:latin typeface="Segoe Print" panose="02000600000000000000" pitchFamily="2" charset="0"/>
            </a:endParaRPr>
          </a:p>
          <a:p>
            <a:pPr marL="14084" indent="-14084">
              <a:lnSpc>
                <a:spcPct val="150000"/>
              </a:lnSpc>
            </a:pPr>
            <a:r>
              <a:rPr lang="tr-TR" b="1" u="sng" kern="1400" dirty="0">
                <a:solidFill>
                  <a:srgbClr val="000000"/>
                </a:solidFill>
                <a:latin typeface="Segoe Print" panose="02000600000000000000" pitchFamily="2" charset="0"/>
              </a:rPr>
              <a:t>Örnek; </a:t>
            </a:r>
            <a:endParaRPr lang="tr-TR" kern="1400" dirty="0">
              <a:solidFill>
                <a:srgbClr val="000000"/>
              </a:solidFill>
              <a:latin typeface="Segoe Print" panose="02000600000000000000" pitchFamily="2" charset="0"/>
            </a:endParaRPr>
          </a:p>
          <a:p>
            <a:pPr marL="14084" indent="-14084">
              <a:lnSpc>
                <a:spcPct val="150000"/>
              </a:lnSpc>
            </a:pPr>
            <a:r>
              <a:rPr lang="tr-TR" kern="1400" dirty="0" smtClean="0">
                <a:solidFill>
                  <a:srgbClr val="000000"/>
                </a:solidFill>
                <a:latin typeface="Segoe Print" panose="02000600000000000000" pitchFamily="2" charset="0"/>
              </a:rPr>
              <a:t>Yaşadığınız </a:t>
            </a:r>
            <a:r>
              <a:rPr lang="tr-TR" kern="1400" dirty="0">
                <a:solidFill>
                  <a:srgbClr val="000000"/>
                </a:solidFill>
                <a:latin typeface="Segoe Print" panose="02000600000000000000" pitchFamily="2" charset="0"/>
              </a:rPr>
              <a:t>yerdeki parkları tasarlayarak para -kazanmak , çevre düzenleme fikrilerinizi, hayata geçirmek eğlenceli </a:t>
            </a:r>
            <a:r>
              <a:rPr lang="tr-TR" kern="1400" dirty="0" err="1">
                <a:solidFill>
                  <a:srgbClr val="000000"/>
                </a:solidFill>
                <a:latin typeface="Segoe Print" panose="02000600000000000000" pitchFamily="2" charset="0"/>
              </a:rPr>
              <a:t>demii</a:t>
            </a:r>
            <a:r>
              <a:rPr lang="tr-TR" kern="1400" dirty="0">
                <a:solidFill>
                  <a:srgbClr val="000000"/>
                </a:solidFill>
                <a:latin typeface="Segoe Print" panose="02000600000000000000" pitchFamily="2" charset="0"/>
              </a:rPr>
              <a:t> ;)</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3504919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770709" y="2274838"/>
            <a:ext cx="10580914" cy="2446824"/>
          </a:xfrm>
          <a:prstGeom prst="rect">
            <a:avLst/>
          </a:prstGeom>
        </p:spPr>
        <p:txBody>
          <a:bodyPr wrap="square">
            <a:spAutoFit/>
          </a:bodyPr>
          <a:lstStyle/>
          <a:p>
            <a:pPr marL="14084" indent="-14084">
              <a:lnSpc>
                <a:spcPct val="150000"/>
              </a:lnSpc>
            </a:pPr>
            <a:r>
              <a:rPr lang="en-US" kern="1400" dirty="0">
                <a:solidFill>
                  <a:srgbClr val="000000"/>
                </a:solidFill>
                <a:latin typeface="Segoe Print" panose="02000600000000000000" pitchFamily="2" charset="0"/>
              </a:rPr>
              <a:t>8-Doğal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beşerî</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bilimlere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ilişkin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merak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tutum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ilgi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geliştirerek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bilgilerin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tasarım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yoluyla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ürünleştiği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konusunda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bilinç</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geliştirir</a:t>
            </a:r>
            <a:r>
              <a:rPr lang="en-US" kern="1400" dirty="0" smtClean="0">
                <a:solidFill>
                  <a:srgbClr val="000000"/>
                </a:solidFill>
                <a:latin typeface="Segoe Print" panose="02000600000000000000" pitchFamily="2" charset="0"/>
              </a:rPr>
              <a:t>,</a:t>
            </a:r>
            <a:endParaRPr lang="tr-TR" kern="1400" dirty="0" smtClean="0">
              <a:solidFill>
                <a:srgbClr val="000000"/>
              </a:solidFill>
              <a:latin typeface="Segoe Print" panose="02000600000000000000" pitchFamily="2" charset="0"/>
            </a:endParaRPr>
          </a:p>
          <a:p>
            <a:pPr marL="14084" indent="-14084">
              <a:lnSpc>
                <a:spcPct val="150000"/>
              </a:lnSpc>
            </a:pPr>
            <a:endParaRPr lang="en-US" kern="1400" dirty="0">
              <a:solidFill>
                <a:srgbClr val="000000"/>
              </a:solidFill>
              <a:latin typeface="Times New Roman" panose="02020603050405020304" pitchFamily="18" charset="0"/>
            </a:endParaRPr>
          </a:p>
          <a:p>
            <a:pPr marL="14084" indent="-14084">
              <a:lnSpc>
                <a:spcPct val="150000"/>
              </a:lnSpc>
            </a:pPr>
            <a:r>
              <a:rPr lang="en-US" b="1" u="sng" kern="1400" dirty="0" err="1">
                <a:solidFill>
                  <a:srgbClr val="000000"/>
                </a:solidFill>
                <a:latin typeface="Segoe Print" panose="02000600000000000000" pitchFamily="2" charset="0"/>
              </a:rPr>
              <a:t>Örnek</a:t>
            </a:r>
            <a:r>
              <a:rPr lang="en-US" b="1" u="sng"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Karıncaların</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nasıl</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haberleşme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sistemlerine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sahip</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olduğunu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gözlemleyerek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ve</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öğrenerek</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telefonla</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iletişim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çağını</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kapatıp</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yeni</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bir</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iletişim</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yolu</a:t>
            </a:r>
            <a:r>
              <a:rPr lang="en-US" kern="1400" dirty="0">
                <a:solidFill>
                  <a:srgbClr val="000000"/>
                </a:solidFill>
                <a:latin typeface="Segoe Print" panose="02000600000000000000" pitchFamily="2" charset="0"/>
              </a:rPr>
              <a:t> </a:t>
            </a:r>
            <a:r>
              <a:rPr lang="en-US" kern="1400" dirty="0" err="1">
                <a:solidFill>
                  <a:srgbClr val="000000"/>
                </a:solidFill>
                <a:latin typeface="Segoe Print" panose="02000600000000000000" pitchFamily="2" charset="0"/>
              </a:rPr>
              <a:t>bulmak</a:t>
            </a:r>
            <a:r>
              <a:rPr lang="en-US" kern="1400" dirty="0">
                <a:solidFill>
                  <a:srgbClr val="000000"/>
                </a:solidFill>
                <a:latin typeface="Segoe Print" panose="02000600000000000000" pitchFamily="2" charset="0"/>
              </a:rPr>
              <a:t>. </a:t>
            </a:r>
            <a:endParaRPr lang="en-US" kern="1400" dirty="0">
              <a:solidFill>
                <a:srgbClr val="000000"/>
              </a:solidFill>
              <a:latin typeface="Times New Roman" panose="02020603050405020304" pitchFamily="18" charset="0"/>
            </a:endParaRPr>
          </a:p>
          <a:p>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431732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7211" y="431074"/>
            <a:ext cx="6362489" cy="2753405"/>
          </a:xfrm>
          <a:prstGeom prst="ellipse">
            <a:avLst/>
          </a:prstGeom>
          <a:noFill/>
          <a:ln w="38100"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027" name="Resim 5" descr="İlgili resim"/>
          <p:cNvPicPr>
            <a:picLocks noChangeArrowheads="1"/>
          </p:cNvPicPr>
          <p:nvPr/>
        </p:nvPicPr>
        <p:blipFill>
          <a:blip r:embed="rId3" cstate="print">
            <a:extLst>
              <a:ext uri="{28A0092B-C50C-407E-A947-70E740481C1C}">
                <a14:useLocalDpi xmlns:a14="http://schemas.microsoft.com/office/drawing/2010/main" xmlns="" val="0"/>
              </a:ext>
            </a:extLst>
          </a:blip>
          <a:srcRect r="-79" b="-198"/>
          <a:stretch>
            <a:fillRect/>
          </a:stretch>
        </p:blipFill>
        <p:spPr bwMode="auto">
          <a:xfrm>
            <a:off x="896403" y="3799112"/>
            <a:ext cx="2222999" cy="2044699"/>
          </a:xfrm>
          <a:prstGeom prst="ellipse">
            <a:avLst/>
          </a:prstGeom>
          <a:noFill/>
          <a:ln w="38100"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 name="Text Box 4"/>
          <p:cNvSpPr txBox="1">
            <a:spLocks noChangeArrowheads="1"/>
          </p:cNvSpPr>
          <p:nvPr/>
        </p:nvSpPr>
        <p:spPr bwMode="auto">
          <a:xfrm>
            <a:off x="3396373" y="4151540"/>
            <a:ext cx="5404167" cy="1181100"/>
          </a:xfrm>
          <a:prstGeom prst="rect">
            <a:avLst/>
          </a:prstGeom>
          <a:solidFill>
            <a:srgbClr val="FFFFFF"/>
          </a:solidFill>
          <a:ln w="12700" algn="ctr">
            <a:solidFill>
              <a:srgbClr val="FF6600"/>
            </a:solidFill>
            <a:prstDash val="dash"/>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Hayal</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gücü</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bilgiden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daha</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değerlidir</a:t>
            </a:r>
            <a:r>
              <a:rPr kumimoji="0" lang="en-US" altLang="tr-TR" b="0" i="0" u="none" strike="noStrike" cap="none" normalizeH="0" baseline="0" dirty="0" smtClean="0">
                <a:ln>
                  <a:noFill/>
                </a:ln>
                <a:solidFill>
                  <a:srgbClr val="000000"/>
                </a:solidFill>
                <a:effectLst/>
                <a:latin typeface="Segoe Print" panose="02000600000000000000" pitchFamily="2" charset="0"/>
              </a:rPr>
              <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Bilgi</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sınırlı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iken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hayalgücü</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sonsuzdur</a:t>
            </a:r>
            <a:r>
              <a:rPr kumimoji="0" lang="en-US" altLang="tr-TR" b="0" i="0" u="none" strike="noStrike" cap="none" normalizeH="0" baseline="0" dirty="0" smtClean="0">
                <a:ln>
                  <a:noFill/>
                </a:ln>
                <a:solidFill>
                  <a:srgbClr val="000000"/>
                </a:solidFill>
                <a:effectLst/>
                <a:latin typeface="Segoe Print" panose="02000600000000000000" pitchFamily="2" charset="0"/>
              </a:rPr>
              <a:t>.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tr-TR" b="0" i="0" u="none" strike="noStrike" cap="none" normalizeH="0" baseline="0" dirty="0" smtClean="0">
              <a:ln>
                <a:noFill/>
              </a:ln>
              <a:solidFill>
                <a:srgbClr val="000000"/>
              </a:solidFill>
              <a:effectLst/>
              <a:latin typeface="Segoe Print" panose="02000600000000000000" pitchFamily="2"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ALBERT EINSTEIN</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pic>
        <p:nvPicPr>
          <p:cNvPr id="1029" name="Resim 9" descr="ant communication png ile ilgili görsel sonucu"/>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989968" y="3799111"/>
            <a:ext cx="2398087" cy="2044700"/>
          </a:xfrm>
          <a:prstGeom prst="ellipse">
            <a:avLst/>
          </a:prstGeom>
          <a:noFill/>
          <a:ln w="38100"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42537894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2342172" y="561249"/>
            <a:ext cx="7512567" cy="656680"/>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chemeClr val="tx1"/>
                </a:solidFill>
                <a:effectLst/>
                <a:latin typeface="Segoe Print" panose="02000600000000000000" pitchFamily="2" charset="0"/>
              </a:rPr>
              <a:t>Teknolojİ</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kavramlarına</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günlük</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yaşamdan</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örnekler</a:t>
            </a:r>
            <a:r>
              <a:rPr kumimoji="0" lang="tr-TR" altLang="tr-TR" b="0" i="0" u="none" strike="noStrike" cap="none" normalizeH="0" baseline="0" dirty="0" smtClean="0">
                <a:ln>
                  <a:noFill/>
                </a:ln>
                <a:solidFill>
                  <a:schemeClr val="tx1"/>
                </a:solidFill>
                <a:effectLst/>
                <a:latin typeface="Segoe Print" panose="02000600000000000000" pitchFamily="2" charset="0"/>
              </a:rPr>
              <a:t> verelim</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tr-TR" altLang="tr-TR" b="0" i="0" u="none" strike="noStrike" cap="none" normalizeH="0" baseline="0" dirty="0" smtClean="0">
                <a:ln>
                  <a:noFill/>
                </a:ln>
                <a:solidFill>
                  <a:schemeClr val="tx1"/>
                </a:solidFill>
                <a:effectLst/>
                <a:latin typeface="Segoe Print" panose="02000600000000000000" pitchFamily="2" charset="0"/>
              </a:rPr>
              <a:t>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4" name="Dikdörtgen 3"/>
          <p:cNvSpPr/>
          <p:nvPr/>
        </p:nvSpPr>
        <p:spPr>
          <a:xfrm>
            <a:off x="834125" y="1763031"/>
            <a:ext cx="10528663" cy="3331938"/>
          </a:xfrm>
          <a:prstGeom prst="rect">
            <a:avLst/>
          </a:prstGeom>
        </p:spPr>
        <p:txBody>
          <a:bodyPr wrap="square">
            <a:spAutoFit/>
          </a:bodyPr>
          <a:lstStyle/>
          <a:p>
            <a:pPr>
              <a:lnSpc>
                <a:spcPct val="200000"/>
              </a:lnSpc>
            </a:pPr>
            <a:r>
              <a:rPr lang="en-US" kern="1400" cap="all" dirty="0">
                <a:solidFill>
                  <a:srgbClr val="000000"/>
                </a:solidFill>
                <a:latin typeface="Segoe Print" panose="02000600000000000000" pitchFamily="2" charset="0"/>
              </a:rPr>
              <a:t>1</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2</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3</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4</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5</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48931164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2463003" y="600438"/>
            <a:ext cx="7270905" cy="684394"/>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tr-TR" altLang="tr-TR" dirty="0" smtClean="0">
                <a:latin typeface="Segoe Print" panose="02000600000000000000" pitchFamily="2" charset="0"/>
              </a:rPr>
              <a:t>T</a:t>
            </a:r>
            <a:r>
              <a:rPr kumimoji="0" lang="en-US" altLang="tr-TR" b="0" i="0" u="none" strike="noStrike" cap="none" normalizeH="0" baseline="0" dirty="0" err="1" smtClean="0">
                <a:ln>
                  <a:noFill/>
                </a:ln>
                <a:solidFill>
                  <a:schemeClr val="tx1"/>
                </a:solidFill>
                <a:effectLst/>
                <a:latin typeface="Segoe Print" panose="02000600000000000000" pitchFamily="2" charset="0"/>
              </a:rPr>
              <a:t>asarım</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kavramlarına</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günlük</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yaşamdan</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örnekler</a:t>
            </a:r>
            <a:r>
              <a:rPr kumimoji="0" lang="tr-TR" altLang="tr-TR" b="0" i="0" u="none" strike="noStrike" cap="none" normalizeH="0" baseline="0" dirty="0" smtClean="0">
                <a:ln>
                  <a:noFill/>
                </a:ln>
                <a:solidFill>
                  <a:schemeClr val="tx1"/>
                </a:solidFill>
                <a:effectLst/>
                <a:latin typeface="Segoe Print" panose="02000600000000000000" pitchFamily="2" charset="0"/>
              </a:rPr>
              <a:t> verelim</a:t>
            </a:r>
            <a:r>
              <a:rPr kumimoji="0" lang="en-US" altLang="tr-TR" b="0" i="0" u="none" strike="noStrike" cap="none" normalizeH="0" baseline="0" dirty="0" smtClean="0">
                <a:ln>
                  <a:noFill/>
                </a:ln>
                <a:solidFill>
                  <a:schemeClr val="tx1"/>
                </a:solidFill>
                <a:effectLst/>
                <a:latin typeface="Segoe Print" panose="02000600000000000000" pitchFamily="2" charset="0"/>
              </a:rPr>
              <a:t>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6" name="Dikdörtgen 5"/>
          <p:cNvSpPr/>
          <p:nvPr/>
        </p:nvSpPr>
        <p:spPr>
          <a:xfrm>
            <a:off x="834125" y="1763031"/>
            <a:ext cx="10528663" cy="3331938"/>
          </a:xfrm>
          <a:prstGeom prst="rect">
            <a:avLst/>
          </a:prstGeom>
        </p:spPr>
        <p:txBody>
          <a:bodyPr wrap="square">
            <a:spAutoFit/>
          </a:bodyPr>
          <a:lstStyle/>
          <a:p>
            <a:pPr>
              <a:lnSpc>
                <a:spcPct val="200000"/>
              </a:lnSpc>
            </a:pPr>
            <a:r>
              <a:rPr lang="en-US" kern="1400" cap="all" dirty="0">
                <a:solidFill>
                  <a:srgbClr val="000000"/>
                </a:solidFill>
                <a:latin typeface="Segoe Print" panose="02000600000000000000" pitchFamily="2" charset="0"/>
              </a:rPr>
              <a:t>1</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2</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3</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4</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5</a:t>
            </a: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1259577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4" name="AutoShape 4"/>
          <p:cNvSpPr>
            <a:spLocks noChangeArrowheads="1"/>
          </p:cNvSpPr>
          <p:nvPr/>
        </p:nvSpPr>
        <p:spPr bwMode="auto">
          <a:xfrm>
            <a:off x="2765719" y="1030059"/>
            <a:ext cx="6473327" cy="720363"/>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chemeClr val="tx1"/>
                </a:solidFill>
                <a:effectLst/>
                <a:latin typeface="Segoe Print" panose="02000600000000000000" pitchFamily="2" charset="0"/>
              </a:rPr>
              <a:t>Teknolojİ</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ve</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tasarım</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tr-TR" altLang="tr-TR" b="0" i="0" u="none" strike="noStrike" cap="none" normalizeH="0" baseline="0" dirty="0" smtClean="0">
                <a:ln>
                  <a:noFill/>
                </a:ln>
                <a:solidFill>
                  <a:schemeClr val="tx1"/>
                </a:solidFill>
                <a:effectLst/>
                <a:latin typeface="Segoe Print" panose="02000600000000000000" pitchFamily="2" charset="0"/>
              </a:rPr>
              <a:t>ilişkisine</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örnekler</a:t>
            </a:r>
            <a:r>
              <a:rPr kumimoji="0" lang="tr-TR" altLang="tr-TR" b="0" i="0" u="none" strike="noStrike" cap="none" normalizeH="0" baseline="0" dirty="0" smtClean="0">
                <a:ln>
                  <a:noFill/>
                </a:ln>
                <a:solidFill>
                  <a:schemeClr val="tx1"/>
                </a:solidFill>
                <a:effectLst/>
                <a:latin typeface="Segoe Print" panose="02000600000000000000" pitchFamily="2" charset="0"/>
              </a:rPr>
              <a:t> verelim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2" name="Dikdörtgen 1"/>
          <p:cNvSpPr/>
          <p:nvPr/>
        </p:nvSpPr>
        <p:spPr>
          <a:xfrm>
            <a:off x="757646" y="2136338"/>
            <a:ext cx="10489474" cy="3331938"/>
          </a:xfrm>
          <a:prstGeom prst="rect">
            <a:avLst/>
          </a:prstGeom>
        </p:spPr>
        <p:txBody>
          <a:bodyPr wrap="square">
            <a:spAutoFit/>
          </a:bodyPr>
          <a:lstStyle/>
          <a:p>
            <a:pPr>
              <a:lnSpc>
                <a:spcPct val="200000"/>
              </a:lnSpc>
            </a:pPr>
            <a:r>
              <a:rPr lang="en-US" kern="1400" cap="all" dirty="0">
                <a:solidFill>
                  <a:srgbClr val="000000"/>
                </a:solidFill>
                <a:latin typeface="Segoe Print" panose="02000600000000000000" pitchFamily="2" charset="0"/>
              </a:rPr>
              <a:t>1__________________________________________________________________________________________________________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2__________________________________________________________________________________________________________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3__________________________________________________________________________________________________________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4__________________________________________________________________________________________________________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5__________________________________________________________________________________________________________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7552902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824031"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2050" name="irc_mi"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13630" y="830995"/>
            <a:ext cx="3115530" cy="3226185"/>
          </a:xfrm>
          <a:prstGeom prst="roundRect">
            <a:avLst>
              <a:gd name="adj" fmla="val 16667"/>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lgn="ctr">
                <a:solidFill>
                  <a:srgbClr val="000000"/>
                </a:solidFill>
                <a:prstDash val="dash"/>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 name="Dikdörtgen 1"/>
          <p:cNvSpPr/>
          <p:nvPr/>
        </p:nvSpPr>
        <p:spPr>
          <a:xfrm>
            <a:off x="1049312" y="2344087"/>
            <a:ext cx="10028420" cy="3000821"/>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1-Teknoloji ve Tasarım Öğreniyorum Ünitesi </a:t>
            </a:r>
            <a:endParaRPr lang="tr-TR" kern="1400" dirty="0">
              <a:solidFill>
                <a:srgbClr val="000000"/>
              </a:solidFill>
              <a:latin typeface="Times New Roman" panose="02020603050405020304" pitchFamily="18" charset="0"/>
            </a:endParaRPr>
          </a:p>
          <a:p>
            <a:pPr>
              <a:lnSpc>
                <a:spcPct val="150000"/>
              </a:lnSpc>
            </a:pPr>
            <a:endParaRPr lang="tr-TR" kern="1400" dirty="0" smtClean="0">
              <a:solidFill>
                <a:srgbClr val="000000"/>
              </a:solidFill>
              <a:latin typeface="Segoe Print" panose="02000600000000000000" pitchFamily="2" charset="0"/>
            </a:endParaRPr>
          </a:p>
          <a:p>
            <a:pPr>
              <a:lnSpc>
                <a:spcPct val="150000"/>
              </a:lnSpc>
            </a:pPr>
            <a:r>
              <a:rPr lang="tr-TR" kern="1400" dirty="0">
                <a:solidFill>
                  <a:srgbClr val="000000"/>
                </a:solidFill>
                <a:latin typeface="Segoe Print" panose="02000600000000000000" pitchFamily="2" charset="0"/>
              </a:rPr>
              <a:t>T</a:t>
            </a:r>
            <a:r>
              <a:rPr lang="tr-TR" kern="1400" dirty="0" smtClean="0">
                <a:solidFill>
                  <a:srgbClr val="000000"/>
                </a:solidFill>
                <a:latin typeface="Segoe Print" panose="02000600000000000000" pitchFamily="2" charset="0"/>
              </a:rPr>
              <a:t>eknoloji </a:t>
            </a:r>
            <a:r>
              <a:rPr lang="tr-TR" kern="1400" dirty="0">
                <a:solidFill>
                  <a:srgbClr val="000000"/>
                </a:solidFill>
                <a:latin typeface="Segoe Print" panose="02000600000000000000" pitchFamily="2" charset="0"/>
              </a:rPr>
              <a:t>ve tasarım kavramlarını ve bu kavramlar arasındaki ilişkiyi </a:t>
            </a:r>
            <a:r>
              <a:rPr lang="tr-TR" kern="1400" dirty="0" smtClean="0">
                <a:solidFill>
                  <a:srgbClr val="000000"/>
                </a:solidFill>
                <a:latin typeface="Segoe Print" panose="02000600000000000000" pitchFamily="2" charset="0"/>
              </a:rPr>
              <a:t>öğreneceğiz, </a:t>
            </a:r>
            <a:r>
              <a:rPr lang="tr-TR" kern="1400" dirty="0">
                <a:solidFill>
                  <a:srgbClr val="000000"/>
                </a:solidFill>
                <a:latin typeface="Segoe Print" panose="02000600000000000000" pitchFamily="2" charset="0"/>
              </a:rPr>
              <a:t>günlük hayatta </a:t>
            </a:r>
            <a:r>
              <a:rPr lang="tr-TR" kern="1400" dirty="0" smtClean="0">
                <a:solidFill>
                  <a:srgbClr val="000000"/>
                </a:solidFill>
                <a:latin typeface="Segoe Print" panose="02000600000000000000" pitchFamily="2" charset="0"/>
              </a:rPr>
              <a:t>karşılaştığımız  </a:t>
            </a:r>
            <a:r>
              <a:rPr lang="tr-TR" kern="1400" dirty="0">
                <a:solidFill>
                  <a:srgbClr val="000000"/>
                </a:solidFill>
                <a:latin typeface="Segoe Print" panose="02000600000000000000" pitchFamily="2" charset="0"/>
              </a:rPr>
              <a:t>sorunların çözümlerinde </a:t>
            </a:r>
            <a:r>
              <a:rPr lang="tr-TR" kern="1400" dirty="0" smtClean="0">
                <a:solidFill>
                  <a:srgbClr val="000000"/>
                </a:solidFill>
                <a:latin typeface="Segoe Print" panose="02000600000000000000" pitchFamily="2" charset="0"/>
              </a:rPr>
              <a:t>öğrendiklerimizi kullanacağız.</a:t>
            </a:r>
          </a:p>
          <a:p>
            <a:pPr>
              <a:lnSpc>
                <a:spcPct val="150000"/>
              </a:lnSpc>
            </a:pPr>
            <a:r>
              <a:rPr lang="tr-TR" kern="1400" dirty="0" err="1" smtClean="0">
                <a:solidFill>
                  <a:srgbClr val="000000"/>
                </a:solidFill>
                <a:latin typeface="Segoe Print" panose="02000600000000000000" pitchFamily="2" charset="0"/>
              </a:rPr>
              <a:t>İnovasyon</a:t>
            </a:r>
            <a:r>
              <a:rPr lang="tr-TR" kern="1400" dirty="0" smtClean="0">
                <a:solidFill>
                  <a:srgbClr val="000000"/>
                </a:solidFill>
                <a:latin typeface="Segoe Print" panose="02000600000000000000" pitchFamily="2" charset="0"/>
              </a:rPr>
              <a:t> kavramını öğrenecek, </a:t>
            </a:r>
            <a:r>
              <a:rPr lang="tr-TR" kern="1400" dirty="0" err="1" smtClean="0">
                <a:solidFill>
                  <a:srgbClr val="000000"/>
                </a:solidFill>
                <a:latin typeface="Segoe Print" panose="02000600000000000000" pitchFamily="2" charset="0"/>
              </a:rPr>
              <a:t>inovasyon</a:t>
            </a:r>
            <a:r>
              <a:rPr lang="tr-TR" kern="1400" dirty="0" smtClean="0">
                <a:solidFill>
                  <a:srgbClr val="000000"/>
                </a:solidFill>
                <a:latin typeface="Segoe Print" panose="02000600000000000000" pitchFamily="2" charset="0"/>
              </a:rPr>
              <a:t> örneklerini inceleyerek örnek bir </a:t>
            </a:r>
            <a:r>
              <a:rPr lang="tr-TR" kern="1400" dirty="0" err="1" smtClean="0">
                <a:solidFill>
                  <a:srgbClr val="000000"/>
                </a:solidFill>
                <a:latin typeface="Segoe Print" panose="02000600000000000000" pitchFamily="2" charset="0"/>
              </a:rPr>
              <a:t>inovasyon</a:t>
            </a:r>
            <a:r>
              <a:rPr lang="tr-TR" kern="1400" dirty="0" smtClean="0">
                <a:solidFill>
                  <a:srgbClr val="000000"/>
                </a:solidFill>
                <a:latin typeface="Segoe Print" panose="02000600000000000000" pitchFamily="2" charset="0"/>
              </a:rPr>
              <a:t> etkinliği yapacağız.</a:t>
            </a:r>
            <a:endParaRPr lang="tr-TR" kern="14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xmlns="" val="16709560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1818290" y="558163"/>
            <a:ext cx="8560333" cy="682807"/>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chemeClr val="tx1"/>
                </a:solidFill>
                <a:effectLst/>
                <a:latin typeface="Segoe Print" panose="02000600000000000000" pitchFamily="2" charset="0"/>
              </a:rPr>
              <a:t>Örnek</a:t>
            </a:r>
            <a:r>
              <a:rPr kumimoji="0" lang="en-US" altLang="tr-TR" b="0" i="0" u="none" strike="noStrike" cap="none" normalizeH="0" baseline="0" dirty="0" smtClean="0">
                <a:ln>
                  <a:noFill/>
                </a:ln>
                <a:solidFill>
                  <a:schemeClr val="tx1"/>
                </a:solidFill>
                <a:effectLst/>
                <a:latin typeface="Segoe Print" panose="02000600000000000000" pitchFamily="2" charset="0"/>
              </a:rPr>
              <a:t> b</a:t>
            </a:r>
            <a:r>
              <a:rPr kumimoji="0" lang="tr-TR" altLang="tr-TR" b="0" i="0" u="none" strike="noStrike" cap="none" normalizeH="0" baseline="0" dirty="0" smtClean="0">
                <a:ln>
                  <a:noFill/>
                </a:ln>
                <a:solidFill>
                  <a:schemeClr val="tx1"/>
                </a:solidFill>
                <a:effectLst/>
                <a:latin typeface="Segoe Print" panose="02000600000000000000" pitchFamily="2" charset="0"/>
              </a:rPr>
              <a:t>i</a:t>
            </a:r>
            <a:r>
              <a:rPr kumimoji="0" lang="en-US" altLang="tr-TR" b="0" i="0" u="none" strike="noStrike" cap="none" normalizeH="0" baseline="0" dirty="0" smtClean="0">
                <a:ln>
                  <a:noFill/>
                </a:ln>
                <a:solidFill>
                  <a:schemeClr val="tx1"/>
                </a:solidFill>
                <a:effectLst/>
                <a:latin typeface="Segoe Print" panose="02000600000000000000" pitchFamily="2" charset="0"/>
              </a:rPr>
              <a:t>r </a:t>
            </a:r>
            <a:r>
              <a:rPr kumimoji="0" lang="en-US" altLang="tr-TR" b="0" i="0" u="none" strike="noStrike" cap="none" normalizeH="0" baseline="0" dirty="0" err="1" smtClean="0">
                <a:ln>
                  <a:noFill/>
                </a:ln>
                <a:solidFill>
                  <a:schemeClr val="tx1"/>
                </a:solidFill>
                <a:effectLst/>
                <a:latin typeface="Segoe Print" panose="02000600000000000000" pitchFamily="2" charset="0"/>
              </a:rPr>
              <a:t>ürün</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üzer</a:t>
            </a:r>
            <a:r>
              <a:rPr kumimoji="0" lang="tr-TR" altLang="tr-TR" b="0" i="0" u="none" strike="noStrike" cap="none" normalizeH="0" baseline="0" dirty="0" smtClean="0">
                <a:ln>
                  <a:noFill/>
                </a:ln>
                <a:solidFill>
                  <a:schemeClr val="tx1"/>
                </a:solidFill>
                <a:effectLst/>
                <a:latin typeface="Segoe Print" panose="02000600000000000000" pitchFamily="2" charset="0"/>
              </a:rPr>
              <a:t>i</a:t>
            </a:r>
            <a:r>
              <a:rPr kumimoji="0" lang="en-US" altLang="tr-TR" b="0" i="0" u="none" strike="noStrike" cap="none" normalizeH="0" baseline="0" dirty="0" err="1" smtClean="0">
                <a:ln>
                  <a:noFill/>
                </a:ln>
                <a:solidFill>
                  <a:schemeClr val="tx1"/>
                </a:solidFill>
                <a:effectLst/>
                <a:latin typeface="Segoe Print" panose="02000600000000000000" pitchFamily="2" charset="0"/>
              </a:rPr>
              <a:t>nde</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teknolojİ</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ve</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en-US" altLang="tr-TR" b="0" i="0" u="none" strike="noStrike" cap="none" normalizeH="0" baseline="0" dirty="0" err="1" smtClean="0">
                <a:ln>
                  <a:noFill/>
                </a:ln>
                <a:solidFill>
                  <a:schemeClr val="tx1"/>
                </a:solidFill>
                <a:effectLst/>
                <a:latin typeface="Segoe Print" panose="02000600000000000000" pitchFamily="2" charset="0"/>
              </a:rPr>
              <a:t>tasarım</a:t>
            </a:r>
            <a:r>
              <a:rPr kumimoji="0" lang="en-US" altLang="tr-TR" b="0" i="0" u="none" strike="noStrike" cap="none" normalizeH="0" baseline="0" dirty="0" smtClean="0">
                <a:ln>
                  <a:noFill/>
                </a:ln>
                <a:solidFill>
                  <a:schemeClr val="tx1"/>
                </a:solidFill>
                <a:effectLst/>
                <a:latin typeface="Segoe Print" panose="02000600000000000000" pitchFamily="2" charset="0"/>
              </a:rPr>
              <a:t> </a:t>
            </a:r>
            <a:r>
              <a:rPr kumimoji="0" lang="tr-TR" altLang="tr-TR" b="0" i="0" u="none" strike="noStrike" cap="none" normalizeH="0" baseline="0" dirty="0" smtClean="0">
                <a:ln>
                  <a:noFill/>
                </a:ln>
                <a:solidFill>
                  <a:schemeClr val="tx1"/>
                </a:solidFill>
                <a:effectLst/>
                <a:latin typeface="Segoe Print" panose="02000600000000000000" pitchFamily="2" charset="0"/>
              </a:rPr>
              <a:t>ilişkisini</a:t>
            </a:r>
            <a:r>
              <a:rPr kumimoji="0" lang="tr-TR" altLang="tr-TR" b="0" i="0" u="none" strike="noStrike" cap="none" normalizeH="0" dirty="0" smtClean="0">
                <a:ln>
                  <a:noFill/>
                </a:ln>
                <a:solidFill>
                  <a:schemeClr val="tx1"/>
                </a:solidFill>
                <a:effectLst/>
                <a:latin typeface="Segoe Print" panose="02000600000000000000" pitchFamily="2" charset="0"/>
              </a:rPr>
              <a:t> açıklayalım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pic>
        <p:nvPicPr>
          <p:cNvPr id="4099" name="Picture 3" descr="interaktivni-tabule_590x7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4729" y="1377722"/>
            <a:ext cx="3358741" cy="497056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pic>
        <p:nvPicPr>
          <p:cNvPr id="4100" name="Picture 4" descr="slider_0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51343" y="2491796"/>
            <a:ext cx="5423897" cy="31732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4" name="WordArt 5"/>
          <p:cNvSpPr>
            <a:spLocks noChangeArrowheads="1" noChangeShapeType="1" noTextEdit="1"/>
          </p:cNvSpPr>
          <p:nvPr/>
        </p:nvSpPr>
        <p:spPr bwMode="auto">
          <a:xfrm>
            <a:off x="4751343" y="1655717"/>
            <a:ext cx="4164656" cy="421332"/>
          </a:xfrm>
          <a:prstGeom prst="rect">
            <a:avLst/>
          </a:prstGeom>
        </p:spPr>
        <p:txBody>
          <a:bodyPr wrap="none" fromWordArt="1">
            <a:prstTxWarp prst="textArchUp">
              <a:avLst>
                <a:gd name="adj" fmla="val 10800000"/>
              </a:avLst>
            </a:prstTxWarp>
          </a:bodyPr>
          <a:lstStyle/>
          <a:p>
            <a:pPr algn="ctr" rtl="0">
              <a:buNone/>
            </a:pPr>
            <a:r>
              <a:rPr lang="tr-TR" sz="3600" b="1" kern="1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Black" panose="020B0A04020102020204" pitchFamily="34" charset="0"/>
              </a:rPr>
              <a:t>AKKILLI TAHTA </a:t>
            </a:r>
            <a:endParaRPr lang="tr-TR" sz="3600" b="1" kern="1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Black" panose="020B0A04020102020204" pitchFamily="34" charset="0"/>
            </a:endParaRPr>
          </a:p>
        </p:txBody>
      </p:sp>
    </p:spTree>
    <p:extLst>
      <p:ext uri="{BB962C8B-B14F-4D97-AF65-F5344CB8AC3E}">
        <p14:creationId xmlns:p14="http://schemas.microsoft.com/office/powerpoint/2010/main" xmlns="" val="7668642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1959428" y="793297"/>
            <a:ext cx="8278057" cy="800372"/>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lvl="0" algn="ctr" eaLnBrk="0" fontAlgn="base" hangingPunct="0">
              <a:spcBef>
                <a:spcPct val="0"/>
              </a:spcBef>
              <a:spcAft>
                <a:spcPct val="0"/>
              </a:spcAft>
            </a:pPr>
            <a:r>
              <a:rPr kumimoji="0" lang="en-US" altLang="tr-TR" b="0" i="0" u="none" strike="noStrike" cap="none" normalizeH="0" baseline="0" dirty="0" smtClean="0">
                <a:ln>
                  <a:noFill/>
                </a:ln>
                <a:solidFill>
                  <a:schemeClr val="tx1"/>
                </a:solidFill>
                <a:effectLst/>
                <a:latin typeface="Segoe Print" panose="02000600000000000000" pitchFamily="2" charset="0"/>
              </a:rPr>
              <a:t>AKKILLI TAHTA </a:t>
            </a:r>
            <a:r>
              <a:rPr kumimoji="0" lang="tr-TR" altLang="tr-TR" b="0" i="0" u="none" strike="noStrike" cap="none" normalizeH="0" baseline="0" dirty="0" smtClean="0">
                <a:ln>
                  <a:noFill/>
                </a:ln>
                <a:solidFill>
                  <a:schemeClr val="tx1"/>
                </a:solidFill>
                <a:effectLst/>
                <a:latin typeface="Segoe Print" panose="02000600000000000000" pitchFamily="2" charset="0"/>
              </a:rPr>
              <a:t>İÇERİSİNDE</a:t>
            </a:r>
            <a:r>
              <a:rPr kumimoji="0" lang="tr-TR" altLang="tr-TR" b="0" i="0" u="none" strike="noStrike" cap="none" normalizeH="0" dirty="0" smtClean="0">
                <a:ln>
                  <a:noFill/>
                </a:ln>
                <a:solidFill>
                  <a:schemeClr val="tx1"/>
                </a:solidFill>
                <a:effectLst/>
                <a:latin typeface="Segoe Print" panose="02000600000000000000" pitchFamily="2" charset="0"/>
              </a:rPr>
              <a:t>  NE TÜR </a:t>
            </a:r>
            <a:r>
              <a:rPr lang="en-US" altLang="tr-TR" dirty="0" smtClean="0">
                <a:latin typeface="Segoe Print" panose="02000600000000000000" pitchFamily="2" charset="0"/>
              </a:rPr>
              <a:t>TEKNOLOJİ</a:t>
            </a:r>
            <a:r>
              <a:rPr lang="tr-TR" altLang="tr-TR" dirty="0" smtClean="0">
                <a:latin typeface="Segoe Print" panose="02000600000000000000" pitchFamily="2" charset="0"/>
              </a:rPr>
              <a:t>LER</a:t>
            </a:r>
            <a:r>
              <a:rPr kumimoji="0" lang="tr-TR" altLang="tr-TR" b="0" i="0" u="none" strike="noStrike" cap="none" normalizeH="0" dirty="0" smtClean="0">
                <a:ln>
                  <a:noFill/>
                </a:ln>
                <a:solidFill>
                  <a:schemeClr val="tx1"/>
                </a:solidFill>
                <a:effectLst/>
                <a:latin typeface="Segoe Print" panose="02000600000000000000" pitchFamily="2" charset="0"/>
              </a:rPr>
              <a:t> BARINDIR</a:t>
            </a:r>
            <a:r>
              <a:rPr kumimoji="0" lang="en-US" altLang="tr-TR" b="0" i="0" u="none" strike="noStrike" cap="none" normalizeH="0" baseline="0" dirty="0" smtClean="0">
                <a:ln>
                  <a:noFill/>
                </a:ln>
                <a:solidFill>
                  <a:schemeClr val="tx1"/>
                </a:solidFill>
                <a:effectLst/>
                <a:latin typeface="Segoe Print" panose="02000600000000000000" pitchFamily="2" charset="0"/>
              </a:rPr>
              <a:t>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6" name="Dikdörtgen 5"/>
          <p:cNvSpPr/>
          <p:nvPr/>
        </p:nvSpPr>
        <p:spPr>
          <a:xfrm>
            <a:off x="757646" y="2136338"/>
            <a:ext cx="10489474" cy="3331938"/>
          </a:xfrm>
          <a:prstGeom prst="rect">
            <a:avLst/>
          </a:prstGeom>
        </p:spPr>
        <p:txBody>
          <a:bodyPr wrap="square">
            <a:spAutoFit/>
          </a:bodyPr>
          <a:lstStyle/>
          <a:p>
            <a:pPr>
              <a:lnSpc>
                <a:spcPct val="200000"/>
              </a:lnSpc>
            </a:pPr>
            <a:r>
              <a:rPr lang="en-US" kern="1400" cap="all" dirty="0">
                <a:solidFill>
                  <a:srgbClr val="000000"/>
                </a:solidFill>
                <a:latin typeface="Segoe Print" panose="02000600000000000000" pitchFamily="2" charset="0"/>
              </a:rPr>
              <a:t>1__________________________________________________________________________________________________________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2__________________________________________________________________________________________________________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3__________________________________________________________________________________________________________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4__________________________________________________________________________________________________________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5__________________________________________________________________________________________________________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1985882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4" name="AutoShape 3"/>
          <p:cNvSpPr>
            <a:spLocks noChangeArrowheads="1"/>
          </p:cNvSpPr>
          <p:nvPr/>
        </p:nvSpPr>
        <p:spPr bwMode="auto">
          <a:xfrm>
            <a:off x="3145412" y="916896"/>
            <a:ext cx="5906090" cy="794338"/>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chemeClr val="tx1"/>
                </a:solidFill>
                <a:effectLst/>
                <a:latin typeface="Segoe Print" panose="02000600000000000000" pitchFamily="2" charset="0"/>
              </a:rPr>
              <a:t>AKKILLI TAHTA TASARIMI</a:t>
            </a:r>
            <a:r>
              <a:rPr lang="tr-TR" altLang="tr-TR" dirty="0" smtClean="0">
                <a:latin typeface="Segoe Print" panose="02000600000000000000" pitchFamily="2" charset="0"/>
              </a:rPr>
              <a:t>NI ANALİZ EDELİM</a:t>
            </a:r>
            <a:r>
              <a:rPr kumimoji="0" lang="en-US" altLang="tr-TR" b="0" i="0" u="none" strike="noStrike" cap="none" normalizeH="0" baseline="0" dirty="0" smtClean="0">
                <a:ln>
                  <a:noFill/>
                </a:ln>
                <a:solidFill>
                  <a:schemeClr val="tx1"/>
                </a:solidFill>
                <a:effectLst/>
                <a:latin typeface="Segoe Print" panose="02000600000000000000" pitchFamily="2" charset="0"/>
              </a:rPr>
              <a:t>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6" name="Dikdörtgen 5"/>
          <p:cNvSpPr/>
          <p:nvPr/>
        </p:nvSpPr>
        <p:spPr>
          <a:xfrm>
            <a:off x="757646" y="2136338"/>
            <a:ext cx="10489474" cy="3331938"/>
          </a:xfrm>
          <a:prstGeom prst="rect">
            <a:avLst/>
          </a:prstGeom>
        </p:spPr>
        <p:txBody>
          <a:bodyPr wrap="square">
            <a:spAutoFit/>
          </a:bodyPr>
          <a:lstStyle/>
          <a:p>
            <a:pPr>
              <a:lnSpc>
                <a:spcPct val="200000"/>
              </a:lnSpc>
            </a:pPr>
            <a:r>
              <a:rPr lang="en-US" kern="1400" cap="all" dirty="0">
                <a:solidFill>
                  <a:srgbClr val="000000"/>
                </a:solidFill>
                <a:latin typeface="Segoe Print" panose="02000600000000000000" pitchFamily="2" charset="0"/>
              </a:rPr>
              <a:t>1__________________________________________________________________________________________________________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2__________________________________________________________________________________________________________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3__________________________________________________________________________________________________________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4__________________________________________________________________________________________________________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cap="all" dirty="0">
                <a:solidFill>
                  <a:srgbClr val="000000"/>
                </a:solidFill>
                <a:latin typeface="Segoe Print" panose="02000600000000000000" pitchFamily="2" charset="0"/>
              </a:rPr>
              <a:t>5__________________________________________________________________________________________________________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32113722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4" name="AutoShape 4"/>
          <p:cNvSpPr>
            <a:spLocks noChangeArrowheads="1"/>
          </p:cNvSpPr>
          <p:nvPr/>
        </p:nvSpPr>
        <p:spPr bwMode="auto">
          <a:xfrm>
            <a:off x="905979" y="564743"/>
            <a:ext cx="10384956" cy="898297"/>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chemeClr val="tx1"/>
                </a:solidFill>
                <a:effectLst/>
                <a:latin typeface="Segoe Print" panose="02000600000000000000" pitchFamily="2" charset="0"/>
              </a:rPr>
              <a:t>AKKILLI TAHTA FİKRİNDEKİ TEKNOLOJİ VE TASARIM İLŞKİSİNİ AÇIKLAYINIZ</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5" name="Dikdörtgen 4"/>
          <p:cNvSpPr/>
          <p:nvPr/>
        </p:nvSpPr>
        <p:spPr>
          <a:xfrm>
            <a:off x="757646" y="2136338"/>
            <a:ext cx="10489474" cy="3416320"/>
          </a:xfrm>
          <a:prstGeom prst="rect">
            <a:avLst/>
          </a:prstGeom>
        </p:spPr>
        <p:txBody>
          <a:bodyPr wrap="square">
            <a:spAutoFit/>
          </a:bodyPr>
          <a:lstStyle/>
          <a:p>
            <a:pPr>
              <a:lnSpc>
                <a:spcPct val="200000"/>
              </a:lnSpc>
            </a:pP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a:t>
            </a:r>
            <a:r>
              <a:rPr lang="tr-TR" kern="1400" cap="all" dirty="0" smtClean="0">
                <a:solidFill>
                  <a:srgbClr val="000000"/>
                </a:solidFill>
                <a:latin typeface="Segoe Print" panose="02000600000000000000" pitchFamily="2" charset="0"/>
              </a:rPr>
              <a:t>____</a:t>
            </a:r>
            <a:r>
              <a:rPr lang="en-US" kern="1400" cap="all" dirty="0" smtClean="0">
                <a:solidFill>
                  <a:srgbClr val="000000"/>
                </a:solidFill>
                <a:latin typeface="Segoe Print" panose="02000600000000000000" pitchFamily="2" charset="0"/>
              </a:rPr>
              <a:t>_</a:t>
            </a:r>
            <a:endParaRPr lang="en-US" kern="1400" dirty="0">
              <a:solidFill>
                <a:srgbClr val="000000"/>
              </a:solidFill>
              <a:latin typeface="Times New Roman" panose="02020603050405020304" pitchFamily="18" charset="0"/>
            </a:endParaRPr>
          </a:p>
          <a:p>
            <a:pPr>
              <a:lnSpc>
                <a:spcPct val="200000"/>
              </a:lnSpc>
            </a:pP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r>
              <a:rPr lang="tr-TR" kern="1400" cap="all" dirty="0" smtClean="0">
                <a:solidFill>
                  <a:srgbClr val="000000"/>
                </a:solidFill>
                <a:latin typeface="Segoe Print" panose="02000600000000000000" pitchFamily="2" charset="0"/>
              </a:rPr>
              <a:t>__</a:t>
            </a:r>
            <a:endParaRPr lang="en-US" kern="1400" dirty="0">
              <a:solidFill>
                <a:srgbClr val="000000"/>
              </a:solidFill>
              <a:latin typeface="Times New Roman" panose="02020603050405020304" pitchFamily="18" charset="0"/>
            </a:endParaRPr>
          </a:p>
          <a:p>
            <a:pPr>
              <a:lnSpc>
                <a:spcPct val="200000"/>
              </a:lnSpc>
            </a:pP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r>
              <a:rPr lang="tr-TR" kern="1400" cap="all" dirty="0" smtClean="0">
                <a:solidFill>
                  <a:srgbClr val="000000"/>
                </a:solidFill>
                <a:latin typeface="Segoe Print" panose="02000600000000000000" pitchFamily="2" charset="0"/>
              </a:rPr>
              <a:t>__</a:t>
            </a:r>
            <a:endParaRPr lang="en-US" kern="1400" dirty="0">
              <a:solidFill>
                <a:srgbClr val="000000"/>
              </a:solidFill>
              <a:latin typeface="Times New Roman" panose="02020603050405020304" pitchFamily="18" charset="0"/>
            </a:endParaRPr>
          </a:p>
          <a:p>
            <a:pPr>
              <a:lnSpc>
                <a:spcPct val="200000"/>
              </a:lnSpc>
            </a:pPr>
            <a:r>
              <a:rPr lang="en-US" kern="1400" cap="all" dirty="0" smtClean="0">
                <a:solidFill>
                  <a:srgbClr val="000000"/>
                </a:solidFill>
                <a:latin typeface="Segoe Print" panose="02000600000000000000" pitchFamily="2" charset="0"/>
              </a:rPr>
              <a:t>__________________________________________________________________________________________________________</a:t>
            </a:r>
            <a:r>
              <a:rPr lang="tr-TR" kern="1400" cap="all" dirty="0" smtClean="0">
                <a:solidFill>
                  <a:srgbClr val="000000"/>
                </a:solidFill>
                <a:latin typeface="Segoe Print" panose="02000600000000000000" pitchFamily="2" charset="0"/>
              </a:rPr>
              <a:t>__</a:t>
            </a:r>
            <a:endParaRPr lang="en-US" kern="1400" dirty="0">
              <a:solidFill>
                <a:srgbClr val="000000"/>
              </a:solidFill>
              <a:latin typeface="Times New Roman" panose="02020603050405020304" pitchFamily="18" charset="0"/>
            </a:endParaRPr>
          </a:p>
          <a:p>
            <a:pPr>
              <a:lnSpc>
                <a:spcPct val="200000"/>
              </a:lnSpc>
            </a:pPr>
            <a:r>
              <a:rPr lang="en-US"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77979557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2" name="Group 2"/>
          <p:cNvGrpSpPr>
            <a:grpSpLocks/>
          </p:cNvGrpSpPr>
          <p:nvPr/>
        </p:nvGrpSpPr>
        <p:grpSpPr bwMode="auto">
          <a:xfrm>
            <a:off x="2669586" y="391941"/>
            <a:ext cx="6638925" cy="545654"/>
            <a:chOff x="103072412" y="105010661"/>
            <a:chExt cx="6638925" cy="545132"/>
          </a:xfrm>
        </p:grpSpPr>
        <p:cxnSp>
          <p:nvCxnSpPr>
            <p:cNvPr id="6147" name="AutoShape 3"/>
            <p:cNvCxnSpPr>
              <a:cxnSpLocks noChangeShapeType="1"/>
            </p:cNvCxnSpPr>
            <p:nvPr/>
          </p:nvCxnSpPr>
          <p:spPr bwMode="auto">
            <a:xfrm>
              <a:off x="103072412" y="105555792"/>
              <a:ext cx="6638925" cy="0"/>
            </a:xfrm>
            <a:prstGeom prst="straightConnector1">
              <a:avLst/>
            </a:prstGeom>
            <a:noFill/>
            <a:ln w="12700"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4"/>
            <p:cNvSpPr>
              <a:spLocks noChangeArrowheads="1"/>
            </p:cNvSpPr>
            <p:nvPr/>
          </p:nvSpPr>
          <p:spPr bwMode="auto">
            <a:xfrm>
              <a:off x="104241409" y="105010661"/>
              <a:ext cx="5200914" cy="545132"/>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İCATLAR VE MUCİTLER-TELESKOP</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pic>
        <p:nvPicPr>
          <p:cNvPr id="6149" name="irc_mi" descr="telescope png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6187" y="1510620"/>
            <a:ext cx="2881413" cy="360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sp>
        <p:nvSpPr>
          <p:cNvPr id="5" name="Dikdörtgen 4"/>
          <p:cNvSpPr/>
          <p:nvPr/>
        </p:nvSpPr>
        <p:spPr>
          <a:xfrm>
            <a:off x="3544389" y="1305341"/>
            <a:ext cx="7781108" cy="4216539"/>
          </a:xfrm>
          <a:prstGeom prst="rect">
            <a:avLst/>
          </a:prstGeom>
        </p:spPr>
        <p:txBody>
          <a:bodyPr wrap="square">
            <a:spAutoFit/>
          </a:bodyPr>
          <a:lstStyle/>
          <a:p>
            <a:pPr>
              <a:lnSpc>
                <a:spcPct val="150000"/>
              </a:lnSpc>
              <a:spcBef>
                <a:spcPts val="1500"/>
              </a:spcBef>
            </a:pPr>
            <a:r>
              <a:rPr lang="tr-TR" kern="1400" dirty="0">
                <a:solidFill>
                  <a:srgbClr val="000000"/>
                </a:solidFill>
                <a:latin typeface="Segoe Print" panose="02000600000000000000" pitchFamily="2" charset="0"/>
              </a:rPr>
              <a:t>Gökyüzünde bulunan </a:t>
            </a:r>
            <a:r>
              <a:rPr lang="tr-TR" b="1" kern="1400" dirty="0">
                <a:solidFill>
                  <a:srgbClr val="000000"/>
                </a:solidFill>
                <a:latin typeface="Segoe Print" panose="02000600000000000000" pitchFamily="2" charset="0"/>
              </a:rPr>
              <a:t>cisimlerin gözle görülür büyüklüğe ulaşmasını sağlayan</a:t>
            </a:r>
            <a:r>
              <a:rPr lang="tr-TR" kern="1400" dirty="0">
                <a:solidFill>
                  <a:srgbClr val="000000"/>
                </a:solidFill>
                <a:latin typeface="Segoe Print" panose="02000600000000000000" pitchFamily="2" charset="0"/>
              </a:rPr>
              <a:t> aletler teleskop olarak adlandırılmaktadır</a:t>
            </a:r>
            <a:r>
              <a:rPr lang="tr-TR" kern="1400" dirty="0" smtClean="0">
                <a:solidFill>
                  <a:srgbClr val="000000"/>
                </a:solidFill>
                <a:latin typeface="Segoe Print" panose="02000600000000000000" pitchFamily="2" charset="0"/>
              </a:rPr>
              <a:t>.</a:t>
            </a:r>
          </a:p>
          <a:p>
            <a:pPr>
              <a:lnSpc>
                <a:spcPct val="150000"/>
              </a:lnSpc>
              <a:spcBef>
                <a:spcPts val="1500"/>
              </a:spcBef>
            </a:pPr>
            <a:r>
              <a:rPr lang="tr-TR" kern="1400" dirty="0" smtClean="0">
                <a:solidFill>
                  <a:srgbClr val="000000"/>
                </a:solidFill>
                <a:latin typeface="Segoe Print" panose="02000600000000000000" pitchFamily="2" charset="0"/>
              </a:rPr>
              <a:t> </a:t>
            </a:r>
            <a:r>
              <a:rPr lang="tr-TR" kern="1400" dirty="0">
                <a:solidFill>
                  <a:srgbClr val="000000"/>
                </a:solidFill>
                <a:latin typeface="Segoe Print" panose="02000600000000000000" pitchFamily="2" charset="0"/>
              </a:rPr>
              <a:t>İlk teleskop tarifinin </a:t>
            </a:r>
            <a:r>
              <a:rPr lang="tr-TR" b="1" kern="1400" dirty="0" err="1">
                <a:solidFill>
                  <a:srgbClr val="000000"/>
                </a:solidFill>
                <a:latin typeface="Segoe Print" panose="02000600000000000000" pitchFamily="2" charset="0"/>
              </a:rPr>
              <a:t>Ebü’l</a:t>
            </a:r>
            <a:r>
              <a:rPr lang="tr-TR" b="1" kern="1400" dirty="0">
                <a:solidFill>
                  <a:srgbClr val="000000"/>
                </a:solidFill>
                <a:latin typeface="Segoe Print" panose="02000600000000000000" pitchFamily="2" charset="0"/>
              </a:rPr>
              <a:t> Hasan</a:t>
            </a:r>
            <a:r>
              <a:rPr lang="tr-TR" kern="1400" dirty="0">
                <a:solidFill>
                  <a:srgbClr val="000000"/>
                </a:solidFill>
                <a:latin typeface="Segoe Print" panose="02000600000000000000" pitchFamily="2" charset="0"/>
              </a:rPr>
              <a:t> tarafından yapılması, bu alanda pek çok çalışmanın yapılmasına neden olmuştur. </a:t>
            </a:r>
            <a:endParaRPr lang="tr-TR" kern="1400" dirty="0" smtClean="0">
              <a:solidFill>
                <a:srgbClr val="000000"/>
              </a:solidFill>
              <a:latin typeface="Segoe Print" panose="02000600000000000000" pitchFamily="2" charset="0"/>
            </a:endParaRPr>
          </a:p>
          <a:p>
            <a:pPr>
              <a:lnSpc>
                <a:spcPct val="150000"/>
              </a:lnSpc>
              <a:spcBef>
                <a:spcPts val="1500"/>
              </a:spcBef>
            </a:pPr>
            <a:r>
              <a:rPr lang="tr-TR" kern="1400" dirty="0" smtClean="0">
                <a:solidFill>
                  <a:srgbClr val="000000"/>
                </a:solidFill>
                <a:latin typeface="Segoe Print" panose="02000600000000000000" pitchFamily="2" charset="0"/>
              </a:rPr>
              <a:t>Çalışır </a:t>
            </a:r>
            <a:r>
              <a:rPr lang="tr-TR" kern="1400" dirty="0">
                <a:solidFill>
                  <a:srgbClr val="000000"/>
                </a:solidFill>
                <a:latin typeface="Segoe Print" panose="02000600000000000000" pitchFamily="2" charset="0"/>
              </a:rPr>
              <a:t>vaziyette olan teleskoplar ilk kez </a:t>
            </a:r>
            <a:r>
              <a:rPr lang="tr-TR" b="1" kern="1400" dirty="0">
                <a:solidFill>
                  <a:srgbClr val="000000"/>
                </a:solidFill>
                <a:latin typeface="Segoe Print" panose="02000600000000000000" pitchFamily="2" charset="0"/>
              </a:rPr>
              <a:t>1608 yılında </a:t>
            </a:r>
            <a:r>
              <a:rPr lang="tr-TR" b="1" kern="1400" dirty="0" err="1">
                <a:solidFill>
                  <a:srgbClr val="000000"/>
                </a:solidFill>
                <a:latin typeface="Segoe Print" panose="02000600000000000000" pitchFamily="2" charset="0"/>
              </a:rPr>
              <a:t>Hans</a:t>
            </a:r>
            <a:r>
              <a:rPr lang="tr-TR" b="1" kern="1400" dirty="0">
                <a:solidFill>
                  <a:srgbClr val="000000"/>
                </a:solidFill>
                <a:latin typeface="Segoe Print" panose="02000600000000000000" pitchFamily="2" charset="0"/>
              </a:rPr>
              <a:t> </a:t>
            </a:r>
            <a:r>
              <a:rPr lang="tr-TR" b="1" kern="1400" dirty="0" err="1">
                <a:solidFill>
                  <a:srgbClr val="000000"/>
                </a:solidFill>
                <a:latin typeface="Segoe Print" panose="02000600000000000000" pitchFamily="2" charset="0"/>
              </a:rPr>
              <a:t>Lippershey</a:t>
            </a:r>
            <a:r>
              <a:rPr lang="tr-TR" kern="1400" dirty="0">
                <a:solidFill>
                  <a:srgbClr val="000000"/>
                </a:solidFill>
                <a:latin typeface="Segoe Print" panose="02000600000000000000" pitchFamily="2" charset="0"/>
              </a:rPr>
              <a:t> tarafından bulunmuş olsa da, ilk teleskop niteliği taşıyan alet, </a:t>
            </a:r>
            <a:r>
              <a:rPr lang="tr-TR" b="1" kern="1400" dirty="0">
                <a:solidFill>
                  <a:srgbClr val="000000"/>
                </a:solidFill>
                <a:latin typeface="Segoe Print" panose="02000600000000000000" pitchFamily="2" charset="0"/>
              </a:rPr>
              <a:t>Galileo </a:t>
            </a:r>
            <a:r>
              <a:rPr lang="tr-TR" b="1" kern="1400" dirty="0" err="1">
                <a:solidFill>
                  <a:srgbClr val="000000"/>
                </a:solidFill>
                <a:latin typeface="Segoe Print" panose="02000600000000000000" pitchFamily="2" charset="0"/>
              </a:rPr>
              <a:t>Galilei</a:t>
            </a:r>
            <a:r>
              <a:rPr lang="tr-TR" b="1" kern="1400" dirty="0">
                <a:solidFill>
                  <a:srgbClr val="000000"/>
                </a:solidFill>
                <a:latin typeface="Segoe Print" panose="02000600000000000000" pitchFamily="2" charset="0"/>
              </a:rPr>
              <a:t> </a:t>
            </a:r>
            <a:r>
              <a:rPr lang="tr-TR" kern="1400" dirty="0">
                <a:solidFill>
                  <a:srgbClr val="000000"/>
                </a:solidFill>
                <a:latin typeface="Segoe Print" panose="02000600000000000000" pitchFamily="2" charset="0"/>
              </a:rPr>
              <a:t>tarafından icat edilmiştir. ilk teleskop çalışmalarına başlayan </a:t>
            </a:r>
            <a:r>
              <a:rPr lang="tr-TR" kern="1400" dirty="0" err="1">
                <a:solidFill>
                  <a:srgbClr val="000000"/>
                </a:solidFill>
                <a:latin typeface="Segoe Print" panose="02000600000000000000" pitchFamily="2" charset="0"/>
              </a:rPr>
              <a:t>Galilei</a:t>
            </a:r>
            <a:r>
              <a:rPr lang="tr-TR" kern="1400" dirty="0">
                <a:solidFill>
                  <a:srgbClr val="000000"/>
                </a:solidFill>
                <a:latin typeface="Segoe Print" panose="02000600000000000000" pitchFamily="2" charset="0"/>
              </a:rPr>
              <a:t>, teleskop tasarımını tamamen tamamlamış ve ortaya çıkarmıştır. </a:t>
            </a:r>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42440174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7170" name="irc_mi"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1485" y="2026330"/>
            <a:ext cx="2702424" cy="2702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in">
                <a:solidFill>
                  <a:srgbClr val="000000"/>
                </a:solidFill>
                <a:miter lim="800000"/>
                <a:headEnd/>
                <a:tailEnd/>
              </a14:hiddenLine>
            </a:ext>
          </a:extLst>
        </p:spPr>
      </p:pic>
      <p:grpSp>
        <p:nvGrpSpPr>
          <p:cNvPr id="2" name="Group 3"/>
          <p:cNvGrpSpPr>
            <a:grpSpLocks/>
          </p:cNvGrpSpPr>
          <p:nvPr/>
        </p:nvGrpSpPr>
        <p:grpSpPr bwMode="auto">
          <a:xfrm>
            <a:off x="2778994" y="418005"/>
            <a:ext cx="6638925" cy="495225"/>
            <a:chOff x="103072412" y="105058231"/>
            <a:chExt cx="6638925" cy="497561"/>
          </a:xfrm>
        </p:grpSpPr>
        <p:cxnSp>
          <p:nvCxnSpPr>
            <p:cNvPr id="7172" name="AutoShape 4"/>
            <p:cNvCxnSpPr>
              <a:cxnSpLocks noChangeShapeType="1"/>
            </p:cNvCxnSpPr>
            <p:nvPr/>
          </p:nvCxnSpPr>
          <p:spPr bwMode="auto">
            <a:xfrm>
              <a:off x="103072412" y="105555792"/>
              <a:ext cx="6638925" cy="0"/>
            </a:xfrm>
            <a:prstGeom prst="straightConnector1">
              <a:avLst/>
            </a:prstGeom>
            <a:noFill/>
            <a:ln w="12700"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5"/>
            <p:cNvSpPr>
              <a:spLocks noChangeArrowheads="1"/>
            </p:cNvSpPr>
            <p:nvPr/>
          </p:nvSpPr>
          <p:spPr bwMode="auto">
            <a:xfrm>
              <a:off x="104241409" y="105058231"/>
              <a:ext cx="5039255" cy="497561"/>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İCATLAR VE MUCİTLER-MİKROSKOP</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sp>
        <p:nvSpPr>
          <p:cNvPr id="5" name="Dikdörtgen 4"/>
          <p:cNvSpPr/>
          <p:nvPr/>
        </p:nvSpPr>
        <p:spPr>
          <a:xfrm>
            <a:off x="3513909" y="1408455"/>
            <a:ext cx="7976207" cy="4524315"/>
          </a:xfrm>
          <a:prstGeom prst="rect">
            <a:avLst/>
          </a:prstGeom>
        </p:spPr>
        <p:txBody>
          <a:bodyPr wrap="square">
            <a:spAutoFit/>
          </a:bodyPr>
          <a:lstStyle/>
          <a:p>
            <a:pPr>
              <a:lnSpc>
                <a:spcPct val="150000"/>
              </a:lnSpc>
            </a:pPr>
            <a:r>
              <a:rPr lang="tr-TR" kern="1400" dirty="0">
                <a:solidFill>
                  <a:srgbClr val="000000"/>
                </a:solidFill>
                <a:latin typeface="Segoe Print" panose="02000600000000000000" pitchFamily="2" charset="0"/>
              </a:rPr>
              <a:t>Mikroskop, çıplak gözle görülemeyecek kadar küçük cisimlerin birkaç mercek </a:t>
            </a:r>
            <a:r>
              <a:rPr lang="tr-TR" kern="1400" dirty="0" err="1">
                <a:solidFill>
                  <a:srgbClr val="000000"/>
                </a:solidFill>
                <a:latin typeface="Segoe Print" panose="02000600000000000000" pitchFamily="2" charset="0"/>
              </a:rPr>
              <a:t>yardımıyle</a:t>
            </a:r>
            <a:r>
              <a:rPr lang="tr-TR" kern="1400" dirty="0">
                <a:solidFill>
                  <a:srgbClr val="000000"/>
                </a:solidFill>
                <a:latin typeface="Segoe Print" panose="02000600000000000000" pitchFamily="2" charset="0"/>
              </a:rPr>
              <a:t> büyütülerek görüntüsünün incelenmesini sağlayan optik bir alettir. Mikroskobu, ilk önce Hollandalı </a:t>
            </a:r>
            <a:r>
              <a:rPr lang="tr-TR" kern="1400" dirty="0" err="1">
                <a:solidFill>
                  <a:srgbClr val="000000"/>
                </a:solidFill>
                <a:latin typeface="Segoe Print" panose="02000600000000000000" pitchFamily="2" charset="0"/>
              </a:rPr>
              <a:t>Zacharias</a:t>
            </a:r>
            <a:r>
              <a:rPr lang="tr-TR" kern="1400" dirty="0">
                <a:solidFill>
                  <a:srgbClr val="000000"/>
                </a:solidFill>
                <a:latin typeface="Segoe Print" panose="02000600000000000000" pitchFamily="2" charset="0"/>
              </a:rPr>
              <a:t> </a:t>
            </a:r>
            <a:r>
              <a:rPr lang="tr-TR" kern="1400" dirty="0" err="1">
                <a:solidFill>
                  <a:srgbClr val="000000"/>
                </a:solidFill>
                <a:latin typeface="Segoe Print" panose="02000600000000000000" pitchFamily="2" charset="0"/>
              </a:rPr>
              <a:t>Janssen’in</a:t>
            </a:r>
            <a:r>
              <a:rPr lang="tr-TR" kern="1400" dirty="0">
                <a:solidFill>
                  <a:srgbClr val="000000"/>
                </a:solidFill>
                <a:latin typeface="Segoe Print" panose="02000600000000000000" pitchFamily="2" charset="0"/>
              </a:rPr>
              <a:t>, 1590 dolaylarında bir teleskobu tadil ederken bulmuştur.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Teleskobun, cisimleri büyütmek için kullanılabileceğinin fark etmişler. Bugünkü mikroskobun ana prensiplerini ise 17. asırda Hollandalı </a:t>
            </a:r>
            <a:r>
              <a:rPr lang="tr-TR" b="1" kern="1400" dirty="0" err="1">
                <a:solidFill>
                  <a:srgbClr val="000000"/>
                </a:solidFill>
                <a:latin typeface="Segoe Print" panose="02000600000000000000" pitchFamily="2" charset="0"/>
              </a:rPr>
              <a:t>Auton</a:t>
            </a:r>
            <a:r>
              <a:rPr lang="tr-TR" b="1" kern="1400" dirty="0">
                <a:solidFill>
                  <a:srgbClr val="000000"/>
                </a:solidFill>
                <a:latin typeface="Segoe Print" panose="02000600000000000000" pitchFamily="2" charset="0"/>
              </a:rPr>
              <a:t> </a:t>
            </a:r>
            <a:r>
              <a:rPr lang="tr-TR" b="1" kern="1400" dirty="0" err="1">
                <a:solidFill>
                  <a:srgbClr val="000000"/>
                </a:solidFill>
                <a:latin typeface="Segoe Print" panose="02000600000000000000" pitchFamily="2" charset="0"/>
              </a:rPr>
              <a:t>van</a:t>
            </a:r>
            <a:r>
              <a:rPr lang="tr-TR" b="1" kern="1400" dirty="0">
                <a:solidFill>
                  <a:srgbClr val="000000"/>
                </a:solidFill>
                <a:latin typeface="Segoe Print" panose="02000600000000000000" pitchFamily="2" charset="0"/>
              </a:rPr>
              <a:t> </a:t>
            </a:r>
            <a:r>
              <a:rPr lang="tr-TR" b="1" kern="1400" dirty="0" err="1">
                <a:solidFill>
                  <a:srgbClr val="000000"/>
                </a:solidFill>
                <a:latin typeface="Segoe Print" panose="02000600000000000000" pitchFamily="2" charset="0"/>
              </a:rPr>
              <a:t>Leeuwenhoek</a:t>
            </a:r>
            <a:r>
              <a:rPr lang="tr-TR" kern="1400" dirty="0">
                <a:solidFill>
                  <a:srgbClr val="000000"/>
                </a:solidFill>
                <a:latin typeface="Segoe Print" panose="02000600000000000000" pitchFamily="2" charset="0"/>
              </a:rPr>
              <a:t> ve İngiliz </a:t>
            </a:r>
            <a:r>
              <a:rPr lang="tr-TR" b="1" kern="1400" dirty="0">
                <a:solidFill>
                  <a:srgbClr val="000000"/>
                </a:solidFill>
                <a:latin typeface="Segoe Print" panose="02000600000000000000" pitchFamily="2" charset="0"/>
              </a:rPr>
              <a:t>Robert </a:t>
            </a:r>
            <a:r>
              <a:rPr lang="tr-TR" b="1" kern="1400" dirty="0" err="1">
                <a:solidFill>
                  <a:srgbClr val="000000"/>
                </a:solidFill>
                <a:latin typeface="Segoe Print" panose="02000600000000000000" pitchFamily="2" charset="0"/>
              </a:rPr>
              <a:t>Hook</a:t>
            </a:r>
            <a:r>
              <a:rPr lang="tr-TR" kern="1400" dirty="0">
                <a:solidFill>
                  <a:srgbClr val="000000"/>
                </a:solidFill>
                <a:latin typeface="Segoe Print" panose="02000600000000000000" pitchFamily="2" charset="0"/>
              </a:rPr>
              <a:t> bulmuşlardır.</a:t>
            </a:r>
            <a:endParaRPr lang="tr-TR" kern="1400" dirty="0">
              <a:solidFill>
                <a:srgbClr val="000000"/>
              </a:solidFill>
              <a:latin typeface="Times New Roman" panose="02020603050405020304" pitchFamily="18" charset="0"/>
            </a:endParaRPr>
          </a:p>
          <a:p>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21103050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2" name="Group 2"/>
          <p:cNvGrpSpPr>
            <a:grpSpLocks/>
          </p:cNvGrpSpPr>
          <p:nvPr/>
        </p:nvGrpSpPr>
        <p:grpSpPr bwMode="auto">
          <a:xfrm>
            <a:off x="1938999" y="462946"/>
            <a:ext cx="8318916" cy="493108"/>
            <a:chOff x="103072412" y="105289456"/>
            <a:chExt cx="6638925" cy="280718"/>
          </a:xfrm>
        </p:grpSpPr>
        <p:cxnSp>
          <p:nvCxnSpPr>
            <p:cNvPr id="8195" name="AutoShape 3"/>
            <p:cNvCxnSpPr>
              <a:cxnSpLocks noChangeShapeType="1"/>
            </p:cNvCxnSpPr>
            <p:nvPr/>
          </p:nvCxnSpPr>
          <p:spPr bwMode="auto">
            <a:xfrm>
              <a:off x="103072412" y="105555792"/>
              <a:ext cx="6638925" cy="0"/>
            </a:xfrm>
            <a:prstGeom prst="straightConnector1">
              <a:avLst/>
            </a:prstGeom>
            <a:noFill/>
            <a:ln w="12700"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4"/>
            <p:cNvSpPr>
              <a:spLocks noChangeArrowheads="1"/>
            </p:cNvSpPr>
            <p:nvPr/>
          </p:nvSpPr>
          <p:spPr bwMode="auto">
            <a:xfrm>
              <a:off x="104241409" y="105289456"/>
              <a:ext cx="4272287" cy="280718"/>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İCATLAR VE MUCİTLER-</a:t>
              </a:r>
              <a:r>
                <a:rPr kumimoji="0" lang="tr-TR" altLang="tr-TR" b="0" i="0" u="none" strike="noStrike" cap="none" normalizeH="0" baseline="0" dirty="0" smtClean="0">
                  <a:ln>
                    <a:noFill/>
                  </a:ln>
                  <a:solidFill>
                    <a:srgbClr val="000000"/>
                  </a:solidFill>
                  <a:effectLst/>
                  <a:latin typeface="Segoe Print" panose="02000600000000000000" pitchFamily="2" charset="0"/>
                </a:rPr>
                <a:t>HESAP MAKİNESİ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pic>
        <p:nvPicPr>
          <p:cNvPr id="8197" name="Picture 5" descr="icon_b2[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02312" y="1886845"/>
            <a:ext cx="2751381" cy="279083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5" name="Dikdörtgen 4"/>
          <p:cNvSpPr/>
          <p:nvPr/>
        </p:nvSpPr>
        <p:spPr>
          <a:xfrm>
            <a:off x="3403813" y="1355239"/>
            <a:ext cx="7960873" cy="5078313"/>
          </a:xfrm>
          <a:prstGeom prst="rect">
            <a:avLst/>
          </a:prstGeom>
        </p:spPr>
        <p:txBody>
          <a:bodyPr wrap="square">
            <a:spAutoFit/>
          </a:bodyPr>
          <a:lstStyle/>
          <a:p>
            <a:pPr>
              <a:lnSpc>
                <a:spcPct val="150000"/>
              </a:lnSpc>
            </a:pPr>
            <a:r>
              <a:rPr lang="tr-TR" b="1" kern="1400" dirty="0">
                <a:solidFill>
                  <a:srgbClr val="000000"/>
                </a:solidFill>
                <a:latin typeface="Segoe Print" panose="02000600000000000000" pitchFamily="2" charset="0"/>
              </a:rPr>
              <a:t>Wilhelm </a:t>
            </a:r>
            <a:r>
              <a:rPr lang="tr-TR" b="1" kern="1400" dirty="0" err="1">
                <a:solidFill>
                  <a:srgbClr val="000000"/>
                </a:solidFill>
                <a:latin typeface="Segoe Print" panose="02000600000000000000" pitchFamily="2" charset="0"/>
              </a:rPr>
              <a:t>Schickard</a:t>
            </a:r>
            <a:r>
              <a:rPr lang="tr-TR" kern="1400" dirty="0">
                <a:solidFill>
                  <a:srgbClr val="000000"/>
                </a:solidFill>
                <a:latin typeface="Segoe Print" panose="02000600000000000000" pitchFamily="2" charset="0"/>
              </a:rPr>
              <a:t>, hesap makinesini icat etmiş alman bilim adamıdır. </a:t>
            </a:r>
            <a:r>
              <a:rPr lang="tr-TR" kern="1400" dirty="0" err="1">
                <a:solidFill>
                  <a:srgbClr val="000000"/>
                </a:solidFill>
                <a:latin typeface="Segoe Print" panose="02000600000000000000" pitchFamily="2" charset="0"/>
              </a:rPr>
              <a:t>Tübingen</a:t>
            </a:r>
            <a:r>
              <a:rPr lang="tr-TR" kern="1400" dirty="0">
                <a:solidFill>
                  <a:srgbClr val="000000"/>
                </a:solidFill>
                <a:latin typeface="Segoe Print" panose="02000600000000000000" pitchFamily="2" charset="0"/>
              </a:rPr>
              <a:t> Üniversitesi'nde eğitim görmüş, daha sonra bu Üniversite'de </a:t>
            </a:r>
            <a:r>
              <a:rPr lang="tr-TR" kern="1400" dirty="0" err="1">
                <a:solidFill>
                  <a:srgbClr val="000000"/>
                </a:solidFill>
                <a:latin typeface="Segoe Print" panose="02000600000000000000" pitchFamily="2" charset="0"/>
              </a:rPr>
              <a:t>akademisen</a:t>
            </a:r>
            <a:r>
              <a:rPr lang="tr-TR" kern="1400" dirty="0">
                <a:solidFill>
                  <a:srgbClr val="000000"/>
                </a:solidFill>
                <a:latin typeface="Segoe Print" panose="02000600000000000000" pitchFamily="2" charset="0"/>
              </a:rPr>
              <a:t> olmuştur</a:t>
            </a:r>
            <a:r>
              <a:rPr lang="tr-TR" kern="1400" dirty="0" smtClean="0">
                <a:solidFill>
                  <a:srgbClr val="000000"/>
                </a:solidFill>
                <a:latin typeface="Segoe Print" panose="02000600000000000000" pitchFamily="2" charset="0"/>
              </a:rPr>
              <a:t>.</a:t>
            </a:r>
          </a:p>
          <a:p>
            <a:pPr>
              <a:lnSpc>
                <a:spcPct val="150000"/>
              </a:lnSpc>
            </a:pPr>
            <a:r>
              <a:rPr lang="tr-TR" kern="1400" dirty="0" smtClean="0">
                <a:solidFill>
                  <a:srgbClr val="000000"/>
                </a:solidFill>
                <a:latin typeface="Segoe Print" panose="02000600000000000000" pitchFamily="2" charset="0"/>
              </a:rPr>
              <a:t>1623 </a:t>
            </a:r>
            <a:r>
              <a:rPr lang="tr-TR" kern="1400" dirty="0">
                <a:solidFill>
                  <a:srgbClr val="000000"/>
                </a:solidFill>
                <a:latin typeface="Segoe Print" panose="02000600000000000000" pitchFamily="2" charset="0"/>
              </a:rPr>
              <a:t>yılında icat ettiği hesap makinesi 6 haneye kadar toplama çıkarma yapabilmekte ve sayı basamakları yetmeyince çalan bir zille bunu kullanıcıya bildirmektedir. </a:t>
            </a:r>
            <a:endParaRPr lang="tr-TR" kern="1400" dirty="0" smtClean="0">
              <a:solidFill>
                <a:srgbClr val="000000"/>
              </a:solidFill>
              <a:latin typeface="Segoe Print" panose="02000600000000000000" pitchFamily="2" charset="0"/>
            </a:endParaRPr>
          </a:p>
          <a:p>
            <a:pPr>
              <a:lnSpc>
                <a:spcPct val="150000"/>
              </a:lnSpc>
            </a:pPr>
            <a:endParaRPr lang="tr-TR" kern="1400" dirty="0">
              <a:solidFill>
                <a:srgbClr val="000000"/>
              </a:solidFill>
              <a:latin typeface="Segoe Print" panose="02000600000000000000" pitchFamily="2" charset="0"/>
            </a:endParaRPr>
          </a:p>
          <a:p>
            <a:pPr>
              <a:lnSpc>
                <a:spcPct val="150000"/>
              </a:lnSpc>
            </a:pPr>
            <a:r>
              <a:rPr lang="tr-TR" kern="1400" dirty="0" err="1" smtClean="0">
                <a:solidFill>
                  <a:srgbClr val="000000"/>
                </a:solidFill>
                <a:latin typeface="Segoe Print" panose="02000600000000000000" pitchFamily="2" charset="0"/>
              </a:rPr>
              <a:t>Blaise</a:t>
            </a:r>
            <a:r>
              <a:rPr lang="tr-TR" kern="1400" dirty="0" smtClean="0">
                <a:solidFill>
                  <a:srgbClr val="000000"/>
                </a:solidFill>
                <a:latin typeface="Segoe Print" panose="02000600000000000000" pitchFamily="2" charset="0"/>
              </a:rPr>
              <a:t> </a:t>
            </a:r>
            <a:r>
              <a:rPr lang="tr-TR" kern="1400" dirty="0">
                <a:solidFill>
                  <a:srgbClr val="000000"/>
                </a:solidFill>
                <a:latin typeface="Segoe Print" panose="02000600000000000000" pitchFamily="2" charset="0"/>
              </a:rPr>
              <a:t>Pascal. Vergi memuru olan babasına yardımcı olması için 1642 yılında, ilk mekanik </a:t>
            </a:r>
            <a:r>
              <a:rPr lang="tr-TR" b="1" kern="1400" dirty="0">
                <a:solidFill>
                  <a:srgbClr val="000000"/>
                </a:solidFill>
                <a:latin typeface="Segoe Print" panose="02000600000000000000" pitchFamily="2" charset="0"/>
              </a:rPr>
              <a:t>hesap makinesini</a:t>
            </a:r>
            <a:r>
              <a:rPr lang="tr-TR" kern="1400" dirty="0">
                <a:solidFill>
                  <a:srgbClr val="000000"/>
                </a:solidFill>
                <a:latin typeface="Segoe Print" panose="02000600000000000000" pitchFamily="2" charset="0"/>
              </a:rPr>
              <a:t> geliştirdi. Çeşitli tekerlek bilyelerden oluşan bu makine sadece toplama ve çıkarma işlemlerini yapabiliyordu.</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8158536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2" name="Group 2"/>
          <p:cNvGrpSpPr>
            <a:grpSpLocks/>
          </p:cNvGrpSpPr>
          <p:nvPr/>
        </p:nvGrpSpPr>
        <p:grpSpPr bwMode="auto">
          <a:xfrm>
            <a:off x="2309677" y="434249"/>
            <a:ext cx="7710480" cy="466226"/>
            <a:chOff x="103072412" y="105289350"/>
            <a:chExt cx="6638925" cy="280718"/>
          </a:xfrm>
        </p:grpSpPr>
        <p:cxnSp>
          <p:nvCxnSpPr>
            <p:cNvPr id="9219" name="AutoShape 3"/>
            <p:cNvCxnSpPr>
              <a:cxnSpLocks noChangeShapeType="1"/>
            </p:cNvCxnSpPr>
            <p:nvPr/>
          </p:nvCxnSpPr>
          <p:spPr bwMode="auto">
            <a:xfrm>
              <a:off x="103072412" y="105555792"/>
              <a:ext cx="6638925" cy="0"/>
            </a:xfrm>
            <a:prstGeom prst="straightConnector1">
              <a:avLst/>
            </a:prstGeom>
            <a:noFill/>
            <a:ln w="12700"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4"/>
            <p:cNvSpPr>
              <a:spLocks noChangeArrowheads="1"/>
            </p:cNvSpPr>
            <p:nvPr/>
          </p:nvSpPr>
          <p:spPr bwMode="auto">
            <a:xfrm>
              <a:off x="104241409" y="105289350"/>
              <a:ext cx="4272287" cy="280718"/>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İCATLAR VE MUCİTLER-</a:t>
              </a:r>
              <a:r>
                <a:rPr kumimoji="0" lang="tr-TR" altLang="tr-TR" b="0" i="0" u="none" strike="noStrike" cap="none" normalizeH="0" baseline="0" dirty="0" smtClean="0">
                  <a:ln>
                    <a:noFill/>
                  </a:ln>
                  <a:solidFill>
                    <a:srgbClr val="000000"/>
                  </a:solidFill>
                  <a:effectLst/>
                  <a:latin typeface="Segoe Print" panose="02000600000000000000" pitchFamily="2" charset="0"/>
                </a:rPr>
                <a:t>HELİKOPTER</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pic>
        <p:nvPicPr>
          <p:cNvPr id="9221" name="Picture 5" descr="helicopter-1414821_960_72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6516" y="2209044"/>
            <a:ext cx="3046321" cy="218387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5" name="Dikdörtgen 4"/>
          <p:cNvSpPr/>
          <p:nvPr/>
        </p:nvSpPr>
        <p:spPr>
          <a:xfrm>
            <a:off x="3667356" y="1332278"/>
            <a:ext cx="7658141" cy="5360442"/>
          </a:xfrm>
          <a:prstGeom prst="rect">
            <a:avLst/>
          </a:prstGeom>
        </p:spPr>
        <p:txBody>
          <a:bodyPr wrap="square">
            <a:spAutoFit/>
          </a:bodyPr>
          <a:lstStyle/>
          <a:p>
            <a:pPr algn="just">
              <a:lnSpc>
                <a:spcPct val="150000"/>
              </a:lnSpc>
              <a:spcAft>
                <a:spcPts val="1125"/>
              </a:spcAft>
            </a:pPr>
            <a:r>
              <a:rPr lang="tr-TR" kern="1400" dirty="0">
                <a:solidFill>
                  <a:srgbClr val="000000"/>
                </a:solidFill>
                <a:latin typeface="Segoe Print" panose="02000600000000000000" pitchFamily="2" charset="0"/>
              </a:rPr>
              <a:t>Helikopter dikey iniş ve kalkış yapabilen döner kanatları olan hava taşıtıdır. Helikopterin ilk çalışmalarını Leonardo Da Vinci yapmıştır. </a:t>
            </a:r>
            <a:endParaRPr lang="tr-TR" kern="1400" dirty="0">
              <a:solidFill>
                <a:srgbClr val="000000"/>
              </a:solidFill>
              <a:latin typeface="Times New Roman" panose="02020603050405020304" pitchFamily="18" charset="0"/>
            </a:endParaRPr>
          </a:p>
          <a:p>
            <a:pPr algn="just">
              <a:lnSpc>
                <a:spcPct val="150000"/>
              </a:lnSpc>
              <a:spcAft>
                <a:spcPts val="1125"/>
              </a:spcAft>
            </a:pPr>
            <a:r>
              <a:rPr lang="tr-TR" kern="1400" dirty="0" err="1">
                <a:solidFill>
                  <a:srgbClr val="000000"/>
                </a:solidFill>
                <a:latin typeface="Segoe Print" panose="02000600000000000000" pitchFamily="2" charset="0"/>
              </a:rPr>
              <a:t>İgor</a:t>
            </a:r>
            <a:r>
              <a:rPr lang="tr-TR" kern="1400" dirty="0">
                <a:solidFill>
                  <a:srgbClr val="000000"/>
                </a:solidFill>
                <a:latin typeface="Segoe Print" panose="02000600000000000000" pitchFamily="2" charset="0"/>
              </a:rPr>
              <a:t> </a:t>
            </a:r>
            <a:r>
              <a:rPr lang="tr-TR" kern="1400" dirty="0" err="1">
                <a:solidFill>
                  <a:srgbClr val="000000"/>
                </a:solidFill>
                <a:latin typeface="Segoe Print" panose="02000600000000000000" pitchFamily="2" charset="0"/>
              </a:rPr>
              <a:t>Sikorsky</a:t>
            </a:r>
            <a:r>
              <a:rPr lang="tr-TR" kern="1400" dirty="0">
                <a:solidFill>
                  <a:srgbClr val="000000"/>
                </a:solidFill>
                <a:latin typeface="Segoe Print" panose="02000600000000000000" pitchFamily="2" charset="0"/>
              </a:rPr>
              <a:t> isminde bir genç gerçek anlamı ile helikopter yapmanın ve bu helikopteri uçurmanın hayalini kuruyordu. 1908’de babasını ikna ederek Paris’e gitti. Orada bu konu ile ilgili bilmediği şeyleri öğrenmek için çabaladı. Rusya’ya döndüğü zaman yerden havalanamayan bir helikopter yaptı. Daha sonra ikinci yaptığı helikopter havalandı ama pilotsuz hali ile havalandı. Thomas Edison da helikopter ile ilgilendi. Helikopterde elektrik gücünden yararlanmayı düşünüyordu.</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xmlns="" val="41569988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AutoShape 2"/>
          <p:cNvSpPr>
            <a:spLocks noChangeArrowheads="1"/>
          </p:cNvSpPr>
          <p:nvPr/>
        </p:nvSpPr>
        <p:spPr bwMode="auto">
          <a:xfrm>
            <a:off x="1952762" y="261258"/>
            <a:ext cx="7909695" cy="705394"/>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AĞAÇ EKEN ROBOT FİKRİNİ DEĞERLENDİRME ETKİNLİĞİ</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pic>
        <p:nvPicPr>
          <p:cNvPr id="10244" name="Picture 4" descr="treeplantingrobot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3702" y="1795439"/>
            <a:ext cx="3727768" cy="27284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 name="Patlama 2 3"/>
          <p:cNvSpPr/>
          <p:nvPr/>
        </p:nvSpPr>
        <p:spPr>
          <a:xfrm>
            <a:off x="619432" y="4786927"/>
            <a:ext cx="2558675" cy="1920240"/>
          </a:xfrm>
          <a:prstGeom prst="irregularSeal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ÖDEV</a:t>
            </a:r>
            <a:endParaRPr lang="tr-TR" sz="28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grpSp>
        <p:nvGrpSpPr>
          <p:cNvPr id="11" name="Grup 10"/>
          <p:cNvGrpSpPr/>
          <p:nvPr/>
        </p:nvGrpSpPr>
        <p:grpSpPr>
          <a:xfrm>
            <a:off x="4954137" y="1016181"/>
            <a:ext cx="6250679" cy="4893300"/>
            <a:chOff x="6466522" y="1154680"/>
            <a:chExt cx="3360829" cy="2377214"/>
          </a:xfrm>
        </p:grpSpPr>
        <p:pic>
          <p:nvPicPr>
            <p:cNvPr id="10245" name="Picture 5" descr="treeplantingrobot0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66522" y="1154680"/>
              <a:ext cx="3360829" cy="237721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
          <p:nvSpPr>
            <p:cNvPr id="5" name="Text Box 8"/>
            <p:cNvSpPr txBox="1">
              <a:spLocks noChangeArrowheads="1"/>
            </p:cNvSpPr>
            <p:nvPr/>
          </p:nvSpPr>
          <p:spPr bwMode="auto">
            <a:xfrm>
              <a:off x="7206053" y="2210300"/>
              <a:ext cx="655638" cy="266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600" b="0" i="0" u="none" strike="noStrike" cap="none" normalizeH="0" baseline="0" dirty="0" smtClean="0">
                  <a:ln>
                    <a:noFill/>
                  </a:ln>
                  <a:solidFill>
                    <a:srgbClr val="000000"/>
                  </a:solidFill>
                  <a:effectLst/>
                  <a:latin typeface="Segoe Print" panose="02000600000000000000" pitchFamily="2" charset="0"/>
                </a:rPr>
                <a:t>Yakıt deposu</a:t>
              </a:r>
              <a:endParaRPr kumimoji="0" lang="tr-TR" altLang="tr-TR" sz="1600" b="0" i="0" u="none" strike="noStrike" cap="none" normalizeH="0" baseline="0" dirty="0" smtClean="0">
                <a:ln>
                  <a:noFill/>
                </a:ln>
                <a:solidFill>
                  <a:schemeClr val="tx1"/>
                </a:solidFill>
                <a:effectLst/>
                <a:latin typeface="Arial" panose="020B0604020202020204" pitchFamily="34" charset="0"/>
              </a:endParaRPr>
            </a:p>
          </p:txBody>
        </p:sp>
        <p:sp>
          <p:nvSpPr>
            <p:cNvPr id="6" name="Text Box 9"/>
            <p:cNvSpPr txBox="1">
              <a:spLocks noChangeArrowheads="1"/>
            </p:cNvSpPr>
            <p:nvPr/>
          </p:nvSpPr>
          <p:spPr bwMode="auto">
            <a:xfrm>
              <a:off x="8513098" y="1837518"/>
              <a:ext cx="525463" cy="2682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400" b="0" i="0" u="none" strike="noStrike" cap="none" normalizeH="0" baseline="0" dirty="0" smtClean="0">
                  <a:ln>
                    <a:noFill/>
                  </a:ln>
                  <a:solidFill>
                    <a:srgbClr val="000000"/>
                  </a:solidFill>
                  <a:effectLst/>
                  <a:latin typeface="Segoe Print" panose="02000600000000000000" pitchFamily="2" charset="0"/>
                </a:rPr>
                <a:t>Su tankı</a:t>
              </a:r>
              <a:endParaRPr kumimoji="0" lang="tr-TR" altLang="tr-TR" sz="1400" b="0" i="0" u="none" strike="noStrike" cap="none" normalizeH="0" baseline="0" dirty="0" smtClean="0">
                <a:ln>
                  <a:noFill/>
                </a:ln>
                <a:solidFill>
                  <a:schemeClr val="tx1"/>
                </a:solidFill>
                <a:effectLst/>
                <a:latin typeface="Arial" panose="020B0604020202020204" pitchFamily="34" charset="0"/>
              </a:endParaRPr>
            </a:p>
          </p:txBody>
        </p:sp>
        <p:sp>
          <p:nvSpPr>
            <p:cNvPr id="7" name="Text Box 10"/>
            <p:cNvSpPr txBox="1">
              <a:spLocks noChangeArrowheads="1"/>
            </p:cNvSpPr>
            <p:nvPr/>
          </p:nvSpPr>
          <p:spPr bwMode="auto">
            <a:xfrm>
              <a:off x="8154713" y="2509126"/>
              <a:ext cx="561975" cy="242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400" b="0" i="0" u="none" strike="noStrike" cap="none" normalizeH="0" baseline="0" dirty="0" smtClean="0">
                  <a:ln>
                    <a:noFill/>
                  </a:ln>
                  <a:solidFill>
                    <a:srgbClr val="000000"/>
                  </a:solidFill>
                  <a:effectLst/>
                  <a:latin typeface="Segoe Print" panose="02000600000000000000" pitchFamily="2" charset="0"/>
                </a:rPr>
                <a:t>Batarya</a:t>
              </a:r>
              <a:endParaRPr kumimoji="0" lang="tr-TR" altLang="tr-TR" sz="1400" b="0" i="0" u="none" strike="noStrike" cap="none" normalizeH="0" baseline="0" dirty="0" smtClean="0">
                <a:ln>
                  <a:noFill/>
                </a:ln>
                <a:solidFill>
                  <a:schemeClr val="tx1"/>
                </a:solidFill>
                <a:effectLst/>
                <a:latin typeface="Arial" panose="020B0604020202020204" pitchFamily="34" charset="0"/>
              </a:endParaRPr>
            </a:p>
          </p:txBody>
        </p:sp>
        <p:sp>
          <p:nvSpPr>
            <p:cNvPr id="8" name="Text Box 11"/>
            <p:cNvSpPr txBox="1">
              <a:spLocks noChangeArrowheads="1"/>
            </p:cNvSpPr>
            <p:nvPr/>
          </p:nvSpPr>
          <p:spPr bwMode="auto">
            <a:xfrm>
              <a:off x="8603669" y="2222336"/>
              <a:ext cx="525463" cy="266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400" b="0" i="0" u="none" strike="noStrike" cap="none" normalizeH="0" baseline="0" dirty="0" smtClean="0">
                  <a:ln>
                    <a:noFill/>
                  </a:ln>
                  <a:solidFill>
                    <a:srgbClr val="000000"/>
                  </a:solidFill>
                  <a:effectLst/>
                  <a:latin typeface="Segoe Print" panose="02000600000000000000" pitchFamily="2" charset="0"/>
                </a:rPr>
                <a:t>CPU</a:t>
              </a:r>
              <a:endParaRPr kumimoji="0" lang="tr-TR" altLang="tr-TR" sz="1400" b="0" i="0" u="none" strike="noStrike" cap="none" normalizeH="0" baseline="0" dirty="0" smtClean="0">
                <a:ln>
                  <a:noFill/>
                </a:ln>
                <a:solidFill>
                  <a:schemeClr val="tx1"/>
                </a:solidFill>
                <a:effectLst/>
                <a:latin typeface="Arial" panose="020B0604020202020204" pitchFamily="34" charset="0"/>
              </a:endParaRPr>
            </a:p>
          </p:txBody>
        </p:sp>
        <p:sp>
          <p:nvSpPr>
            <p:cNvPr id="9" name="Text Box 12"/>
            <p:cNvSpPr txBox="1">
              <a:spLocks noChangeArrowheads="1"/>
            </p:cNvSpPr>
            <p:nvPr/>
          </p:nvSpPr>
          <p:spPr bwMode="auto">
            <a:xfrm>
              <a:off x="8091169" y="2196013"/>
              <a:ext cx="527050" cy="266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sz="1400" b="0" i="0" u="none" strike="noStrike" cap="none" normalizeH="0" baseline="0" dirty="0" smtClean="0">
                  <a:ln>
                    <a:noFill/>
                  </a:ln>
                  <a:solidFill>
                    <a:srgbClr val="000000"/>
                  </a:solidFill>
                  <a:effectLst/>
                  <a:latin typeface="Segoe Print" panose="02000600000000000000" pitchFamily="2" charset="0"/>
                </a:rPr>
                <a:t>Motor</a:t>
              </a:r>
              <a:endParaRPr kumimoji="0" lang="tr-TR" altLang="tr-TR" sz="1400" b="0" i="0" u="none" strike="noStrike" cap="none" normalizeH="0" baseline="0" dirty="0" smtClean="0">
                <a:ln>
                  <a:noFill/>
                </a:ln>
                <a:solidFill>
                  <a:schemeClr val="tx1"/>
                </a:solidFill>
                <a:effectLst/>
                <a:latin typeface="Arial" panose="020B0604020202020204" pitchFamily="34" charset="0"/>
              </a:endParaRPr>
            </a:p>
          </p:txBody>
        </p:sp>
      </p:grpSp>
      <p:sp>
        <p:nvSpPr>
          <p:cNvPr id="17" name="Text Box 11"/>
          <p:cNvSpPr txBox="1">
            <a:spLocks noChangeArrowheads="1"/>
          </p:cNvSpPr>
          <p:nvPr/>
        </p:nvSpPr>
        <p:spPr bwMode="auto">
          <a:xfrm>
            <a:off x="8955997" y="3844429"/>
            <a:ext cx="977289" cy="54898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tr-TR" altLang="tr-TR" sz="1400" dirty="0" smtClean="0">
                <a:solidFill>
                  <a:srgbClr val="000000"/>
                </a:solidFill>
                <a:latin typeface="Segoe Print" panose="02000600000000000000" pitchFamily="2" charset="0"/>
              </a:rPr>
              <a:t>GPS</a:t>
            </a:r>
            <a:endParaRPr kumimoji="0" lang="tr-TR" altLang="tr-TR" sz="1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3555926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grpSp>
        <p:nvGrpSpPr>
          <p:cNvPr id="2" name="Group 2"/>
          <p:cNvGrpSpPr>
            <a:grpSpLocks/>
          </p:cNvGrpSpPr>
          <p:nvPr/>
        </p:nvGrpSpPr>
        <p:grpSpPr bwMode="auto">
          <a:xfrm>
            <a:off x="1778637" y="381529"/>
            <a:ext cx="8743502" cy="503273"/>
            <a:chOff x="103072412" y="105315131"/>
            <a:chExt cx="6638925" cy="254929"/>
          </a:xfrm>
        </p:grpSpPr>
        <p:cxnSp>
          <p:nvCxnSpPr>
            <p:cNvPr id="11267" name="AutoShape 3"/>
            <p:cNvCxnSpPr>
              <a:cxnSpLocks noChangeShapeType="1"/>
            </p:cNvCxnSpPr>
            <p:nvPr/>
          </p:nvCxnSpPr>
          <p:spPr bwMode="auto">
            <a:xfrm>
              <a:off x="103072412" y="105555792"/>
              <a:ext cx="6638925" cy="0"/>
            </a:xfrm>
            <a:prstGeom prst="straightConnector1">
              <a:avLst/>
            </a:prstGeom>
            <a:noFill/>
            <a:ln w="12700"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4"/>
            <p:cNvSpPr>
              <a:spLocks noChangeArrowheads="1"/>
            </p:cNvSpPr>
            <p:nvPr/>
          </p:nvSpPr>
          <p:spPr bwMode="auto">
            <a:xfrm>
              <a:off x="104241409" y="105315131"/>
              <a:ext cx="4272287" cy="254929"/>
            </a:xfrm>
            <a:prstGeom prst="roundRect">
              <a:avLst>
                <a:gd name="adj" fmla="val 50000"/>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Tasarım </a:t>
              </a:r>
              <a:r>
                <a:rPr kumimoji="0" lang="en-US" altLang="tr-TR" b="0" i="0" u="none" strike="noStrike" cap="none" normalizeH="0" baseline="0" dirty="0" err="1" smtClean="0">
                  <a:ln>
                    <a:noFill/>
                  </a:ln>
                  <a:solidFill>
                    <a:srgbClr val="000000"/>
                  </a:solidFill>
                  <a:effectLst/>
                  <a:latin typeface="Segoe Print" panose="02000600000000000000" pitchFamily="2" charset="0"/>
                </a:rPr>
                <a:t>yönünden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değerlendirelim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grpSp>
        <p:nvGrpSpPr>
          <p:cNvPr id="5" name="Group 5"/>
          <p:cNvGrpSpPr>
            <a:grpSpLocks/>
          </p:cNvGrpSpPr>
          <p:nvPr/>
        </p:nvGrpSpPr>
        <p:grpSpPr bwMode="auto">
          <a:xfrm>
            <a:off x="1847270" y="1922113"/>
            <a:ext cx="8697747" cy="523833"/>
            <a:chOff x="103072412" y="105289350"/>
            <a:chExt cx="6638925" cy="280718"/>
          </a:xfrm>
        </p:grpSpPr>
        <p:cxnSp>
          <p:nvCxnSpPr>
            <p:cNvPr id="11270" name="AutoShape 6"/>
            <p:cNvCxnSpPr>
              <a:cxnSpLocks noChangeShapeType="1"/>
            </p:cNvCxnSpPr>
            <p:nvPr/>
          </p:nvCxnSpPr>
          <p:spPr bwMode="auto">
            <a:xfrm>
              <a:off x="103072412" y="105555792"/>
              <a:ext cx="6638925" cy="0"/>
            </a:xfrm>
            <a:prstGeom prst="straightConnector1">
              <a:avLst/>
            </a:prstGeom>
            <a:ln>
              <a:headEnd/>
              <a:tailEnd/>
            </a:ln>
          </p:spPr>
          <p:style>
            <a:lnRef idx="1">
              <a:schemeClr val="accent2"/>
            </a:lnRef>
            <a:fillRef idx="2">
              <a:schemeClr val="accent2"/>
            </a:fillRef>
            <a:effectRef idx="1">
              <a:schemeClr val="accent2"/>
            </a:effectRef>
            <a:fontRef idx="minor">
              <a:schemeClr val="dk1"/>
            </a:fontRef>
          </p:style>
        </p:cxnSp>
        <p:sp>
          <p:nvSpPr>
            <p:cNvPr id="6" name="AutoShape 7"/>
            <p:cNvSpPr>
              <a:spLocks noChangeArrowheads="1"/>
            </p:cNvSpPr>
            <p:nvPr/>
          </p:nvSpPr>
          <p:spPr bwMode="auto">
            <a:xfrm>
              <a:off x="104241409" y="105289350"/>
              <a:ext cx="4272287" cy="280718"/>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smtClean="0">
                  <a:ln>
                    <a:noFill/>
                  </a:ln>
                  <a:solidFill>
                    <a:srgbClr val="000000"/>
                  </a:solidFill>
                  <a:effectLst/>
                  <a:latin typeface="Segoe Print" panose="02000600000000000000" pitchFamily="2" charset="0"/>
                </a:rPr>
                <a:t>Teknoloji </a:t>
              </a:r>
              <a:r>
                <a:rPr kumimoji="0" lang="en-US" altLang="tr-TR" b="0" i="0" u="none" strike="noStrike" cap="none" normalizeH="0" baseline="0" dirty="0" err="1" smtClean="0">
                  <a:ln>
                    <a:noFill/>
                  </a:ln>
                  <a:solidFill>
                    <a:srgbClr val="000000"/>
                  </a:solidFill>
                  <a:effectLst/>
                  <a:latin typeface="Segoe Print" panose="02000600000000000000" pitchFamily="2" charset="0"/>
                </a:rPr>
                <a:t>yönünden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değerlendirelim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sp>
        <p:nvSpPr>
          <p:cNvPr id="14" name="Dikdörtgen 13"/>
          <p:cNvSpPr/>
          <p:nvPr/>
        </p:nvSpPr>
        <p:spPr>
          <a:xfrm>
            <a:off x="852333" y="886153"/>
            <a:ext cx="10725150" cy="923330"/>
          </a:xfrm>
          <a:prstGeom prst="rect">
            <a:avLst/>
          </a:prstGeom>
        </p:spPr>
        <p:txBody>
          <a:bodyPr wrap="square">
            <a:spAutoFit/>
          </a:bodyPr>
          <a:lstStyle/>
          <a:p>
            <a:r>
              <a:rPr lang="en-US"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p:txBody>
      </p:sp>
      <p:grpSp>
        <p:nvGrpSpPr>
          <p:cNvPr id="17" name="Grup 16"/>
          <p:cNvGrpSpPr/>
          <p:nvPr/>
        </p:nvGrpSpPr>
        <p:grpSpPr>
          <a:xfrm>
            <a:off x="1801515" y="3476755"/>
            <a:ext cx="8697747" cy="505975"/>
            <a:chOff x="2794597" y="3604272"/>
            <a:chExt cx="6638925" cy="269875"/>
          </a:xfrm>
        </p:grpSpPr>
        <p:cxnSp>
          <p:nvCxnSpPr>
            <p:cNvPr id="11279" name="AutoShape 15"/>
            <p:cNvCxnSpPr>
              <a:cxnSpLocks noChangeShapeType="1"/>
            </p:cNvCxnSpPr>
            <p:nvPr/>
          </p:nvCxnSpPr>
          <p:spPr bwMode="auto">
            <a:xfrm>
              <a:off x="2794597" y="3810225"/>
              <a:ext cx="6638925" cy="0"/>
            </a:xfrm>
            <a:prstGeom prst="straightConnector1">
              <a:avLst/>
            </a:prstGeom>
            <a:ln>
              <a:headEnd/>
              <a:tailEnd/>
            </a:ln>
          </p:spPr>
          <p:style>
            <a:lnRef idx="1">
              <a:schemeClr val="dk1"/>
            </a:lnRef>
            <a:fillRef idx="2">
              <a:schemeClr val="dk1"/>
            </a:fillRef>
            <a:effectRef idx="1">
              <a:schemeClr val="dk1"/>
            </a:effectRef>
            <a:fontRef idx="minor">
              <a:schemeClr val="dk1"/>
            </a:fontRef>
          </p:style>
        </p:cxnSp>
        <p:sp>
          <p:nvSpPr>
            <p:cNvPr id="15" name="AutoShape 16"/>
            <p:cNvSpPr>
              <a:spLocks noChangeArrowheads="1"/>
            </p:cNvSpPr>
            <p:nvPr/>
          </p:nvSpPr>
          <p:spPr bwMode="auto">
            <a:xfrm>
              <a:off x="3924945" y="3604272"/>
              <a:ext cx="4298950" cy="269875"/>
            </a:xfrm>
            <a:prstGeom prst="roundRect">
              <a:avLst>
                <a:gd name="adj" fmla="val 50000"/>
              </a:avLst>
            </a:prstGeom>
            <a:ln>
              <a:headEnd/>
              <a:tailEnd/>
            </a:ln>
          </p:spPr>
          <p:style>
            <a:lnRef idx="1">
              <a:schemeClr val="dk1"/>
            </a:lnRef>
            <a:fillRef idx="2">
              <a:schemeClr val="dk1"/>
            </a:fillRef>
            <a:effectRef idx="1">
              <a:schemeClr val="dk1"/>
            </a:effectRef>
            <a:fontRef idx="minor">
              <a:schemeClr val="dk1"/>
            </a:fontRef>
          </p:style>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Tasarımı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ergonomik</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yönden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değerlendirelim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grpSp>
        <p:nvGrpSpPr>
          <p:cNvPr id="18" name="Grup 17"/>
          <p:cNvGrpSpPr/>
          <p:nvPr/>
        </p:nvGrpSpPr>
        <p:grpSpPr>
          <a:xfrm>
            <a:off x="1847270" y="5025908"/>
            <a:ext cx="8697747" cy="505975"/>
            <a:chOff x="2794597" y="4859563"/>
            <a:chExt cx="6638925" cy="269875"/>
          </a:xfrm>
        </p:grpSpPr>
        <p:cxnSp>
          <p:nvCxnSpPr>
            <p:cNvPr id="11281" name="AutoShape 17"/>
            <p:cNvCxnSpPr>
              <a:cxnSpLocks noChangeShapeType="1"/>
            </p:cNvCxnSpPr>
            <p:nvPr/>
          </p:nvCxnSpPr>
          <p:spPr bwMode="auto">
            <a:xfrm>
              <a:off x="2794597" y="5129438"/>
              <a:ext cx="6638925" cy="0"/>
            </a:xfrm>
            <a:prstGeom prst="straightConnector1">
              <a:avLst/>
            </a:prstGeom>
            <a:ln>
              <a:headEnd/>
              <a:tailEnd/>
            </a:ln>
          </p:spPr>
          <p:style>
            <a:lnRef idx="1">
              <a:schemeClr val="accent4"/>
            </a:lnRef>
            <a:fillRef idx="2">
              <a:schemeClr val="accent4"/>
            </a:fillRef>
            <a:effectRef idx="1">
              <a:schemeClr val="accent4"/>
            </a:effectRef>
            <a:fontRef idx="minor">
              <a:schemeClr val="dk1"/>
            </a:fontRef>
          </p:style>
        </p:cxnSp>
        <p:sp>
          <p:nvSpPr>
            <p:cNvPr id="16" name="AutoShape 18"/>
            <p:cNvSpPr>
              <a:spLocks noChangeArrowheads="1"/>
            </p:cNvSpPr>
            <p:nvPr/>
          </p:nvSpPr>
          <p:spPr bwMode="auto">
            <a:xfrm>
              <a:off x="3929660" y="4859563"/>
              <a:ext cx="4298950" cy="269875"/>
            </a:xfrm>
            <a:prstGeom prst="roundRect">
              <a:avLst>
                <a:gd name="adj" fmla="val 50000"/>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tr-TR" b="0" i="0" u="none" strike="noStrike" cap="none" normalizeH="0" baseline="0" dirty="0" err="1" smtClean="0">
                  <a:ln>
                    <a:noFill/>
                  </a:ln>
                  <a:solidFill>
                    <a:srgbClr val="000000"/>
                  </a:solidFill>
                  <a:effectLst/>
                  <a:latin typeface="Segoe Print" panose="02000600000000000000" pitchFamily="2" charset="0"/>
                </a:rPr>
                <a:t>Tasarımı</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estetik</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yönden</a:t>
              </a:r>
              <a:r>
                <a:rPr kumimoji="0" lang="en-US" altLang="tr-TR" b="0" i="0" u="none" strike="noStrike" cap="none" normalizeH="0" baseline="0" dirty="0" smtClean="0">
                  <a:ln>
                    <a:noFill/>
                  </a:ln>
                  <a:solidFill>
                    <a:srgbClr val="000000"/>
                  </a:solidFill>
                  <a:effectLst/>
                  <a:latin typeface="Segoe Print" panose="02000600000000000000" pitchFamily="2" charset="0"/>
                </a:rPr>
                <a:t> </a:t>
              </a:r>
              <a:r>
                <a:rPr kumimoji="0" lang="en-US" altLang="tr-TR" b="0" i="0" u="none" strike="noStrike" cap="none" normalizeH="0" baseline="0" dirty="0" err="1" smtClean="0">
                  <a:ln>
                    <a:noFill/>
                  </a:ln>
                  <a:solidFill>
                    <a:srgbClr val="000000"/>
                  </a:solidFill>
                  <a:effectLst/>
                  <a:latin typeface="Segoe Print" panose="02000600000000000000" pitchFamily="2" charset="0"/>
                </a:rPr>
                <a:t>değerlendirelim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sp>
        <p:nvSpPr>
          <p:cNvPr id="23" name="Dikdörtgen 22"/>
          <p:cNvSpPr/>
          <p:nvPr/>
        </p:nvSpPr>
        <p:spPr>
          <a:xfrm>
            <a:off x="852333" y="2418151"/>
            <a:ext cx="10725150" cy="923330"/>
          </a:xfrm>
          <a:prstGeom prst="rect">
            <a:avLst/>
          </a:prstGeom>
        </p:spPr>
        <p:txBody>
          <a:bodyPr wrap="square">
            <a:spAutoFit/>
          </a:bodyPr>
          <a:lstStyle/>
          <a:p>
            <a:r>
              <a:rPr lang="en-US"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p:txBody>
      </p:sp>
      <p:sp>
        <p:nvSpPr>
          <p:cNvPr id="24" name="Dikdörtgen 23"/>
          <p:cNvSpPr/>
          <p:nvPr/>
        </p:nvSpPr>
        <p:spPr>
          <a:xfrm>
            <a:off x="852333" y="3982732"/>
            <a:ext cx="10725150" cy="923330"/>
          </a:xfrm>
          <a:prstGeom prst="rect">
            <a:avLst/>
          </a:prstGeom>
        </p:spPr>
        <p:txBody>
          <a:bodyPr wrap="square">
            <a:spAutoFit/>
          </a:bodyPr>
          <a:lstStyle/>
          <a:p>
            <a:r>
              <a:rPr lang="en-US"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p:txBody>
      </p:sp>
      <p:sp>
        <p:nvSpPr>
          <p:cNvPr id="25" name="Dikdörtgen 24"/>
          <p:cNvSpPr/>
          <p:nvPr/>
        </p:nvSpPr>
        <p:spPr>
          <a:xfrm>
            <a:off x="852333" y="5531883"/>
            <a:ext cx="10725150" cy="923330"/>
          </a:xfrm>
          <a:prstGeom prst="rect">
            <a:avLst/>
          </a:prstGeom>
        </p:spPr>
        <p:txBody>
          <a:bodyPr wrap="square">
            <a:spAutoFit/>
          </a:bodyPr>
          <a:lstStyle/>
          <a:p>
            <a:r>
              <a:rPr lang="en-US" kern="1400" dirty="0" smtClean="0">
                <a:solidFill>
                  <a:srgbClr val="000000"/>
                </a:solidFill>
                <a:latin typeface="Segoe Print" panose="02000600000000000000" pitchFamily="2"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kern="14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xmlns="" val="33590796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004341" y="2739068"/>
            <a:ext cx="9773587" cy="2349361"/>
          </a:xfrm>
          <a:prstGeom prst="rect">
            <a:avLst/>
          </a:prstGeom>
        </p:spPr>
        <p:txBody>
          <a:bodyPr wrap="square">
            <a:spAutoFit/>
          </a:bodyPr>
          <a:lstStyle/>
          <a:p>
            <a:pPr>
              <a:lnSpc>
                <a:spcPts val="1350"/>
              </a:lnSpc>
            </a:pPr>
            <a:r>
              <a:rPr lang="tr-TR" b="1" u="sng" kern="1400" dirty="0">
                <a:solidFill>
                  <a:srgbClr val="000000"/>
                </a:solidFill>
                <a:latin typeface="Segoe Print" panose="02000600000000000000" pitchFamily="2" charset="0"/>
              </a:rPr>
              <a:t>2-Temel Tasarım Ünitesi </a:t>
            </a:r>
            <a:endParaRPr lang="tr-TR" kern="1400" dirty="0">
              <a:solidFill>
                <a:srgbClr val="000000"/>
              </a:solidFill>
              <a:latin typeface="Times New Roman" panose="02020603050405020304" pitchFamily="18" charset="0"/>
            </a:endParaRPr>
          </a:p>
          <a:p>
            <a:pPr>
              <a:lnSpc>
                <a:spcPct val="150000"/>
              </a:lnSpc>
            </a:pPr>
            <a:endParaRPr lang="tr-TR" kern="1400" dirty="0" smtClean="0">
              <a:solidFill>
                <a:srgbClr val="000000"/>
              </a:solidFill>
              <a:latin typeface="Segoe Print" panose="02000600000000000000" pitchFamily="2" charset="0"/>
            </a:endParaRPr>
          </a:p>
          <a:p>
            <a:pPr>
              <a:lnSpc>
                <a:spcPct val="150000"/>
              </a:lnSpc>
            </a:pPr>
            <a:r>
              <a:rPr lang="tr-TR" kern="1400" dirty="0" smtClean="0">
                <a:solidFill>
                  <a:srgbClr val="000000"/>
                </a:solidFill>
                <a:latin typeface="Segoe Print" panose="02000600000000000000" pitchFamily="2" charset="0"/>
              </a:rPr>
              <a:t>Tasarım </a:t>
            </a:r>
            <a:r>
              <a:rPr lang="tr-TR" kern="1400" dirty="0">
                <a:solidFill>
                  <a:srgbClr val="000000"/>
                </a:solidFill>
                <a:latin typeface="Segoe Print" panose="02000600000000000000" pitchFamily="2" charset="0"/>
              </a:rPr>
              <a:t>elemanlarını ve tasarım ilkelerini kullanarak </a:t>
            </a:r>
            <a:r>
              <a:rPr lang="tr-TR" kern="1400" dirty="0" smtClean="0">
                <a:solidFill>
                  <a:srgbClr val="000000"/>
                </a:solidFill>
                <a:latin typeface="Segoe Print" panose="02000600000000000000" pitchFamily="2" charset="0"/>
              </a:rPr>
              <a:t>bir tasarım etkinliği  oluşturacağız.</a:t>
            </a:r>
          </a:p>
          <a:p>
            <a:pPr>
              <a:lnSpc>
                <a:spcPct val="150000"/>
              </a:lnSpc>
            </a:pPr>
            <a:r>
              <a:rPr lang="tr-TR" kern="1400" dirty="0" smtClean="0">
                <a:solidFill>
                  <a:srgbClr val="000000"/>
                </a:solidFill>
                <a:latin typeface="Segoe Print" panose="02000600000000000000" pitchFamily="2" charset="0"/>
              </a:rPr>
              <a:t>Fikirlerimize ait  taslak</a:t>
            </a:r>
            <a:r>
              <a:rPr lang="tr-TR" kern="1400" dirty="0">
                <a:solidFill>
                  <a:srgbClr val="000000"/>
                </a:solidFill>
                <a:latin typeface="Segoe Print" panose="02000600000000000000" pitchFamily="2" charset="0"/>
              </a:rPr>
              <a:t>, teknik çizim, maket oluşumlarını </a:t>
            </a:r>
            <a:r>
              <a:rPr lang="tr-TR" kern="1400" dirty="0" smtClean="0">
                <a:solidFill>
                  <a:srgbClr val="000000"/>
                </a:solidFill>
                <a:latin typeface="Segoe Print" panose="02000600000000000000" pitchFamily="2" charset="0"/>
              </a:rPr>
              <a:t>öğrenecek ve örnek bir etkinlik yapacağız.</a:t>
            </a:r>
            <a:endParaRPr lang="tr-TR" kern="1400" dirty="0">
              <a:solidFill>
                <a:srgbClr val="000000"/>
              </a:solidFill>
              <a:latin typeface="Times New Roman" panose="02020603050405020304" pitchFamily="18" charset="0"/>
            </a:endParaRPr>
          </a:p>
        </p:txBody>
      </p:sp>
      <p:grpSp>
        <p:nvGrpSpPr>
          <p:cNvPr id="4" name="Group 2"/>
          <p:cNvGrpSpPr>
            <a:grpSpLocks/>
          </p:cNvGrpSpPr>
          <p:nvPr/>
        </p:nvGrpSpPr>
        <p:grpSpPr bwMode="auto">
          <a:xfrm>
            <a:off x="7034166" y="4820194"/>
            <a:ext cx="2005331" cy="1717040"/>
            <a:chOff x="116414550" y="106894145"/>
            <a:chExt cx="3133725" cy="2352415"/>
          </a:xfrm>
        </p:grpSpPr>
        <p:grpSp>
          <p:nvGrpSpPr>
            <p:cNvPr id="5" name="Group 3"/>
            <p:cNvGrpSpPr>
              <a:grpSpLocks/>
            </p:cNvGrpSpPr>
            <p:nvPr/>
          </p:nvGrpSpPr>
          <p:grpSpPr bwMode="auto">
            <a:xfrm>
              <a:off x="116414550" y="107543044"/>
              <a:ext cx="3133725" cy="1703516"/>
              <a:chOff x="116414550" y="107611357"/>
              <a:chExt cx="3667125" cy="1882853"/>
            </a:xfrm>
          </p:grpSpPr>
          <p:sp>
            <p:nvSpPr>
              <p:cNvPr id="7" name="AutoShape 4"/>
              <p:cNvSpPr>
                <a:spLocks noChangeArrowheads="1"/>
              </p:cNvSpPr>
              <p:nvPr/>
            </p:nvSpPr>
            <p:spPr bwMode="auto">
              <a:xfrm>
                <a:off x="117624225" y="108513216"/>
                <a:ext cx="1066800" cy="980994"/>
              </a:xfrm>
              <a:prstGeom prst="cube">
                <a:avLst>
                  <a:gd name="adj" fmla="val 25000"/>
                </a:avLst>
              </a:prstGeom>
              <a:solidFill>
                <a:srgbClr val="FFFFFF"/>
              </a:solidFill>
              <a:ln w="9525" algn="ctr">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sp>
            <p:nvSpPr>
              <p:cNvPr id="8" name="AutoShape 5"/>
              <p:cNvSpPr>
                <a:spLocks noChangeArrowheads="1"/>
              </p:cNvSpPr>
              <p:nvPr/>
            </p:nvSpPr>
            <p:spPr bwMode="auto">
              <a:xfrm>
                <a:off x="116414550" y="107895087"/>
                <a:ext cx="1066800" cy="980994"/>
              </a:xfrm>
              <a:prstGeom prst="cube">
                <a:avLst>
                  <a:gd name="adj" fmla="val 25000"/>
                </a:avLst>
              </a:prstGeom>
              <a:solidFill>
                <a:srgbClr val="FFFFFF"/>
              </a:solidFill>
              <a:ln w="9525" algn="ctr">
                <a:solidFill>
                  <a:srgbClr val="0000FF"/>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sp>
            <p:nvSpPr>
              <p:cNvPr id="9" name="AutoShape 6"/>
              <p:cNvSpPr>
                <a:spLocks noChangeArrowheads="1"/>
              </p:cNvSpPr>
              <p:nvPr/>
            </p:nvSpPr>
            <p:spPr bwMode="auto">
              <a:xfrm>
                <a:off x="117090825" y="107611357"/>
                <a:ext cx="2266950" cy="1514746"/>
              </a:xfrm>
              <a:prstGeom prst="cube">
                <a:avLst>
                  <a:gd name="adj" fmla="val 25000"/>
                </a:avLst>
              </a:prstGeom>
              <a:gradFill rotWithShape="0">
                <a:gsLst>
                  <a:gs pos="0">
                    <a:srgbClr val="FFFFFF"/>
                  </a:gs>
                  <a:gs pos="100000">
                    <a:srgbClr val="999999"/>
                  </a:gs>
                </a:gsLst>
                <a:lin ang="5400000" scaled="1"/>
              </a:gradFill>
              <a:ln w="9525" algn="ctr">
                <a:solidFill>
                  <a:srgbClr val="666666"/>
                </a:solidFill>
                <a:miter lim="800000"/>
                <a:headEnd/>
                <a:tailEnd/>
              </a:ln>
              <a:effectLst>
                <a:outerShdw dist="28398" dir="3806097" algn="ctr" rotWithShape="0">
                  <a:srgbClr val="808080">
                    <a:alpha val="50000"/>
                  </a:srgbClr>
                </a:outerShdw>
              </a:effectLst>
            </p:spPr>
            <p:txBody>
              <a:bodyPr vert="horz" wrap="square" lIns="36576" tIns="36576" rIns="36576" bIns="36576" numCol="1" anchor="t" anchorCtr="0" compatLnSpc="1">
                <a:prstTxWarp prst="textNoShape">
                  <a:avLst/>
                </a:prstTxWarp>
              </a:bodyPr>
              <a:lstStyle/>
              <a:p>
                <a:endParaRPr lang="tr-TR"/>
              </a:p>
            </p:txBody>
          </p:sp>
          <p:sp>
            <p:nvSpPr>
              <p:cNvPr id="10" name="AutoShape 7"/>
              <p:cNvSpPr>
                <a:spLocks noChangeArrowheads="1"/>
              </p:cNvSpPr>
              <p:nvPr/>
            </p:nvSpPr>
            <p:spPr bwMode="auto">
              <a:xfrm>
                <a:off x="117462300" y="108197559"/>
                <a:ext cx="1066800" cy="980994"/>
              </a:xfrm>
              <a:prstGeom prst="cube">
                <a:avLst>
                  <a:gd name="adj" fmla="val 25000"/>
                </a:avLst>
              </a:prstGeom>
              <a:solidFill>
                <a:srgbClr val="FFFFFF"/>
              </a:solidFill>
              <a:ln w="9525" algn="ctr">
                <a:solidFill>
                  <a:srgbClr val="FF6600"/>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sp>
            <p:nvSpPr>
              <p:cNvPr id="11" name="AutoShape 8"/>
              <p:cNvSpPr>
                <a:spLocks noChangeArrowheads="1"/>
              </p:cNvSpPr>
              <p:nvPr/>
            </p:nvSpPr>
            <p:spPr bwMode="auto">
              <a:xfrm>
                <a:off x="119014875" y="107899411"/>
                <a:ext cx="1066800" cy="980994"/>
              </a:xfrm>
              <a:prstGeom prst="cube">
                <a:avLst>
                  <a:gd name="adj" fmla="val 25000"/>
                </a:avLst>
              </a:prstGeom>
              <a:solidFill>
                <a:srgbClr val="FFFFFF"/>
              </a:solidFill>
              <a:ln w="9525" algn="ctr">
                <a:solidFill>
                  <a:srgbClr val="0000FF"/>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grpSp>
        <p:sp>
          <p:nvSpPr>
            <p:cNvPr id="6" name="AutoShape 9"/>
            <p:cNvSpPr>
              <a:spLocks noChangeArrowheads="1"/>
            </p:cNvSpPr>
            <p:nvPr/>
          </p:nvSpPr>
          <p:spPr bwMode="auto">
            <a:xfrm>
              <a:off x="117570365" y="106894145"/>
              <a:ext cx="911630" cy="887557"/>
            </a:xfrm>
            <a:prstGeom prst="cube">
              <a:avLst>
                <a:gd name="adj" fmla="val 25000"/>
              </a:avLst>
            </a:prstGeom>
            <a:solidFill>
              <a:srgbClr val="FFFFFF"/>
            </a:solidFill>
            <a:ln w="9525" algn="ctr">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tr-TR"/>
            </a:p>
          </p:txBody>
        </p:sp>
      </p:grpSp>
      <p:pic>
        <p:nvPicPr>
          <p:cNvPr id="3082" name="Picture 10" descr="kirigami_0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95119" y="394210"/>
            <a:ext cx="2384459" cy="2437759"/>
          </a:xfrm>
          <a:prstGeom prst="roundRect">
            <a:avLst>
              <a:gd name="adj" fmla="val 16667"/>
            </a:avLst>
          </a:prstGeom>
          <a:noFill/>
          <a:ln w="9525"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8775074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619432" y="0"/>
            <a:ext cx="10958051"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pic>
        <p:nvPicPr>
          <p:cNvPr id="12290" name="Picture 2" descr="Tidy-Kids-Study-Center-Small-Kids-Room-Design-Inspire-Smart-Storage-and-Organization-Idea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59273" y="990123"/>
            <a:ext cx="7713164" cy="5115347"/>
          </a:xfrm>
          <a:prstGeom prst="rect">
            <a:avLst/>
          </a:prstGeom>
          <a:noFill/>
          <a:ln w="9525" algn="ctr">
            <a:solidFill>
              <a:srgbClr val="000000"/>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grpSp>
        <p:nvGrpSpPr>
          <p:cNvPr id="2" name="Group 3"/>
          <p:cNvGrpSpPr>
            <a:grpSpLocks/>
          </p:cNvGrpSpPr>
          <p:nvPr/>
        </p:nvGrpSpPr>
        <p:grpSpPr bwMode="auto">
          <a:xfrm>
            <a:off x="2224477" y="406004"/>
            <a:ext cx="7747960" cy="432593"/>
            <a:chOff x="103072412" y="105289350"/>
            <a:chExt cx="6638925" cy="280718"/>
          </a:xfrm>
        </p:grpSpPr>
        <p:cxnSp>
          <p:nvCxnSpPr>
            <p:cNvPr id="12292" name="AutoShape 4"/>
            <p:cNvCxnSpPr>
              <a:cxnSpLocks noChangeShapeType="1"/>
            </p:cNvCxnSpPr>
            <p:nvPr/>
          </p:nvCxnSpPr>
          <p:spPr bwMode="auto">
            <a:xfrm>
              <a:off x="103072412" y="105555792"/>
              <a:ext cx="6638925" cy="0"/>
            </a:xfrm>
            <a:prstGeom prst="straightConnector1">
              <a:avLst/>
            </a:prstGeom>
            <a:noFill/>
            <a:ln w="9525" algn="ctr">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cxnSp>
        <p:sp>
          <p:nvSpPr>
            <p:cNvPr id="4" name="AutoShape 5"/>
            <p:cNvSpPr>
              <a:spLocks noChangeArrowheads="1"/>
            </p:cNvSpPr>
            <p:nvPr/>
          </p:nvSpPr>
          <p:spPr bwMode="auto">
            <a:xfrm>
              <a:off x="104241409" y="105289350"/>
              <a:ext cx="4272287" cy="280718"/>
            </a:xfrm>
            <a:prstGeom prst="roundRect">
              <a:avLst>
                <a:gd name="adj" fmla="val 50000"/>
              </a:avLst>
            </a:prstGeom>
            <a:solidFill>
              <a:srgbClr val="FFFFFF"/>
            </a:solidFill>
            <a:ln w="9525" algn="in">
              <a:solidFill>
                <a:srgbClr val="0000FF"/>
              </a:solidFill>
              <a:round/>
              <a:headEnd/>
              <a:tailEnd/>
            </a:ln>
            <a:effectLst/>
            <a:extLs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1" i="0" u="none" strike="noStrike" cap="none" normalizeH="0" baseline="0" dirty="0" smtClean="0">
                  <a:ln>
                    <a:noFill/>
                  </a:ln>
                  <a:solidFill>
                    <a:srgbClr val="000000"/>
                  </a:solidFill>
                  <a:effectLst/>
                  <a:latin typeface="Segoe Print" panose="02000600000000000000" pitchFamily="2" charset="0"/>
                </a:rPr>
                <a:t>İCATLAR VE İŞLEVLERİ   ETKİNLİĞİ </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grpSp>
      <p:sp>
        <p:nvSpPr>
          <p:cNvPr id="5" name="Text Box 6"/>
          <p:cNvSpPr txBox="1">
            <a:spLocks noChangeArrowheads="1"/>
          </p:cNvSpPr>
          <p:nvPr/>
        </p:nvSpPr>
        <p:spPr bwMode="auto">
          <a:xfrm>
            <a:off x="1941589" y="6251491"/>
            <a:ext cx="8280305" cy="460488"/>
          </a:xfrm>
          <a:prstGeom prst="rect">
            <a:avLst/>
          </a:prstGeom>
          <a:noFill/>
          <a:ln w="9525" algn="ctr">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altLang="tr-TR" b="0" i="0" u="none" strike="noStrike" cap="none" normalizeH="0" baseline="0" dirty="0" smtClean="0">
                <a:ln>
                  <a:noFill/>
                </a:ln>
                <a:solidFill>
                  <a:srgbClr val="000000"/>
                </a:solidFill>
                <a:effectLst/>
                <a:latin typeface="Segoe Print" panose="02000600000000000000" pitchFamily="2" charset="0"/>
              </a:rPr>
              <a:t>Yukardaki resimde yer alan beş  icat belirleyip , işlevlerini yazalım</a:t>
            </a:r>
            <a:endParaRPr kumimoji="0" lang="tr-TR" altLang="tr-TR" b="0" i="0" u="none" strike="noStrike" cap="none" normalizeH="0" baseline="0" dirty="0" smtClean="0">
              <a:ln>
                <a:noFill/>
              </a:ln>
              <a:solidFill>
                <a:schemeClr val="tx1"/>
              </a:solidFill>
              <a:effectLst/>
              <a:latin typeface="Arial" panose="020B0604020202020204" pitchFamily="34" charset="0"/>
            </a:endParaRPr>
          </a:p>
        </p:txBody>
      </p:sp>
      <p:sp>
        <p:nvSpPr>
          <p:cNvPr id="8" name="Patlama 2 7"/>
          <p:cNvSpPr/>
          <p:nvPr/>
        </p:nvSpPr>
        <p:spPr>
          <a:xfrm>
            <a:off x="662251" y="962619"/>
            <a:ext cx="2558675" cy="1920240"/>
          </a:xfrm>
          <a:prstGeom prst="irregularSeal2">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ÖDEV</a:t>
            </a:r>
            <a:endParaRPr lang="tr-TR" sz="28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xmlns="" val="20969766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1019331" y="1117602"/>
            <a:ext cx="10088381" cy="1338828"/>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3-Tasarım Odaklı Süreç Ünitesi</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Tasarım </a:t>
            </a:r>
            <a:r>
              <a:rPr lang="tr-TR" kern="1400" dirty="0" smtClean="0">
                <a:solidFill>
                  <a:srgbClr val="000000"/>
                </a:solidFill>
                <a:latin typeface="Segoe Print" panose="02000600000000000000" pitchFamily="2" charset="0"/>
              </a:rPr>
              <a:t>sürecinin, </a:t>
            </a:r>
            <a:r>
              <a:rPr lang="tr-TR" kern="1400" dirty="0">
                <a:solidFill>
                  <a:srgbClr val="000000"/>
                </a:solidFill>
                <a:latin typeface="Segoe Print" panose="02000600000000000000" pitchFamily="2" charset="0"/>
              </a:rPr>
              <a:t>problem tanımlama, araştırma, planlama, oluşturma ve değerlendirme basamaklarından oluştuğunun </a:t>
            </a:r>
            <a:r>
              <a:rPr lang="tr-TR" kern="1400" dirty="0" smtClean="0">
                <a:solidFill>
                  <a:srgbClr val="000000"/>
                </a:solidFill>
                <a:latin typeface="Segoe Print" panose="02000600000000000000" pitchFamily="2" charset="0"/>
              </a:rPr>
              <a:t>kavrayacağız.</a:t>
            </a:r>
            <a:endParaRPr lang="tr-TR" kern="1400" dirty="0">
              <a:solidFill>
                <a:srgbClr val="000000"/>
              </a:solidFill>
              <a:latin typeface="Times New Roman" panose="02020603050405020304" pitchFamily="18" charset="0"/>
            </a:endParaRPr>
          </a:p>
        </p:txBody>
      </p:sp>
      <p:pic>
        <p:nvPicPr>
          <p:cNvPr id="5122" name="Resim 118"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19315" y="2676831"/>
            <a:ext cx="5275599" cy="3371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Tree>
    <p:extLst>
      <p:ext uri="{BB962C8B-B14F-4D97-AF65-F5344CB8AC3E}">
        <p14:creationId xmlns:p14="http://schemas.microsoft.com/office/powerpoint/2010/main" xmlns="" val="41351604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19529" y="0"/>
            <a:ext cx="10687986" cy="6858000"/>
          </a:xfrm>
          <a:prstGeom prst="rect">
            <a:avLst/>
          </a:prstGeom>
          <a:ln w="19050">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dirty="0"/>
          </a:p>
        </p:txBody>
      </p:sp>
      <p:sp>
        <p:nvSpPr>
          <p:cNvPr id="2" name="Dikdörtgen 1"/>
          <p:cNvSpPr/>
          <p:nvPr/>
        </p:nvSpPr>
        <p:spPr>
          <a:xfrm>
            <a:off x="998557" y="3431539"/>
            <a:ext cx="9953469" cy="1754326"/>
          </a:xfrm>
          <a:prstGeom prst="rect">
            <a:avLst/>
          </a:prstGeom>
        </p:spPr>
        <p:txBody>
          <a:bodyPr wrap="square">
            <a:spAutoFit/>
          </a:bodyPr>
          <a:lstStyle/>
          <a:p>
            <a:pPr>
              <a:lnSpc>
                <a:spcPct val="150000"/>
              </a:lnSpc>
            </a:pPr>
            <a:r>
              <a:rPr lang="tr-TR" b="1" u="sng" kern="1400" dirty="0">
                <a:solidFill>
                  <a:srgbClr val="000000"/>
                </a:solidFill>
                <a:latin typeface="Segoe Print" panose="02000600000000000000" pitchFamily="2" charset="0"/>
              </a:rPr>
              <a:t>4-Bilgisayar Destekli Tasarım Ünitesi </a:t>
            </a:r>
            <a:endParaRPr lang="tr-TR" kern="1400" dirty="0">
              <a:solidFill>
                <a:srgbClr val="000000"/>
              </a:solidFill>
              <a:latin typeface="Times New Roman" panose="02020603050405020304" pitchFamily="18" charset="0"/>
            </a:endParaRPr>
          </a:p>
          <a:p>
            <a:pPr>
              <a:lnSpc>
                <a:spcPct val="150000"/>
              </a:lnSpc>
            </a:pPr>
            <a:r>
              <a:rPr lang="tr-TR" kern="1400" dirty="0">
                <a:solidFill>
                  <a:srgbClr val="000000"/>
                </a:solidFill>
                <a:latin typeface="Segoe Print" panose="02000600000000000000" pitchFamily="2" charset="0"/>
              </a:rPr>
              <a:t>Bilgisayar destekli tasarım bilgisi ve süreçleri </a:t>
            </a:r>
            <a:r>
              <a:rPr lang="tr-TR" kern="1400" dirty="0" smtClean="0">
                <a:solidFill>
                  <a:srgbClr val="000000"/>
                </a:solidFill>
                <a:latin typeface="Segoe Print" panose="02000600000000000000" pitchFamily="2" charset="0"/>
              </a:rPr>
              <a:t>öğreneceğiz,</a:t>
            </a:r>
          </a:p>
          <a:p>
            <a:pPr>
              <a:lnSpc>
                <a:spcPct val="150000"/>
              </a:lnSpc>
            </a:pPr>
            <a:r>
              <a:rPr lang="tr-TR" kern="1400" dirty="0" smtClean="0">
                <a:solidFill>
                  <a:srgbClr val="000000"/>
                </a:solidFill>
                <a:latin typeface="Segoe Print" panose="02000600000000000000" pitchFamily="2" charset="0"/>
              </a:rPr>
              <a:t>Bilgisayar destekli </a:t>
            </a:r>
            <a:r>
              <a:rPr lang="tr-TR" kern="1400" dirty="0" err="1" smtClean="0">
                <a:solidFill>
                  <a:srgbClr val="000000"/>
                </a:solidFill>
                <a:latin typeface="Segoe Print" panose="02000600000000000000" pitchFamily="2" charset="0"/>
              </a:rPr>
              <a:t>sketch</a:t>
            </a:r>
            <a:r>
              <a:rPr lang="tr-TR" kern="1400" dirty="0" smtClean="0">
                <a:solidFill>
                  <a:srgbClr val="000000"/>
                </a:solidFill>
                <a:latin typeface="Segoe Print" panose="02000600000000000000" pitchFamily="2" charset="0"/>
              </a:rPr>
              <a:t> </a:t>
            </a:r>
            <a:r>
              <a:rPr lang="tr-TR" kern="1400" dirty="0" err="1" smtClean="0">
                <a:solidFill>
                  <a:srgbClr val="000000"/>
                </a:solidFill>
                <a:latin typeface="Segoe Print" panose="02000600000000000000" pitchFamily="2" charset="0"/>
              </a:rPr>
              <a:t>up</a:t>
            </a:r>
            <a:r>
              <a:rPr lang="tr-TR" kern="1400" dirty="0" smtClean="0">
                <a:solidFill>
                  <a:srgbClr val="000000"/>
                </a:solidFill>
                <a:latin typeface="Segoe Print" panose="02000600000000000000" pitchFamily="2" charset="0"/>
              </a:rPr>
              <a:t> programını kullanarak bilgisayarda tasarım fikirlerinin nasıl modellendiğini ve prototipleştirildiğini uygulayarak öğreneceğiz.</a:t>
            </a:r>
            <a:endParaRPr lang="tr-TR" kern="1400" dirty="0">
              <a:solidFill>
                <a:srgbClr val="000000"/>
              </a:solidFill>
              <a:latin typeface="Times New Roman" panose="02020603050405020304" pitchFamily="18" charset="0"/>
            </a:endParaRPr>
          </a:p>
        </p:txBody>
      </p:sp>
      <p:pic>
        <p:nvPicPr>
          <p:cNvPr id="4" name="Picture 2" descr="product-cad-design-computer-79863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98538" y="927462"/>
            <a:ext cx="3377571" cy="23492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CCCCCC"/>
                  </a:outerShdw>
                </a:effectLst>
              </a14:hiddenEffects>
            </a:ext>
          </a:extLst>
        </p:spPr>
      </p:pic>
    </p:spTree>
    <p:extLst>
      <p:ext uri="{BB962C8B-B14F-4D97-AF65-F5344CB8AC3E}">
        <p14:creationId xmlns:p14="http://schemas.microsoft.com/office/powerpoint/2010/main" xmlns="" val="32513316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2354</Words>
  <PresentationFormat>Özel</PresentationFormat>
  <Paragraphs>370</Paragraphs>
  <Slides>70</Slides>
  <Notes>0</Notes>
  <HiddenSlides>0</HiddenSlides>
  <MMClips>0</MMClips>
  <ScaleCrop>false</ScaleCrop>
  <HeadingPairs>
    <vt:vector size="4" baseType="variant">
      <vt:variant>
        <vt:lpstr>Tema</vt:lpstr>
      </vt:variant>
      <vt:variant>
        <vt:i4>1</vt:i4>
      </vt:variant>
      <vt:variant>
        <vt:lpstr>Slayt Başlıkları</vt:lpstr>
      </vt:variant>
      <vt:variant>
        <vt:i4>70</vt:i4>
      </vt:variant>
    </vt:vector>
  </HeadingPairs>
  <TitlesOfParts>
    <vt:vector size="71"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2017-09-23T21:53:54Z</dcterms:created>
  <dcterms:modified xsi:type="dcterms:W3CDTF">2018-12-09T12:32:40Z</dcterms:modified>
  <cp:category>https://www.sorubak.com</cp:category>
</cp:coreProperties>
</file>