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DD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8FB837D-C827-4EFA-A057-4D05807E0F7C}" styleName="Tema Uygulanmış Stil 1 - Vurgu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0D48-2C4D-40EC-83A0-A169E925E83D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3090-D44F-4396-A60C-800D2C077C7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871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0D48-2C4D-40EC-83A0-A169E925E83D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3090-D44F-4396-A60C-800D2C077C7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9622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0D48-2C4D-40EC-83A0-A169E925E83D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3090-D44F-4396-A60C-800D2C077C7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92367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0D48-2C4D-40EC-83A0-A169E925E83D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3090-D44F-4396-A60C-800D2C077C7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87477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0D48-2C4D-40EC-83A0-A169E925E83D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3090-D44F-4396-A60C-800D2C077C7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02910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0D48-2C4D-40EC-83A0-A169E925E83D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3090-D44F-4396-A60C-800D2C077C7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78033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0D48-2C4D-40EC-83A0-A169E925E83D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3090-D44F-4396-A60C-800D2C077C7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31837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0D48-2C4D-40EC-83A0-A169E925E83D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3090-D44F-4396-A60C-800D2C077C7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88332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0D48-2C4D-40EC-83A0-A169E925E83D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3090-D44F-4396-A60C-800D2C077C7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18858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0D48-2C4D-40EC-83A0-A169E925E83D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3090-D44F-4396-A60C-800D2C077C7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7616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40D48-2C4D-40EC-83A0-A169E925E83D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33090-D44F-4396-A60C-800D2C077C7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37588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rgbClr val="F7DD93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A40D48-2C4D-40EC-83A0-A169E925E83D}" type="datetimeFigureOut">
              <a:rPr lang="tr-TR" smtClean="0"/>
              <a:pPr/>
              <a:t>09/12/2018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33090-D44F-4396-A60C-800D2C077C7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04487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7350" y="5635279"/>
            <a:ext cx="6096000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0363" y="418352"/>
            <a:ext cx="3609975" cy="949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00FF"/>
                </a:solidFill>
              </a14:hiddenFill>
            </a:ext>
            <a:ext uri="{91240B29-F687-4F45-9708-019B960494DF}">
              <a14:hiddenLine xmlns:a14="http://schemas.microsoft.com/office/drawing/2010/main" xmlns="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2093" y="1117483"/>
            <a:ext cx="5443538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29" name="Picture 5" descr="product-cad-design-computer-79863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2093" y="1887827"/>
            <a:ext cx="4781550" cy="33258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4588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KJ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5197" y="1243629"/>
            <a:ext cx="8464146" cy="5084970"/>
          </a:xfrm>
          <a:prstGeom prst="rect">
            <a:avLst/>
          </a:prstGeom>
          <a:noFill/>
          <a:ln w="3175" algn="ctr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061991" y="333898"/>
            <a:ext cx="9842570" cy="689686"/>
            <a:chOff x="103080975" y="105289350"/>
            <a:chExt cx="6638925" cy="280718"/>
          </a:xfrm>
        </p:grpSpPr>
        <p:cxnSp>
          <p:nvCxnSpPr>
            <p:cNvPr id="7172" name="AutoShape 4"/>
            <p:cNvCxnSpPr>
              <a:cxnSpLocks noChangeShapeType="1"/>
            </p:cNvCxnSpPr>
            <p:nvPr/>
          </p:nvCxnSpPr>
          <p:spPr bwMode="auto">
            <a:xfrm>
              <a:off x="103080975" y="105555792"/>
              <a:ext cx="6638925" cy="0"/>
            </a:xfrm>
            <a:prstGeom prst="straightConnector1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cxnSp>
        <p:sp>
          <p:nvSpPr>
            <p:cNvPr id="3" name="AutoShape 5"/>
            <p:cNvSpPr>
              <a:spLocks noChangeArrowheads="1"/>
            </p:cNvSpPr>
            <p:nvPr/>
          </p:nvSpPr>
          <p:spPr bwMode="auto">
            <a:xfrm>
              <a:off x="103782140" y="105289350"/>
              <a:ext cx="5250483" cy="28071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" algn="in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tr-TR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egoe Print" panose="02000600000000000000" pitchFamily="2" charset="0"/>
                </a:rPr>
                <a:t>BİLGİSAYAR TESTEKLİ TASARIM– </a:t>
              </a:r>
              <a:r>
                <a:rPr kumimoji="0" lang="tr-TR" altLang="tr-TR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egoe Print" panose="02000600000000000000" pitchFamily="2" charset="0"/>
                </a:rPr>
                <a:t>BELLEK KULLANIMI</a:t>
              </a:r>
              <a:endParaRPr kumimoji="0" lang="tr-TR" altLang="tr-TR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42885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160060" y="2638780"/>
            <a:ext cx="8693648" cy="1673911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9525" algn="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BİLGİSAYAR TESTEKLİ TASARIM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tr-TR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SAYISAL HAFIZA GENİŞLİĞİ BELİRLEME ETKİNLİĞİ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2887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36728" y="900752"/>
            <a:ext cx="10140287" cy="2866030"/>
          </a:xfrm>
          <a:prstGeom prst="rect">
            <a:avLst/>
          </a:prstGeom>
          <a:solidFill>
            <a:srgbClr val="FFFFFF"/>
          </a:solidFill>
          <a:ln w="3175" algn="ctr">
            <a:solidFill>
              <a:srgbClr val="CCCC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1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pPr lvl="1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Farklı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basamakta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sayılar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saniyede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bir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sayı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olacak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şekilde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okunur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ve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bu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sayıların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aynı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sırada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geri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söylenmesi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istenir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.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Yanlış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yapılmadan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söylenen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en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uzun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basamaklı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sayının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basamağı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,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bireyin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basamak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için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hafıza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genişliği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olarak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kabul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edilir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.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2087490" y="4693621"/>
            <a:ext cx="569913" cy="5461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8</a:t>
            </a:r>
            <a:endParaRPr kumimoji="0" lang="tr-TR" altLang="tr-T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2936803" y="4693621"/>
            <a:ext cx="569912" cy="5461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7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3921053" y="4674571"/>
            <a:ext cx="569912" cy="5461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5</a:t>
            </a:r>
            <a:endParaRPr kumimoji="0" lang="tr-TR" altLang="tr-T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4956103" y="4674571"/>
            <a:ext cx="569912" cy="5461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3</a:t>
            </a:r>
            <a:endParaRPr kumimoji="0" lang="tr-TR" altLang="tr-T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5951465" y="4674571"/>
            <a:ext cx="569913" cy="546100"/>
          </a:xfrm>
          <a:prstGeom prst="ellipse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9</a:t>
            </a:r>
            <a:endParaRPr kumimoji="0" lang="tr-TR" altLang="tr-T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008740" y="4674571"/>
            <a:ext cx="569913" cy="546100"/>
          </a:xfrm>
          <a:prstGeom prst="ellipse">
            <a:avLst/>
          </a:prstGeom>
          <a:solidFill>
            <a:srgbClr val="00B0F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6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8013628" y="4674571"/>
            <a:ext cx="569912" cy="546100"/>
          </a:xfrm>
          <a:prstGeom prst="ellipse">
            <a:avLst/>
          </a:prstGeom>
          <a:solidFill>
            <a:srgbClr val="7030A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4</a:t>
            </a:r>
            <a:endParaRPr kumimoji="0" lang="tr-TR" altLang="tr-T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2014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68419486"/>
              </p:ext>
            </p:extLst>
          </p:nvPr>
        </p:nvGraphicFramePr>
        <p:xfrm>
          <a:off x="750627" y="1241945"/>
          <a:ext cx="10918209" cy="442187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207341">
                  <a:extLst>
                    <a:ext uri="{9D8B030D-6E8A-4147-A177-3AD203B41FA5}">
                      <a16:colId xmlns:a16="http://schemas.microsoft.com/office/drawing/2014/main" xmlns="" val="4043849921"/>
                    </a:ext>
                  </a:extLst>
                </a:gridCol>
                <a:gridCol w="6121507">
                  <a:extLst>
                    <a:ext uri="{9D8B030D-6E8A-4147-A177-3AD203B41FA5}">
                      <a16:colId xmlns:a16="http://schemas.microsoft.com/office/drawing/2014/main" xmlns="" val="852344697"/>
                    </a:ext>
                  </a:extLst>
                </a:gridCol>
                <a:gridCol w="3589361">
                  <a:extLst>
                    <a:ext uri="{9D8B030D-6E8A-4147-A177-3AD203B41FA5}">
                      <a16:colId xmlns:a16="http://schemas.microsoft.com/office/drawing/2014/main" xmlns="" val="3995820039"/>
                    </a:ext>
                  </a:extLst>
                </a:gridCol>
              </a:tblGrid>
              <a:tr h="1165455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SEÇİLEN ÖĞRENCİLER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HAFIZA GENİŞLİĞİ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5994522"/>
                  </a:ext>
                </a:extLst>
              </a:tr>
              <a:tr h="651284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1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4847641"/>
                  </a:ext>
                </a:extLst>
              </a:tr>
              <a:tr h="651284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2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83289449"/>
                  </a:ext>
                </a:extLst>
              </a:tr>
              <a:tr h="651284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3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5694959"/>
                  </a:ext>
                </a:extLst>
              </a:tr>
              <a:tr h="651284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4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7755977"/>
                  </a:ext>
                </a:extLst>
              </a:tr>
              <a:tr h="651284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5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 dirty="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 dirty="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2377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65135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828801" y="2529599"/>
            <a:ext cx="8079498" cy="142825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9525" algn="in">
            <a:solidFill>
              <a:srgbClr val="0000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BİLGİSAYAR TESTEKLİ TASARIM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tr-TR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GÖRSEL HAFIZA GENİŞLİĞİ BELİRLEME ETKİNLİĞİ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251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298987" y="228671"/>
            <a:ext cx="9259902" cy="2637359"/>
          </a:xfrm>
          <a:prstGeom prst="rect">
            <a:avLst/>
          </a:prstGeom>
          <a:solidFill>
            <a:srgbClr val="FFFFFF"/>
          </a:solidFill>
          <a:ln w="3175" algn="ctr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225"/>
              </a:spcAft>
              <a:buClrTx/>
              <a:buSzTx/>
              <a:buFontTx/>
              <a:buNone/>
              <a:tabLst/>
            </a:pP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pPr lvl="1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225"/>
              </a:spcAft>
            </a:pP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Bireye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saniye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başina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bir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çizim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gösterilir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.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(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Segoe Print" panose="02000600000000000000" pitchFamily="2" charset="0"/>
              </a:rPr>
              <a:t>Mum,kuğu,kalp,tekne,kanca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Segoe Print" panose="02000600000000000000" pitchFamily="2" charset="0"/>
              </a:rPr>
              <a:t>,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Segoe Print" panose="02000600000000000000" pitchFamily="2" charset="0"/>
              </a:rPr>
              <a:t>uçurtma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Segoe Print" panose="02000600000000000000" pitchFamily="2" charset="0"/>
              </a:rPr>
              <a:t> ,araba ,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Segoe Print" panose="02000600000000000000" pitchFamily="2" charset="0"/>
              </a:rPr>
              <a:t>kardan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Segoe Print" panose="02000600000000000000" pitchFamily="2" charset="0"/>
              </a:rPr>
              <a:t>adam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Segoe Print" panose="02000600000000000000" pitchFamily="2" charset="0"/>
              </a:rPr>
              <a:t>,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Segoe Print" panose="02000600000000000000" pitchFamily="2" charset="0"/>
              </a:rPr>
              <a:t>sandalye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Segoe Print" panose="02000600000000000000" pitchFamily="2" charset="0"/>
              </a:rPr>
              <a:t> ,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Segoe Print" panose="02000600000000000000" pitchFamily="2" charset="0"/>
              </a:rPr>
              <a:t>tekerlek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Segoe Print" panose="02000600000000000000" pitchFamily="2" charset="0"/>
              </a:rPr>
              <a:t>) 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Bu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çizimlerin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sırası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ile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sayması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istendiğinde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,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bireyin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yanlış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yapmadan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saydığı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en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uzun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liste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,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bireyin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resim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için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hafıza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genişliği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olarak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kabul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</a:t>
            </a:r>
            <a:r>
              <a:rPr kumimoji="0" lang="en-US" altLang="tr-TR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edilir</a:t>
            </a: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.</a:t>
            </a:r>
            <a:endParaRPr kumimoji="0" lang="en-US" altLang="tr-TR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4" name="Grup 3"/>
          <p:cNvGrpSpPr/>
          <p:nvPr/>
        </p:nvGrpSpPr>
        <p:grpSpPr>
          <a:xfrm>
            <a:off x="1287652" y="3168864"/>
            <a:ext cx="9271237" cy="3327470"/>
            <a:chOff x="1728859" y="4001377"/>
            <a:chExt cx="6492875" cy="2319337"/>
          </a:xfrm>
        </p:grpSpPr>
        <p:grpSp>
          <p:nvGrpSpPr>
            <p:cNvPr id="3" name="Grup 2"/>
            <p:cNvGrpSpPr/>
            <p:nvPr/>
          </p:nvGrpSpPr>
          <p:grpSpPr>
            <a:xfrm>
              <a:off x="1728859" y="4001377"/>
              <a:ext cx="6492875" cy="2319337"/>
              <a:chOff x="1728859" y="4001377"/>
              <a:chExt cx="6492875" cy="2319337"/>
            </a:xfrm>
          </p:grpSpPr>
          <p:pic>
            <p:nvPicPr>
              <p:cNvPr id="14339" name="Picture 3" descr="Vintage_Candle_PNG_Clip-Art_Image[1]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859" y="4001377"/>
                <a:ext cx="776288" cy="9636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</p:pic>
          <p:pic>
            <p:nvPicPr>
              <p:cNvPr id="14340" name="Picture 4" descr="Schwan[1]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57584" y="4072814"/>
                <a:ext cx="879475" cy="8302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</p:pic>
          <p:pic>
            <p:nvPicPr>
              <p:cNvPr id="14341" name="Picture 5" descr="2711180938_1[1]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54609" y="4072814"/>
                <a:ext cx="644525" cy="8302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</p:pic>
          <p:pic>
            <p:nvPicPr>
              <p:cNvPr id="14342" name="Picture 6" descr="Sail-PNG-HD[1]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97659" y="4087102"/>
                <a:ext cx="819150" cy="8286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</p:pic>
          <p:pic>
            <p:nvPicPr>
              <p:cNvPr id="14343" name="Picture 7" descr="kanca[1]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89909" y="4087102"/>
                <a:ext cx="569913" cy="8286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</p:pic>
          <p:pic>
            <p:nvPicPr>
              <p:cNvPr id="14344" name="Picture 8" descr="red-kite[1]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36797" y="5282489"/>
                <a:ext cx="766762" cy="911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</p:pic>
          <p:pic>
            <p:nvPicPr>
              <p:cNvPr id="14345" name="Picture 9" descr="yellow-muscle-car-icon-png-14[1]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86122" y="4895139"/>
                <a:ext cx="1425575" cy="14255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</p:pic>
          <p:pic>
            <p:nvPicPr>
              <p:cNvPr id="14346" name="Picture 10" descr="PNGPIX-COM-Classic-Luxury-Chair-PNG-Transparent-Image-500x875[1]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5597" y="5065002"/>
                <a:ext cx="769937" cy="10572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</p:pic>
          <p:pic>
            <p:nvPicPr>
              <p:cNvPr id="14347" name="Picture 11" descr="tire-151270_640[1]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02584" y="5157077"/>
                <a:ext cx="819150" cy="8921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4348" name="Picture 12" descr="snow man  PNG ile ilgili görsel sonucu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2672" y="5161862"/>
              <a:ext cx="965201" cy="965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Oval 3"/>
          <p:cNvSpPr>
            <a:spLocks noChangeArrowheads="1"/>
          </p:cNvSpPr>
          <p:nvPr/>
        </p:nvSpPr>
        <p:spPr bwMode="auto">
          <a:xfrm>
            <a:off x="2125663" y="4530911"/>
            <a:ext cx="569913" cy="5461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altLang="tr-TR" dirty="0">
                <a:solidFill>
                  <a:srgbClr val="000000"/>
                </a:solidFill>
                <a:latin typeface="Segoe Print" panose="02000600000000000000" pitchFamily="2" charset="0"/>
              </a:rPr>
              <a:t>6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Oval 4"/>
          <p:cNvSpPr>
            <a:spLocks noChangeArrowheads="1"/>
          </p:cNvSpPr>
          <p:nvPr/>
        </p:nvSpPr>
        <p:spPr bwMode="auto">
          <a:xfrm>
            <a:off x="2130028" y="3209786"/>
            <a:ext cx="569912" cy="5461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altLang="tr-TR" dirty="0">
                <a:solidFill>
                  <a:srgbClr val="000000"/>
                </a:solidFill>
                <a:latin typeface="Segoe Print" panose="02000600000000000000" pitchFamily="2" charset="0"/>
              </a:rPr>
              <a:t>1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Oval 5"/>
          <p:cNvSpPr>
            <a:spLocks noChangeArrowheads="1"/>
          </p:cNvSpPr>
          <p:nvPr/>
        </p:nvSpPr>
        <p:spPr bwMode="auto">
          <a:xfrm>
            <a:off x="4436436" y="3194192"/>
            <a:ext cx="569912" cy="5461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altLang="tr-TR" dirty="0">
                <a:solidFill>
                  <a:srgbClr val="000000"/>
                </a:solidFill>
                <a:latin typeface="Segoe Print" panose="02000600000000000000" pitchFamily="2" charset="0"/>
              </a:rPr>
              <a:t>2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Oval 6"/>
          <p:cNvSpPr>
            <a:spLocks noChangeArrowheads="1"/>
          </p:cNvSpPr>
          <p:nvPr/>
        </p:nvSpPr>
        <p:spPr bwMode="auto">
          <a:xfrm>
            <a:off x="6428083" y="3209786"/>
            <a:ext cx="569912" cy="5461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3</a:t>
            </a:r>
            <a:endParaRPr kumimoji="0" lang="tr-TR" altLang="tr-TR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Oval 7"/>
          <p:cNvSpPr>
            <a:spLocks noChangeArrowheads="1"/>
          </p:cNvSpPr>
          <p:nvPr/>
        </p:nvSpPr>
        <p:spPr bwMode="auto">
          <a:xfrm>
            <a:off x="4436436" y="4480721"/>
            <a:ext cx="569913" cy="546100"/>
          </a:xfrm>
          <a:prstGeom prst="ellipse">
            <a:avLst/>
          </a:prstGeom>
          <a:solidFill>
            <a:srgbClr val="00B05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altLang="tr-TR" dirty="0">
                <a:solidFill>
                  <a:srgbClr val="000000"/>
                </a:solidFill>
                <a:latin typeface="Segoe Print" panose="02000600000000000000" pitchFamily="2" charset="0"/>
              </a:rPr>
              <a:t>7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Oval 8"/>
          <p:cNvSpPr>
            <a:spLocks noChangeArrowheads="1"/>
          </p:cNvSpPr>
          <p:nvPr/>
        </p:nvSpPr>
        <p:spPr bwMode="auto">
          <a:xfrm>
            <a:off x="8535119" y="3212069"/>
            <a:ext cx="569913" cy="546100"/>
          </a:xfrm>
          <a:prstGeom prst="ellipse">
            <a:avLst/>
          </a:prstGeom>
          <a:solidFill>
            <a:srgbClr val="00B0F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altLang="tr-TR" dirty="0">
                <a:solidFill>
                  <a:srgbClr val="000000"/>
                </a:solidFill>
                <a:latin typeface="Segoe Print" panose="02000600000000000000" pitchFamily="2" charset="0"/>
              </a:rPr>
              <a:t>4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Oval 9"/>
          <p:cNvSpPr>
            <a:spLocks noChangeArrowheads="1"/>
          </p:cNvSpPr>
          <p:nvPr/>
        </p:nvSpPr>
        <p:spPr bwMode="auto">
          <a:xfrm>
            <a:off x="10470484" y="3212215"/>
            <a:ext cx="569912" cy="546100"/>
          </a:xfrm>
          <a:prstGeom prst="ellipse">
            <a:avLst/>
          </a:prstGeom>
          <a:solidFill>
            <a:srgbClr val="7030A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altLang="tr-TR" dirty="0">
                <a:solidFill>
                  <a:srgbClr val="000000"/>
                </a:solidFill>
                <a:latin typeface="Segoe Print" panose="02000600000000000000" pitchFamily="2" charset="0"/>
              </a:rPr>
              <a:t>5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Oval 7"/>
          <p:cNvSpPr>
            <a:spLocks noChangeArrowheads="1"/>
          </p:cNvSpPr>
          <p:nvPr/>
        </p:nvSpPr>
        <p:spPr bwMode="auto">
          <a:xfrm>
            <a:off x="6429365" y="4421759"/>
            <a:ext cx="569913" cy="546100"/>
          </a:xfrm>
          <a:prstGeom prst="ellipse">
            <a:avLst/>
          </a:prstGeom>
          <a:solidFill>
            <a:srgbClr val="FF000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altLang="tr-TR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8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Oval 7"/>
          <p:cNvSpPr>
            <a:spLocks noChangeArrowheads="1"/>
          </p:cNvSpPr>
          <p:nvPr/>
        </p:nvSpPr>
        <p:spPr bwMode="auto">
          <a:xfrm>
            <a:off x="8555442" y="4453405"/>
            <a:ext cx="569913" cy="5461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altLang="tr-TR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9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Oval 7"/>
          <p:cNvSpPr>
            <a:spLocks noChangeArrowheads="1"/>
          </p:cNvSpPr>
          <p:nvPr/>
        </p:nvSpPr>
        <p:spPr bwMode="auto">
          <a:xfrm>
            <a:off x="10470484" y="4431005"/>
            <a:ext cx="569913" cy="546100"/>
          </a:xfrm>
          <a:prstGeom prst="ellipse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altLang="tr-TR" sz="1600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10</a:t>
            </a:r>
            <a:endParaRPr kumimoji="0" lang="tr-TR" altLang="tr-T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4416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1622117"/>
              </p:ext>
            </p:extLst>
          </p:nvPr>
        </p:nvGraphicFramePr>
        <p:xfrm>
          <a:off x="750627" y="1241945"/>
          <a:ext cx="10918209" cy="442187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207341">
                  <a:extLst>
                    <a:ext uri="{9D8B030D-6E8A-4147-A177-3AD203B41FA5}">
                      <a16:colId xmlns:a16="http://schemas.microsoft.com/office/drawing/2014/main" xmlns="" val="4043849921"/>
                    </a:ext>
                  </a:extLst>
                </a:gridCol>
                <a:gridCol w="6121507">
                  <a:extLst>
                    <a:ext uri="{9D8B030D-6E8A-4147-A177-3AD203B41FA5}">
                      <a16:colId xmlns:a16="http://schemas.microsoft.com/office/drawing/2014/main" xmlns="" val="852344697"/>
                    </a:ext>
                  </a:extLst>
                </a:gridCol>
                <a:gridCol w="3589361">
                  <a:extLst>
                    <a:ext uri="{9D8B030D-6E8A-4147-A177-3AD203B41FA5}">
                      <a16:colId xmlns:a16="http://schemas.microsoft.com/office/drawing/2014/main" xmlns="" val="3995820039"/>
                    </a:ext>
                  </a:extLst>
                </a:gridCol>
              </a:tblGrid>
              <a:tr h="1165455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SEÇİLEN ÖĞRENCİLER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HAFIZA GENİŞLİĞİ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5994522"/>
                  </a:ext>
                </a:extLst>
              </a:tr>
              <a:tr h="651284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1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4847641"/>
                  </a:ext>
                </a:extLst>
              </a:tr>
              <a:tr h="651284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2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83289449"/>
                  </a:ext>
                </a:extLst>
              </a:tr>
              <a:tr h="651284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3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5694959"/>
                  </a:ext>
                </a:extLst>
              </a:tr>
              <a:tr h="651284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4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7755977"/>
                  </a:ext>
                </a:extLst>
              </a:tr>
              <a:tr h="651284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5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800" kern="1400" dirty="0">
                          <a:ln>
                            <a:noFill/>
                          </a:ln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tr-TR" sz="18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</a:txBody>
                  <a:tcPr marL="36576" marR="36576" marT="36576" marB="36576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2377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622469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437778" y="2271878"/>
            <a:ext cx="9357601" cy="1713267"/>
            <a:chOff x="103080975" y="105289350"/>
            <a:chExt cx="6638925" cy="280718"/>
          </a:xfrm>
          <a:solidFill>
            <a:schemeClr val="accent4">
              <a:lumMod val="60000"/>
              <a:lumOff val="40000"/>
            </a:schemeClr>
          </a:solidFill>
        </p:grpSpPr>
        <p:cxnSp>
          <p:nvCxnSpPr>
            <p:cNvPr id="15363" name="AutoShape 3"/>
            <p:cNvCxnSpPr>
              <a:cxnSpLocks noChangeShapeType="1"/>
            </p:cNvCxnSpPr>
            <p:nvPr/>
          </p:nvCxnSpPr>
          <p:spPr bwMode="auto">
            <a:xfrm>
              <a:off x="103080975" y="105555792"/>
              <a:ext cx="6638925" cy="0"/>
            </a:xfrm>
            <a:prstGeom prst="straightConnector1">
              <a:avLst/>
            </a:prstGeom>
            <a:grp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cxnSp>
        <p:sp>
          <p:nvSpPr>
            <p:cNvPr id="3" name="AutoShape 4"/>
            <p:cNvSpPr>
              <a:spLocks noChangeArrowheads="1"/>
            </p:cNvSpPr>
            <p:nvPr/>
          </p:nvSpPr>
          <p:spPr bwMode="auto">
            <a:xfrm>
              <a:off x="103782140" y="105289350"/>
              <a:ext cx="5250483" cy="280718"/>
            </a:xfrm>
            <a:prstGeom prst="roundRect">
              <a:avLst>
                <a:gd name="adj" fmla="val 50000"/>
              </a:avLst>
            </a:prstGeom>
            <a:grpFill/>
            <a:ln w="9525" algn="in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tr-TR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tr-TR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egoe Print" panose="02000600000000000000" pitchFamily="2" charset="0"/>
                </a:rPr>
                <a:t>BİLGİSAYAR TESTEKLİ TASARIM </a:t>
              </a:r>
              <a:endParaRPr kumimoji="0" lang="tr-TR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tr-TR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tr-TR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egoe Print" panose="02000600000000000000" pitchFamily="2" charset="0"/>
                </a:rPr>
                <a:t>ÇOKLU ORTAM HAZIRLAMA ETKİNLİĞİ</a:t>
              </a:r>
              <a:endParaRPr kumimoji="0" lang="tr-TR" alt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683354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68490" y="1360944"/>
            <a:ext cx="11436824" cy="45243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r-TR" kern="1400" cap="all" dirty="0">
                <a:solidFill>
                  <a:srgbClr val="000000"/>
                </a:solidFill>
                <a:latin typeface="Segoe Print" panose="02000600000000000000" pitchFamily="2" charset="0"/>
              </a:rPr>
              <a:t>Microsoft </a:t>
            </a:r>
            <a:r>
              <a:rPr lang="tr-TR" kern="1400" cap="all" dirty="0" err="1">
                <a:solidFill>
                  <a:srgbClr val="000000"/>
                </a:solidFill>
                <a:latin typeface="Segoe Print" panose="02000600000000000000" pitchFamily="2" charset="0"/>
              </a:rPr>
              <a:t>Powerpoint</a:t>
            </a:r>
            <a:r>
              <a:rPr lang="tr-TR" kern="1400" cap="all" dirty="0">
                <a:solidFill>
                  <a:srgbClr val="000000"/>
                </a:solidFill>
                <a:latin typeface="Segoe Print" panose="02000600000000000000" pitchFamily="2" charset="0"/>
              </a:rPr>
              <a:t> slayt hazırlarken dikkat edeceğimiz noktalar</a:t>
            </a:r>
            <a:endParaRPr lang="tr-TR" kern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El yazısı yerine düz metin kullanılmalıdır.</a:t>
            </a:r>
            <a:endParaRPr lang="tr-TR" kern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Harflerin tümü büyük  veya italik yazı karakterinde olmamalıdır.</a:t>
            </a:r>
            <a:endParaRPr lang="tr-TR" kern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Tüm slaytlarda aynı yazı karakteri (font) kullanılmalıdır. </a:t>
            </a:r>
            <a:endParaRPr lang="tr-TR" kern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Kullanacağımız yazı fontu Segoe </a:t>
            </a:r>
            <a:r>
              <a:rPr lang="tr-TR" kern="1400" dirty="0" err="1">
                <a:solidFill>
                  <a:srgbClr val="000000"/>
                </a:solidFill>
                <a:latin typeface="Segoe Print" panose="02000600000000000000" pitchFamily="2" charset="0"/>
              </a:rPr>
              <a:t>Print</a:t>
            </a: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 tir. (poster hazırlayanlar için geçerli değil)</a:t>
            </a:r>
            <a:endParaRPr lang="tr-TR" kern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Yazı karakterinin ( font ) boyutu 16 punto olmalıdır. (poster hazırlayanlar için geçerli değil)</a:t>
            </a:r>
            <a:endParaRPr lang="tr-TR" kern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Ana başlık için  20 punto , yan başlıklar için 18 punto yeterli olacaktır.</a:t>
            </a:r>
            <a:endParaRPr lang="tr-TR" kern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Her slayt bir paragraftan oluşmalıdır.</a:t>
            </a:r>
            <a:endParaRPr lang="tr-TR" kern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Aynı slaytta , çok sayıda dikkat çekici özelliklerin kullanılmasından kaçınılmalıdır. </a:t>
            </a:r>
            <a:endParaRPr lang="tr-TR" kern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Zemin rengi koyu, yazılar açık veya tam tersi olmalıdır.</a:t>
            </a:r>
            <a:endParaRPr lang="tr-TR" kern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tr-TR" kern="14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18181894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85330031"/>
              </p:ext>
            </p:extLst>
          </p:nvPr>
        </p:nvGraphicFramePr>
        <p:xfrm>
          <a:off x="286604" y="1296535"/>
          <a:ext cx="11696130" cy="3750388"/>
        </p:xfrm>
        <a:graphic>
          <a:graphicData uri="http://schemas.openxmlformats.org/drawingml/2006/table">
            <a:tbl>
              <a:tblPr/>
              <a:tblGrid>
                <a:gridCol w="11696130">
                  <a:extLst>
                    <a:ext uri="{9D8B030D-6E8A-4147-A177-3AD203B41FA5}">
                      <a16:colId xmlns:a16="http://schemas.microsoft.com/office/drawing/2014/main" xmlns="" val="2548411580"/>
                    </a:ext>
                  </a:extLst>
                </a:gridCol>
              </a:tblGrid>
              <a:tr h="805220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endParaRPr lang="tr-TR" sz="1800" kern="1400" cap="all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r>
                        <a:rPr lang="en-US" sz="1800" kern="1400" cap="all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Kullancağimiz</a:t>
                      </a:r>
                      <a:r>
                        <a:rPr lang="en-US" sz="1800" kern="1400" cap="all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program; Microsoft 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Powerpoint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(.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ppt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)</a:t>
                      </a:r>
                      <a:endParaRPr lang="en-US" sz="18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1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62008325"/>
                  </a:ext>
                </a:extLst>
              </a:tr>
              <a:tr h="597753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Konu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;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bir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icat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hakkinda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slayt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hazirlama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</a:t>
                      </a:r>
                      <a:endParaRPr lang="en-US" sz="18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8014674"/>
                  </a:ext>
                </a:extLst>
              </a:tr>
              <a:tr h="597753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r>
                        <a:rPr lang="en-US" sz="1800" kern="1400" cap="all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Seçtiğim icat;</a:t>
                      </a:r>
                      <a:endParaRPr lang="en-US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13677106"/>
                  </a:ext>
                </a:extLst>
              </a:tr>
              <a:tr h="597753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r>
                        <a:rPr lang="en-US" sz="1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SLAYTLARDA KULLANACAĞIM TASARIM İLKESİ;</a:t>
                      </a:r>
                      <a:endParaRPr lang="en-US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8410763"/>
                  </a:ext>
                </a:extLst>
              </a:tr>
              <a:tr h="554156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Kapsam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; 5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slaytan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oluşmalı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,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yazı,resim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ve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slaytlar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arası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geçiş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sağlanacaktır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.</a:t>
                      </a:r>
                      <a:endParaRPr lang="en-US" sz="18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7700802"/>
                  </a:ext>
                </a:extLst>
              </a:tr>
              <a:tr h="597753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Süre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; 1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hafta</a:t>
                      </a:r>
                      <a:endParaRPr lang="en-US" sz="18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38635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0143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152223" y="252009"/>
            <a:ext cx="7073664" cy="471322"/>
            <a:chOff x="103080975" y="105289350"/>
            <a:chExt cx="6638925" cy="280718"/>
          </a:xfrm>
        </p:grpSpPr>
        <p:cxnSp>
          <p:nvCxnSpPr>
            <p:cNvPr id="2051" name="AutoShape 3"/>
            <p:cNvCxnSpPr>
              <a:cxnSpLocks noChangeShapeType="1"/>
            </p:cNvCxnSpPr>
            <p:nvPr/>
          </p:nvCxnSpPr>
          <p:spPr bwMode="auto">
            <a:xfrm>
              <a:off x="103080975" y="105555792"/>
              <a:ext cx="6638925" cy="0"/>
            </a:xfrm>
            <a:prstGeom prst="straightConnector1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cxnSp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>
              <a:off x="103782140" y="105289350"/>
              <a:ext cx="5250483" cy="28071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" algn="in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tr-TR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egoe Print" panose="02000600000000000000" pitchFamily="2" charset="0"/>
                </a:rPr>
                <a:t>BİLGİSAYAR DESTEKLİ TASARIM</a:t>
              </a:r>
              <a:endParaRPr kumimoji="0" lang="tr-TR" altLang="tr-TR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6" name="Dikdörtgen 5"/>
          <p:cNvSpPr/>
          <p:nvPr/>
        </p:nvSpPr>
        <p:spPr>
          <a:xfrm>
            <a:off x="395786" y="1170684"/>
            <a:ext cx="10604310" cy="5355312"/>
          </a:xfrm>
          <a:prstGeom prst="rect">
            <a:avLst/>
          </a:prstGeom>
          <a:ln w="38100" cmpd="dbl"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4752137" algn="l"/>
              </a:tabLst>
            </a:pP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CAD(Computer Aided Design)  “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Bilgisayar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Destekli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Tasarım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” </a:t>
            </a:r>
            <a:r>
              <a:rPr lang="tr-TR" kern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kern="1400" dirty="0" err="1" smtClean="0">
                <a:solidFill>
                  <a:srgbClr val="0D0D0D"/>
                </a:solidFill>
                <a:latin typeface="Segoe Print" panose="02000600000000000000" pitchFamily="2" charset="0"/>
              </a:rPr>
              <a:t>anlamına</a:t>
            </a:r>
            <a:r>
              <a:rPr lang="en-US" kern="1400" dirty="0" smtClean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gelmektedir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. </a:t>
            </a:r>
            <a:endParaRPr lang="tr-TR" kern="1400" dirty="0" smtClean="0">
              <a:solidFill>
                <a:srgbClr val="0D0D0D"/>
              </a:solidFill>
              <a:latin typeface="Segoe Print" panose="02000600000000000000" pitchFamily="2" charset="0"/>
            </a:endParaRPr>
          </a:p>
          <a:p>
            <a:pPr>
              <a:lnSpc>
                <a:spcPct val="200000"/>
              </a:lnSpc>
              <a:tabLst>
                <a:tab pos="4752137" algn="l"/>
              </a:tabLst>
            </a:pPr>
            <a:r>
              <a:rPr lang="en-US" kern="1400" dirty="0" err="1" smtClean="0">
                <a:solidFill>
                  <a:srgbClr val="0D0D0D"/>
                </a:solidFill>
                <a:latin typeface="Segoe Print" panose="02000600000000000000" pitchFamily="2" charset="0"/>
              </a:rPr>
              <a:t>Dünyada</a:t>
            </a:r>
            <a:r>
              <a:rPr lang="en-US" kern="1400" dirty="0" smtClean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ilk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defa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1964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yılından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itibaren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kullanılmaya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başlanmıştır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. </a:t>
            </a:r>
            <a:endParaRPr lang="tr-TR" kern="1400" dirty="0" smtClean="0">
              <a:solidFill>
                <a:srgbClr val="0D0D0D"/>
              </a:solidFill>
              <a:latin typeface="Segoe Print" panose="02000600000000000000" pitchFamily="2" charset="0"/>
            </a:endParaRPr>
          </a:p>
          <a:p>
            <a:pPr>
              <a:lnSpc>
                <a:spcPct val="200000"/>
              </a:lnSpc>
              <a:tabLst>
                <a:tab pos="4752137" algn="l"/>
              </a:tabLst>
            </a:pPr>
            <a:r>
              <a:rPr lang="en-US" kern="1400" dirty="0" err="1" smtClean="0">
                <a:solidFill>
                  <a:srgbClr val="0D0D0D"/>
                </a:solidFill>
                <a:latin typeface="Segoe Print" panose="02000600000000000000" pitchFamily="2" charset="0"/>
              </a:rPr>
              <a:t>Günümüzde</a:t>
            </a:r>
            <a:r>
              <a:rPr lang="en-US" kern="1400" dirty="0" smtClean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teknik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çizimleri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yapmak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için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bir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çok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çizim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programı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bulunmaktadır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. </a:t>
            </a:r>
            <a:endParaRPr lang="en-US" kern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  <a:tabLst>
                <a:tab pos="4752137" algn="l"/>
              </a:tabLst>
            </a:pP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Yapılacak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çizim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için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en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uygun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programı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seçmek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oldukça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>
                <a:solidFill>
                  <a:srgbClr val="0D0D0D"/>
                </a:solidFill>
                <a:latin typeface="Segoe Print" panose="02000600000000000000" pitchFamily="2" charset="0"/>
              </a:rPr>
              <a:t>önemlidir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. </a:t>
            </a:r>
            <a:endParaRPr lang="tr-TR" kern="1400" dirty="0" smtClean="0">
              <a:solidFill>
                <a:srgbClr val="0D0D0D"/>
              </a:solidFill>
              <a:latin typeface="Segoe Print" panose="02000600000000000000" pitchFamily="2" charset="0"/>
            </a:endParaRPr>
          </a:p>
          <a:p>
            <a:pPr>
              <a:lnSpc>
                <a:spcPct val="200000"/>
              </a:lnSpc>
              <a:tabLst>
                <a:tab pos="4752137" algn="l"/>
              </a:tabLst>
            </a:pPr>
            <a:r>
              <a:rPr lang="en-US" kern="1400" dirty="0" err="1" smtClean="0">
                <a:solidFill>
                  <a:srgbClr val="0D0D0D"/>
                </a:solidFill>
                <a:latin typeface="Segoe Print" panose="02000600000000000000" pitchFamily="2" charset="0"/>
              </a:rPr>
              <a:t>Örnek</a:t>
            </a:r>
            <a:r>
              <a:rPr lang="en-US" kern="1400" dirty="0" smtClean="0">
                <a:solidFill>
                  <a:srgbClr val="0D0D0D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 err="1" smtClean="0">
                <a:solidFill>
                  <a:srgbClr val="0D0D0D"/>
                </a:solidFill>
                <a:latin typeface="Segoe Print" panose="02000600000000000000" pitchFamily="2" charset="0"/>
              </a:rPr>
              <a:t>olarak</a:t>
            </a:r>
            <a:r>
              <a:rPr lang="tr-TR" kern="1400" dirty="0" smtClean="0">
                <a:solidFill>
                  <a:srgbClr val="0D0D0D"/>
                </a:solidFill>
                <a:latin typeface="Segoe Print" panose="02000600000000000000" pitchFamily="2" charset="0"/>
              </a:rPr>
              <a:t>;</a:t>
            </a:r>
          </a:p>
          <a:p>
            <a:pPr>
              <a:lnSpc>
                <a:spcPct val="200000"/>
              </a:lnSpc>
              <a:tabLst>
                <a:tab pos="4752137" algn="l"/>
              </a:tabLst>
            </a:pPr>
            <a:r>
              <a:rPr lang="en-US" kern="1400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SKETCH</a:t>
            </a:r>
            <a:r>
              <a:rPr lang="en-US" b="1" kern="1400" dirty="0" smtClean="0">
                <a:solidFill>
                  <a:srgbClr val="000000"/>
                </a:solidFill>
                <a:latin typeface="Segoe Print" panose="02000600000000000000" pitchFamily="2" charset="0"/>
              </a:rPr>
              <a:t> </a:t>
            </a:r>
            <a:r>
              <a:rPr lang="en-US" kern="1400" dirty="0">
                <a:solidFill>
                  <a:srgbClr val="0D0D0D"/>
                </a:solidFill>
                <a:latin typeface="Segoe Print" panose="02000600000000000000" pitchFamily="2" charset="0"/>
              </a:rPr>
              <a:t>UP</a:t>
            </a:r>
            <a:r>
              <a:rPr lang="en-US" kern="1400" dirty="0" smtClean="0">
                <a:solidFill>
                  <a:srgbClr val="0D0D0D"/>
                </a:solidFill>
                <a:latin typeface="Segoe Print" panose="02000600000000000000" pitchFamily="2" charset="0"/>
              </a:rPr>
              <a:t>,</a:t>
            </a:r>
            <a:endParaRPr lang="tr-TR" kern="1400" dirty="0" smtClean="0">
              <a:solidFill>
                <a:srgbClr val="0D0D0D"/>
              </a:solidFill>
              <a:latin typeface="Segoe Print" panose="02000600000000000000" pitchFamily="2" charset="0"/>
            </a:endParaRPr>
          </a:p>
          <a:p>
            <a:pPr>
              <a:lnSpc>
                <a:spcPct val="200000"/>
              </a:lnSpc>
              <a:tabLst>
                <a:tab pos="4752137" algn="l"/>
              </a:tabLst>
            </a:pPr>
            <a:r>
              <a:rPr lang="en-US" kern="1400" cap="all" dirty="0" smtClean="0">
                <a:solidFill>
                  <a:srgbClr val="0D0D0D"/>
                </a:solidFill>
                <a:latin typeface="Segoe Print" panose="02000600000000000000" pitchFamily="2" charset="0"/>
              </a:rPr>
              <a:t>AutoCAD</a:t>
            </a:r>
            <a:r>
              <a:rPr lang="en-US" kern="1400" cap="all" dirty="0">
                <a:solidFill>
                  <a:srgbClr val="0D0D0D"/>
                </a:solidFill>
                <a:latin typeface="Segoe Print" panose="02000600000000000000" pitchFamily="2" charset="0"/>
              </a:rPr>
              <a:t>, </a:t>
            </a:r>
            <a:endParaRPr lang="tr-TR" kern="1400" cap="all" dirty="0" smtClean="0">
              <a:solidFill>
                <a:srgbClr val="0D0D0D"/>
              </a:solidFill>
              <a:latin typeface="Segoe Print" panose="02000600000000000000" pitchFamily="2" charset="0"/>
            </a:endParaRPr>
          </a:p>
          <a:p>
            <a:pPr>
              <a:lnSpc>
                <a:spcPct val="200000"/>
              </a:lnSpc>
              <a:tabLst>
                <a:tab pos="4752137" algn="l"/>
              </a:tabLst>
            </a:pPr>
            <a:r>
              <a:rPr lang="en-US" kern="1400" cap="all" dirty="0" smtClean="0">
                <a:solidFill>
                  <a:srgbClr val="0D0D0D"/>
                </a:solidFill>
                <a:latin typeface="Segoe Print" panose="02000600000000000000" pitchFamily="2" charset="0"/>
              </a:rPr>
              <a:t>SolidWorks</a:t>
            </a:r>
            <a:r>
              <a:rPr lang="en-US" kern="1400" cap="all" dirty="0">
                <a:solidFill>
                  <a:srgbClr val="0D0D0D"/>
                </a:solidFill>
                <a:latin typeface="Segoe Print" panose="02000600000000000000" pitchFamily="2" charset="0"/>
              </a:rPr>
              <a:t>, </a:t>
            </a:r>
            <a:endParaRPr lang="tr-TR" kern="1400" cap="all" dirty="0" smtClean="0">
              <a:solidFill>
                <a:srgbClr val="0D0D0D"/>
              </a:solidFill>
              <a:latin typeface="Segoe Print" panose="02000600000000000000" pitchFamily="2" charset="0"/>
            </a:endParaRPr>
          </a:p>
          <a:p>
            <a:pPr>
              <a:lnSpc>
                <a:spcPct val="200000"/>
              </a:lnSpc>
              <a:tabLst>
                <a:tab pos="4752137" algn="l"/>
              </a:tabLst>
            </a:pPr>
            <a:r>
              <a:rPr lang="en-US" kern="1400" cap="all" dirty="0" smtClean="0">
                <a:solidFill>
                  <a:srgbClr val="0D0D0D"/>
                </a:solidFill>
                <a:latin typeface="Segoe Print" panose="02000600000000000000" pitchFamily="2" charset="0"/>
              </a:rPr>
              <a:t>3dMax</a:t>
            </a:r>
            <a:r>
              <a:rPr lang="en-US" kern="1400" cap="all" dirty="0">
                <a:solidFill>
                  <a:srgbClr val="0D0D0D"/>
                </a:solidFill>
                <a:latin typeface="Segoe Print" panose="02000600000000000000" pitchFamily="2" charset="0"/>
              </a:rPr>
              <a:t>, </a:t>
            </a:r>
            <a:endParaRPr lang="en-US" kern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kern="14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</a:p>
        </p:txBody>
      </p:sp>
      <p:pic>
        <p:nvPicPr>
          <p:cNvPr id="2053" name="Picture 5" descr="autocad-training-institute-skyinfotech-1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8944" y="3028215"/>
            <a:ext cx="5407680" cy="277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2615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89024153"/>
              </p:ext>
            </p:extLst>
          </p:nvPr>
        </p:nvGraphicFramePr>
        <p:xfrm>
          <a:off x="518616" y="556263"/>
          <a:ext cx="11368584" cy="5958242"/>
        </p:xfrm>
        <a:graphic>
          <a:graphicData uri="http://schemas.openxmlformats.org/drawingml/2006/table">
            <a:tbl>
              <a:tblPr/>
              <a:tblGrid>
                <a:gridCol w="11368584">
                  <a:extLst>
                    <a:ext uri="{9D8B030D-6E8A-4147-A177-3AD203B41FA5}">
                      <a16:colId xmlns:a16="http://schemas.microsoft.com/office/drawing/2014/main" xmlns="" val="320785991"/>
                    </a:ext>
                  </a:extLst>
                </a:gridCol>
              </a:tblGrid>
              <a:tr h="669071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endParaRPr lang="tr-TR" sz="1800" kern="1400" cap="all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r>
                        <a:rPr lang="en-US" sz="1800" kern="1400" cap="all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Slaytlardak</a:t>
                      </a:r>
                      <a:r>
                        <a:rPr lang="tr-TR" sz="1800" kern="1400" cap="all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İ</a:t>
                      </a:r>
                      <a:r>
                        <a:rPr lang="en-US" sz="1800" kern="1400" cap="all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b</a:t>
                      </a:r>
                      <a:r>
                        <a:rPr lang="tr-TR" sz="1800" kern="1400" cap="all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İ</a:t>
                      </a:r>
                      <a:r>
                        <a:rPr lang="en-US" sz="1800" kern="1400" cap="all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lg</a:t>
                      </a:r>
                      <a:r>
                        <a:rPr lang="tr-TR" sz="1800" kern="1400" cap="all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İ</a:t>
                      </a:r>
                      <a:r>
                        <a:rPr lang="en-US" sz="1800" kern="1400" cap="all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ler</a:t>
                      </a:r>
                      <a:endParaRPr lang="tr-TR" sz="1800" kern="1400" cap="all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Segoe Print" panose="02000600000000000000" pitchFamily="2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endParaRPr lang="en-US" sz="18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63818776"/>
                  </a:ext>
                </a:extLst>
              </a:tr>
              <a:tr h="1043395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1.slayt;</a:t>
                      </a:r>
                      <a:endParaRPr lang="en-US" sz="18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r>
                        <a:rPr lang="en-US" sz="1800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en-US" sz="18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66475681"/>
                  </a:ext>
                </a:extLst>
              </a:tr>
              <a:tr h="1043395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r>
                        <a:rPr lang="en-US" sz="1800" kern="1400" cap="all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2.slayt;</a:t>
                      </a:r>
                      <a:endParaRPr lang="en-US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r>
                        <a:rPr lang="en-US" sz="1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en-US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8885079"/>
                  </a:ext>
                </a:extLst>
              </a:tr>
              <a:tr h="1036483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r>
                        <a:rPr lang="en-US" sz="1800" kern="1400" cap="all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3. slayt;</a:t>
                      </a:r>
                      <a:endParaRPr lang="en-US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r>
                        <a:rPr lang="en-US" sz="1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en-US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2062247"/>
                  </a:ext>
                </a:extLst>
              </a:tr>
              <a:tr h="950629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r>
                        <a:rPr lang="en-US" sz="1800" kern="1400" cap="all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4. slayt;</a:t>
                      </a:r>
                      <a:endParaRPr lang="en-US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r>
                        <a:rPr lang="en-US" sz="1800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 </a:t>
                      </a:r>
                      <a:endParaRPr lang="en-US" sz="1800" kern="140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0402915"/>
                  </a:ext>
                </a:extLst>
              </a:tr>
              <a:tr h="705780">
                <a:tc>
                  <a:txBody>
                    <a:bodyPr/>
                    <a:lstStyle/>
                    <a:p>
                      <a:pPr marR="0" indent="0" algn="l" rtl="0">
                        <a:spcBef>
                          <a:spcPts val="0"/>
                        </a:spcBef>
                        <a:spcAft>
                          <a:spcPts val="1400"/>
                        </a:spcAft>
                      </a:pP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Not: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Evde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bilgisayarı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olmayanlar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için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; YANDAKİ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posterİ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 </a:t>
                      </a:r>
                      <a:r>
                        <a:rPr lang="en-US" sz="1800" kern="1400" cap="all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hazırlayacaklar</a:t>
                      </a:r>
                      <a:r>
                        <a:rPr lang="en-US" sz="1800" kern="1400" cap="all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Segoe Print" panose="02000600000000000000" pitchFamily="2" charset="0"/>
                        </a:rPr>
                        <a:t>.(A4)</a:t>
                      </a:r>
                      <a:endParaRPr lang="en-US" sz="1800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12058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572864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459" name="AutoShape 3"/>
          <p:cNvCxnSpPr>
            <a:cxnSpLocks noChangeShapeType="1"/>
          </p:cNvCxnSpPr>
          <p:nvPr/>
        </p:nvCxnSpPr>
        <p:spPr bwMode="auto">
          <a:xfrm>
            <a:off x="2687411" y="977900"/>
            <a:ext cx="6638925" cy="0"/>
          </a:xfrm>
          <a:prstGeom prst="straightConnector1">
            <a:avLst/>
          </a:prstGeom>
          <a:noFill/>
          <a:ln w="12700" algn="ctr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cxnSp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2083982" y="87387"/>
            <a:ext cx="7484762" cy="890513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9525" algn="in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BİLGİSAYAR TESTEKLİ TASARIM 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ÇOKLU ORTAM HAZIRLAMA ETKİNLİK POSTERİ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765199" y="1879600"/>
            <a:ext cx="3159125" cy="1290093"/>
          </a:xfrm>
          <a:prstGeom prst="rect">
            <a:avLst/>
          </a:prstGeom>
          <a:solidFill>
            <a:srgbClr val="FFFFFF"/>
          </a:solidFill>
          <a:ln w="317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0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0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0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014811" y="1879600"/>
            <a:ext cx="3241675" cy="1290093"/>
          </a:xfrm>
          <a:prstGeom prst="rect">
            <a:avLst/>
          </a:prstGeom>
          <a:solidFill>
            <a:srgbClr val="FFFFFF"/>
          </a:solidFill>
          <a:ln w="317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0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765199" y="4069305"/>
            <a:ext cx="3159125" cy="834857"/>
          </a:xfrm>
          <a:prstGeom prst="rect">
            <a:avLst/>
          </a:prstGeom>
          <a:solidFill>
            <a:srgbClr val="FFFFFF"/>
          </a:solidFill>
          <a:ln w="317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6014811" y="4069305"/>
            <a:ext cx="3241675" cy="834857"/>
          </a:xfrm>
          <a:prstGeom prst="rect">
            <a:avLst/>
          </a:prstGeom>
          <a:solidFill>
            <a:srgbClr val="FFFFFF"/>
          </a:solidFill>
          <a:ln w="317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727099" y="1149350"/>
            <a:ext cx="6529387" cy="57150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2727099" y="3333749"/>
            <a:ext cx="6529387" cy="57150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73474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82138" y="147102"/>
            <a:ext cx="10604310" cy="6463308"/>
          </a:xfrm>
          <a:prstGeom prst="rect">
            <a:avLst/>
          </a:prstGeom>
          <a:ln w="38100" cmpd="dbl"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b="1" u="sng" dirty="0" smtClean="0">
                <a:latin typeface="Segoe Print" panose="02000600000000000000" pitchFamily="2" charset="0"/>
              </a:rPr>
              <a:t>TEKN</a:t>
            </a:r>
            <a:r>
              <a:rPr lang="tr-TR" b="1" u="sng" dirty="0" smtClean="0">
                <a:latin typeface="Segoe Print" panose="02000600000000000000" pitchFamily="2" charset="0"/>
              </a:rPr>
              <a:t>İ</a:t>
            </a:r>
            <a:r>
              <a:rPr lang="en-US" b="1" u="sng" dirty="0" smtClean="0">
                <a:latin typeface="Segoe Print" panose="02000600000000000000" pitchFamily="2" charset="0"/>
              </a:rPr>
              <a:t>K RES</a:t>
            </a:r>
            <a:r>
              <a:rPr lang="tr-TR" b="1" u="sng" dirty="0" smtClean="0">
                <a:latin typeface="Segoe Print" panose="02000600000000000000" pitchFamily="2" charset="0"/>
              </a:rPr>
              <a:t>İ</a:t>
            </a:r>
            <a:r>
              <a:rPr lang="en-US" b="1" u="sng" dirty="0" smtClean="0">
                <a:latin typeface="Segoe Print" panose="02000600000000000000" pitchFamily="2" charset="0"/>
              </a:rPr>
              <a:t>M;</a:t>
            </a:r>
            <a:r>
              <a:rPr lang="en-US" dirty="0" smtClean="0">
                <a:latin typeface="Segoe Print" panose="02000600000000000000" pitchFamily="2" charset="0"/>
              </a:rPr>
              <a:t> </a:t>
            </a:r>
            <a:endParaRPr lang="tr-TR" dirty="0" smtClean="0">
              <a:latin typeface="Segoe Print" panose="02000600000000000000" pitchFamily="2" charset="0"/>
            </a:endParaRPr>
          </a:p>
          <a:p>
            <a:pPr>
              <a:lnSpc>
                <a:spcPct val="200000"/>
              </a:lnSpc>
            </a:pPr>
            <a:r>
              <a:rPr lang="en-US" dirty="0" err="1" smtClean="0">
                <a:latin typeface="Segoe Print" panose="02000600000000000000" pitchFamily="2" charset="0"/>
              </a:rPr>
              <a:t>Tasarımcıların</a:t>
            </a:r>
            <a:r>
              <a:rPr lang="en-US" dirty="0" smtClean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tasarladıkları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ya</a:t>
            </a:r>
            <a:r>
              <a:rPr lang="en-US" dirty="0">
                <a:latin typeface="Segoe Print" panose="02000600000000000000" pitchFamily="2" charset="0"/>
              </a:rPr>
              <a:t> da </a:t>
            </a:r>
            <a:r>
              <a:rPr lang="en-US" dirty="0" err="1">
                <a:latin typeface="Segoe Print" panose="02000600000000000000" pitchFamily="2" charset="0"/>
              </a:rPr>
              <a:t>tasarlanan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bir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ürünü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ifade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edebilmek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için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kullandıkları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bir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çizim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tekniğidir</a:t>
            </a:r>
            <a:r>
              <a:rPr lang="en-US" dirty="0">
                <a:latin typeface="Segoe Print" panose="02000600000000000000" pitchFamily="2" charset="0"/>
              </a:rPr>
              <a:t>. </a:t>
            </a:r>
          </a:p>
          <a:p>
            <a:pPr>
              <a:lnSpc>
                <a:spcPct val="200000"/>
              </a:lnSpc>
            </a:pPr>
            <a:r>
              <a:rPr lang="en-US" b="1" u="sng" dirty="0" err="1">
                <a:solidFill>
                  <a:srgbClr val="FF0000"/>
                </a:solidFill>
                <a:latin typeface="Segoe Print" panose="02000600000000000000" pitchFamily="2" charset="0"/>
              </a:rPr>
              <a:t>Teknik</a:t>
            </a:r>
            <a:r>
              <a:rPr lang="en-US" b="1" u="sng" dirty="0">
                <a:solidFill>
                  <a:srgbClr val="FF0000"/>
                </a:solidFill>
                <a:latin typeface="Segoe Print" panose="02000600000000000000" pitchFamily="2" charset="0"/>
              </a:rPr>
              <a:t> </a:t>
            </a:r>
            <a:r>
              <a:rPr lang="en-US" b="1" u="sng" dirty="0" err="1" smtClean="0">
                <a:solidFill>
                  <a:srgbClr val="FF0000"/>
                </a:solidFill>
                <a:latin typeface="Segoe Print" panose="02000600000000000000" pitchFamily="2" charset="0"/>
              </a:rPr>
              <a:t>resim</a:t>
            </a:r>
            <a:r>
              <a:rPr lang="tr-TR" b="1" u="sng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;</a:t>
            </a:r>
            <a:r>
              <a:rPr lang="en-US" b="1" u="sng" dirty="0" smtClean="0">
                <a:solidFill>
                  <a:srgbClr val="FF0000"/>
                </a:solidFill>
                <a:latin typeface="Segoe Print" panose="02000600000000000000" pitchFamily="2" charset="0"/>
              </a:rPr>
              <a:t> </a:t>
            </a:r>
            <a:endParaRPr lang="tr-TR" b="1" u="sng" dirty="0" smtClean="0">
              <a:solidFill>
                <a:srgbClr val="FF0000"/>
              </a:solidFill>
              <a:latin typeface="Segoe Print" panose="02000600000000000000" pitchFamily="2" charset="0"/>
            </a:endParaRPr>
          </a:p>
          <a:p>
            <a:pPr>
              <a:lnSpc>
                <a:spcPct val="200000"/>
              </a:lnSpc>
            </a:pPr>
            <a:r>
              <a:rPr lang="tr-TR" dirty="0" err="1" smtClean="0">
                <a:latin typeface="Segoe Print" panose="02000600000000000000" pitchFamily="2" charset="0"/>
              </a:rPr>
              <a:t>P</a:t>
            </a:r>
            <a:r>
              <a:rPr lang="en-US" dirty="0" err="1" smtClean="0">
                <a:latin typeface="Segoe Print" panose="02000600000000000000" pitchFamily="2" charset="0"/>
              </a:rPr>
              <a:t>arçaların</a:t>
            </a:r>
            <a:r>
              <a:rPr lang="en-US" dirty="0" smtClean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görünüşleri</a:t>
            </a:r>
            <a:r>
              <a:rPr lang="en-US" dirty="0">
                <a:latin typeface="Segoe Print" panose="02000600000000000000" pitchFamily="2" charset="0"/>
              </a:rPr>
              <a:t>, </a:t>
            </a:r>
            <a:endParaRPr lang="tr-TR" dirty="0" smtClean="0">
              <a:latin typeface="Segoe Print" panose="02000600000000000000" pitchFamily="2" charset="0"/>
            </a:endParaRPr>
          </a:p>
          <a:p>
            <a:pPr>
              <a:lnSpc>
                <a:spcPct val="200000"/>
              </a:lnSpc>
            </a:pPr>
            <a:r>
              <a:rPr lang="tr-TR" dirty="0" err="1">
                <a:latin typeface="Segoe Print" panose="02000600000000000000" pitchFamily="2" charset="0"/>
              </a:rPr>
              <a:t>P</a:t>
            </a:r>
            <a:r>
              <a:rPr lang="en-US" dirty="0" err="1" smtClean="0">
                <a:latin typeface="Segoe Print" panose="02000600000000000000" pitchFamily="2" charset="0"/>
              </a:rPr>
              <a:t>erspektif</a:t>
            </a:r>
            <a:r>
              <a:rPr lang="en-US" dirty="0" smtClean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resimleri</a:t>
            </a:r>
            <a:r>
              <a:rPr lang="en-US" dirty="0">
                <a:latin typeface="Segoe Print" panose="02000600000000000000" pitchFamily="2" charset="0"/>
              </a:rPr>
              <a:t>, </a:t>
            </a:r>
            <a:endParaRPr lang="tr-TR" dirty="0" smtClean="0">
              <a:latin typeface="Segoe Print" panose="02000600000000000000" pitchFamily="2" charset="0"/>
            </a:endParaRPr>
          </a:p>
          <a:p>
            <a:pPr>
              <a:lnSpc>
                <a:spcPct val="200000"/>
              </a:lnSpc>
            </a:pPr>
            <a:r>
              <a:rPr lang="tr-TR" dirty="0" err="1">
                <a:latin typeface="Segoe Print" panose="02000600000000000000" pitchFamily="2" charset="0"/>
              </a:rPr>
              <a:t>Ö</a:t>
            </a:r>
            <a:r>
              <a:rPr lang="en-US" dirty="0" err="1" smtClean="0">
                <a:latin typeface="Segoe Print" panose="02000600000000000000" pitchFamily="2" charset="0"/>
              </a:rPr>
              <a:t>lçülendirmeleri</a:t>
            </a:r>
            <a:r>
              <a:rPr lang="en-US" dirty="0">
                <a:latin typeface="Segoe Print" panose="02000600000000000000" pitchFamily="2" charset="0"/>
              </a:rPr>
              <a:t>, </a:t>
            </a:r>
            <a:endParaRPr lang="tr-TR" dirty="0" smtClean="0">
              <a:latin typeface="Segoe Print" panose="02000600000000000000" pitchFamily="2" charset="0"/>
            </a:endParaRPr>
          </a:p>
          <a:p>
            <a:pPr>
              <a:lnSpc>
                <a:spcPct val="200000"/>
              </a:lnSpc>
            </a:pPr>
            <a:r>
              <a:rPr lang="tr-TR" dirty="0" err="1">
                <a:latin typeface="Segoe Print" panose="02000600000000000000" pitchFamily="2" charset="0"/>
              </a:rPr>
              <a:t>Y</a:t>
            </a:r>
            <a:r>
              <a:rPr lang="en-US" dirty="0" err="1" smtClean="0">
                <a:latin typeface="Segoe Print" panose="02000600000000000000" pitchFamily="2" charset="0"/>
              </a:rPr>
              <a:t>üzey</a:t>
            </a:r>
            <a:r>
              <a:rPr lang="en-US" dirty="0" smtClean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işlemleri</a:t>
            </a:r>
            <a:r>
              <a:rPr lang="en-US" dirty="0">
                <a:latin typeface="Segoe Print" panose="02000600000000000000" pitchFamily="2" charset="0"/>
              </a:rPr>
              <a:t>, </a:t>
            </a:r>
            <a:endParaRPr lang="tr-TR" dirty="0" smtClean="0">
              <a:latin typeface="Segoe Print" panose="02000600000000000000" pitchFamily="2" charset="0"/>
            </a:endParaRPr>
          </a:p>
          <a:p>
            <a:pPr>
              <a:lnSpc>
                <a:spcPct val="200000"/>
              </a:lnSpc>
            </a:pPr>
            <a:r>
              <a:rPr lang="tr-TR" dirty="0" err="1">
                <a:latin typeface="Segoe Print" panose="02000600000000000000" pitchFamily="2" charset="0"/>
              </a:rPr>
              <a:t>M</a:t>
            </a:r>
            <a:r>
              <a:rPr lang="en-US" dirty="0" err="1" smtClean="0">
                <a:latin typeface="Segoe Print" panose="02000600000000000000" pitchFamily="2" charset="0"/>
              </a:rPr>
              <a:t>ontaj</a:t>
            </a:r>
            <a:r>
              <a:rPr lang="en-US" dirty="0" smtClean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resimleri</a:t>
            </a:r>
            <a:r>
              <a:rPr lang="en-US" dirty="0">
                <a:latin typeface="Segoe Print" panose="02000600000000000000" pitchFamily="2" charset="0"/>
              </a:rPr>
              <a:t>, </a:t>
            </a:r>
            <a:endParaRPr lang="tr-TR" dirty="0" smtClean="0">
              <a:latin typeface="Segoe Print" panose="02000600000000000000" pitchFamily="2" charset="0"/>
            </a:endParaRPr>
          </a:p>
          <a:p>
            <a:pPr>
              <a:lnSpc>
                <a:spcPct val="200000"/>
              </a:lnSpc>
            </a:pPr>
            <a:r>
              <a:rPr lang="tr-TR" dirty="0" err="1">
                <a:latin typeface="Segoe Print" panose="02000600000000000000" pitchFamily="2" charset="0"/>
              </a:rPr>
              <a:t>T</a:t>
            </a:r>
            <a:r>
              <a:rPr lang="en-US" dirty="0" err="1" smtClean="0">
                <a:latin typeface="Segoe Print" panose="02000600000000000000" pitchFamily="2" charset="0"/>
              </a:rPr>
              <a:t>anıtım</a:t>
            </a:r>
            <a:r>
              <a:rPr lang="en-US" dirty="0" smtClean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resimlerine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kadar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bir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çok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uygulamayı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kapsar</a:t>
            </a:r>
            <a:r>
              <a:rPr lang="en-US" dirty="0">
                <a:latin typeface="Segoe Print" panose="02000600000000000000" pitchFamily="2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Segoe Print" panose="02000600000000000000" pitchFamily="2" charset="0"/>
              </a:rPr>
              <a:t> </a:t>
            </a:r>
          </a:p>
          <a:p>
            <a:r>
              <a:rPr lang="en-US" kern="14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354805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kış Çizelgesi: Öteki İşlem 1"/>
          <p:cNvSpPr/>
          <p:nvPr/>
        </p:nvSpPr>
        <p:spPr>
          <a:xfrm>
            <a:off x="382137" y="1023583"/>
            <a:ext cx="10672550" cy="4148919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dirty="0">
                <a:latin typeface="Segoe Print" panose="02000600000000000000" pitchFamily="2" charset="0"/>
              </a:rPr>
              <a:t>CAD </a:t>
            </a:r>
            <a:r>
              <a:rPr lang="en-US" dirty="0" err="1">
                <a:latin typeface="Segoe Print" panose="02000600000000000000" pitchFamily="2" charset="0"/>
              </a:rPr>
              <a:t>yazılımlarıyla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oluşturulan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egoe Print" panose="02000600000000000000" pitchFamily="2" charset="0"/>
              </a:rPr>
              <a:t>çizimleri</a:t>
            </a:r>
            <a:r>
              <a:rPr lang="en-US" b="1" dirty="0">
                <a:solidFill>
                  <a:schemeClr val="accent1"/>
                </a:solidFill>
                <a:latin typeface="Segoe Print" panose="02000600000000000000" pitchFamily="2" charset="0"/>
              </a:rPr>
              <a:t> </a:t>
            </a:r>
            <a:r>
              <a:rPr lang="en-US" b="1" dirty="0" err="1">
                <a:solidFill>
                  <a:schemeClr val="accent1"/>
                </a:solidFill>
                <a:latin typeface="Segoe Print" panose="02000600000000000000" pitchFamily="2" charset="0"/>
              </a:rPr>
              <a:t>kaydetme</a:t>
            </a:r>
            <a:r>
              <a:rPr lang="en-US" b="1" dirty="0">
                <a:solidFill>
                  <a:schemeClr val="accent1"/>
                </a:solidFill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ve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Segoe Print" panose="02000600000000000000" pitchFamily="2" charset="0"/>
              </a:rPr>
              <a:t>kaydedilen</a:t>
            </a:r>
            <a:r>
              <a:rPr lang="en-US" b="1" dirty="0">
                <a:solidFill>
                  <a:srgbClr val="7030A0"/>
                </a:solidFill>
                <a:latin typeface="Segoe Print" panose="02000600000000000000" pitchFamily="2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Segoe Print" panose="02000600000000000000" pitchFamily="2" charset="0"/>
              </a:rPr>
              <a:t>çizimleri</a:t>
            </a:r>
            <a:r>
              <a:rPr lang="en-US" b="1" dirty="0">
                <a:solidFill>
                  <a:srgbClr val="7030A0"/>
                </a:solidFill>
                <a:latin typeface="Segoe Print" panose="02000600000000000000" pitchFamily="2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Segoe Print" panose="02000600000000000000" pitchFamily="2" charset="0"/>
              </a:rPr>
              <a:t>tekrar</a:t>
            </a:r>
            <a:r>
              <a:rPr lang="en-US" b="1" dirty="0">
                <a:solidFill>
                  <a:srgbClr val="7030A0"/>
                </a:solidFill>
                <a:latin typeface="Segoe Print" panose="02000600000000000000" pitchFamily="2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Segoe Print" panose="02000600000000000000" pitchFamily="2" charset="0"/>
              </a:rPr>
              <a:t>programda</a:t>
            </a:r>
            <a:r>
              <a:rPr lang="en-US" b="1" dirty="0">
                <a:solidFill>
                  <a:srgbClr val="7030A0"/>
                </a:solidFill>
                <a:latin typeface="Segoe Print" panose="02000600000000000000" pitchFamily="2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Segoe Print" panose="02000600000000000000" pitchFamily="2" charset="0"/>
              </a:rPr>
              <a:t>açarak</a:t>
            </a:r>
            <a:r>
              <a:rPr lang="en-US" b="1" dirty="0">
                <a:solidFill>
                  <a:srgbClr val="7030A0"/>
                </a:solidFill>
                <a:latin typeface="Segoe Print" panose="02000600000000000000" pitchFamily="2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Segoe Print" panose="02000600000000000000" pitchFamily="2" charset="0"/>
              </a:rPr>
              <a:t>bir</a:t>
            </a:r>
            <a:r>
              <a:rPr lang="en-US" b="1" dirty="0">
                <a:solidFill>
                  <a:srgbClr val="7030A0"/>
                </a:solidFill>
                <a:latin typeface="Segoe Print" panose="02000600000000000000" pitchFamily="2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Segoe Print" panose="02000600000000000000" pitchFamily="2" charset="0"/>
              </a:rPr>
              <a:t>takım</a:t>
            </a:r>
            <a:r>
              <a:rPr lang="en-US" b="1" dirty="0">
                <a:solidFill>
                  <a:srgbClr val="7030A0"/>
                </a:solidFill>
                <a:latin typeface="Segoe Print" panose="02000600000000000000" pitchFamily="2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Segoe Print" panose="02000600000000000000" pitchFamily="2" charset="0"/>
              </a:rPr>
              <a:t>değişikler</a:t>
            </a:r>
            <a:r>
              <a:rPr lang="en-US" b="1" dirty="0">
                <a:solidFill>
                  <a:srgbClr val="7030A0"/>
                </a:solidFill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yapılabilinir</a:t>
            </a:r>
            <a:r>
              <a:rPr lang="en-US" dirty="0">
                <a:latin typeface="Segoe Print" panose="02000600000000000000" pitchFamily="2" charset="0"/>
              </a:rPr>
              <a:t> .</a:t>
            </a:r>
          </a:p>
          <a:p>
            <a:pPr>
              <a:lnSpc>
                <a:spcPct val="200000"/>
              </a:lnSpc>
            </a:pPr>
            <a:r>
              <a:rPr lang="en-US" dirty="0" err="1">
                <a:latin typeface="Segoe Print" panose="02000600000000000000" pitchFamily="2" charset="0"/>
              </a:rPr>
              <a:t>Yine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bu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yazılımlarla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bir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takım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Segoe Print" panose="02000600000000000000" pitchFamily="2" charset="0"/>
              </a:rPr>
              <a:t>hesaplama</a:t>
            </a:r>
            <a:r>
              <a:rPr lang="en-US" b="1" dirty="0">
                <a:solidFill>
                  <a:srgbClr val="00B050"/>
                </a:solidFill>
                <a:latin typeface="Segoe Print" panose="02000600000000000000" pitchFamily="2" charset="0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Segoe Print" panose="02000600000000000000" pitchFamily="2" charset="0"/>
              </a:rPr>
              <a:t>işlemleri</a:t>
            </a:r>
            <a:r>
              <a:rPr lang="en-US" b="1" dirty="0">
                <a:solidFill>
                  <a:srgbClr val="00B050"/>
                </a:solidFill>
                <a:latin typeface="Segoe Print" panose="02000600000000000000" pitchFamily="2" charset="0"/>
              </a:rPr>
              <a:t> (</a:t>
            </a:r>
            <a:r>
              <a:rPr lang="en-US" b="1" dirty="0" err="1">
                <a:solidFill>
                  <a:srgbClr val="00B050"/>
                </a:solidFill>
                <a:latin typeface="Segoe Print" panose="02000600000000000000" pitchFamily="2" charset="0"/>
              </a:rPr>
              <a:t>alan</a:t>
            </a:r>
            <a:r>
              <a:rPr lang="en-US" b="1" dirty="0">
                <a:solidFill>
                  <a:srgbClr val="00B050"/>
                </a:solidFill>
                <a:latin typeface="Segoe Print" panose="02000600000000000000" pitchFamily="2" charset="0"/>
              </a:rPr>
              <a:t>, </a:t>
            </a:r>
            <a:r>
              <a:rPr lang="en-US" b="1" dirty="0" err="1">
                <a:solidFill>
                  <a:srgbClr val="00B050"/>
                </a:solidFill>
                <a:latin typeface="Segoe Print" panose="02000600000000000000" pitchFamily="2" charset="0"/>
              </a:rPr>
              <a:t>çevre</a:t>
            </a:r>
            <a:r>
              <a:rPr lang="en-US" b="1" dirty="0">
                <a:solidFill>
                  <a:srgbClr val="00B050"/>
                </a:solidFill>
                <a:latin typeface="Segoe Print" panose="02000600000000000000" pitchFamily="2" charset="0"/>
              </a:rPr>
              <a:t>, </a:t>
            </a:r>
            <a:r>
              <a:rPr lang="en-US" b="1" dirty="0" err="1">
                <a:solidFill>
                  <a:srgbClr val="00B050"/>
                </a:solidFill>
                <a:latin typeface="Segoe Print" panose="02000600000000000000" pitchFamily="2" charset="0"/>
              </a:rPr>
              <a:t>ağırlık</a:t>
            </a:r>
            <a:r>
              <a:rPr lang="en-US" b="1" dirty="0">
                <a:solidFill>
                  <a:srgbClr val="00B050"/>
                </a:solidFill>
                <a:latin typeface="Segoe Print" panose="02000600000000000000" pitchFamily="2" charset="0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Segoe Print" panose="02000600000000000000" pitchFamily="2" charset="0"/>
              </a:rPr>
              <a:t>merkezi</a:t>
            </a:r>
            <a:r>
              <a:rPr lang="en-US" b="1" dirty="0">
                <a:solidFill>
                  <a:srgbClr val="00B050"/>
                </a:solidFill>
                <a:latin typeface="Segoe Print" panose="02000600000000000000" pitchFamily="2" charset="0"/>
              </a:rPr>
              <a:t>, </a:t>
            </a:r>
            <a:r>
              <a:rPr lang="en-US" b="1" dirty="0" err="1">
                <a:solidFill>
                  <a:srgbClr val="00B050"/>
                </a:solidFill>
                <a:latin typeface="Segoe Print" panose="02000600000000000000" pitchFamily="2" charset="0"/>
              </a:rPr>
              <a:t>kütle</a:t>
            </a:r>
            <a:r>
              <a:rPr lang="en-US" b="1" dirty="0">
                <a:solidFill>
                  <a:srgbClr val="00B050"/>
                </a:solidFill>
                <a:latin typeface="Segoe Print" panose="02000600000000000000" pitchFamily="2" charset="0"/>
              </a:rPr>
              <a:t>, </a:t>
            </a:r>
            <a:r>
              <a:rPr lang="en-US" b="1" dirty="0" err="1">
                <a:solidFill>
                  <a:srgbClr val="00B050"/>
                </a:solidFill>
                <a:latin typeface="Segoe Print" panose="02000600000000000000" pitchFamily="2" charset="0"/>
              </a:rPr>
              <a:t>hacim</a:t>
            </a:r>
            <a:r>
              <a:rPr lang="en-US" b="1" dirty="0">
                <a:solidFill>
                  <a:srgbClr val="00B050"/>
                </a:solidFill>
                <a:latin typeface="Segoe Print" panose="02000600000000000000" pitchFamily="2" charset="0"/>
              </a:rPr>
              <a:t>, vb.)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çok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kolay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ve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hassas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bir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şekilde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yapılabilmektedir</a:t>
            </a:r>
            <a:r>
              <a:rPr lang="en-US" dirty="0">
                <a:latin typeface="Segoe Print" panose="02000600000000000000" pitchFamily="2" charset="0"/>
              </a:rPr>
              <a:t> . </a:t>
            </a:r>
            <a:endParaRPr lang="tr-TR" dirty="0" smtClean="0">
              <a:latin typeface="Segoe Print" panose="02000600000000000000" pitchFamily="2" charset="0"/>
            </a:endParaRPr>
          </a:p>
          <a:p>
            <a:pPr>
              <a:lnSpc>
                <a:spcPct val="200000"/>
              </a:lnSpc>
            </a:pPr>
            <a:r>
              <a:rPr lang="en-US" dirty="0" err="1" smtClean="0">
                <a:latin typeface="Segoe Print" panose="02000600000000000000" pitchFamily="2" charset="0"/>
              </a:rPr>
              <a:t>Oluşturulan</a:t>
            </a:r>
            <a:r>
              <a:rPr lang="en-US" dirty="0" smtClean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taslaklar</a:t>
            </a:r>
            <a:r>
              <a:rPr lang="en-US" dirty="0">
                <a:latin typeface="Segoe Print" panose="02000600000000000000" pitchFamily="2" charset="0"/>
              </a:rPr>
              <a:t> (</a:t>
            </a:r>
            <a:r>
              <a:rPr lang="en-US" dirty="0" err="1">
                <a:latin typeface="Segoe Print" panose="02000600000000000000" pitchFamily="2" charset="0"/>
              </a:rPr>
              <a:t>çizgi</a:t>
            </a:r>
            <a:r>
              <a:rPr lang="en-US" dirty="0">
                <a:latin typeface="Segoe Print" panose="02000600000000000000" pitchFamily="2" charset="0"/>
              </a:rPr>
              <a:t>, </a:t>
            </a:r>
            <a:r>
              <a:rPr lang="en-US" dirty="0" err="1">
                <a:latin typeface="Segoe Print" panose="02000600000000000000" pitchFamily="2" charset="0"/>
              </a:rPr>
              <a:t>eğri</a:t>
            </a:r>
            <a:r>
              <a:rPr lang="en-US" dirty="0">
                <a:latin typeface="Segoe Print" panose="02000600000000000000" pitchFamily="2" charset="0"/>
              </a:rPr>
              <a:t>, </a:t>
            </a:r>
            <a:r>
              <a:rPr lang="en-US" dirty="0" err="1">
                <a:latin typeface="Segoe Print" panose="02000600000000000000" pitchFamily="2" charset="0"/>
              </a:rPr>
              <a:t>çember</a:t>
            </a:r>
            <a:r>
              <a:rPr lang="en-US" dirty="0">
                <a:latin typeface="Segoe Print" panose="02000600000000000000" pitchFamily="2" charset="0"/>
              </a:rPr>
              <a:t>, </a:t>
            </a:r>
            <a:r>
              <a:rPr lang="en-US" dirty="0" err="1">
                <a:latin typeface="Segoe Print" panose="02000600000000000000" pitchFamily="2" charset="0"/>
              </a:rPr>
              <a:t>dikdörtgen</a:t>
            </a:r>
            <a:r>
              <a:rPr lang="en-US" dirty="0">
                <a:latin typeface="Segoe Print" panose="02000600000000000000" pitchFamily="2" charset="0"/>
              </a:rPr>
              <a:t>, vb.) 2 </a:t>
            </a:r>
            <a:r>
              <a:rPr lang="en-US" dirty="0" err="1">
                <a:latin typeface="Segoe Print" panose="02000600000000000000" pitchFamily="2" charset="0"/>
              </a:rPr>
              <a:t>ve</a:t>
            </a:r>
            <a:r>
              <a:rPr lang="en-US" dirty="0">
                <a:latin typeface="Segoe Print" panose="02000600000000000000" pitchFamily="2" charset="0"/>
              </a:rPr>
              <a:t> 3 </a:t>
            </a:r>
            <a:r>
              <a:rPr lang="en-US" dirty="0" err="1">
                <a:latin typeface="Segoe Print" panose="02000600000000000000" pitchFamily="2" charset="0"/>
              </a:rPr>
              <a:t>boyutlu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şekillere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dönüştürülebilinir</a:t>
            </a:r>
            <a:r>
              <a:rPr lang="en-US" dirty="0">
                <a:latin typeface="Segoe Print" panose="02000600000000000000" pitchFamily="2" charset="0"/>
              </a:rPr>
              <a:t>. </a:t>
            </a:r>
          </a:p>
          <a:p>
            <a:r>
              <a:rPr lang="en-US" dirty="0"/>
              <a:t> </a:t>
            </a:r>
          </a:p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5019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kış Çizelgesi: Öteki İşlem 1"/>
          <p:cNvSpPr/>
          <p:nvPr/>
        </p:nvSpPr>
        <p:spPr>
          <a:xfrm>
            <a:off x="436728" y="559558"/>
            <a:ext cx="10672550" cy="4244454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dirty="0" smtClean="0">
                <a:latin typeface="Segoe Print" panose="02000600000000000000" pitchFamily="2" charset="0"/>
              </a:rPr>
              <a:t>Bu </a:t>
            </a:r>
            <a:r>
              <a:rPr lang="en-US" dirty="0" err="1">
                <a:latin typeface="Segoe Print" panose="02000600000000000000" pitchFamily="2" charset="0"/>
              </a:rPr>
              <a:t>yazılımlarla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görselliği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artırmak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için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modellere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değişik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renkte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malzemeler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atayıp</a:t>
            </a:r>
            <a:r>
              <a:rPr lang="en-US" dirty="0">
                <a:latin typeface="Segoe Print" panose="02000600000000000000" pitchFamily="2" charset="0"/>
              </a:rPr>
              <a:t>, </a:t>
            </a:r>
            <a:r>
              <a:rPr lang="en-US" dirty="0" err="1">
                <a:latin typeface="Segoe Print" panose="02000600000000000000" pitchFamily="2" charset="0"/>
              </a:rPr>
              <a:t>Çalışma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ortamı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içinde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seçilen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bir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yol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üzerine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bir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kamera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yerleştirerek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bu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yol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boyunca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animasyon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izlenir</a:t>
            </a:r>
            <a:r>
              <a:rPr lang="en-US" dirty="0">
                <a:latin typeface="Segoe Print" panose="02000600000000000000" pitchFamily="2" charset="0"/>
              </a:rPr>
              <a:t>. </a:t>
            </a:r>
            <a:r>
              <a:rPr lang="en-US" dirty="0" err="1">
                <a:latin typeface="Segoe Print" panose="02000600000000000000" pitchFamily="2" charset="0"/>
              </a:rPr>
              <a:t>Aynı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zamanda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bu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animasyon</a:t>
            </a:r>
            <a:r>
              <a:rPr lang="en-US" dirty="0">
                <a:latin typeface="Segoe Print" panose="02000600000000000000" pitchFamily="2" charset="0"/>
              </a:rPr>
              <a:t> media player </a:t>
            </a:r>
            <a:r>
              <a:rPr lang="en-US" dirty="0" err="1">
                <a:latin typeface="Segoe Print" panose="02000600000000000000" pitchFamily="2" charset="0"/>
              </a:rPr>
              <a:t>dosyası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olarak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kayıt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ederek</a:t>
            </a:r>
            <a:r>
              <a:rPr lang="en-US" dirty="0">
                <a:latin typeface="Segoe Print" panose="02000600000000000000" pitchFamily="2" charset="0"/>
              </a:rPr>
              <a:t> </a:t>
            </a:r>
            <a:r>
              <a:rPr lang="en-US" dirty="0" err="1">
                <a:latin typeface="Segoe Print" panose="02000600000000000000" pitchFamily="2" charset="0"/>
              </a:rPr>
              <a:t>izelenbilinir</a:t>
            </a:r>
            <a:r>
              <a:rPr lang="en-US" dirty="0">
                <a:latin typeface="Segoe Print" panose="02000600000000000000" pitchFamily="2" charset="0"/>
              </a:rPr>
              <a:t>.</a:t>
            </a:r>
          </a:p>
          <a:p>
            <a:r>
              <a:rPr lang="en-US" dirty="0"/>
              <a:t> </a:t>
            </a:r>
          </a:p>
        </p:txBody>
      </p:sp>
      <p:pic>
        <p:nvPicPr>
          <p:cNvPr id="3" name="Picture 2" descr="Casa%20ConstruÃ§Ã£o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2197" y="3282939"/>
            <a:ext cx="4521953" cy="3042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88798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23665" y="771762"/>
            <a:ext cx="9856358" cy="5057795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tr-TR" b="1" u="sng" kern="1400" dirty="0">
                <a:solidFill>
                  <a:srgbClr val="FFFF00"/>
                </a:solidFill>
                <a:latin typeface="Segoe Print" panose="02000600000000000000" pitchFamily="2" charset="0"/>
              </a:rPr>
              <a:t>CAD’ in etkin olarak kullanıldığı başlıca alanlar</a:t>
            </a:r>
            <a:r>
              <a:rPr lang="tr-TR" b="1" u="sng" kern="1400" dirty="0" smtClean="0">
                <a:solidFill>
                  <a:srgbClr val="FFFF00"/>
                </a:solidFill>
                <a:latin typeface="Segoe Print" panose="02000600000000000000" pitchFamily="2" charset="0"/>
              </a:rPr>
              <a:t>,</a:t>
            </a:r>
          </a:p>
          <a:p>
            <a:pPr>
              <a:lnSpc>
                <a:spcPct val="150000"/>
              </a:lnSpc>
            </a:pPr>
            <a:endParaRPr lang="tr-TR" sz="2800" kern="1400" dirty="0" smtClean="0">
              <a:ln>
                <a:noFill/>
              </a:ln>
              <a:solidFill>
                <a:srgbClr val="000000"/>
              </a:solidFill>
              <a:effectLst/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1. Mimarlık, iç mimarlık ve inşaat</a:t>
            </a:r>
            <a:endParaRPr lang="tr-TR" sz="2800" kern="1400" dirty="0" smtClean="0">
              <a:ln>
                <a:noFill/>
              </a:ln>
              <a:solidFill>
                <a:srgbClr val="000000"/>
              </a:solidFill>
              <a:effectLst/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2. Makine/mekanik </a:t>
            </a:r>
            <a:endParaRPr lang="tr-TR" sz="2800" kern="1400" dirty="0" smtClean="0">
              <a:ln>
                <a:noFill/>
              </a:ln>
              <a:solidFill>
                <a:srgbClr val="000000"/>
              </a:solidFill>
              <a:effectLst/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3. Yapı tasarımı </a:t>
            </a:r>
            <a:endParaRPr lang="tr-TR" sz="2800" kern="1400" dirty="0" smtClean="0">
              <a:ln>
                <a:noFill/>
              </a:ln>
              <a:solidFill>
                <a:srgbClr val="000000"/>
              </a:solidFill>
              <a:effectLst/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4. Endüstri tasarımı </a:t>
            </a:r>
            <a:endParaRPr lang="tr-TR" sz="2800" kern="1400" dirty="0" smtClean="0">
              <a:ln>
                <a:noFill/>
              </a:ln>
              <a:solidFill>
                <a:srgbClr val="000000"/>
              </a:solidFill>
              <a:effectLst/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5. Çoklu ortam (</a:t>
            </a:r>
            <a:r>
              <a:rPr lang="tr-TR" kern="1400" dirty="0" err="1">
                <a:solidFill>
                  <a:srgbClr val="000000"/>
                </a:solidFill>
                <a:latin typeface="Segoe Print" panose="02000600000000000000" pitchFamily="2" charset="0"/>
              </a:rPr>
              <a:t>multimedia</a:t>
            </a: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) </a:t>
            </a:r>
            <a:endParaRPr lang="tr-TR" sz="2800" kern="1400" dirty="0" smtClean="0">
              <a:ln>
                <a:noFill/>
              </a:ln>
              <a:solidFill>
                <a:srgbClr val="000000"/>
              </a:solidFill>
              <a:effectLst/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6. Eğitim sunuları ve ortamları</a:t>
            </a:r>
            <a:endParaRPr lang="tr-TR" sz="2800" kern="1400" dirty="0" smtClean="0">
              <a:ln>
                <a:noFill/>
              </a:ln>
              <a:solidFill>
                <a:srgbClr val="000000"/>
              </a:solidFill>
              <a:effectLst/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tr-TR" kern="1400" dirty="0">
                <a:solidFill>
                  <a:srgbClr val="000000"/>
                </a:solidFill>
                <a:latin typeface="Segoe Print" panose="02000600000000000000" pitchFamily="2" charset="0"/>
              </a:rPr>
              <a:t>7. Robotik ve mekanik tasarımlar</a:t>
            </a:r>
            <a:endParaRPr lang="tr-TR" sz="2800" kern="1400" dirty="0" smtClean="0">
              <a:ln>
                <a:noFill/>
              </a:ln>
              <a:solidFill>
                <a:srgbClr val="000000"/>
              </a:solidFill>
              <a:effectLst/>
              <a:latin typeface="Palatino Linotype" panose="02040502050505030304" pitchFamily="18" charset="0"/>
            </a:endParaRPr>
          </a:p>
          <a:p>
            <a:r>
              <a:rPr lang="tr-TR" kern="14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</a:p>
        </p:txBody>
      </p:sp>
      <p:pic>
        <p:nvPicPr>
          <p:cNvPr id="3075" name="Picture 3" descr="25may_machine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0212" y="2000959"/>
            <a:ext cx="5119811" cy="259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04927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5 Dikdörtgen"/>
          <p:cNvSpPr>
            <a:spLocks noChangeArrowheads="1"/>
          </p:cNvSpPr>
          <p:nvPr/>
        </p:nvSpPr>
        <p:spPr bwMode="auto">
          <a:xfrm>
            <a:off x="732856" y="1748594"/>
            <a:ext cx="9489317" cy="364227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Resimler ve sözcükler, dış dünyadan gözler ve kulaklar ile algılanarak duyusal belleğe aktarılır. Duyusal bellek, resimler ve yazılı metinlerin görsel imgelerini alarak kısa bir süre için işitsel-duyusal bellekte tutulmasına olanak verir.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Segoe Print" panose="02000600000000000000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Resimlerden gözlere doğru çizilen ok, gözler aracılığıyla algılanan </a:t>
            </a:r>
            <a:r>
              <a:rPr kumimoji="0" lang="tr-TR" altLang="tr-TR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resimleri</a:t>
            </a:r>
            <a:r>
              <a:rPr kumimoji="0" lang="tr-TR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;  Sözcüklerden kulaklara doğru olan ok, kulaklar aracılığı ile algılanan </a:t>
            </a:r>
            <a:r>
              <a:rPr kumimoji="0" lang="tr-TR" altLang="tr-TR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sesli metinleri</a:t>
            </a:r>
            <a:r>
              <a:rPr kumimoji="0" lang="tr-TR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, gözlere doğru olan ok da yine gözler aracılığıyla algılanan </a:t>
            </a:r>
            <a:r>
              <a:rPr kumimoji="0" lang="tr-TR" altLang="tr-TR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yazılı metinleri</a:t>
            </a:r>
            <a:r>
              <a:rPr kumimoji="0" lang="tr-TR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 temsil etmektedir.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1074050" y="813156"/>
            <a:ext cx="8861520" cy="578916"/>
            <a:chOff x="103080975" y="105289350"/>
            <a:chExt cx="6638925" cy="280718"/>
          </a:xfrm>
        </p:grpSpPr>
        <p:cxnSp>
          <p:nvCxnSpPr>
            <p:cNvPr id="4100" name="AutoShape 4"/>
            <p:cNvCxnSpPr>
              <a:cxnSpLocks noChangeShapeType="1"/>
            </p:cNvCxnSpPr>
            <p:nvPr/>
          </p:nvCxnSpPr>
          <p:spPr bwMode="auto">
            <a:xfrm>
              <a:off x="103080975" y="105555792"/>
              <a:ext cx="6638925" cy="0"/>
            </a:xfrm>
            <a:prstGeom prst="straightConnector1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cxnSp>
        <p:sp>
          <p:nvSpPr>
            <p:cNvPr id="4" name="AutoShape 5"/>
            <p:cNvSpPr>
              <a:spLocks noChangeArrowheads="1"/>
            </p:cNvSpPr>
            <p:nvPr/>
          </p:nvSpPr>
          <p:spPr bwMode="auto">
            <a:xfrm>
              <a:off x="103782140" y="105289350"/>
              <a:ext cx="5250483" cy="28071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" algn="in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tr-TR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egoe Print" panose="02000600000000000000" pitchFamily="2" charset="0"/>
                </a:rPr>
                <a:t>BİLGİSAYAR TESTEKLİ TASARIM-</a:t>
              </a:r>
              <a:r>
                <a:rPr kumimoji="0" lang="tr-TR" altLang="tr-TR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egoe Print" panose="02000600000000000000" pitchFamily="2" charset="0"/>
                </a:rPr>
                <a:t>DUYUSAL BELLEK</a:t>
              </a:r>
              <a:endParaRPr kumimoji="0" lang="tr-TR" alt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84110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5 Dikdörtgen"/>
          <p:cNvSpPr>
            <a:spLocks noChangeArrowheads="1"/>
          </p:cNvSpPr>
          <p:nvPr/>
        </p:nvSpPr>
        <p:spPr bwMode="auto">
          <a:xfrm>
            <a:off x="300251" y="1393756"/>
            <a:ext cx="10822674" cy="30281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Çalışan bellek, çoklu ortamla öğrenmenin en önemli bileşenidir.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Çalışan bellek, bilgilerin geçici olarak tutulduğu ve bilinçli olarak manipüle edildiği bölümdür.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Çalışan belleğe sol taraftan, resimlerin görsel imgeleri ve sözcüklerin işitsel imgelerinden oluşan ham bilgiler girmektedir. Bu, görsel ve işitsel yöntem olarak tanımlanan iki farklı duyusal yöntemi açıklamaktadır. 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1134677" y="593203"/>
            <a:ext cx="9301411" cy="488593"/>
            <a:chOff x="103080975" y="105289350"/>
            <a:chExt cx="6638925" cy="280718"/>
          </a:xfrm>
        </p:grpSpPr>
        <p:cxnSp>
          <p:nvCxnSpPr>
            <p:cNvPr id="5124" name="AutoShape 4"/>
            <p:cNvCxnSpPr>
              <a:cxnSpLocks noChangeShapeType="1"/>
            </p:cNvCxnSpPr>
            <p:nvPr/>
          </p:nvCxnSpPr>
          <p:spPr bwMode="auto">
            <a:xfrm>
              <a:off x="103080975" y="105555792"/>
              <a:ext cx="6638925" cy="0"/>
            </a:xfrm>
            <a:prstGeom prst="straightConnector1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cxnSp>
        <p:sp>
          <p:nvSpPr>
            <p:cNvPr id="4" name="AutoShape 5"/>
            <p:cNvSpPr>
              <a:spLocks noChangeArrowheads="1"/>
            </p:cNvSpPr>
            <p:nvPr/>
          </p:nvSpPr>
          <p:spPr bwMode="auto">
            <a:xfrm>
              <a:off x="103782140" y="105289350"/>
              <a:ext cx="5250483" cy="28071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" algn="in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tr-TR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egoe Print" panose="02000600000000000000" pitchFamily="2" charset="0"/>
                </a:rPr>
                <a:t>BİLGİSAYAR TESTEKLİ TASARIM- </a:t>
              </a:r>
              <a:r>
                <a:rPr kumimoji="0" lang="tr-TR" altLang="tr-TR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egoe Print" panose="02000600000000000000" pitchFamily="2" charset="0"/>
                </a:rPr>
                <a:t>ÇALIŞAN  BELLEK</a:t>
              </a:r>
              <a:endParaRPr kumimoji="0" lang="tr-TR" altLang="tr-TR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857643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801095" y="427844"/>
            <a:ext cx="9512063" cy="569449"/>
            <a:chOff x="103080975" y="105289350"/>
            <a:chExt cx="6638925" cy="280718"/>
          </a:xfrm>
        </p:grpSpPr>
        <p:cxnSp>
          <p:nvCxnSpPr>
            <p:cNvPr id="6147" name="AutoShape 3"/>
            <p:cNvCxnSpPr>
              <a:cxnSpLocks noChangeShapeType="1"/>
            </p:cNvCxnSpPr>
            <p:nvPr/>
          </p:nvCxnSpPr>
          <p:spPr bwMode="auto">
            <a:xfrm>
              <a:off x="103080975" y="105555792"/>
              <a:ext cx="6638925" cy="0"/>
            </a:xfrm>
            <a:prstGeom prst="straightConnector1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cxnSp>
        <p:sp>
          <p:nvSpPr>
            <p:cNvPr id="3" name="AutoShape 4"/>
            <p:cNvSpPr>
              <a:spLocks noChangeArrowheads="1"/>
            </p:cNvSpPr>
            <p:nvPr/>
          </p:nvSpPr>
          <p:spPr bwMode="auto">
            <a:xfrm>
              <a:off x="103782140" y="105289350"/>
              <a:ext cx="5250483" cy="28071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" algn="in">
              <a:solidFill>
                <a:srgbClr val="00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tr-TR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egoe Print" panose="02000600000000000000" pitchFamily="2" charset="0"/>
                </a:rPr>
                <a:t>BİLGİSAYAR TESTEKLİ TASARIM– </a:t>
              </a:r>
              <a:r>
                <a:rPr kumimoji="0" lang="tr-TR" altLang="tr-TR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Segoe Print" panose="02000600000000000000" pitchFamily="2" charset="0"/>
                </a:rPr>
                <a:t>UZUN SÜRELİ   BELLEK</a:t>
              </a:r>
              <a:endParaRPr kumimoji="0" lang="tr-TR" altLang="tr-TR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4" name="35 Dikdörtgen"/>
          <p:cNvSpPr>
            <a:spLocks noChangeArrowheads="1"/>
          </p:cNvSpPr>
          <p:nvPr/>
        </p:nvSpPr>
        <p:spPr bwMode="auto">
          <a:xfrm>
            <a:off x="464023" y="1508823"/>
            <a:ext cx="10345003" cy="289940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Uzun süreli bellek ise, kişini bilgi deposunu belirtmektedir.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Çalışan belleğin aksine uzun süreli bellek, daha uzun süreli ve büyük bilgi yığınlarını depolayabilir.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Segoe Print" panose="02000600000000000000" pitchFamily="2" charset="0"/>
              </a:rPr>
              <a:t>Uzun süreli belekten çalışan belleğe doğru olan ok, uzun süreli bir bellekteki bir materyal hakkında düşünmek için öncelikle bu bilginin çalışan belleğe getirilmesi gerektiğini göstermektedir.</a:t>
            </a:r>
            <a:endParaRPr kumimoji="0" lang="tr-TR" alt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5235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790</Words>
  <PresentationFormat>Özel</PresentationFormat>
  <Paragraphs>151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2017-09-25T21:52:57Z</dcterms:created>
  <dcterms:modified xsi:type="dcterms:W3CDTF">2018-12-09T12:33:55Z</dcterms:modified>
  <cp:category>https://www.sorubak.com</cp:category>
</cp:coreProperties>
</file>