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60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DA37D80-6434-44D0-A028-1B22A696006F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024" autoAdjust="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05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01A6CCE-13D5-4EB6-A070-1DD146E4ED3C}" type="datetime1">
              <a:rPr lang="tr-TR" smtClean="0"/>
              <a:pPr rtl="0"/>
              <a:t>30/12/2018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02BA2C8-71FC-43D0-BD87-0547616971FA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292136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5F42FE9-D584-4558-9290-DBB4FFB70F13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 smtClean="0"/>
              <a:t>Asıl metin stillerini düzenlemek için tıklayın</a:t>
            </a:r>
          </a:p>
          <a:p>
            <a:pPr lvl="1" rtl="0"/>
            <a:r>
              <a:rPr lang="tr-TR" noProof="0" dirty="0" smtClean="0"/>
              <a:t>İkinci düzey</a:t>
            </a:r>
          </a:p>
          <a:p>
            <a:pPr lvl="2" rtl="0"/>
            <a:r>
              <a:rPr lang="tr-TR" noProof="0" dirty="0" smtClean="0"/>
              <a:t>Üçüncü düzey</a:t>
            </a:r>
          </a:p>
          <a:p>
            <a:pPr lvl="3" rtl="0"/>
            <a:r>
              <a:rPr lang="tr-TR" noProof="0" dirty="0" smtClean="0"/>
              <a:t>Dördüncü düzey</a:t>
            </a:r>
          </a:p>
          <a:p>
            <a:pPr lvl="4" rtl="0"/>
            <a:r>
              <a:rPr lang="tr-TR" noProof="0" dirty="0" smtClean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6539446-6953-447E-A4E3-E7CFBF87004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4239292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94519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noProof="0" smtClean="0"/>
              <a:pPr rtl="0"/>
              <a:t>12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999484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noProof="0" smtClean="0"/>
              <a:pPr rtl="0"/>
              <a:t>14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7064746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noProof="0" smtClean="0"/>
              <a:pPr rtl="0"/>
              <a:t>15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754329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smtClean="0"/>
              <a:pPr rtl="0"/>
              <a:t>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23124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smtClean="0"/>
              <a:pPr rtl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64230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smtClean="0"/>
              <a:pPr rtl="0"/>
              <a:t>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46983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smtClean="0"/>
              <a:pPr rtl="0"/>
              <a:t>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79227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smtClean="0"/>
              <a:pPr rtl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1140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noProof="0" smtClean="0"/>
              <a:pPr rtl="0"/>
              <a:t>8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246247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noProof="0" smtClean="0"/>
              <a:pPr rtl="0"/>
              <a:t>10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042507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6539446-6953-447E-A4E3-E7CFBF870046}" type="slidenum">
              <a:rPr lang="tr-TR" noProof="0" smtClean="0"/>
              <a:pPr rtl="0"/>
              <a:t>11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198076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3"/>
          <p:cNvSpPr/>
          <p:nvPr/>
        </p:nvSpPr>
        <p:spPr bwMode="gray">
          <a:xfrm>
            <a:off x="2552" y="5243129"/>
            <a:ext cx="12188952" cy="1614871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2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5" name="gökyüzü"/>
          <p:cNvSpPr/>
          <p:nvPr/>
        </p:nvSpPr>
        <p:spPr bwMode="white">
          <a:xfrm>
            <a:off x="2552" y="0"/>
            <a:ext cx="12188952" cy="533400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pic>
        <p:nvPicPr>
          <p:cNvPr id="6" name="su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74" r="9901"/>
          <a:stretch/>
        </p:blipFill>
        <p:spPr bwMode="ltGray">
          <a:xfrm>
            <a:off x="-1425" y="5497897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u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18" r="6356"/>
          <a:stretch/>
        </p:blipFill>
        <p:spPr bwMode="gray">
          <a:xfrm flipH="1">
            <a:off x="-1425" y="5221111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Dikdörtgen 7"/>
          <p:cNvSpPr/>
          <p:nvPr/>
        </p:nvSpPr>
        <p:spPr>
          <a:xfrm>
            <a:off x="-1425" y="5961106"/>
            <a:ext cx="12188952" cy="896846"/>
          </a:xfrm>
          <a:prstGeom prst="rect">
            <a:avLst/>
          </a:prstGeom>
          <a:gradFill>
            <a:gsLst>
              <a:gs pos="2500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305872" y="1309047"/>
            <a:ext cx="9602789" cy="2667000"/>
          </a:xfrm>
        </p:spPr>
        <p:txBody>
          <a:bodyPr rtlCol="0" anchor="b">
            <a:no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05872" y="4038600"/>
            <a:ext cx="9601200" cy="990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cap="all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 smtClean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942361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8F15D60-DEAA-4DA8-BF72-3983BAA57388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53625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440362"/>
          </a:xfrm>
        </p:spPr>
        <p:txBody>
          <a:bodyPr vert="eaVert"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440362"/>
          </a:xfrm>
        </p:spPr>
        <p:txBody>
          <a:bodyPr vert="eaVert" rtlCol="0"/>
          <a:lstStyle/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0C5C83-1A25-4509-9D4A-64D2A402AEBF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358651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EA6A41-4CD7-4112-BB51-4D5801E0926C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405082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ökyüzü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93813" y="1309047"/>
            <a:ext cx="9601252" cy="2667000"/>
          </a:xfrm>
        </p:spPr>
        <p:txBody>
          <a:bodyPr rtlCol="0" anchor="b">
            <a:normAutofit/>
          </a:bodyPr>
          <a:lstStyle>
            <a:lvl1pPr algn="ctr">
              <a:defRPr sz="6000" b="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293813" y="4038600"/>
            <a:ext cx="9601200" cy="1143000"/>
          </a:xfrm>
        </p:spPr>
        <p:txBody>
          <a:bodyPr rtlCol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60A8329-6D82-418B-BC81-FED166D50B69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043559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278880" y="1572768"/>
            <a:ext cx="4572000" cy="4142232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341120" y="1572768"/>
            <a:ext cx="4572000" cy="4142232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71BFF84-0353-44D0-9D20-500993C100B6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424937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4572000" cy="766588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341120" y="2365861"/>
            <a:ext cx="4572000" cy="33491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278880" y="1572768"/>
            <a:ext cx="4572000" cy="766588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278880" y="2365861"/>
            <a:ext cx="4572000" cy="33491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FB45C8-035A-402E-906F-DD613EE88FD8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072378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44167A7-22A1-4873-8B1C-AAD28DAF958F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681886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ökyüzü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80000"/>
                </a:schemeClr>
              </a:gs>
              <a:gs pos="99000">
                <a:schemeClr val="accent2">
                  <a:lumMod val="20000"/>
                  <a:lumOff val="80000"/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 rtl="0"/>
            <a:endParaRPr lang="tr-TR" noProof="0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987B93-DE5B-475B-B4D6-8BF84BB09566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492262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rtlCol="0" anchor="b">
            <a:normAutofit/>
          </a:bodyPr>
          <a:lstStyle>
            <a:lvl1pPr>
              <a:defRPr sz="3200" b="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60413" y="685800"/>
            <a:ext cx="6858000" cy="4572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A951227-6942-4735-A00F-0C25481B65E6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483897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127479" y="762000"/>
            <a:ext cx="3377133" cy="27432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760413" y="685800"/>
            <a:ext cx="6858000" cy="45720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 smtClean="0"/>
              <a:t>Resim eklemek için simgeyi tıklatın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127479" y="3554104"/>
            <a:ext cx="3377133" cy="1703696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D96C53A-A867-42FE-AA5F-4FAD2D05069F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4216615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ökyüzü"/>
          <p:cNvSpPr/>
          <p:nvPr/>
        </p:nvSpPr>
        <p:spPr>
          <a:xfrm>
            <a:off x="2552" y="-1"/>
            <a:ext cx="12188952" cy="685800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58000"/>
                </a:schemeClr>
              </a:gs>
              <a:gs pos="88000">
                <a:schemeClr val="accent2">
                  <a:lumMod val="20000"/>
                  <a:lumOff val="80000"/>
                  <a:alpha val="6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0" rtlCol="0" anchor="ctr"/>
          <a:lstStyle/>
          <a:p>
            <a:pPr algn="ctr" rtl="0"/>
            <a:endParaRPr lang="tr-TR" noProof="0" dirty="0"/>
          </a:p>
        </p:txBody>
      </p:sp>
      <p:sp>
        <p:nvSpPr>
          <p:cNvPr id="8" name="su3"/>
          <p:cNvSpPr/>
          <p:nvPr/>
        </p:nvSpPr>
        <p:spPr bwMode="gray">
          <a:xfrm>
            <a:off x="2552" y="6064101"/>
            <a:ext cx="12188952" cy="793899"/>
          </a:xfrm>
          <a:prstGeom prst="rect">
            <a:avLst/>
          </a:prstGeom>
          <a:gradFill>
            <a:gsLst>
              <a:gs pos="833">
                <a:schemeClr val="accent2">
                  <a:lumMod val="60000"/>
                  <a:lumOff val="40000"/>
                  <a:alpha val="38000"/>
                </a:schemeClr>
              </a:gs>
              <a:gs pos="49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  <a:alpha val="8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pic>
        <p:nvPicPr>
          <p:cNvPr id="9" name="su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74" r="9901"/>
          <a:stretch/>
        </p:blipFill>
        <p:spPr bwMode="white">
          <a:xfrm>
            <a:off x="-1425" y="6256181"/>
            <a:ext cx="12188952" cy="463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u1"/>
          <p:cNvPicPr>
            <a:picLocks noChangeAspect="1"/>
          </p:cNvPicPr>
          <p:nvPr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18" r="6356"/>
          <a:stretch/>
        </p:blipFill>
        <p:spPr bwMode="gray">
          <a:xfrm flipH="1">
            <a:off x="-1425" y="5979395"/>
            <a:ext cx="12188952" cy="26828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341120" y="265176"/>
            <a:ext cx="9509759" cy="1088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 smtClean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41120" y="1572768"/>
            <a:ext cx="9509760" cy="4142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 smtClean="0"/>
              <a:t>Asıl metin stillerini düzenlemek için tıklayın</a:t>
            </a:r>
          </a:p>
          <a:p>
            <a:pPr lvl="1" rtl="0"/>
            <a:r>
              <a:rPr lang="tr-TR" noProof="0" dirty="0" smtClean="0"/>
              <a:t>İkinci düzey</a:t>
            </a:r>
          </a:p>
          <a:p>
            <a:pPr lvl="2" rtl="0"/>
            <a:r>
              <a:rPr lang="tr-TR" noProof="0" dirty="0" smtClean="0"/>
              <a:t>Üçüncü düzey</a:t>
            </a:r>
          </a:p>
          <a:p>
            <a:pPr lvl="3" rtl="0"/>
            <a:r>
              <a:rPr lang="tr-TR" noProof="0" dirty="0" smtClean="0"/>
              <a:t>Dördüncü düzey</a:t>
            </a:r>
          </a:p>
          <a:p>
            <a:pPr lvl="4" rtl="0"/>
            <a:r>
              <a:rPr lang="tr-TR" noProof="0" dirty="0" smtClean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fld id="{91D15FAC-6679-43BD-9A92-41C3F94EDEDC}" type="datetime1">
              <a:rPr lang="tr-TR" noProof="0" smtClean="0"/>
              <a:pPr rtl="0"/>
              <a:t>30/12/2018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8775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accent2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•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•"/>
        <a:defRPr sz="1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6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6pPr>
      <a:lvl7pPr marL="19202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•"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8pPr>
      <a:lvl9pPr marL="2240280" indent="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None/>
        <a:defRPr sz="1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Simple </a:t>
            </a:r>
            <a:r>
              <a:rPr lang="tr-TR" dirty="0" err="1" smtClean="0"/>
              <a:t>Past</a:t>
            </a:r>
            <a:r>
              <a:rPr lang="tr-TR" dirty="0" smtClean="0"/>
              <a:t> Tense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tr-TR" dirty="0" smtClean="0"/>
              <a:t>Nehir </a:t>
            </a:r>
            <a:r>
              <a:rPr lang="tr-TR" dirty="0" err="1" smtClean="0"/>
              <a:t>Vurkun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03902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>
                <a:solidFill>
                  <a:srgbClr val="FFFFFF"/>
                </a:solidFill>
                <a:latin typeface="Segoe UI" panose="020B0502040204020203" pitchFamily="34" charset="0"/>
              </a:rPr>
              <a:t> &gt; 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Soru sorarken yardımcı fiil olarak kullanılan 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DID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cümle başında yer alır. Olumsuz cümlede olduğu gibi soru cümlelerinde de fiilin 2. hali kullanılmaz yani fiil geçmiş zaman kipine göre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çekimlenmez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. Bir soru kelimesi kullanılarak soru sorulmak istendiğinde 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DID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öncesinde bu soru kelimesi yer alır.</a:t>
            </a:r>
          </a:p>
          <a:p>
            <a:r>
              <a:rPr lang="tr-TR" b="1" dirty="0" err="1">
                <a:solidFill>
                  <a:srgbClr val="222222"/>
                </a:solidFill>
                <a:latin typeface="Segoe UI" panose="020B0502040204020203" pitchFamily="34" charset="0"/>
              </a:rPr>
              <a:t>What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did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you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do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last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night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? ( Geçen gece sen 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ne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yaptın?)</a:t>
            </a:r>
            <a:b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tr-TR" b="1" dirty="0" err="1">
                <a:solidFill>
                  <a:srgbClr val="222222"/>
                </a:solidFill>
                <a:latin typeface="Segoe UI" panose="020B0502040204020203" pitchFamily="34" charset="0"/>
              </a:rPr>
              <a:t>Where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  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did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she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go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? ( O 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nereye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gitti?)</a:t>
            </a:r>
          </a:p>
          <a:p>
            <a:r>
              <a:rPr lang="tr-TR" b="1" dirty="0">
                <a:solidFill>
                  <a:srgbClr val="FFFFFF"/>
                </a:solidFill>
                <a:latin typeface="Segoe UI" panose="020B0502040204020203" pitchFamily="34" charset="0"/>
              </a:rPr>
              <a:t> &gt; 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Soru cümlelerine şu şekilde kısa cevaplar verilebilir:</a:t>
            </a:r>
          </a:p>
          <a:p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Example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(s) / Örnek(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ler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)</a:t>
            </a:r>
          </a:p>
          <a:p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— 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Did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they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watch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TV? (Onlar televizyon izledi mi?)</a:t>
            </a:r>
            <a:b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— 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Yes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,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they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did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. / No,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they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didn’t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. (Evet, onlar izlediler. / Hayır, onlar izlemediler.)— 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Did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she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read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newspaper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? (O gazete okudu mu?)</a:t>
            </a:r>
            <a:b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— 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Yes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,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she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did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. / No,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she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didn’t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. (Evet, o okudu. / Hayır, o okumadı.)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16960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Zaman İfadeleri / Time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Expressions</a:t>
            </a:r>
            <a:endParaRPr lang="tr-TR" b="1" dirty="0">
              <a:solidFill>
                <a:srgbClr val="DD0055"/>
              </a:solidFill>
              <a:latin typeface="Segoe UI" panose="020B0502040204020203" pitchFamily="34" charset="0"/>
            </a:endParaRPr>
          </a:p>
          <a:p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Simple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Past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Tense ile birlikte kullanılan zaman zarfları şunlardır:</a:t>
            </a:r>
          </a:p>
          <a:p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Yesterday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: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Dün</a:t>
            </a:r>
            <a:b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Last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 </a:t>
            </a:r>
            <a:r>
              <a:rPr lang="tr-TR" b="1" dirty="0" err="1">
                <a:solidFill>
                  <a:srgbClr val="222222"/>
                </a:solidFill>
                <a:latin typeface="Segoe UI" panose="020B0502040204020203" pitchFamily="34" charset="0"/>
              </a:rPr>
              <a:t>week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 / </a:t>
            </a:r>
            <a:r>
              <a:rPr lang="tr-TR" b="1" dirty="0" err="1">
                <a:solidFill>
                  <a:srgbClr val="222222"/>
                </a:solidFill>
                <a:latin typeface="Segoe UI" panose="020B0502040204020203" pitchFamily="34" charset="0"/>
              </a:rPr>
              <a:t>month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 / </a:t>
            </a:r>
            <a:r>
              <a:rPr lang="tr-TR" b="1" dirty="0" err="1">
                <a:solidFill>
                  <a:srgbClr val="222222"/>
                </a:solidFill>
                <a:latin typeface="Segoe UI" panose="020B0502040204020203" pitchFamily="34" charset="0"/>
              </a:rPr>
              <a:t>year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: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Geçen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hafta / ay / yıl</a:t>
            </a:r>
            <a:b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tr-TR" b="1" dirty="0" err="1">
                <a:solidFill>
                  <a:srgbClr val="222222"/>
                </a:solidFill>
                <a:latin typeface="Segoe UI" panose="020B0502040204020203" pitchFamily="34" charset="0"/>
              </a:rPr>
              <a:t>Two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 </a:t>
            </a:r>
            <a:r>
              <a:rPr lang="tr-TR" b="1" dirty="0" err="1">
                <a:solidFill>
                  <a:srgbClr val="222222"/>
                </a:solidFill>
                <a:latin typeface="Segoe UI" panose="020B0502040204020203" pitchFamily="34" charset="0"/>
              </a:rPr>
              <a:t>days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 / </a:t>
            </a:r>
            <a:r>
              <a:rPr lang="tr-TR" b="1" dirty="0" err="1">
                <a:solidFill>
                  <a:srgbClr val="222222"/>
                </a:solidFill>
                <a:latin typeface="Segoe UI" panose="020B0502040204020203" pitchFamily="34" charset="0"/>
              </a:rPr>
              <a:t>three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 </a:t>
            </a:r>
            <a:r>
              <a:rPr lang="tr-TR" b="1" dirty="0" err="1">
                <a:solidFill>
                  <a:srgbClr val="222222"/>
                </a:solidFill>
                <a:latin typeface="Segoe UI" panose="020B0502040204020203" pitchFamily="34" charset="0"/>
              </a:rPr>
              <a:t>years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 / a </a:t>
            </a:r>
            <a:r>
              <a:rPr lang="tr-TR" b="1" dirty="0" err="1">
                <a:solidFill>
                  <a:srgbClr val="222222"/>
                </a:solidFill>
                <a:latin typeface="Segoe UI" panose="020B0502040204020203" pitchFamily="34" charset="0"/>
              </a:rPr>
              <a:t>month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 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ago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: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2 gün / 3 yıl / 1 ay 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önce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/>
            </a:r>
            <a:b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In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2002: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2002’de</a:t>
            </a:r>
            <a:b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In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the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past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: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geçmişte</a:t>
            </a:r>
            <a:b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The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day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before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yesterday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: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Dünden önceki gün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65963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1) We </a:t>
            </a:r>
            <a:r>
              <a:rPr lang="en-US" u="sng" dirty="0">
                <a:solidFill>
                  <a:srgbClr val="828282"/>
                </a:solidFill>
                <a:latin typeface="Calibri" panose="020F0502020204030204" pitchFamily="34" charset="0"/>
              </a:rPr>
              <a:t>_____</a:t>
            </a:r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 in a small apartment when I was a child.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a) lived</a:t>
            </a:r>
            <a:br>
              <a:rPr lang="en-US" dirty="0"/>
            </a:br>
            <a:r>
              <a:rPr lang="en-US" dirty="0"/>
              <a:t>b) lives</a:t>
            </a:r>
            <a:br>
              <a:rPr lang="en-US" dirty="0"/>
            </a:br>
            <a:r>
              <a:rPr lang="en-US" dirty="0"/>
              <a:t>c) live</a:t>
            </a:r>
            <a:br>
              <a:rPr lang="en-US" dirty="0"/>
            </a:br>
            <a:r>
              <a:rPr lang="en-US" dirty="0"/>
              <a:t>d) </a:t>
            </a:r>
            <a:r>
              <a:rPr lang="en-US" dirty="0" smtClean="0"/>
              <a:t>living</a:t>
            </a: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Cevap :A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1681019" y="2392218"/>
            <a:ext cx="230909" cy="2216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21102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2) Martin </a:t>
            </a:r>
            <a:r>
              <a:rPr lang="en-US" u="sng" dirty="0">
                <a:solidFill>
                  <a:srgbClr val="828282"/>
                </a:solidFill>
                <a:latin typeface="Calibri" panose="020F0502020204030204" pitchFamily="34" charset="0"/>
              </a:rPr>
              <a:t>___</a:t>
            </a:r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 a cop before he </a:t>
            </a:r>
            <a:r>
              <a:rPr lang="en-US" u="sng" dirty="0">
                <a:solidFill>
                  <a:srgbClr val="828282"/>
                </a:solidFill>
                <a:latin typeface="Calibri" panose="020F0502020204030204" pitchFamily="34" charset="0"/>
              </a:rPr>
              <a:t>_______</a:t>
            </a:r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.</a:t>
            </a:r>
          </a:p>
          <a:p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a) is/retired</a:t>
            </a:r>
          </a:p>
          <a:p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b) was/retires</a:t>
            </a:r>
          </a:p>
          <a:p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c) was/retired</a:t>
            </a:r>
          </a:p>
          <a:p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d) is/retiring</a:t>
            </a:r>
          </a:p>
          <a:p>
            <a:endParaRPr lang="tr-TR" dirty="0"/>
          </a:p>
          <a:p>
            <a:r>
              <a:rPr lang="tr-TR" dirty="0" err="1" smtClean="0"/>
              <a:t>Cevap:C</a:t>
            </a:r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1524000" y="3075709"/>
            <a:ext cx="378691" cy="3971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052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3) Lucas and Anthony </a:t>
            </a:r>
            <a:r>
              <a:rPr lang="en-US" u="sng" dirty="0">
                <a:solidFill>
                  <a:srgbClr val="828282"/>
                </a:solidFill>
                <a:latin typeface="Calibri" panose="020F0502020204030204" pitchFamily="34" charset="0"/>
              </a:rPr>
              <a:t>____</a:t>
            </a:r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 at home yesterday.</a:t>
            </a:r>
          </a:p>
          <a:p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a) are</a:t>
            </a:r>
          </a:p>
          <a:p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b) is</a:t>
            </a:r>
          </a:p>
          <a:p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c) be</a:t>
            </a:r>
          </a:p>
          <a:p>
            <a:r>
              <a:rPr lang="en-US" dirty="0">
                <a:solidFill>
                  <a:srgbClr val="828282"/>
                </a:solidFill>
                <a:latin typeface="Calibri" panose="020F0502020204030204" pitchFamily="34" charset="0"/>
              </a:rPr>
              <a:t>d) </a:t>
            </a:r>
            <a:r>
              <a:rPr lang="en-US" dirty="0" smtClean="0">
                <a:solidFill>
                  <a:srgbClr val="828282"/>
                </a:solidFill>
                <a:latin typeface="Calibri" panose="020F0502020204030204" pitchFamily="34" charset="0"/>
              </a:rPr>
              <a:t>were</a:t>
            </a:r>
            <a:endParaRPr lang="tr-TR" dirty="0" smtClean="0">
              <a:solidFill>
                <a:srgbClr val="828282"/>
              </a:solidFill>
              <a:latin typeface="Calibri" panose="020F0502020204030204" pitchFamily="34" charset="0"/>
            </a:endParaRPr>
          </a:p>
          <a:p>
            <a:endParaRPr lang="tr-TR" dirty="0">
              <a:solidFill>
                <a:srgbClr val="828282"/>
              </a:solidFill>
              <a:latin typeface="Calibri" panose="020F0502020204030204" pitchFamily="34" charset="0"/>
            </a:endParaRPr>
          </a:p>
          <a:p>
            <a:r>
              <a:rPr lang="tr-TR" dirty="0" err="1" smtClean="0">
                <a:solidFill>
                  <a:srgbClr val="828282"/>
                </a:solidFill>
                <a:latin typeface="Calibri" panose="020F0502020204030204" pitchFamily="34" charset="0"/>
              </a:rPr>
              <a:t>Cevap:D</a:t>
            </a:r>
            <a:endParaRPr lang="en-US" dirty="0">
              <a:solidFill>
                <a:srgbClr val="828282"/>
              </a:solidFill>
              <a:latin typeface="Calibri" panose="020F0502020204030204" pitchFamily="34" charset="0"/>
            </a:endParaRPr>
          </a:p>
          <a:p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1461193" y="3556000"/>
            <a:ext cx="496916" cy="5449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7773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Başarılar…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Nehir </a:t>
            </a:r>
            <a:r>
              <a:rPr lang="tr-TR" dirty="0" err="1" smtClean="0"/>
              <a:t>Vurkun</a:t>
            </a:r>
            <a:r>
              <a:rPr lang="tr-TR" smtClean="0"/>
              <a:t> 7-A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00919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/>
            </a:r>
            <a:b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  <a:t>Simple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Past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Tense Kullanım Alanları</a:t>
            </a:r>
            <a:b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tr-TR" dirty="0" smtClean="0">
                <a:solidFill>
                  <a:srgbClr val="222222"/>
                </a:solidFill>
                <a:latin typeface="Segoe UI" panose="020B0502040204020203" pitchFamily="34" charset="0"/>
              </a:rPr>
              <a:t>Simple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Past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Tense, geçmişte gerçekleşen eylemlerden bahsederken ya da geçmişte yaşanmış bir olayı anlatırken kullandığımız bir zamandır. Simple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Past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Tense’in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Türkçede karşılığı 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“-</a:t>
            </a:r>
            <a:r>
              <a:rPr lang="tr-TR" b="1" dirty="0" err="1">
                <a:solidFill>
                  <a:srgbClr val="222222"/>
                </a:solidFill>
                <a:latin typeface="Segoe UI" panose="020B0502040204020203" pitchFamily="34" charset="0"/>
              </a:rPr>
              <a:t>di”li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 geçmiş zaman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ya da 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görülen geçmiş zaman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olarak adlandırılır. Simple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Past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Tense kullanıldığında bahsedilen eylem, geçmişte belli bir zamanda başlamış ve sona ermiştir, içerisinde bulunduğumuz anda devam etmemektedir.</a:t>
            </a:r>
          </a:p>
          <a:p>
            <a:pPr rtl="0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27456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41121" y="1281176"/>
            <a:ext cx="9509759" cy="1088136"/>
          </a:xfrm>
        </p:spPr>
        <p:txBody>
          <a:bodyPr rtlCol="0">
            <a:normAutofit fontScale="90000"/>
          </a:bodyPr>
          <a:lstStyle/>
          <a:p>
            <a:r>
              <a:rPr lang="tr-TR" b="1" dirty="0" smtClean="0">
                <a:solidFill>
                  <a:srgbClr val="DD0055"/>
                </a:solidFill>
                <a:latin typeface="Segoe UI" panose="020B0502040204020203" pitchFamily="34" charset="0"/>
              </a:rPr>
              <a:t>Simple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Past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Tense Cümle Yapısı</a:t>
            </a:r>
            <a:b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</a:b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/>
            </a:r>
            <a:b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62500" lnSpcReduction="20000"/>
          </a:bodyPr>
          <a:lstStyle/>
          <a:p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Simple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Past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Tense kullanarak olumlu, olumsuz cümleler ve soru cümleleri oluştururken dikkat edilmesi gereken bazı kurallar </a:t>
            </a:r>
            <a:r>
              <a:rPr lang="tr-TR" dirty="0" smtClean="0">
                <a:solidFill>
                  <a:srgbClr val="222222"/>
                </a:solidFill>
                <a:latin typeface="Segoe UI" panose="020B0502040204020203" pitchFamily="34" charset="0"/>
              </a:rPr>
              <a:t>vard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ır: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Olumlu Cümleler /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Affirmative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Sentences</a:t>
            </a:r>
            <a:endParaRPr lang="tr-TR" b="1" dirty="0">
              <a:solidFill>
                <a:srgbClr val="DD0055"/>
              </a:solidFill>
              <a:latin typeface="Segoe UI" panose="020B0502040204020203" pitchFamily="34" charset="0"/>
            </a:endParaRPr>
          </a:p>
          <a:p>
            <a:r>
              <a:rPr lang="tr-TR" dirty="0"/>
              <a:t>ÖZNE / SUBJECT	FİİL / VERB	NESNE / OBJECT	ANLAMI</a:t>
            </a:r>
          </a:p>
          <a:p>
            <a:r>
              <a:rPr lang="tr-TR" dirty="0"/>
              <a:t>I	</a:t>
            </a:r>
            <a:r>
              <a:rPr lang="tr-TR" dirty="0" err="1"/>
              <a:t>studied</a:t>
            </a:r>
            <a:r>
              <a:rPr lang="tr-TR" dirty="0"/>
              <a:t>	English.	Ben İngilizce çalıştım.</a:t>
            </a:r>
          </a:p>
          <a:p>
            <a:r>
              <a:rPr lang="tr-TR" dirty="0" err="1"/>
              <a:t>You</a:t>
            </a:r>
            <a:r>
              <a:rPr lang="tr-TR" dirty="0"/>
              <a:t>	</a:t>
            </a:r>
            <a:r>
              <a:rPr lang="tr-TR" dirty="0" err="1"/>
              <a:t>wrote</a:t>
            </a:r>
            <a:r>
              <a:rPr lang="tr-TR" dirty="0"/>
              <a:t>	a </a:t>
            </a:r>
            <a:r>
              <a:rPr lang="tr-TR" dirty="0" err="1"/>
              <a:t>letter</a:t>
            </a:r>
            <a:r>
              <a:rPr lang="tr-TR" dirty="0"/>
              <a:t>.	Sen bir mektup </a:t>
            </a:r>
            <a:r>
              <a:rPr lang="tr-TR" dirty="0" smtClean="0"/>
              <a:t>yazdın</a:t>
            </a:r>
            <a:r>
              <a:rPr lang="tr-TR" dirty="0"/>
              <a:t>.</a:t>
            </a:r>
          </a:p>
          <a:p>
            <a:r>
              <a:rPr lang="tr-TR" dirty="0"/>
              <a:t>He	</a:t>
            </a:r>
            <a:r>
              <a:rPr lang="tr-TR" dirty="0" err="1"/>
              <a:t>played</a:t>
            </a:r>
            <a:r>
              <a:rPr lang="tr-TR" dirty="0"/>
              <a:t>	</a:t>
            </a:r>
            <a:r>
              <a:rPr lang="tr-TR" dirty="0" err="1"/>
              <a:t>football</a:t>
            </a:r>
            <a:r>
              <a:rPr lang="tr-TR" dirty="0"/>
              <a:t>.	O futbol oynadı.</a:t>
            </a:r>
          </a:p>
          <a:p>
            <a:r>
              <a:rPr lang="tr-TR" dirty="0" err="1"/>
              <a:t>She</a:t>
            </a:r>
            <a:r>
              <a:rPr lang="tr-TR" dirty="0"/>
              <a:t>	</a:t>
            </a:r>
            <a:r>
              <a:rPr lang="tr-TR" dirty="0" err="1"/>
              <a:t>drank</a:t>
            </a:r>
            <a:r>
              <a:rPr lang="tr-TR" dirty="0"/>
              <a:t>	</a:t>
            </a:r>
            <a:r>
              <a:rPr lang="tr-TR" dirty="0" err="1"/>
              <a:t>tea</a:t>
            </a:r>
            <a:r>
              <a:rPr lang="tr-TR" dirty="0"/>
              <a:t>.	O çay içti.</a:t>
            </a:r>
          </a:p>
          <a:p>
            <a:r>
              <a:rPr lang="tr-TR" dirty="0" err="1"/>
              <a:t>It</a:t>
            </a:r>
            <a:r>
              <a:rPr lang="tr-TR" dirty="0"/>
              <a:t>	</a:t>
            </a:r>
            <a:r>
              <a:rPr lang="tr-TR" dirty="0" err="1"/>
              <a:t>played</a:t>
            </a:r>
            <a:r>
              <a:rPr lang="tr-TR" dirty="0"/>
              <a:t>	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ball</a:t>
            </a:r>
            <a:r>
              <a:rPr lang="tr-TR" dirty="0"/>
              <a:t>.	O topla oynadı.</a:t>
            </a:r>
          </a:p>
          <a:p>
            <a:r>
              <a:rPr lang="tr-TR" dirty="0" err="1"/>
              <a:t>We</a:t>
            </a:r>
            <a:r>
              <a:rPr lang="tr-TR" dirty="0"/>
              <a:t>	</a:t>
            </a:r>
            <a:r>
              <a:rPr lang="tr-TR" dirty="0" err="1"/>
              <a:t>watched</a:t>
            </a:r>
            <a:r>
              <a:rPr lang="tr-TR" dirty="0"/>
              <a:t>	TV.	Biz televizyon izledik.</a:t>
            </a:r>
          </a:p>
          <a:p>
            <a:r>
              <a:rPr lang="tr-TR" dirty="0" err="1"/>
              <a:t>You</a:t>
            </a:r>
            <a:r>
              <a:rPr lang="tr-TR" dirty="0"/>
              <a:t>	</a:t>
            </a:r>
            <a:r>
              <a:rPr lang="tr-TR" dirty="0" err="1"/>
              <a:t>read</a:t>
            </a:r>
            <a:r>
              <a:rPr lang="tr-TR" dirty="0"/>
              <a:t>	</a:t>
            </a:r>
            <a:r>
              <a:rPr lang="tr-TR" dirty="0" err="1"/>
              <a:t>book</a:t>
            </a:r>
            <a:r>
              <a:rPr lang="tr-TR" dirty="0"/>
              <a:t>.	Siz kitap okudunuz.</a:t>
            </a:r>
          </a:p>
          <a:p>
            <a:r>
              <a:rPr lang="tr-TR" dirty="0" err="1"/>
              <a:t>They</a:t>
            </a:r>
            <a:r>
              <a:rPr lang="tr-TR" dirty="0"/>
              <a:t>	</a:t>
            </a:r>
            <a:r>
              <a:rPr lang="tr-TR" dirty="0" err="1"/>
              <a:t>ate</a:t>
            </a:r>
            <a:r>
              <a:rPr lang="tr-TR" dirty="0"/>
              <a:t>	hamburger.	Onlar hamburger yediler.</a:t>
            </a:r>
          </a:p>
        </p:txBody>
      </p:sp>
    </p:spTree>
    <p:extLst>
      <p:ext uri="{BB962C8B-B14F-4D97-AF65-F5344CB8AC3E}">
        <p14:creationId xmlns:p14="http://schemas.microsoft.com/office/powerpoint/2010/main" xmlns="" val="1952036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 rtlCol="0">
            <a:normAutofit lnSpcReduction="10000"/>
          </a:bodyPr>
          <a:lstStyle/>
          <a:p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Cümleler kurulurken hem düzenli hem düzensiz fiiller kullanılmıştır.</a:t>
            </a:r>
          </a:p>
          <a:p>
            <a:r>
              <a:rPr lang="tr-TR" b="1" dirty="0">
                <a:solidFill>
                  <a:srgbClr val="FFFFFF"/>
                </a:solidFill>
                <a:latin typeface="Segoe UI" panose="020B0502040204020203" pitchFamily="34" charset="0"/>
              </a:rPr>
              <a:t> &gt; 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Simple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Past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Tense ile olumlu cümle kurarken fiillerin 2. hali kullanılır. İngilizcede fiiller 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düzenli fiiller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ve 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düzensiz fiiller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olmak üzere ikiye ayrılır. Düzenli fiilleri geçmiş zamana göre çekimlerken fiilin sonuna 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“–d, -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ed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, -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ied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”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takılarından biri getirilir.</a:t>
            </a:r>
          </a:p>
          <a:p>
            <a:r>
              <a:rPr lang="tr-TR" b="1" dirty="0">
                <a:solidFill>
                  <a:srgbClr val="FFFFFF"/>
                </a:solidFill>
                <a:latin typeface="Segoe UI" panose="020B0502040204020203" pitchFamily="34" charset="0"/>
              </a:rPr>
              <a:t> &gt; 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Düzenli fiillerin pek çoğu “–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ed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” takısı alır.</a:t>
            </a:r>
          </a:p>
          <a:p>
            <a:pPr rtl="0"/>
            <a:endParaRPr lang="tr-TR" dirty="0"/>
          </a:p>
        </p:txBody>
      </p:sp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DD0055"/>
                </a:solidFill>
                <a:latin typeface="Segoe UI" panose="020B0502040204020203" pitchFamily="34" charset="0"/>
              </a:rPr>
              <a:t>Example(s) / </a:t>
            </a:r>
            <a:r>
              <a:rPr lang="en-US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Örnek</a:t>
            </a:r>
            <a:r>
              <a:rPr lang="en-US" b="1" dirty="0">
                <a:solidFill>
                  <a:srgbClr val="DD0055"/>
                </a:solidFill>
                <a:latin typeface="Segoe UI" panose="020B0502040204020203" pitchFamily="34" charset="0"/>
              </a:rPr>
              <a:t>(</a:t>
            </a:r>
            <a:r>
              <a:rPr lang="en-US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ler</a:t>
            </a:r>
            <a:r>
              <a:rPr lang="en-US" b="1" dirty="0">
                <a:solidFill>
                  <a:srgbClr val="DD0055"/>
                </a:solidFill>
                <a:latin typeface="Segoe UI" panose="020B0502040204020203" pitchFamily="34" charset="0"/>
              </a:rPr>
              <a:t>)</a:t>
            </a:r>
          </a:p>
          <a:p>
            <a:r>
              <a:rPr lang="en-US" b="1" dirty="0">
                <a:solidFill>
                  <a:srgbClr val="DD0055"/>
                </a:solidFill>
                <a:latin typeface="Segoe UI" panose="020B0502040204020203" pitchFamily="34" charset="0"/>
              </a:rPr>
              <a:t>»</a:t>
            </a:r>
            <a:r>
              <a:rPr lang="en-US" dirty="0">
                <a:solidFill>
                  <a:srgbClr val="222222"/>
                </a:solidFill>
                <a:latin typeface="Segoe UI" panose="020B0502040204020203" pitchFamily="34" charset="0"/>
              </a:rPr>
              <a:t> Talk + </a:t>
            </a:r>
            <a:r>
              <a:rPr lang="en-US" dirty="0" err="1">
                <a:solidFill>
                  <a:srgbClr val="DD0055"/>
                </a:solidFill>
                <a:latin typeface="Segoe UI" panose="020B0502040204020203" pitchFamily="34" charset="0"/>
              </a:rPr>
              <a:t>ed</a:t>
            </a:r>
            <a:r>
              <a:rPr lang="en-US" dirty="0">
                <a:solidFill>
                  <a:srgbClr val="222222"/>
                </a:solidFill>
                <a:latin typeface="Segoe UI" panose="020B0502040204020203" pitchFamily="34" charset="0"/>
              </a:rPr>
              <a:t> → Talked</a:t>
            </a:r>
            <a:br>
              <a:rPr lang="en-US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en-US" b="1" dirty="0">
                <a:solidFill>
                  <a:srgbClr val="DD0055"/>
                </a:solidFill>
                <a:latin typeface="Segoe UI" panose="020B0502040204020203" pitchFamily="34" charset="0"/>
              </a:rPr>
              <a:t>»</a:t>
            </a:r>
            <a:r>
              <a:rPr lang="en-US" dirty="0">
                <a:solidFill>
                  <a:srgbClr val="222222"/>
                </a:solidFill>
                <a:latin typeface="Segoe UI" panose="020B0502040204020203" pitchFamily="34" charset="0"/>
              </a:rPr>
              <a:t>  Walk + </a:t>
            </a:r>
            <a:r>
              <a:rPr lang="en-US" dirty="0" err="1">
                <a:solidFill>
                  <a:srgbClr val="DD0055"/>
                </a:solidFill>
                <a:latin typeface="Segoe UI" panose="020B0502040204020203" pitchFamily="34" charset="0"/>
              </a:rPr>
              <a:t>ed</a:t>
            </a:r>
            <a:r>
              <a:rPr lang="en-US" dirty="0">
                <a:solidFill>
                  <a:srgbClr val="222222"/>
                </a:solidFill>
                <a:latin typeface="Segoe UI" panose="020B0502040204020203" pitchFamily="34" charset="0"/>
              </a:rPr>
              <a:t> → Walked</a:t>
            </a:r>
            <a:br>
              <a:rPr lang="en-US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en-US" b="1" dirty="0">
                <a:solidFill>
                  <a:srgbClr val="DD0055"/>
                </a:solidFill>
                <a:latin typeface="Segoe UI" panose="020B0502040204020203" pitchFamily="34" charset="0"/>
              </a:rPr>
              <a:t>»</a:t>
            </a:r>
            <a:r>
              <a:rPr lang="en-US" dirty="0">
                <a:solidFill>
                  <a:srgbClr val="222222"/>
                </a:solidFill>
                <a:latin typeface="Segoe UI" panose="020B0502040204020203" pitchFamily="34" charset="0"/>
              </a:rPr>
              <a:t> Watch + </a:t>
            </a:r>
            <a:r>
              <a:rPr lang="en-US" dirty="0" err="1">
                <a:solidFill>
                  <a:srgbClr val="DD0055"/>
                </a:solidFill>
                <a:latin typeface="Segoe UI" panose="020B0502040204020203" pitchFamily="34" charset="0"/>
              </a:rPr>
              <a:t>ed</a:t>
            </a:r>
            <a:r>
              <a:rPr lang="en-US" dirty="0">
                <a:solidFill>
                  <a:srgbClr val="222222"/>
                </a:solidFill>
                <a:latin typeface="Segoe UI" panose="020B0502040204020203" pitchFamily="34" charset="0"/>
              </a:rPr>
              <a:t> → Watched</a:t>
            </a:r>
            <a:br>
              <a:rPr lang="en-US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en-US" b="1" dirty="0">
                <a:solidFill>
                  <a:srgbClr val="DD0055"/>
                </a:solidFill>
                <a:latin typeface="Segoe UI" panose="020B0502040204020203" pitchFamily="34" charset="0"/>
              </a:rPr>
              <a:t>»</a:t>
            </a:r>
            <a:r>
              <a:rPr lang="en-US" dirty="0">
                <a:solidFill>
                  <a:srgbClr val="222222"/>
                </a:solidFill>
                <a:latin typeface="Segoe UI" panose="020B0502040204020203" pitchFamily="34" charset="0"/>
              </a:rPr>
              <a:t> Jump + </a:t>
            </a:r>
            <a:r>
              <a:rPr lang="en-US" dirty="0" err="1">
                <a:solidFill>
                  <a:srgbClr val="DD0055"/>
                </a:solidFill>
                <a:latin typeface="Segoe UI" panose="020B0502040204020203" pitchFamily="34" charset="0"/>
              </a:rPr>
              <a:t>ed</a:t>
            </a:r>
            <a:r>
              <a:rPr lang="en-US" dirty="0">
                <a:solidFill>
                  <a:srgbClr val="222222"/>
                </a:solidFill>
                <a:latin typeface="Segoe UI" panose="020B0502040204020203" pitchFamily="34" charset="0"/>
              </a:rPr>
              <a:t> → Jumped</a:t>
            </a:r>
          </a:p>
          <a:p>
            <a:r>
              <a:rPr lang="tr-TR" b="1" dirty="0">
                <a:solidFill>
                  <a:srgbClr val="FFFFFF"/>
                </a:solidFill>
                <a:latin typeface="Segoe UI" panose="020B0502040204020203" pitchFamily="34" charset="0"/>
              </a:rPr>
              <a:t> &gt; 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Son harfi ‘’e’’ olan fiiller “–d” takısı alır.</a:t>
            </a:r>
          </a:p>
          <a:p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Example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(s) / Örnek(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ler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)</a:t>
            </a:r>
          </a:p>
          <a:p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»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Use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+ 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→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used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/>
            </a:r>
            <a:b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»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Pollute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+ 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→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polluted</a:t>
            </a:r>
            <a:endParaRPr lang="tr-TR" dirty="0">
              <a:solidFill>
                <a:srgbClr val="222222"/>
              </a:solidFill>
              <a:latin typeface="Segoe UI" panose="020B0502040204020203" pitchFamily="34" charset="0"/>
            </a:endParaRPr>
          </a:p>
          <a:p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41075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7" name="Metin Yer Tutucusu 6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8" name="İçerik Yer Tutucusu 7"/>
          <p:cNvSpPr>
            <a:spLocks noGrp="1"/>
          </p:cNvSpPr>
          <p:nvPr>
            <p:ph sz="half" idx="2"/>
          </p:nvPr>
        </p:nvSpPr>
        <p:spPr/>
        <p:txBody>
          <a:bodyPr rtlCol="0"/>
          <a:lstStyle/>
          <a:p>
            <a:r>
              <a:rPr lang="tr-TR" b="1" dirty="0">
                <a:solidFill>
                  <a:srgbClr val="FFFFFF"/>
                </a:solidFill>
                <a:latin typeface="Segoe UI" panose="020B0502040204020203" pitchFamily="34" charset="0"/>
              </a:rPr>
              <a:t>&gt; 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Bir fiilin son harfi ‘’y’’ ise ve bu harfin öncesinde bir sessiz harf bulunuyorsa y harfi düşerek fiile “–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ied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” takısı getirilir.</a:t>
            </a:r>
          </a:p>
          <a:p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Example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(s) / Örnek(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ler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)</a:t>
            </a:r>
          </a:p>
          <a:p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»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Study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→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stud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+ 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i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+ 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ed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→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studied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/>
            </a:r>
            <a:b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</a:b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»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Try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→ tr + 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i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+ 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ed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→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tried</a:t>
            </a:r>
            <a:endParaRPr lang="tr-TR" dirty="0">
              <a:solidFill>
                <a:srgbClr val="222222"/>
              </a:solidFill>
              <a:latin typeface="Segoe UI" panose="020B0502040204020203" pitchFamily="34" charset="0"/>
            </a:endParaRPr>
          </a:p>
          <a:p>
            <a:pPr rtl="0"/>
            <a:endParaRPr lang="tr-TR" dirty="0"/>
          </a:p>
        </p:txBody>
      </p:sp>
      <p:sp>
        <p:nvSpPr>
          <p:cNvPr id="9" name="Metin Yer Tutucusu 8"/>
          <p:cNvSpPr>
            <a:spLocks noGrp="1"/>
          </p:cNvSpPr>
          <p:nvPr>
            <p:ph type="body" sz="quarter" idx="3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10" name="İçerik Yer Tutucusu 9"/>
          <p:cNvSpPr>
            <a:spLocks noGrp="1"/>
          </p:cNvSpPr>
          <p:nvPr>
            <p:ph sz="quarter" idx="4"/>
          </p:nvPr>
        </p:nvSpPr>
        <p:spPr/>
        <p:txBody>
          <a:bodyPr rtlCol="0"/>
          <a:lstStyle/>
          <a:p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Y harfinden önce sesli bir harf varsa bu kural uygulanmaz.</a:t>
            </a:r>
          </a:p>
          <a:p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Düzensiz fiiller (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Irregular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Verbs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)</a:t>
            </a:r>
            <a:r>
              <a:rPr lang="tr-TR" b="1" dirty="0">
                <a:solidFill>
                  <a:srgbClr val="222222"/>
                </a:solidFill>
                <a:latin typeface="Segoe UI" panose="020B0502040204020203" pitchFamily="34" charset="0"/>
              </a:rPr>
              <a:t> 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ise yukarıda bahsedilen kurallara uymazlar. Belli bir kurala göre değişmezler bu yüzden düzensiz fiillerin ezberlenmesi gerekir. Aşağıdaki görselde bazı düzensiz fiiller verilmiştir:</a:t>
            </a:r>
          </a:p>
          <a:p>
            <a:pPr rtl="0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2726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 smtClean="0"/>
              <a:t>Slayt Başlığı Ekle - 3</a:t>
            </a:r>
            <a:endParaRPr lang="tr-TR" dirty="0"/>
          </a:p>
        </p:txBody>
      </p:sp>
      <p:pic>
        <p:nvPicPr>
          <p:cNvPr id="3" name="Resim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9357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Olumsuz Cümleler / 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Negative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Sentences</a:t>
            </a:r>
            <a:endParaRPr lang="tr-TR" b="1" dirty="0">
              <a:solidFill>
                <a:srgbClr val="DD0055"/>
              </a:solidFill>
              <a:latin typeface="Segoe UI" panose="020B0502040204020203" pitchFamily="34" charset="0"/>
            </a:endParaRPr>
          </a:p>
          <a:p>
            <a:r>
              <a:rPr lang="tr-TR" b="1" dirty="0">
                <a:solidFill>
                  <a:srgbClr val="FFFFFF"/>
                </a:solidFill>
              </a:rPr>
              <a:t>ÖZNE /</a:t>
            </a:r>
            <a:br>
              <a:rPr lang="tr-TR" b="1" dirty="0">
                <a:solidFill>
                  <a:srgbClr val="FFFFFF"/>
                </a:solidFill>
              </a:rPr>
            </a:br>
            <a:r>
              <a:rPr lang="tr-TR" b="1" dirty="0" err="1">
                <a:solidFill>
                  <a:srgbClr val="FFFFFF"/>
                </a:solidFill>
              </a:rPr>
              <a:t>SUBJECTYardımcı</a:t>
            </a:r>
            <a:r>
              <a:rPr lang="tr-TR" b="1" dirty="0">
                <a:solidFill>
                  <a:srgbClr val="FFFFFF"/>
                </a:solidFill>
              </a:rPr>
              <a:t> Fiil </a:t>
            </a:r>
            <a:r>
              <a:rPr lang="tr-TR" b="1" dirty="0" smtClean="0">
                <a:solidFill>
                  <a:srgbClr val="FFFFFF"/>
                </a:solidFill>
              </a:rPr>
              <a:t>/ </a:t>
            </a:r>
            <a:r>
              <a:rPr lang="tr-TR" b="1" dirty="0">
                <a:solidFill>
                  <a:srgbClr val="FFFFFF"/>
                </a:solidFill>
              </a:rPr>
              <a:t/>
            </a:r>
            <a:br>
              <a:rPr lang="tr-TR" b="1" dirty="0">
                <a:solidFill>
                  <a:srgbClr val="FFFFFF"/>
                </a:solidFill>
              </a:rPr>
            </a:br>
            <a:r>
              <a:rPr lang="tr-TR" b="1" dirty="0" err="1">
                <a:solidFill>
                  <a:srgbClr val="FFFFFF"/>
                </a:solidFill>
              </a:rPr>
              <a:t>Auxiliary</a:t>
            </a:r>
            <a:r>
              <a:rPr lang="tr-TR" b="1" dirty="0">
                <a:solidFill>
                  <a:srgbClr val="FFFFFF"/>
                </a:solidFill>
              </a:rPr>
              <a:t> </a:t>
            </a:r>
            <a:r>
              <a:rPr lang="tr-TR" b="1" dirty="0" err="1">
                <a:solidFill>
                  <a:srgbClr val="FFFFFF"/>
                </a:solidFill>
              </a:rPr>
              <a:t>VerbsFİİL</a:t>
            </a:r>
            <a:r>
              <a:rPr lang="tr-TR" b="1" dirty="0">
                <a:solidFill>
                  <a:srgbClr val="FFFFFF"/>
                </a:solidFill>
              </a:rPr>
              <a:t> / VERBNESNE / </a:t>
            </a:r>
            <a:r>
              <a:rPr lang="tr-TR" b="1" dirty="0" err="1">
                <a:solidFill>
                  <a:srgbClr val="FFFFFF"/>
                </a:solidFill>
              </a:rPr>
              <a:t>OBJECTANLAMI</a:t>
            </a:r>
            <a:r>
              <a:rPr lang="tr-TR" dirty="0" err="1"/>
              <a:t>I</a:t>
            </a:r>
            <a:r>
              <a:rPr lang="tr-TR" dirty="0" err="1">
                <a:solidFill>
                  <a:srgbClr val="DD0055"/>
                </a:solidFill>
              </a:rPr>
              <a:t>did</a:t>
            </a:r>
            <a:r>
              <a:rPr lang="tr-TR" dirty="0">
                <a:solidFill>
                  <a:srgbClr val="DD0055"/>
                </a:solidFill>
              </a:rPr>
              <a:t> not (</a:t>
            </a:r>
            <a:r>
              <a:rPr lang="tr-TR" dirty="0" err="1">
                <a:solidFill>
                  <a:srgbClr val="DD0055"/>
                </a:solidFill>
              </a:rPr>
              <a:t>didn’t</a:t>
            </a:r>
            <a:r>
              <a:rPr lang="tr-TR" dirty="0">
                <a:solidFill>
                  <a:srgbClr val="DD0055"/>
                </a:solidFill>
              </a:rPr>
              <a:t>)</a:t>
            </a:r>
            <a:r>
              <a:rPr lang="tr-TR" dirty="0" err="1"/>
              <a:t>studyEnglish.Ben</a:t>
            </a:r>
            <a:r>
              <a:rPr lang="tr-TR" dirty="0"/>
              <a:t> İngilizce çalışmadım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You</a:t>
            </a:r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smtClean="0">
                <a:solidFill>
                  <a:srgbClr val="DD0055"/>
                </a:solidFill>
              </a:rPr>
              <a:t> </a:t>
            </a:r>
            <a:r>
              <a:rPr lang="tr-TR" dirty="0">
                <a:solidFill>
                  <a:srgbClr val="DD0055"/>
                </a:solidFill>
              </a:rPr>
              <a:t>not (</a:t>
            </a:r>
            <a:r>
              <a:rPr lang="tr-TR" dirty="0" err="1">
                <a:solidFill>
                  <a:srgbClr val="DD0055"/>
                </a:solidFill>
              </a:rPr>
              <a:t>didn’t</a:t>
            </a:r>
            <a:r>
              <a:rPr lang="tr-TR" dirty="0">
                <a:solidFill>
                  <a:srgbClr val="DD0055"/>
                </a:solidFill>
              </a:rPr>
              <a:t>)</a:t>
            </a:r>
            <a:r>
              <a:rPr lang="tr-TR" dirty="0" err="1"/>
              <a:t>writea</a:t>
            </a:r>
            <a:r>
              <a:rPr lang="tr-TR" dirty="0"/>
              <a:t> </a:t>
            </a:r>
            <a:r>
              <a:rPr lang="tr-TR" dirty="0" err="1"/>
              <a:t>letter.Sen</a:t>
            </a:r>
            <a:r>
              <a:rPr lang="tr-TR" dirty="0"/>
              <a:t> bir mektup yazmadın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He</a:t>
            </a:r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smtClean="0">
                <a:solidFill>
                  <a:srgbClr val="DD0055"/>
                </a:solidFill>
              </a:rPr>
              <a:t> </a:t>
            </a:r>
            <a:r>
              <a:rPr lang="tr-TR" dirty="0">
                <a:solidFill>
                  <a:srgbClr val="DD0055"/>
                </a:solidFill>
              </a:rPr>
              <a:t>not (</a:t>
            </a:r>
            <a:r>
              <a:rPr lang="tr-TR" dirty="0" err="1">
                <a:solidFill>
                  <a:srgbClr val="DD0055"/>
                </a:solidFill>
              </a:rPr>
              <a:t>didn’t</a:t>
            </a:r>
            <a:r>
              <a:rPr lang="tr-TR" dirty="0">
                <a:solidFill>
                  <a:srgbClr val="DD0055"/>
                </a:solidFill>
              </a:rPr>
              <a:t>)</a:t>
            </a:r>
            <a:r>
              <a:rPr lang="tr-TR" dirty="0" err="1"/>
              <a:t>playfootball.O</a:t>
            </a:r>
            <a:r>
              <a:rPr lang="tr-TR" dirty="0"/>
              <a:t> futbol oynamadı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She</a:t>
            </a:r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smtClean="0">
                <a:solidFill>
                  <a:srgbClr val="DD0055"/>
                </a:solidFill>
              </a:rPr>
              <a:t> </a:t>
            </a:r>
            <a:r>
              <a:rPr lang="tr-TR" dirty="0">
                <a:solidFill>
                  <a:srgbClr val="DD0055"/>
                </a:solidFill>
              </a:rPr>
              <a:t>not (</a:t>
            </a:r>
            <a:r>
              <a:rPr lang="tr-TR" dirty="0" err="1">
                <a:solidFill>
                  <a:srgbClr val="DD0055"/>
                </a:solidFill>
              </a:rPr>
              <a:t>didn’t</a:t>
            </a:r>
            <a:r>
              <a:rPr lang="tr-TR" dirty="0">
                <a:solidFill>
                  <a:srgbClr val="DD0055"/>
                </a:solidFill>
              </a:rPr>
              <a:t>)</a:t>
            </a:r>
            <a:r>
              <a:rPr lang="tr-TR" dirty="0" err="1"/>
              <a:t>drinktea.O</a:t>
            </a:r>
            <a:r>
              <a:rPr lang="tr-TR" dirty="0"/>
              <a:t> çay içmedi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It</a:t>
            </a:r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smtClean="0">
                <a:solidFill>
                  <a:srgbClr val="DD0055"/>
                </a:solidFill>
              </a:rPr>
              <a:t> </a:t>
            </a:r>
            <a:r>
              <a:rPr lang="tr-TR" dirty="0">
                <a:solidFill>
                  <a:srgbClr val="DD0055"/>
                </a:solidFill>
              </a:rPr>
              <a:t>not (</a:t>
            </a:r>
            <a:r>
              <a:rPr lang="tr-TR" dirty="0" err="1">
                <a:solidFill>
                  <a:srgbClr val="DD0055"/>
                </a:solidFill>
              </a:rPr>
              <a:t>didn’t</a:t>
            </a:r>
            <a:r>
              <a:rPr lang="tr-TR" dirty="0">
                <a:solidFill>
                  <a:srgbClr val="DD0055"/>
                </a:solidFill>
              </a:rPr>
              <a:t>)</a:t>
            </a:r>
            <a:r>
              <a:rPr lang="tr-TR" dirty="0" err="1"/>
              <a:t>playwith</a:t>
            </a:r>
            <a:r>
              <a:rPr lang="tr-TR" dirty="0"/>
              <a:t> </a:t>
            </a:r>
            <a:r>
              <a:rPr lang="tr-TR" dirty="0" err="1"/>
              <a:t>ball.O</a:t>
            </a:r>
            <a:r>
              <a:rPr lang="tr-TR" dirty="0"/>
              <a:t> topla oynamadı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We</a:t>
            </a:r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smtClean="0">
                <a:solidFill>
                  <a:srgbClr val="DD0055"/>
                </a:solidFill>
              </a:rPr>
              <a:t> </a:t>
            </a:r>
            <a:r>
              <a:rPr lang="tr-TR" dirty="0">
                <a:solidFill>
                  <a:srgbClr val="DD0055"/>
                </a:solidFill>
              </a:rPr>
              <a:t>not (</a:t>
            </a:r>
            <a:r>
              <a:rPr lang="tr-TR" dirty="0" err="1">
                <a:solidFill>
                  <a:srgbClr val="DD0055"/>
                </a:solidFill>
              </a:rPr>
              <a:t>didn’t</a:t>
            </a:r>
            <a:r>
              <a:rPr lang="tr-TR" dirty="0">
                <a:solidFill>
                  <a:srgbClr val="DD0055"/>
                </a:solidFill>
              </a:rPr>
              <a:t>)</a:t>
            </a:r>
            <a:r>
              <a:rPr lang="tr-TR" dirty="0" err="1"/>
              <a:t>watchTV.Biz</a:t>
            </a:r>
            <a:r>
              <a:rPr lang="tr-TR" dirty="0"/>
              <a:t> televizyon izlemedik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You</a:t>
            </a:r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smtClean="0">
                <a:solidFill>
                  <a:srgbClr val="DD0055"/>
                </a:solidFill>
              </a:rPr>
              <a:t> </a:t>
            </a:r>
            <a:r>
              <a:rPr lang="tr-TR" dirty="0">
                <a:solidFill>
                  <a:srgbClr val="DD0055"/>
                </a:solidFill>
              </a:rPr>
              <a:t>not (</a:t>
            </a:r>
            <a:r>
              <a:rPr lang="tr-TR" dirty="0" err="1">
                <a:solidFill>
                  <a:srgbClr val="DD0055"/>
                </a:solidFill>
              </a:rPr>
              <a:t>didn’t</a:t>
            </a:r>
            <a:r>
              <a:rPr lang="tr-TR" dirty="0">
                <a:solidFill>
                  <a:srgbClr val="DD0055"/>
                </a:solidFill>
              </a:rPr>
              <a:t>)</a:t>
            </a:r>
            <a:r>
              <a:rPr lang="tr-TR" dirty="0" err="1"/>
              <a:t>readbook.Siz</a:t>
            </a:r>
            <a:r>
              <a:rPr lang="tr-TR" dirty="0"/>
              <a:t> kitap okumadınız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They</a:t>
            </a:r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smtClean="0">
                <a:solidFill>
                  <a:srgbClr val="DD0055"/>
                </a:solidFill>
              </a:rPr>
              <a:t> </a:t>
            </a:r>
            <a:r>
              <a:rPr lang="tr-TR" dirty="0">
                <a:solidFill>
                  <a:srgbClr val="DD0055"/>
                </a:solidFill>
              </a:rPr>
              <a:t>not (</a:t>
            </a:r>
            <a:r>
              <a:rPr lang="tr-TR" dirty="0" err="1">
                <a:solidFill>
                  <a:srgbClr val="DD0055"/>
                </a:solidFill>
              </a:rPr>
              <a:t>didn’t</a:t>
            </a:r>
            <a:r>
              <a:rPr lang="tr-TR" dirty="0">
                <a:solidFill>
                  <a:srgbClr val="DD0055"/>
                </a:solidFill>
              </a:rPr>
              <a:t>)</a:t>
            </a:r>
            <a:r>
              <a:rPr lang="tr-TR" dirty="0" err="1"/>
              <a:t>eathamburger.Onlar</a:t>
            </a:r>
            <a:r>
              <a:rPr lang="tr-TR" dirty="0"/>
              <a:t> hamburger yemediler.</a:t>
            </a:r>
          </a:p>
        </p:txBody>
      </p:sp>
    </p:spTree>
    <p:extLst>
      <p:ext uri="{BB962C8B-B14F-4D97-AF65-F5344CB8AC3E}">
        <p14:creationId xmlns:p14="http://schemas.microsoft.com/office/powerpoint/2010/main" xmlns="" val="2869429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solidFill>
                  <a:srgbClr val="FFFFFF"/>
                </a:solidFill>
                <a:latin typeface="Segoe UI" panose="020B0502040204020203" pitchFamily="34" charset="0"/>
              </a:rPr>
              <a:t> &gt; 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Olumlu cümle kurarken fiillerin 2. halini kullanmıştık yani geçmiş zamana göre fiilleri </a:t>
            </a:r>
            <a:r>
              <a:rPr lang="tr-TR" dirty="0" err="1">
                <a:solidFill>
                  <a:srgbClr val="222222"/>
                </a:solidFill>
                <a:latin typeface="Segoe UI" panose="020B0502040204020203" pitchFamily="34" charset="0"/>
              </a:rPr>
              <a:t>çekimlemiştik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 ancak olumsuz cümle kurarken fiillerin 2. hali kullanılmaz. Fiil yalın halinde yani hiçbir değişime uğramadan, hiçbir takı almadan kullanılır. Cümleyi olumsuz yapan kullanılan 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did</a:t>
            </a:r>
            <a:r>
              <a:rPr lang="tr-TR" dirty="0">
                <a:solidFill>
                  <a:srgbClr val="DD0055"/>
                </a:solidFill>
                <a:latin typeface="Segoe UI" panose="020B0502040204020203" pitchFamily="34" charset="0"/>
              </a:rPr>
              <a:t> not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 (kısaltılmış haliyle </a:t>
            </a:r>
            <a:r>
              <a:rPr lang="tr-TR" dirty="0" err="1">
                <a:solidFill>
                  <a:srgbClr val="DD0055"/>
                </a:solidFill>
                <a:latin typeface="Segoe UI" panose="020B0502040204020203" pitchFamily="34" charset="0"/>
              </a:rPr>
              <a:t>didn’t</a:t>
            </a:r>
            <a:r>
              <a:rPr lang="tr-TR" dirty="0">
                <a:solidFill>
                  <a:srgbClr val="222222"/>
                </a:solidFill>
                <a:latin typeface="Segoe UI" panose="020B0502040204020203" pitchFamily="34" charset="0"/>
              </a:rPr>
              <a:t>) yardımcı fiilidir</a:t>
            </a:r>
            <a:r>
              <a:rPr lang="tr-TR" dirty="0" smtClean="0">
                <a:solidFill>
                  <a:srgbClr val="222222"/>
                </a:solidFill>
                <a:latin typeface="Segoe UI" panose="020B0502040204020203" pitchFamily="34" charset="0"/>
              </a:rPr>
              <a:t>.</a:t>
            </a:r>
          </a:p>
          <a:p>
            <a:r>
              <a:rPr lang="en-US" dirty="0"/>
              <a:t>A: Where were you </a:t>
            </a:r>
            <a:r>
              <a:rPr lang="en-US" dirty="0" smtClean="0"/>
              <a:t>last </a:t>
            </a:r>
            <a:r>
              <a:rPr lang="en-US" dirty="0"/>
              <a:t>night? I phoned you but you 1-…………… at home.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37508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Soru Cümleleri /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Interrogative</a:t>
            </a:r>
            <a:r>
              <a:rPr lang="tr-TR" b="1" dirty="0">
                <a:solidFill>
                  <a:srgbClr val="DD0055"/>
                </a:solidFill>
                <a:latin typeface="Segoe UI" panose="020B0502040204020203" pitchFamily="34" charset="0"/>
              </a:rPr>
              <a:t> </a:t>
            </a:r>
            <a:r>
              <a:rPr lang="tr-TR" b="1" dirty="0" err="1">
                <a:solidFill>
                  <a:srgbClr val="DD0055"/>
                </a:solidFill>
                <a:latin typeface="Segoe UI" panose="020B0502040204020203" pitchFamily="34" charset="0"/>
              </a:rPr>
              <a:t>Sentences</a:t>
            </a:r>
            <a:endParaRPr lang="tr-TR" b="1" dirty="0">
              <a:solidFill>
                <a:srgbClr val="DD0055"/>
              </a:solidFill>
              <a:latin typeface="Segoe UI" panose="020B0502040204020203" pitchFamily="34" charset="0"/>
            </a:endParaRPr>
          </a:p>
          <a:p>
            <a:r>
              <a:rPr lang="tr-TR" b="1" dirty="0">
                <a:solidFill>
                  <a:srgbClr val="FFFFFF"/>
                </a:solidFill>
              </a:rPr>
              <a:t>Yardımcı Fiil /</a:t>
            </a:r>
            <a:br>
              <a:rPr lang="tr-TR" b="1" dirty="0">
                <a:solidFill>
                  <a:srgbClr val="FFFFFF"/>
                </a:solidFill>
              </a:rPr>
            </a:br>
            <a:r>
              <a:rPr lang="tr-TR" b="1" dirty="0" err="1">
                <a:solidFill>
                  <a:srgbClr val="FFFFFF"/>
                </a:solidFill>
              </a:rPr>
              <a:t>Auxiliary</a:t>
            </a:r>
            <a:r>
              <a:rPr lang="tr-TR" b="1" dirty="0">
                <a:solidFill>
                  <a:srgbClr val="FFFFFF"/>
                </a:solidFill>
              </a:rPr>
              <a:t> </a:t>
            </a:r>
            <a:r>
              <a:rPr lang="tr-TR" b="1" dirty="0" err="1">
                <a:solidFill>
                  <a:srgbClr val="FFFFFF"/>
                </a:solidFill>
              </a:rPr>
              <a:t>VerbsÖZNE</a:t>
            </a:r>
            <a:r>
              <a:rPr lang="tr-TR" b="1" dirty="0">
                <a:solidFill>
                  <a:srgbClr val="FFFFFF"/>
                </a:solidFill>
              </a:rPr>
              <a:t> /</a:t>
            </a:r>
            <a:br>
              <a:rPr lang="tr-TR" b="1" dirty="0">
                <a:solidFill>
                  <a:srgbClr val="FFFFFF"/>
                </a:solidFill>
              </a:rPr>
            </a:br>
            <a:r>
              <a:rPr lang="tr-TR" b="1" dirty="0">
                <a:solidFill>
                  <a:srgbClr val="FFFFFF"/>
                </a:solidFill>
              </a:rPr>
              <a:t>SUBJECTFİİL / VERBNESNE / </a:t>
            </a:r>
            <a:r>
              <a:rPr lang="tr-TR" b="1" dirty="0" err="1">
                <a:solidFill>
                  <a:srgbClr val="FFFFFF"/>
                </a:solidFill>
              </a:rPr>
              <a:t>OBJECTANLAMI</a:t>
            </a:r>
            <a:r>
              <a:rPr lang="tr-TR" dirty="0" err="1">
                <a:solidFill>
                  <a:srgbClr val="DD0055"/>
                </a:solidFill>
              </a:rPr>
              <a:t>Did</a:t>
            </a:r>
            <a:r>
              <a:rPr lang="tr-TR" dirty="0" err="1"/>
              <a:t>IstudyEnglish?Ben</a:t>
            </a:r>
            <a:r>
              <a:rPr lang="tr-TR" dirty="0"/>
              <a:t> İngilizce çalıştım mı</a:t>
            </a:r>
            <a:r>
              <a:rPr lang="tr-TR" dirty="0" smtClean="0"/>
              <a:t>?</a:t>
            </a:r>
          </a:p>
          <a:p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err="1" smtClean="0"/>
              <a:t>youwritea</a:t>
            </a:r>
            <a:r>
              <a:rPr lang="tr-TR" dirty="0" smtClean="0"/>
              <a:t> </a:t>
            </a:r>
            <a:r>
              <a:rPr lang="tr-TR" dirty="0" err="1"/>
              <a:t>letter?Sen</a:t>
            </a:r>
            <a:r>
              <a:rPr lang="tr-TR" dirty="0"/>
              <a:t> bir mektup yazdın mı</a:t>
            </a:r>
            <a:r>
              <a:rPr lang="tr-TR" dirty="0" smtClean="0"/>
              <a:t>?</a:t>
            </a:r>
          </a:p>
          <a:p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err="1" smtClean="0"/>
              <a:t>heplayfootball?O</a:t>
            </a:r>
            <a:r>
              <a:rPr lang="tr-TR" dirty="0" smtClean="0"/>
              <a:t> </a:t>
            </a:r>
            <a:r>
              <a:rPr lang="tr-TR" dirty="0"/>
              <a:t>futbol oynadı mı</a:t>
            </a:r>
            <a:r>
              <a:rPr lang="tr-TR" dirty="0" smtClean="0"/>
              <a:t>?</a:t>
            </a:r>
          </a:p>
          <a:p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err="1" smtClean="0"/>
              <a:t>shedrinktea?O</a:t>
            </a:r>
            <a:r>
              <a:rPr lang="tr-TR" dirty="0" smtClean="0"/>
              <a:t> </a:t>
            </a:r>
            <a:r>
              <a:rPr lang="tr-TR" dirty="0"/>
              <a:t>çay içti mi</a:t>
            </a:r>
            <a:r>
              <a:rPr lang="tr-TR" dirty="0" smtClean="0"/>
              <a:t>?</a:t>
            </a:r>
          </a:p>
          <a:p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err="1" smtClean="0"/>
              <a:t>itplaywith</a:t>
            </a:r>
            <a:r>
              <a:rPr lang="tr-TR" dirty="0" smtClean="0"/>
              <a:t> </a:t>
            </a:r>
            <a:r>
              <a:rPr lang="tr-TR" dirty="0" err="1"/>
              <a:t>ball?O</a:t>
            </a:r>
            <a:r>
              <a:rPr lang="tr-TR" dirty="0"/>
              <a:t> topla oynadı mı</a:t>
            </a:r>
            <a:r>
              <a:rPr lang="tr-TR" dirty="0" smtClean="0"/>
              <a:t>?</a:t>
            </a:r>
          </a:p>
          <a:p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err="1" smtClean="0"/>
              <a:t>wewatchTV?Biz</a:t>
            </a:r>
            <a:r>
              <a:rPr lang="tr-TR" dirty="0" smtClean="0"/>
              <a:t> </a:t>
            </a:r>
            <a:r>
              <a:rPr lang="tr-TR" dirty="0"/>
              <a:t>televizyon izledik mi</a:t>
            </a:r>
            <a:r>
              <a:rPr lang="tr-TR" dirty="0" smtClean="0"/>
              <a:t>?</a:t>
            </a:r>
          </a:p>
          <a:p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err="1" smtClean="0"/>
              <a:t>youreadbook?Siz</a:t>
            </a:r>
            <a:r>
              <a:rPr lang="tr-TR" dirty="0" smtClean="0"/>
              <a:t> </a:t>
            </a:r>
            <a:r>
              <a:rPr lang="tr-TR" dirty="0"/>
              <a:t>kitap okudunuz mu</a:t>
            </a:r>
            <a:r>
              <a:rPr lang="tr-TR" dirty="0" smtClean="0"/>
              <a:t>?</a:t>
            </a:r>
          </a:p>
          <a:p>
            <a:r>
              <a:rPr lang="tr-TR" dirty="0" err="1" smtClean="0">
                <a:solidFill>
                  <a:srgbClr val="DD0055"/>
                </a:solidFill>
              </a:rPr>
              <a:t>Did</a:t>
            </a:r>
            <a:r>
              <a:rPr lang="tr-TR" dirty="0" err="1" smtClean="0"/>
              <a:t>theyeathamburger?Onlar</a:t>
            </a:r>
            <a:r>
              <a:rPr lang="tr-TR" dirty="0" smtClean="0"/>
              <a:t> </a:t>
            </a:r>
            <a:r>
              <a:rPr lang="tr-TR" dirty="0"/>
              <a:t>hamburger yediler mi?</a:t>
            </a:r>
          </a:p>
        </p:txBody>
      </p:sp>
    </p:spTree>
    <p:extLst>
      <p:ext uri="{BB962C8B-B14F-4D97-AF65-F5344CB8AC3E}">
        <p14:creationId xmlns:p14="http://schemas.microsoft.com/office/powerpoint/2010/main" xmlns="" val="1811331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kyanus 16x9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6308765_TF02895256" id="{223F986F-A9F4-4BB1-B555-73663B5E5C2D}" vid="{2DF14221-92DF-4FB9-97F5-C27019C68C97}"/>
    </a:ext>
  </a:extLst>
</a:theme>
</file>

<file path=ppt/theme/theme2.xml><?xml version="1.0" encoding="utf-8"?>
<a:theme xmlns:a="http://schemas.openxmlformats.org/drawingml/2006/main" name="Office Teması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Ocea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4557A1"/>
      </a:accent1>
      <a:accent2>
        <a:srgbClr val="3691AA"/>
      </a:accent2>
      <a:accent3>
        <a:srgbClr val="893768"/>
      </a:accent3>
      <a:accent4>
        <a:srgbClr val="4E8542"/>
      </a:accent4>
      <a:accent5>
        <a:srgbClr val="A25A12"/>
      </a:accent5>
      <a:accent6>
        <a:srgbClr val="C19859"/>
      </a:accent6>
      <a:hlink>
        <a:srgbClr val="6B9F25"/>
      </a:hlink>
      <a:folHlink>
        <a:srgbClr val="B26B02"/>
      </a:folHlink>
    </a:clrScheme>
    <a:fontScheme name="Georgia">
      <a:maj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Okyanus resmi sunusu (geniş ekran)</Template>
  <TotalTime>21</TotalTime>
  <Words>166</Words>
  <PresentationFormat>Özel</PresentationFormat>
  <Paragraphs>104</Paragraphs>
  <Slides>15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Okyanus 16x9</vt:lpstr>
      <vt:lpstr>Simple Past Tense</vt:lpstr>
      <vt:lpstr>              Simple Past Tense Kullanım Alanları </vt:lpstr>
      <vt:lpstr>Simple Past Tense Cümle Yapısı  </vt:lpstr>
      <vt:lpstr>Slayt 4</vt:lpstr>
      <vt:lpstr>Slayt 5</vt:lpstr>
      <vt:lpstr>Slayt Başlığı Ekle - 3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2018-12-30T09:34:06Z</dcterms:created>
  <dcterms:modified xsi:type="dcterms:W3CDTF">2018-12-30T11:29:29Z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