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9" r:id="rId4"/>
    <p:sldId id="260" r:id="rId5"/>
    <p:sldId id="261" r:id="rId6"/>
    <p:sldId id="262" r:id="rId7"/>
    <p:sldId id="263" r:id="rId8"/>
    <p:sldId id="264" r:id="rId9"/>
    <p:sldId id="268" r:id="rId10"/>
    <p:sldId id="266" r:id="rId11"/>
    <p:sldId id="269"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024" autoAdjust="0"/>
  </p:normalViewPr>
  <p:slideViewPr>
    <p:cSldViewPr>
      <p:cViewPr varScale="1">
        <p:scale>
          <a:sx n="116" d="100"/>
          <a:sy n="116" d="100"/>
        </p:scale>
        <p:origin x="-1494"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0E5E18-9357-417A-A38F-DD2CB1EB9308}" type="datetimeFigureOut">
              <a:rPr lang="tr-TR" smtClean="0"/>
              <a:pPr/>
              <a:t>30/09/2018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617C99-28B2-474D-A3CD-2C61851F6DB6}" type="slidenum">
              <a:rPr lang="tr-TR" smtClean="0"/>
              <a:pPr/>
              <a:t>‹#›</a:t>
            </a:fld>
            <a:endParaRPr lang="tr-TR"/>
          </a:p>
        </p:txBody>
      </p:sp>
    </p:spTree>
    <p:extLst>
      <p:ext uri="{BB962C8B-B14F-4D97-AF65-F5344CB8AC3E}">
        <p14:creationId xmlns:p14="http://schemas.microsoft.com/office/powerpoint/2010/main" xmlns="" val="3871600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617C99-28B2-474D-A3CD-2C61851F6DB6}" type="slidenum">
              <a:rPr lang="tr-TR" smtClean="0"/>
              <a:pPr/>
              <a:t>2</a:t>
            </a:fld>
            <a:endParaRPr lang="tr-TR"/>
          </a:p>
        </p:txBody>
      </p:sp>
    </p:spTree>
    <p:extLst>
      <p:ext uri="{BB962C8B-B14F-4D97-AF65-F5344CB8AC3E}">
        <p14:creationId xmlns:p14="http://schemas.microsoft.com/office/powerpoint/2010/main" xmlns="" val="4169215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617C99-28B2-474D-A3CD-2C61851F6DB6}" type="slidenum">
              <a:rPr lang="tr-TR" smtClean="0"/>
              <a:pPr/>
              <a:t>4</a:t>
            </a:fld>
            <a:endParaRPr lang="tr-TR"/>
          </a:p>
        </p:txBody>
      </p:sp>
    </p:spTree>
    <p:extLst>
      <p:ext uri="{BB962C8B-B14F-4D97-AF65-F5344CB8AC3E}">
        <p14:creationId xmlns:p14="http://schemas.microsoft.com/office/powerpoint/2010/main" xmlns="" val="3695901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617C99-28B2-474D-A3CD-2C61851F6DB6}" type="slidenum">
              <a:rPr lang="tr-TR" smtClean="0"/>
              <a:pPr/>
              <a:t>5</a:t>
            </a:fld>
            <a:endParaRPr lang="tr-TR"/>
          </a:p>
        </p:txBody>
      </p:sp>
    </p:spTree>
    <p:extLst>
      <p:ext uri="{BB962C8B-B14F-4D97-AF65-F5344CB8AC3E}">
        <p14:creationId xmlns:p14="http://schemas.microsoft.com/office/powerpoint/2010/main" xmlns="" val="1303463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617C99-28B2-474D-A3CD-2C61851F6DB6}" type="slidenum">
              <a:rPr lang="tr-TR" smtClean="0"/>
              <a:pPr/>
              <a:t>7</a:t>
            </a:fld>
            <a:endParaRPr lang="tr-TR"/>
          </a:p>
        </p:txBody>
      </p:sp>
    </p:spTree>
    <p:extLst>
      <p:ext uri="{BB962C8B-B14F-4D97-AF65-F5344CB8AC3E}">
        <p14:creationId xmlns:p14="http://schemas.microsoft.com/office/powerpoint/2010/main" xmlns="" val="2651669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4617C99-28B2-474D-A3CD-2C61851F6DB6}" type="slidenum">
              <a:rPr lang="tr-TR" smtClean="0"/>
              <a:pPr/>
              <a:t>10</a:t>
            </a:fld>
            <a:endParaRPr lang="tr-TR"/>
          </a:p>
        </p:txBody>
      </p:sp>
    </p:spTree>
    <p:extLst>
      <p:ext uri="{BB962C8B-B14F-4D97-AF65-F5344CB8AC3E}">
        <p14:creationId xmlns:p14="http://schemas.microsoft.com/office/powerpoint/2010/main" xmlns="" val="2541514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19" name="Footer Placeholder 18"/>
          <p:cNvSpPr>
            <a:spLocks noGrp="1"/>
          </p:cNvSpPr>
          <p:nvPr>
            <p:ph type="ftr" sz="quarter" idx="11"/>
          </p:nvPr>
        </p:nvSpPr>
        <p:spPr/>
        <p:txBody>
          <a:bodyPr/>
          <a:lstStyle/>
          <a:p>
            <a:endParaRPr lang="tr-TR" dirty="0"/>
          </a:p>
        </p:txBody>
      </p:sp>
      <p:sp>
        <p:nvSpPr>
          <p:cNvPr id="27" name="Slide Number Placeholder 2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30/09/2018</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a:xfrm>
            <a:off x="8077200" y="6356350"/>
            <a:ext cx="609600" cy="365125"/>
          </a:xfrm>
        </p:spPr>
        <p:txBody>
          <a:bodyPr/>
          <a:lstStyle/>
          <a:p>
            <a:fld id="{F302176B-0E47-46AC-8F43-DAB4B8A37D06}" type="slidenum">
              <a:rPr lang="tr-TR" smtClean="0"/>
              <a:pPr/>
              <a:t>‹#›</a:t>
            </a:fld>
            <a:endParaRPr lang="tr-TR"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dirty="0"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23720DD-5B6D-40BF-8493-A6B52D484E6B}" type="datetimeFigureOut">
              <a:rPr lang="tr-TR" smtClean="0"/>
              <a:pPr/>
              <a:t>30/09/2018</a:t>
            </a:fld>
            <a:endParaRPr lang="tr-TR"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302176B-0E47-46AC-8F43-DAB4B8A37D06}" type="slidenum">
              <a:rPr lang="tr-TR" smtClean="0"/>
              <a:pPr/>
              <a:t>‹#›</a:t>
            </a:fld>
            <a:endParaRPr lang="tr-TR"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252539" y="1621801"/>
            <a:ext cx="2736304" cy="1828800"/>
          </a:xfrm>
        </p:spPr>
        <p:txBody>
          <a:bodyPr/>
          <a:lstStyle/>
          <a:p>
            <a:r>
              <a:rPr lang="tr-TR" dirty="0" smtClean="0"/>
              <a:t>AHLAK</a:t>
            </a:r>
            <a:endParaRPr lang="tr-TR" dirty="0"/>
          </a:p>
        </p:txBody>
      </p:sp>
      <p:pic>
        <p:nvPicPr>
          <p:cNvPr id="1026" name="Picture 2" descr="F:\guzel-ahlak.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16632"/>
            <a:ext cx="4572000" cy="302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7" name="Picture 3" descr="F:\image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4509120"/>
            <a:ext cx="5220072" cy="23488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3048644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wheel(1)">
                                      <p:cBhvr>
                                        <p:cTn id="12"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Peygamberimizin ahlak ile ilgili hadisleri</a:t>
            </a:r>
            <a:endParaRPr lang="tr-TR" dirty="0"/>
          </a:p>
        </p:txBody>
      </p:sp>
      <p:sp>
        <p:nvSpPr>
          <p:cNvPr id="3" name="İçerik Yer Tutucusu 2"/>
          <p:cNvSpPr>
            <a:spLocks noGrp="1"/>
          </p:cNvSpPr>
          <p:nvPr>
            <p:ph idx="1"/>
          </p:nvPr>
        </p:nvSpPr>
        <p:spPr/>
        <p:txBody>
          <a:bodyPr/>
          <a:lstStyle/>
          <a:p>
            <a:pPr marL="0" indent="0">
              <a:buNone/>
            </a:pPr>
            <a:r>
              <a:rPr lang="tr-TR" dirty="0" smtClean="0"/>
              <a:t>«Ahlakı güzel olan insan her yaşta güzeldir.»</a:t>
            </a:r>
          </a:p>
          <a:p>
            <a:pPr marL="0" indent="0">
              <a:buNone/>
            </a:pPr>
            <a:r>
              <a:rPr lang="tr-TR" dirty="0" smtClean="0"/>
              <a:t>«İnsanlara verilen şeylerin en hayırlısı , güzel ahlaktır.»</a:t>
            </a:r>
          </a:p>
          <a:p>
            <a:pPr marL="0" indent="0">
              <a:buNone/>
            </a:pPr>
            <a:r>
              <a:rPr lang="tr-TR" dirty="0" smtClean="0"/>
              <a:t>«Ahlakınızı güzelleştiriniz.»</a:t>
            </a:r>
          </a:p>
          <a:p>
            <a:pPr marL="0" indent="0">
              <a:buNone/>
            </a:pPr>
            <a:r>
              <a:rPr lang="tr-TR" dirty="0" smtClean="0"/>
              <a:t>«Sizin imanca güzeliniz ahlakça güzel olanınızdır.»</a:t>
            </a:r>
          </a:p>
          <a:p>
            <a:pPr marL="0" indent="0">
              <a:buNone/>
            </a:pPr>
            <a:endParaRPr lang="tr-TR" dirty="0"/>
          </a:p>
        </p:txBody>
      </p:sp>
      <p:pic>
        <p:nvPicPr>
          <p:cNvPr id="8194" name="Picture 2" descr="F:\islam-Ahlaki.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24209" y="3933056"/>
            <a:ext cx="6858000" cy="25241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21688180"/>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wipe(down)">
                                      <p:cBhvr>
                                        <p:cTn id="25" dur="580">
                                          <p:stCondLst>
                                            <p:cond delay="0"/>
                                          </p:stCondLst>
                                        </p:cTn>
                                        <p:tgtEl>
                                          <p:spTgt spid="3">
                                            <p:txEl>
                                              <p:pRg st="3" end="3"/>
                                            </p:txEl>
                                          </p:spTgt>
                                        </p:tgtEl>
                                      </p:cBhvr>
                                    </p:animEffect>
                                    <p:anim calcmode="lin" valueType="num">
                                      <p:cBhvr>
                                        <p:cTn id="2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3" end="3"/>
                                            </p:txEl>
                                          </p:spTgt>
                                        </p:tgtEl>
                                      </p:cBhvr>
                                      <p:to x="100000" y="60000"/>
                                    </p:animScale>
                                    <p:animScale>
                                      <p:cBhvr>
                                        <p:cTn id="32" dur="166" decel="50000">
                                          <p:stCondLst>
                                            <p:cond delay="676"/>
                                          </p:stCondLst>
                                        </p:cTn>
                                        <p:tgtEl>
                                          <p:spTgt spid="3">
                                            <p:txEl>
                                              <p:pRg st="3" end="3"/>
                                            </p:txEl>
                                          </p:spTgt>
                                        </p:tgtEl>
                                      </p:cBhvr>
                                      <p:to x="100000" y="100000"/>
                                    </p:animScale>
                                    <p:animScale>
                                      <p:cBhvr>
                                        <p:cTn id="33" dur="26">
                                          <p:stCondLst>
                                            <p:cond delay="1312"/>
                                          </p:stCondLst>
                                        </p:cTn>
                                        <p:tgtEl>
                                          <p:spTgt spid="3">
                                            <p:txEl>
                                              <p:pRg st="3" end="3"/>
                                            </p:txEl>
                                          </p:spTgt>
                                        </p:tgtEl>
                                      </p:cBhvr>
                                      <p:to x="100000" y="80000"/>
                                    </p:animScale>
                                    <p:animScale>
                                      <p:cBhvr>
                                        <p:cTn id="34" dur="166" decel="50000">
                                          <p:stCondLst>
                                            <p:cond delay="1338"/>
                                          </p:stCondLst>
                                        </p:cTn>
                                        <p:tgtEl>
                                          <p:spTgt spid="3">
                                            <p:txEl>
                                              <p:pRg st="3" end="3"/>
                                            </p:txEl>
                                          </p:spTgt>
                                        </p:tgtEl>
                                      </p:cBhvr>
                                      <p:to x="100000" y="100000"/>
                                    </p:animScale>
                                    <p:animScale>
                                      <p:cBhvr>
                                        <p:cTn id="35" dur="26">
                                          <p:stCondLst>
                                            <p:cond delay="1642"/>
                                          </p:stCondLst>
                                        </p:cTn>
                                        <p:tgtEl>
                                          <p:spTgt spid="3">
                                            <p:txEl>
                                              <p:pRg st="3" end="3"/>
                                            </p:txEl>
                                          </p:spTgt>
                                        </p:tgtEl>
                                      </p:cBhvr>
                                      <p:to x="100000" y="90000"/>
                                    </p:animScale>
                                    <p:animScale>
                                      <p:cBhvr>
                                        <p:cTn id="36" dur="166" decel="50000">
                                          <p:stCondLst>
                                            <p:cond delay="1668"/>
                                          </p:stCondLst>
                                        </p:cTn>
                                        <p:tgtEl>
                                          <p:spTgt spid="3">
                                            <p:txEl>
                                              <p:pRg st="3" end="3"/>
                                            </p:txEl>
                                          </p:spTgt>
                                        </p:tgtEl>
                                      </p:cBhvr>
                                      <p:to x="100000" y="100000"/>
                                    </p:animScale>
                                    <p:animScale>
                                      <p:cBhvr>
                                        <p:cTn id="37" dur="26">
                                          <p:stCondLst>
                                            <p:cond delay="1808"/>
                                          </p:stCondLst>
                                        </p:cTn>
                                        <p:tgtEl>
                                          <p:spTgt spid="3">
                                            <p:txEl>
                                              <p:pRg st="3" end="3"/>
                                            </p:txEl>
                                          </p:spTgt>
                                        </p:tgtEl>
                                      </p:cBhvr>
                                      <p:to x="100000" y="95000"/>
                                    </p:animScale>
                                    <p:animScale>
                                      <p:cBhvr>
                                        <p:cTn id="38" dur="166" decel="50000">
                                          <p:stCondLst>
                                            <p:cond delay="1834"/>
                                          </p:stCondLst>
                                        </p:cTn>
                                        <p:tgtEl>
                                          <p:spTgt spid="3">
                                            <p:txEl>
                                              <p:pRg st="3" end="3"/>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8194"/>
                                        </p:tgtEl>
                                        <p:attrNameLst>
                                          <p:attrName>style.visibility</p:attrName>
                                        </p:attrNameLst>
                                      </p:cBhvr>
                                      <p:to>
                                        <p:strVal val="visible"/>
                                      </p:to>
                                    </p:set>
                                    <p:animEffect transition="in" filter="wipe(down)">
                                      <p:cBhvr>
                                        <p:cTn id="43"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395536" y="2348880"/>
            <a:ext cx="8305800" cy="1143000"/>
          </a:xfrm>
        </p:spPr>
        <p:txBody>
          <a:bodyPr>
            <a:normAutofit/>
          </a:bodyPr>
          <a:lstStyle/>
          <a:p>
            <a:r>
              <a:rPr lang="tr-TR" dirty="0" smtClean="0"/>
              <a:t>İzlediğiniz İçin Teşekkürler</a:t>
            </a:r>
            <a:endParaRPr lang="tr-TR"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3140968"/>
            <a:ext cx="8877300" cy="152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54805498"/>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1" fill="hold" grpId="1" nodeType="clickEffect">
                                  <p:stCondLst>
                                    <p:cond delay="0"/>
                                  </p:stCondLst>
                                  <p:childTnLst>
                                    <p:anim calcmode="lin" valueType="num">
                                      <p:cBhvr additive="base">
                                        <p:cTn id="12" dur="500"/>
                                        <p:tgtEl>
                                          <p:spTgt spid="4"/>
                                        </p:tgtEl>
                                        <p:attrNameLst>
                                          <p:attrName>ppt_x</p:attrName>
                                        </p:attrNameLst>
                                      </p:cBhvr>
                                      <p:tavLst>
                                        <p:tav tm="0">
                                          <p:val>
                                            <p:strVal val="ppt_x"/>
                                          </p:val>
                                        </p:tav>
                                        <p:tav tm="100000">
                                          <p:val>
                                            <p:strVal val="ppt_x"/>
                                          </p:val>
                                        </p:tav>
                                      </p:tavLst>
                                    </p:anim>
                                    <p:anim calcmode="lin" valueType="num">
                                      <p:cBhvr additive="base">
                                        <p:cTn id="13" dur="500"/>
                                        <p:tgtEl>
                                          <p:spTgt spid="4"/>
                                        </p:tgtEl>
                                        <p:attrNameLst>
                                          <p:attrName>ppt_y</p:attrName>
                                        </p:attrNameLst>
                                      </p:cBhvr>
                                      <p:tavLst>
                                        <p:tav tm="0">
                                          <p:val>
                                            <p:strVal val="ppt_y"/>
                                          </p:val>
                                        </p:tav>
                                        <p:tav tm="100000">
                                          <p:val>
                                            <p:strVal val="0-ppt_h/2"/>
                                          </p:val>
                                        </p:tav>
                                      </p:tavLst>
                                    </p:anim>
                                    <p:set>
                                      <p:cBhvr>
                                        <p:cTn id="14" dur="1" fill="hold">
                                          <p:stCondLst>
                                            <p:cond delay="499"/>
                                          </p:stCondLst>
                                        </p:cTn>
                                        <p:tgtEl>
                                          <p:spTgt spid="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1" fill="hold" nodeType="clickEffect">
                                  <p:stCondLst>
                                    <p:cond delay="0"/>
                                  </p:stCondLst>
                                  <p:childTnLst>
                                    <p:anim calcmode="lin" valueType="num">
                                      <p:cBhvr additive="base">
                                        <p:cTn id="24" dur="500"/>
                                        <p:tgtEl>
                                          <p:spTgt spid="1027"/>
                                        </p:tgtEl>
                                        <p:attrNameLst>
                                          <p:attrName>ppt_x</p:attrName>
                                        </p:attrNameLst>
                                      </p:cBhvr>
                                      <p:tavLst>
                                        <p:tav tm="0">
                                          <p:val>
                                            <p:strVal val="ppt_x"/>
                                          </p:val>
                                        </p:tav>
                                        <p:tav tm="100000">
                                          <p:val>
                                            <p:strVal val="ppt_x"/>
                                          </p:val>
                                        </p:tav>
                                      </p:tavLst>
                                    </p:anim>
                                    <p:anim calcmode="lin" valueType="num">
                                      <p:cBhvr additive="base">
                                        <p:cTn id="25" dur="500"/>
                                        <p:tgtEl>
                                          <p:spTgt spid="1027"/>
                                        </p:tgtEl>
                                        <p:attrNameLst>
                                          <p:attrName>ppt_y</p:attrName>
                                        </p:attrNameLst>
                                      </p:cBhvr>
                                      <p:tavLst>
                                        <p:tav tm="0">
                                          <p:val>
                                            <p:strVal val="ppt_y"/>
                                          </p:val>
                                        </p:tav>
                                        <p:tav tm="100000">
                                          <p:val>
                                            <p:strVal val="0-ppt_h/2"/>
                                          </p:val>
                                        </p:tav>
                                      </p:tavLst>
                                    </p:anim>
                                    <p:set>
                                      <p:cBhvr>
                                        <p:cTn id="26" dur="1" fill="hold">
                                          <p:stCondLst>
                                            <p:cond delay="499"/>
                                          </p:stCondLst>
                                        </p:cTn>
                                        <p:tgtEl>
                                          <p:spTgt spid="10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İÇİNDEKİLER:</a:t>
            </a:r>
            <a:endParaRPr lang="tr-TR" dirty="0"/>
          </a:p>
        </p:txBody>
      </p:sp>
      <p:sp>
        <p:nvSpPr>
          <p:cNvPr id="3" name="İçerik Yer Tutucusu 2"/>
          <p:cNvSpPr>
            <a:spLocks noGrp="1"/>
          </p:cNvSpPr>
          <p:nvPr>
            <p:ph idx="1"/>
          </p:nvPr>
        </p:nvSpPr>
        <p:spPr/>
        <p:txBody>
          <a:bodyPr/>
          <a:lstStyle/>
          <a:p>
            <a:r>
              <a:rPr lang="tr-TR" dirty="0" smtClean="0"/>
              <a:t>Ahlak nedir?</a:t>
            </a:r>
          </a:p>
          <a:p>
            <a:r>
              <a:rPr lang="tr-TR" dirty="0" smtClean="0"/>
              <a:t>Ahlaklı insan ne demektir?</a:t>
            </a:r>
          </a:p>
          <a:p>
            <a:r>
              <a:rPr lang="tr-TR" dirty="0" smtClean="0"/>
              <a:t>Ahlaksız insan ne demektir?</a:t>
            </a:r>
          </a:p>
          <a:p>
            <a:r>
              <a:rPr lang="tr-TR" dirty="0" smtClean="0"/>
              <a:t>Ahlak neden önemlidir?</a:t>
            </a:r>
          </a:p>
          <a:p>
            <a:r>
              <a:rPr lang="tr-TR" dirty="0" smtClean="0"/>
              <a:t>Kur’an’da ahlak ayetleri</a:t>
            </a:r>
          </a:p>
          <a:p>
            <a:r>
              <a:rPr lang="tr-TR" dirty="0" smtClean="0"/>
              <a:t>Peygamberimizin ahlak ile ilgili hadisleri</a:t>
            </a:r>
          </a:p>
          <a:p>
            <a:endParaRPr lang="tr-TR" dirty="0"/>
          </a:p>
        </p:txBody>
      </p:sp>
      <p:pic>
        <p:nvPicPr>
          <p:cNvPr id="3074" name="Picture 2" descr="F:\images (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21462" y="1024732"/>
            <a:ext cx="2886075" cy="210199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xmlns="" val="16374845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anim calcmode="lin" valueType="num">
                                      <p:cBhvr>
                                        <p:cTn id="8" dur="2000" fill="hold"/>
                                        <p:tgtEl>
                                          <p:spTgt spid="3074"/>
                                        </p:tgtEl>
                                        <p:attrNameLst>
                                          <p:attrName>ppt_w</p:attrName>
                                        </p:attrNameLst>
                                      </p:cBhvr>
                                      <p:tavLst>
                                        <p:tav tm="0" fmla="#ppt_w*sin(2.5*pi*$)">
                                          <p:val>
                                            <p:fltVal val="0"/>
                                          </p:val>
                                        </p:tav>
                                        <p:tav tm="100000">
                                          <p:val>
                                            <p:fltVal val="1"/>
                                          </p:val>
                                        </p:tav>
                                      </p:tavLst>
                                    </p:anim>
                                    <p:anim calcmode="lin" valueType="num">
                                      <p:cBhvr>
                                        <p:cTn id="9" dur="2000" fill="hold"/>
                                        <p:tgtEl>
                                          <p:spTgt spid="307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Ahlak nedir?</a:t>
            </a:r>
            <a:endParaRPr lang="tr-TR" dirty="0"/>
          </a:p>
        </p:txBody>
      </p:sp>
      <p:sp>
        <p:nvSpPr>
          <p:cNvPr id="3" name="İçerik Yer Tutucusu 2"/>
          <p:cNvSpPr>
            <a:spLocks noGrp="1"/>
          </p:cNvSpPr>
          <p:nvPr>
            <p:ph idx="1"/>
          </p:nvPr>
        </p:nvSpPr>
        <p:spPr/>
        <p:txBody>
          <a:bodyPr/>
          <a:lstStyle/>
          <a:p>
            <a:pPr marL="0" indent="0">
              <a:buNone/>
            </a:pPr>
            <a:r>
              <a:rPr lang="tr-TR" dirty="0"/>
              <a:t> </a:t>
            </a:r>
            <a:r>
              <a:rPr lang="tr-TR" dirty="0" smtClean="0"/>
              <a:t>       </a:t>
            </a:r>
          </a:p>
          <a:p>
            <a:pPr marL="0" indent="0">
              <a:buNone/>
            </a:pPr>
            <a:r>
              <a:rPr lang="tr-TR" dirty="0"/>
              <a:t> </a:t>
            </a:r>
            <a:r>
              <a:rPr lang="tr-TR" dirty="0" smtClean="0"/>
              <a:t>       İnsanın  doğuştan  ya  da  sonradan  kazandığı  birtakım  tutum  ve  davranışların  tümüne  «ahlak»</a:t>
            </a:r>
          </a:p>
          <a:p>
            <a:pPr marL="0" indent="0">
              <a:buNone/>
            </a:pPr>
            <a:r>
              <a:rPr lang="tr-TR" dirty="0" smtClean="0"/>
              <a:t>denir.</a:t>
            </a:r>
            <a:endParaRPr lang="tr-TR" dirty="0"/>
          </a:p>
        </p:txBody>
      </p:sp>
      <p:pic>
        <p:nvPicPr>
          <p:cNvPr id="2050" name="Picture 2" descr="F:\images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95936" y="4005063"/>
            <a:ext cx="4608512" cy="2276831"/>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a:extLst/>
        </p:spPr>
      </p:pic>
    </p:spTree>
    <p:extLst>
      <p:ext uri="{BB962C8B-B14F-4D97-AF65-F5344CB8AC3E}">
        <p14:creationId xmlns:p14="http://schemas.microsoft.com/office/powerpoint/2010/main" xmlns="" val="520099384"/>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heel(1)">
                                      <p:cBhvr>
                                        <p:cTn id="13" dur="2000"/>
                                        <p:tgtEl>
                                          <p:spTgt spid="3">
                                            <p:txEl>
                                              <p:pRg st="1" end="1"/>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heel(1)">
                                      <p:cBhvr>
                                        <p:cTn id="16"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Ahlaklı insan ne demektir?</a:t>
            </a:r>
            <a:endParaRPr lang="tr-TR" dirty="0"/>
          </a:p>
        </p:txBody>
      </p:sp>
      <p:sp>
        <p:nvSpPr>
          <p:cNvPr id="3" name="İçerik Yer Tutucusu 2"/>
          <p:cNvSpPr>
            <a:spLocks noGrp="1"/>
          </p:cNvSpPr>
          <p:nvPr>
            <p:ph idx="1"/>
          </p:nvPr>
        </p:nvSpPr>
        <p:spPr/>
        <p:txBody>
          <a:bodyPr/>
          <a:lstStyle/>
          <a:p>
            <a:pPr marL="0" indent="0">
              <a:buNone/>
            </a:pPr>
            <a:r>
              <a:rPr lang="tr-TR" dirty="0" smtClean="0"/>
              <a:t>   Ahlaklı  insan  doğuştan veya sonradan  edindiği  güzel davranışlı  (terbiyeli , saygılı , hoşgörülü vb.) kişilerdir.  Ahlaklı  insanın  en  güzel  örneği  Peygamberimiz  Hz. Muhammed (sav)‘dir. Hiçbir  insan  Peygamberimiz  kadar   ahlaklı  olamaz.</a:t>
            </a:r>
          </a:p>
          <a:p>
            <a:pPr marL="0" indent="0">
              <a:buNone/>
            </a:pPr>
            <a:endParaRPr lang="tr-TR" dirty="0"/>
          </a:p>
        </p:txBody>
      </p:sp>
      <p:pic>
        <p:nvPicPr>
          <p:cNvPr id="4098" name="Picture 2" descr="F:\indi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4251181"/>
            <a:ext cx="4068413" cy="227416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4494352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barn(inVertical)">
                                      <p:cBhvr>
                                        <p:cTn id="1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Ahlaksız insan ne demektir?</a:t>
            </a:r>
            <a:endParaRPr lang="tr-TR" dirty="0"/>
          </a:p>
        </p:txBody>
      </p:sp>
      <p:sp>
        <p:nvSpPr>
          <p:cNvPr id="3" name="İçerik Yer Tutucusu 2"/>
          <p:cNvSpPr>
            <a:spLocks noGrp="1"/>
          </p:cNvSpPr>
          <p:nvPr>
            <p:ph idx="1"/>
          </p:nvPr>
        </p:nvSpPr>
        <p:spPr/>
        <p:txBody>
          <a:bodyPr/>
          <a:lstStyle/>
          <a:p>
            <a:pPr marL="0" indent="0">
              <a:buNone/>
            </a:pPr>
            <a:r>
              <a:rPr lang="tr-TR" dirty="0" smtClean="0"/>
              <a:t>   İnsanın  doğduğu  andan  kazandığı  kötü  davranışlı  </a:t>
            </a:r>
          </a:p>
          <a:p>
            <a:pPr marL="0" indent="0">
              <a:buNone/>
            </a:pPr>
            <a:r>
              <a:rPr lang="tr-TR" dirty="0"/>
              <a:t>k</a:t>
            </a:r>
            <a:r>
              <a:rPr lang="tr-TR" dirty="0" smtClean="0"/>
              <a:t>işilerdir.</a:t>
            </a:r>
            <a:endParaRPr lang="tr-TR" dirty="0"/>
          </a:p>
        </p:txBody>
      </p:sp>
      <p:pic>
        <p:nvPicPr>
          <p:cNvPr id="5122" name="Picture 2" descr="F:\indir (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91680" y="3068960"/>
            <a:ext cx="7092280" cy="34290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19191120"/>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circle(in)">
                                      <p:cBhvr>
                                        <p:cTn id="15"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Ahlak neden önemlidir?</a:t>
            </a:r>
            <a:endParaRPr lang="tr-TR" dirty="0"/>
          </a:p>
        </p:txBody>
      </p:sp>
      <p:sp>
        <p:nvSpPr>
          <p:cNvPr id="3" name="İçerik Yer Tutucusu 2"/>
          <p:cNvSpPr>
            <a:spLocks noGrp="1"/>
          </p:cNvSpPr>
          <p:nvPr>
            <p:ph idx="1"/>
          </p:nvPr>
        </p:nvSpPr>
        <p:spPr/>
        <p:txBody>
          <a:bodyPr/>
          <a:lstStyle/>
          <a:p>
            <a:pPr marL="0" indent="0">
              <a:buNone/>
            </a:pPr>
            <a:r>
              <a:rPr lang="tr-TR" dirty="0" smtClean="0"/>
              <a:t>    Ahlak  olmasa  bir  toplumda  insanlar  iyi  geçinemezler , o  toplumda  hep kötü  işler  ortaya  çıkar.</a:t>
            </a:r>
          </a:p>
          <a:p>
            <a:pPr marL="0" indent="0">
              <a:buNone/>
            </a:pPr>
            <a:r>
              <a:rPr lang="tr-TR" dirty="0" smtClean="0"/>
              <a:t>   Bir  toplumun  başarısının  temelleri  ahlaktır.  Eğer ahlak  olmasa  o  toplum  ayakta  kalamaz.</a:t>
            </a:r>
            <a:endParaRPr lang="tr-TR" dirty="0"/>
          </a:p>
        </p:txBody>
      </p:sp>
      <p:pic>
        <p:nvPicPr>
          <p:cNvPr id="6146" name="Picture 2" descr="F:\images (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3717032"/>
            <a:ext cx="5112568" cy="24959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xmlns="" val="8001457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barn(inVertical)">
                                      <p:cBhvr>
                                        <p:cTn id="1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Kur’an da ahlak ayetleri</a:t>
            </a:r>
            <a:endParaRPr lang="tr-TR" dirty="0"/>
          </a:p>
        </p:txBody>
      </p:sp>
      <p:sp>
        <p:nvSpPr>
          <p:cNvPr id="3" name="İçerik Yer Tutucusu 2"/>
          <p:cNvSpPr>
            <a:spLocks noGrp="1"/>
          </p:cNvSpPr>
          <p:nvPr>
            <p:ph idx="1"/>
          </p:nvPr>
        </p:nvSpPr>
        <p:spPr/>
        <p:txBody>
          <a:bodyPr>
            <a:normAutofit fontScale="92500" lnSpcReduction="10000"/>
          </a:bodyPr>
          <a:lstStyle/>
          <a:p>
            <a:pPr marL="0" indent="0">
              <a:buNone/>
            </a:pPr>
            <a:r>
              <a:rPr lang="tr-TR" dirty="0" smtClean="0"/>
              <a:t>«Ey </a:t>
            </a:r>
            <a:r>
              <a:rPr lang="tr-TR" dirty="0"/>
              <a:t>Rabbimiz! Onlara, içlerinden senin </a:t>
            </a:r>
            <a:r>
              <a:rPr lang="tr-TR" dirty="0" smtClean="0"/>
              <a:t>ayetlerini </a:t>
            </a:r>
            <a:r>
              <a:rPr lang="tr-TR" dirty="0"/>
              <a:t>kendilerine okuyacak, onlara kitap ve hikmeti öğretecek, onları temizleyecek bir peygamber gönder. Çünkü üstün gelen, her şeyi yerli yerince yapan yalnız sensin</a:t>
            </a:r>
            <a:r>
              <a:rPr lang="tr-TR" dirty="0" smtClean="0"/>
              <a:t>.»</a:t>
            </a:r>
          </a:p>
          <a:p>
            <a:pPr marL="0" indent="0">
              <a:buNone/>
            </a:pPr>
            <a:r>
              <a:rPr lang="tr-TR" dirty="0" smtClean="0"/>
              <a:t>(Bakara  129.ayet)     </a:t>
            </a:r>
          </a:p>
          <a:p>
            <a:pPr marL="0" indent="0">
              <a:buNone/>
            </a:pPr>
            <a:r>
              <a:rPr lang="tr-TR" dirty="0" smtClean="0"/>
              <a:t>«Kendilerini </a:t>
            </a:r>
            <a:r>
              <a:rPr lang="tr-TR" dirty="0"/>
              <a:t>temize çıkaranlara ne dersin! Hayır, Allah dilediğini temize çıkarır ve hiç kimse kıl payı kadar haksızlık görmez</a:t>
            </a:r>
            <a:r>
              <a:rPr lang="tr-TR" dirty="0" smtClean="0"/>
              <a:t>.»</a:t>
            </a:r>
          </a:p>
          <a:p>
            <a:pPr marL="0" indent="0">
              <a:buNone/>
            </a:pPr>
            <a:r>
              <a:rPr lang="tr-TR" dirty="0" smtClean="0"/>
              <a:t>(Nisa 49.ayet)</a:t>
            </a:r>
            <a:endParaRPr lang="tr-TR" dirty="0"/>
          </a:p>
          <a:p>
            <a:pPr marL="0" indent="0">
              <a:buNone/>
            </a:pPr>
            <a:endParaRPr lang="tr-TR" dirty="0"/>
          </a:p>
          <a:p>
            <a:pPr marL="0" indent="0">
              <a:buNone/>
            </a:pPr>
            <a:r>
              <a:rPr lang="tr-TR" dirty="0" smtClean="0"/>
              <a:t>                                </a:t>
            </a:r>
            <a:endParaRPr lang="tr-TR" dirty="0"/>
          </a:p>
        </p:txBody>
      </p:sp>
    </p:spTree>
    <p:extLst>
      <p:ext uri="{BB962C8B-B14F-4D97-AF65-F5344CB8AC3E}">
        <p14:creationId xmlns:p14="http://schemas.microsoft.com/office/powerpoint/2010/main" xmlns="" val="2347260304"/>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9147" y="5085184"/>
            <a:ext cx="9124853" cy="1772816"/>
          </a:xfrm>
        </p:spPr>
        <p:txBody>
          <a:bodyPr/>
          <a:lstStyle/>
          <a:p>
            <a:pPr marL="0" indent="0">
              <a:buNone/>
            </a:pPr>
            <a:r>
              <a:rPr lang="tr-TR" dirty="0" smtClean="0"/>
              <a:t>«İçinde </a:t>
            </a:r>
            <a:r>
              <a:rPr lang="tr-TR" dirty="0"/>
              <a:t>ebedî kalacakları, zemininden ırmaklar akan Adn cennetleri! İşte arınanların mükâfatı budur</a:t>
            </a:r>
            <a:r>
              <a:rPr lang="tr-TR" dirty="0" smtClean="0"/>
              <a:t>.»</a:t>
            </a:r>
          </a:p>
          <a:p>
            <a:pPr marL="0" indent="0">
              <a:buNone/>
            </a:pPr>
            <a:r>
              <a:rPr lang="tr-TR" dirty="0" smtClean="0"/>
              <a:t>(Taha 76. ayet)</a:t>
            </a:r>
            <a:endParaRPr lang="tr-TR" dirty="0"/>
          </a:p>
        </p:txBody>
      </p:sp>
      <p:pic>
        <p:nvPicPr>
          <p:cNvPr id="7170" name="Picture 2" descr="F:\1809-ahlaknedir2-300x29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640676"/>
            <a:ext cx="5400600" cy="422848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7247534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fade">
                                      <p:cBhvr>
                                        <p:cTn id="15"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6145"/>
            <a:ext cx="9144000" cy="6851855"/>
          </a:xfrm>
        </p:spPr>
        <p:txBody>
          <a:bodyPr>
            <a:normAutofit/>
          </a:bodyPr>
          <a:lstStyle/>
          <a:p>
            <a:pPr marL="0" indent="0">
              <a:buNone/>
            </a:pPr>
            <a:r>
              <a:rPr lang="tr-TR" dirty="0" smtClean="0"/>
              <a:t>  «Hiçbir </a:t>
            </a:r>
            <a:r>
              <a:rPr lang="tr-TR" dirty="0"/>
              <a:t>günahkâr başkasının günahını yüklenmez. Yükü (günahı) ağır gelen kimse onu taşımak için (başkasını) çağırsa, bu çağırdığı akrabası da olsa, onun yükünden bir şey yüklenmez. Sen ancak görmeden Rablerinden korkanları ve namazı kılanları uyarabilirsin. Kim temizlenirse o, kendi menfaatine temizlenmiş olur. Dönüş Allah’adır</a:t>
            </a:r>
            <a:r>
              <a:rPr lang="tr-TR" dirty="0" smtClean="0"/>
              <a:t>.»</a:t>
            </a:r>
          </a:p>
          <a:p>
            <a:pPr marL="0" indent="0">
              <a:buNone/>
            </a:pPr>
            <a:r>
              <a:rPr lang="tr-TR" dirty="0" smtClean="0"/>
              <a:t>(Fatır 18. ayet)</a:t>
            </a:r>
          </a:p>
          <a:p>
            <a:pPr marL="0" indent="0">
              <a:buNone/>
            </a:pPr>
            <a:r>
              <a:rPr lang="tr-TR" dirty="0" smtClean="0"/>
              <a:t>  « </a:t>
            </a:r>
            <a:r>
              <a:rPr lang="tr-TR" dirty="0"/>
              <a:t>Ey iman edenler! Şeytanın adımlarını takip etmeyin. Kim şeytanın adımlarını takip ederse, muhakkak ki o, edepsizliği (</a:t>
            </a:r>
            <a:r>
              <a:rPr lang="tr-TR" dirty="0" smtClean="0"/>
              <a:t>yüz kızartıcı </a:t>
            </a:r>
            <a:r>
              <a:rPr lang="tr-TR" dirty="0"/>
              <a:t>suçları) ve kötülüğü emreder. Eğer üstünüzde Allah’ın lütuf ve merhameti olmasaydı, içinizden hiçbir kimse asla temize çıkamazdı. Fakat Allah dilediğini arındırır. Allah işitir ve bilir</a:t>
            </a:r>
            <a:r>
              <a:rPr lang="tr-TR" dirty="0" smtClean="0"/>
              <a:t>.»</a:t>
            </a:r>
          </a:p>
          <a:p>
            <a:pPr marL="0" indent="0">
              <a:buNone/>
            </a:pPr>
            <a:r>
              <a:rPr lang="tr-TR" dirty="0" smtClean="0"/>
              <a:t>(Nur 21.ayet)</a:t>
            </a:r>
            <a:endParaRPr lang="tr-TR" dirty="0"/>
          </a:p>
          <a:p>
            <a:endParaRPr lang="tr-TR" dirty="0"/>
          </a:p>
          <a:p>
            <a:endParaRPr lang="tr-TR" dirty="0"/>
          </a:p>
        </p:txBody>
      </p:sp>
    </p:spTree>
    <p:extLst>
      <p:ext uri="{BB962C8B-B14F-4D97-AF65-F5344CB8AC3E}">
        <p14:creationId xmlns:p14="http://schemas.microsoft.com/office/powerpoint/2010/main" xmlns="" val="346098928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2" end="2"/>
                                            </p:txEl>
                                          </p:spTgt>
                                        </p:tgtEl>
                                      </p:cBhvr>
                                    </p:animEffect>
                                  </p:childTnLst>
                                </p:cTn>
                              </p:par>
                              <p:par>
                                <p:cTn id="19" presetID="3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3"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4"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106</TotalTime>
  <Words>409</Words>
  <PresentationFormat>Ekran Gösterisi (4:3)</PresentationFormat>
  <Paragraphs>49</Paragraphs>
  <Slides>11</Slides>
  <Notes>5</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Akış</vt:lpstr>
      <vt:lpstr>AHLAK</vt:lpstr>
      <vt:lpstr>İÇİNDEKİLER:</vt:lpstr>
      <vt:lpstr>Ahlak nedir?</vt:lpstr>
      <vt:lpstr>Ahlaklı insan ne demektir?</vt:lpstr>
      <vt:lpstr>Ahlaksız insan ne demektir?</vt:lpstr>
      <vt:lpstr>Ahlak neden önemlidir?</vt:lpstr>
      <vt:lpstr>Kur’an da ahlak ayetleri</vt:lpstr>
      <vt:lpstr>Slayt 8</vt:lpstr>
      <vt:lpstr>Slayt 9</vt:lpstr>
      <vt:lpstr>Peygamberimizin ahlak ile ilgili hadisleri</vt:lpstr>
      <vt:lpstr>İzlediğiniz İçin Teşekkürler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2018-02-28T13:00:54Z</dcterms:created>
  <dcterms:modified xsi:type="dcterms:W3CDTF">2018-09-30T09:08:08Z</dcterms:modified>
  <cp:category>www.sorubak.com</cp:category>
</cp:coreProperties>
</file>