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1"/>
  </p:notesMasterIdLst>
  <p:sldIdLst>
    <p:sldId id="256" r:id="rId2"/>
    <p:sldId id="257" r:id="rId3"/>
    <p:sldId id="261" r:id="rId4"/>
    <p:sldId id="258" r:id="rId5"/>
    <p:sldId id="259" r:id="rId6"/>
    <p:sldId id="260"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645540-1FEA-470C-835B-AEBBB60A9A5D}" type="datetimeFigureOut">
              <a:rPr lang="tr-TR" smtClean="0"/>
              <a:pPr/>
              <a:t>01/02/2019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D8E554-D62C-4F72-AB9E-3C98BDF800E9}" type="slidenum">
              <a:rPr lang="tr-TR" smtClean="0"/>
              <a:pPr/>
              <a:t>‹#›</a:t>
            </a:fld>
            <a:endParaRPr lang="tr-TR"/>
          </a:p>
        </p:txBody>
      </p:sp>
    </p:spTree>
    <p:extLst>
      <p:ext uri="{BB962C8B-B14F-4D97-AF65-F5344CB8AC3E}">
        <p14:creationId xmlns:p14="http://schemas.microsoft.com/office/powerpoint/2010/main" xmlns="" val="1837715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AD8E554-D62C-4F72-AB9E-3C98BDF800E9}" type="slidenum">
              <a:rPr lang="tr-TR" smtClean="0"/>
              <a:pPr/>
              <a:t>2</a:t>
            </a:fld>
            <a:endParaRPr lang="tr-TR"/>
          </a:p>
        </p:txBody>
      </p:sp>
    </p:spTree>
    <p:extLst>
      <p:ext uri="{BB962C8B-B14F-4D97-AF65-F5344CB8AC3E}">
        <p14:creationId xmlns:p14="http://schemas.microsoft.com/office/powerpoint/2010/main" xmlns="" val="1445010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AD8E554-D62C-4F72-AB9E-3C98BDF800E9}" type="slidenum">
              <a:rPr lang="tr-TR" smtClean="0"/>
              <a:pPr/>
              <a:t>4</a:t>
            </a:fld>
            <a:endParaRPr lang="tr-TR"/>
          </a:p>
        </p:txBody>
      </p:sp>
    </p:spTree>
    <p:extLst>
      <p:ext uri="{BB962C8B-B14F-4D97-AF65-F5344CB8AC3E}">
        <p14:creationId xmlns:p14="http://schemas.microsoft.com/office/powerpoint/2010/main" xmlns="" val="3984167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AD8E554-D62C-4F72-AB9E-3C98BDF800E9}" type="slidenum">
              <a:rPr lang="tr-TR" smtClean="0"/>
              <a:pPr/>
              <a:t>6</a:t>
            </a:fld>
            <a:endParaRPr lang="tr-TR"/>
          </a:p>
        </p:txBody>
      </p:sp>
    </p:spTree>
    <p:extLst>
      <p:ext uri="{BB962C8B-B14F-4D97-AF65-F5344CB8AC3E}">
        <p14:creationId xmlns:p14="http://schemas.microsoft.com/office/powerpoint/2010/main" xmlns="" val="4118678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AD8E554-D62C-4F72-AB9E-3C98BDF800E9}" type="slidenum">
              <a:rPr lang="tr-TR" smtClean="0"/>
              <a:pPr/>
              <a:t>8</a:t>
            </a:fld>
            <a:endParaRPr lang="tr-TR"/>
          </a:p>
        </p:txBody>
      </p:sp>
    </p:spTree>
    <p:extLst>
      <p:ext uri="{BB962C8B-B14F-4D97-AF65-F5344CB8AC3E}">
        <p14:creationId xmlns:p14="http://schemas.microsoft.com/office/powerpoint/2010/main" xmlns="" val="834644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AD8E554-D62C-4F72-AB9E-3C98BDF800E9}" type="slidenum">
              <a:rPr lang="tr-TR" smtClean="0"/>
              <a:pPr/>
              <a:t>9</a:t>
            </a:fld>
            <a:endParaRPr lang="tr-TR"/>
          </a:p>
        </p:txBody>
      </p:sp>
    </p:spTree>
    <p:extLst>
      <p:ext uri="{BB962C8B-B14F-4D97-AF65-F5344CB8AC3E}">
        <p14:creationId xmlns:p14="http://schemas.microsoft.com/office/powerpoint/2010/main" xmlns="" val="3853455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01/02/2019</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01/02/2019</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01/02/2019</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pPr algn="ctr"/>
            <a:r>
              <a:rPr lang="tr-TR" dirty="0" smtClean="0">
                <a:solidFill>
                  <a:srgbClr val="C00000"/>
                </a:solidFill>
              </a:rPr>
              <a:t>SES OLAYLARI</a:t>
            </a:r>
            <a:endParaRPr lang="tr-TR" dirty="0">
              <a:solidFill>
                <a:srgbClr val="C00000"/>
              </a:solidFill>
            </a:endParaRPr>
          </a:p>
        </p:txBody>
      </p:sp>
      <p:sp>
        <p:nvSpPr>
          <p:cNvPr id="3" name="2 Alt Başlık"/>
          <p:cNvSpPr>
            <a:spLocks noGrp="1"/>
          </p:cNvSpPr>
          <p:nvPr>
            <p:ph type="subTitle" idx="1"/>
          </p:nvPr>
        </p:nvSpPr>
        <p:spPr/>
        <p:txBody>
          <a:bodyPr/>
          <a:lstStyle/>
          <a:p>
            <a:pPr algn="ctr"/>
            <a:r>
              <a:rPr lang="tr-TR" dirty="0" smtClean="0"/>
              <a:t>DERS: TÜRKÇE</a:t>
            </a:r>
            <a:endParaRPr lang="tr-TR" dirty="0"/>
          </a:p>
        </p:txBody>
      </p:sp>
    </p:spTree>
  </p:cSld>
  <p:clrMapOvr>
    <a:masterClrMapping/>
  </p:clrMapOvr>
  <p:transition>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ÜNLÜ TÜREMESİ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   Ünsüz harfle biten bazı sözcükler ‘</a:t>
            </a:r>
            <a:r>
              <a:rPr lang="tr-TR" dirty="0" smtClean="0">
                <a:solidFill>
                  <a:srgbClr val="FF0000"/>
                </a:solidFill>
              </a:rPr>
              <a:t>-</a:t>
            </a:r>
            <a:r>
              <a:rPr lang="tr-TR" dirty="0" err="1" smtClean="0">
                <a:solidFill>
                  <a:srgbClr val="FF0000"/>
                </a:solidFill>
              </a:rPr>
              <a:t>cik</a:t>
            </a:r>
            <a:r>
              <a:rPr lang="tr-TR" dirty="0" smtClean="0"/>
              <a:t>’ küçültme ekini aldığında kelime ile ek arasında bir ünlü türer.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t>az-cık </a:t>
            </a:r>
            <a:r>
              <a:rPr lang="tr-TR" dirty="0" smtClean="0">
                <a:solidFill>
                  <a:srgbClr val="FF0000"/>
                </a:solidFill>
              </a:rPr>
              <a:t>-</a:t>
            </a:r>
            <a:r>
              <a:rPr lang="tr-TR" dirty="0" smtClean="0"/>
              <a:t> az</a:t>
            </a:r>
            <a:r>
              <a:rPr lang="tr-TR" dirty="0" smtClean="0">
                <a:solidFill>
                  <a:srgbClr val="FF0000"/>
                </a:solidFill>
              </a:rPr>
              <a:t>ı</a:t>
            </a:r>
            <a:r>
              <a:rPr lang="tr-TR" dirty="0" smtClean="0"/>
              <a:t>cık</a:t>
            </a:r>
          </a:p>
          <a:p>
            <a:pPr>
              <a:buFont typeface="Arial" pitchFamily="34" charset="0"/>
              <a:buChar char="•"/>
            </a:pPr>
            <a:r>
              <a:rPr lang="tr-TR" dirty="0" smtClean="0"/>
              <a:t>dar-cık </a:t>
            </a:r>
            <a:r>
              <a:rPr lang="tr-TR" dirty="0" smtClean="0">
                <a:solidFill>
                  <a:srgbClr val="FF0000"/>
                </a:solidFill>
              </a:rPr>
              <a:t>-</a:t>
            </a:r>
            <a:r>
              <a:rPr lang="tr-TR" dirty="0" smtClean="0"/>
              <a:t> dar</a:t>
            </a:r>
            <a:r>
              <a:rPr lang="tr-TR" dirty="0" smtClean="0">
                <a:solidFill>
                  <a:srgbClr val="FF0000"/>
                </a:solidFill>
              </a:rPr>
              <a:t>a</a:t>
            </a:r>
            <a:r>
              <a:rPr lang="tr-TR" dirty="0" smtClean="0"/>
              <a:t>cık</a:t>
            </a:r>
          </a:p>
          <a:p>
            <a:pPr>
              <a:buFont typeface="Arial" pitchFamily="34" charset="0"/>
              <a:buChar char="•"/>
            </a:pPr>
            <a:r>
              <a:rPr lang="tr-TR" dirty="0" smtClean="0"/>
              <a:t>bir-</a:t>
            </a:r>
            <a:r>
              <a:rPr lang="tr-TR" dirty="0" err="1" smtClean="0"/>
              <a:t>cik</a:t>
            </a:r>
            <a:r>
              <a:rPr lang="tr-TR" dirty="0" smtClean="0"/>
              <a:t> </a:t>
            </a:r>
            <a:r>
              <a:rPr lang="tr-TR" dirty="0" smtClean="0">
                <a:solidFill>
                  <a:srgbClr val="FF0000"/>
                </a:solidFill>
              </a:rPr>
              <a:t>-</a:t>
            </a:r>
            <a:r>
              <a:rPr lang="tr-TR" dirty="0" smtClean="0"/>
              <a:t> biricik</a:t>
            </a:r>
            <a:endParaRPr lang="tr-TR" dirty="0"/>
          </a:p>
        </p:txBody>
      </p:sp>
    </p:spTree>
  </p:cSld>
  <p:clrMapOvr>
    <a:masterClrMapping/>
  </p:clrMapOvr>
  <p:transition>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ÜNLÜ DÜŞMESİ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  İki heceli bazı sözcükler ünlüyle başlayan ek aldıklarında ikinci hecedeki dar ünlü düşer.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solidFill>
                  <a:schemeClr val="tx1">
                    <a:lumMod val="95000"/>
                    <a:lumOff val="5000"/>
                  </a:schemeClr>
                </a:solidFill>
              </a:rPr>
              <a:t>fikir-i</a:t>
            </a:r>
            <a:r>
              <a:rPr lang="tr-TR" dirty="0" smtClean="0">
                <a:solidFill>
                  <a:srgbClr val="FF0000"/>
                </a:solidFill>
              </a:rPr>
              <a:t> - </a:t>
            </a:r>
            <a:r>
              <a:rPr lang="tr-TR" dirty="0" smtClean="0">
                <a:solidFill>
                  <a:schemeClr val="tx1">
                    <a:lumMod val="95000"/>
                    <a:lumOff val="5000"/>
                  </a:schemeClr>
                </a:solidFill>
              </a:rPr>
              <a:t>fikri</a:t>
            </a:r>
          </a:p>
          <a:p>
            <a:pPr>
              <a:buFont typeface="Arial" pitchFamily="34" charset="0"/>
              <a:buChar char="•"/>
            </a:pPr>
            <a:r>
              <a:rPr lang="tr-TR" dirty="0" smtClean="0">
                <a:solidFill>
                  <a:schemeClr val="tx1">
                    <a:lumMod val="95000"/>
                    <a:lumOff val="5000"/>
                  </a:schemeClr>
                </a:solidFill>
              </a:rPr>
              <a:t>göğüs-ü </a:t>
            </a:r>
            <a:r>
              <a:rPr lang="tr-TR" dirty="0" smtClean="0">
                <a:solidFill>
                  <a:srgbClr val="FF0000"/>
                </a:solidFill>
              </a:rPr>
              <a:t>- </a:t>
            </a:r>
            <a:r>
              <a:rPr lang="tr-TR" dirty="0" smtClean="0">
                <a:solidFill>
                  <a:schemeClr val="tx1">
                    <a:lumMod val="95000"/>
                    <a:lumOff val="5000"/>
                  </a:schemeClr>
                </a:solidFill>
              </a:rPr>
              <a:t>göğsü</a:t>
            </a:r>
          </a:p>
          <a:p>
            <a:pPr>
              <a:buFont typeface="Arial" pitchFamily="34" charset="0"/>
              <a:buChar char="•"/>
            </a:pPr>
            <a:r>
              <a:rPr lang="tr-TR" dirty="0" smtClean="0">
                <a:solidFill>
                  <a:schemeClr val="tx1">
                    <a:lumMod val="95000"/>
                    <a:lumOff val="5000"/>
                  </a:schemeClr>
                </a:solidFill>
              </a:rPr>
              <a:t>akıl-ı </a:t>
            </a:r>
            <a:r>
              <a:rPr lang="tr-TR" dirty="0" smtClean="0">
                <a:solidFill>
                  <a:srgbClr val="FF0000"/>
                </a:solidFill>
              </a:rPr>
              <a:t>-</a:t>
            </a:r>
            <a:r>
              <a:rPr lang="tr-TR" dirty="0" smtClean="0">
                <a:solidFill>
                  <a:schemeClr val="tx1">
                    <a:lumMod val="95000"/>
                    <a:lumOff val="5000"/>
                  </a:schemeClr>
                </a:solidFill>
              </a:rPr>
              <a:t> aklı</a:t>
            </a:r>
          </a:p>
        </p:txBody>
      </p:sp>
    </p:spTree>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ÜNLÜ DARALMASI</a:t>
            </a:r>
            <a:endParaRPr lang="tr-TR" dirty="0"/>
          </a:p>
        </p:txBody>
      </p:sp>
      <p:sp>
        <p:nvSpPr>
          <p:cNvPr id="3" name="2 İçerik Yer Tutucusu"/>
          <p:cNvSpPr>
            <a:spLocks noGrp="1"/>
          </p:cNvSpPr>
          <p:nvPr>
            <p:ph sz="quarter" idx="1"/>
          </p:nvPr>
        </p:nvSpPr>
        <p:spPr/>
        <p:txBody>
          <a:bodyPr/>
          <a:lstStyle/>
          <a:p>
            <a:pPr marL="514350" indent="-514350">
              <a:buFont typeface="Arial" pitchFamily="34" charset="0"/>
              <a:buChar char="•"/>
            </a:pPr>
            <a:r>
              <a:rPr lang="tr-TR" dirty="0" smtClean="0"/>
              <a:t>   Düz-geniş ünlü olan </a:t>
            </a:r>
            <a:r>
              <a:rPr lang="tr-TR" dirty="0" smtClean="0">
                <a:solidFill>
                  <a:srgbClr val="FF0000"/>
                </a:solidFill>
              </a:rPr>
              <a:t>“a, e” </a:t>
            </a:r>
            <a:r>
              <a:rPr lang="tr-TR" dirty="0" smtClean="0"/>
              <a:t>ile biten sözcükler</a:t>
            </a:r>
            <a:r>
              <a:rPr lang="tr-TR" dirty="0" smtClean="0">
                <a:solidFill>
                  <a:srgbClr val="FF0000"/>
                </a:solidFill>
              </a:rPr>
              <a:t> “-yor” </a:t>
            </a:r>
            <a:r>
              <a:rPr lang="tr-TR" dirty="0" smtClean="0"/>
              <a:t>ekini aldığında sözcüğün sonundaki bu harfler daralarak </a:t>
            </a:r>
            <a:r>
              <a:rPr lang="tr-TR" dirty="0" smtClean="0">
                <a:solidFill>
                  <a:srgbClr val="FF0000"/>
                </a:solidFill>
              </a:rPr>
              <a:t>“ı, i, u, ü” </a:t>
            </a:r>
            <a:r>
              <a:rPr lang="tr-TR" dirty="0" smtClean="0"/>
              <a:t>ünlülerinden birine dönüşür.</a:t>
            </a:r>
          </a:p>
          <a:p>
            <a:pPr marL="514350" indent="-514350">
              <a:buFont typeface="Arial" pitchFamily="34" charset="0"/>
              <a:buChar char="•"/>
            </a:pPr>
            <a:r>
              <a:rPr lang="tr-TR" dirty="0" smtClean="0">
                <a:solidFill>
                  <a:srgbClr val="FF0000"/>
                </a:solidFill>
              </a:rPr>
              <a:t>Örnekler:</a:t>
            </a:r>
          </a:p>
          <a:p>
            <a:pPr marL="514350" indent="-514350">
              <a:buFont typeface="Arial" pitchFamily="34" charset="0"/>
              <a:buChar char="•"/>
            </a:pPr>
            <a:r>
              <a:rPr lang="tr-TR" dirty="0" smtClean="0">
                <a:solidFill>
                  <a:schemeClr val="tx1">
                    <a:lumMod val="95000"/>
                    <a:lumOff val="5000"/>
                  </a:schemeClr>
                </a:solidFill>
              </a:rPr>
              <a:t>bekle-yor </a:t>
            </a:r>
            <a:r>
              <a:rPr lang="tr-TR" dirty="0" smtClean="0">
                <a:solidFill>
                  <a:srgbClr val="FF0000"/>
                </a:solidFill>
              </a:rPr>
              <a:t>- </a:t>
            </a:r>
            <a:r>
              <a:rPr lang="tr-TR" dirty="0" smtClean="0">
                <a:solidFill>
                  <a:schemeClr val="tx1">
                    <a:lumMod val="95000"/>
                    <a:lumOff val="5000"/>
                  </a:schemeClr>
                </a:solidFill>
              </a:rPr>
              <a:t>bekliyor</a:t>
            </a:r>
          </a:p>
          <a:p>
            <a:pPr marL="514350" indent="-514350">
              <a:buFont typeface="Arial" pitchFamily="34" charset="0"/>
              <a:buChar char="•"/>
            </a:pPr>
            <a:r>
              <a:rPr lang="tr-TR" dirty="0" smtClean="0">
                <a:solidFill>
                  <a:schemeClr val="tx1">
                    <a:lumMod val="95000"/>
                    <a:lumOff val="5000"/>
                  </a:schemeClr>
                </a:solidFill>
              </a:rPr>
              <a:t>anla-yor </a:t>
            </a:r>
            <a:r>
              <a:rPr lang="tr-TR" dirty="0" smtClean="0">
                <a:solidFill>
                  <a:srgbClr val="FF0000"/>
                </a:solidFill>
              </a:rPr>
              <a:t>-</a:t>
            </a:r>
            <a:r>
              <a:rPr lang="tr-TR" dirty="0" smtClean="0">
                <a:solidFill>
                  <a:schemeClr val="tx1">
                    <a:lumMod val="95000"/>
                    <a:lumOff val="5000"/>
                  </a:schemeClr>
                </a:solidFill>
              </a:rPr>
              <a:t> anlıyor</a:t>
            </a:r>
          </a:p>
        </p:txBody>
      </p:sp>
    </p:spTree>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ÜNSÜZ BENZEŞMESİ (Ünsüz Sertleşmesi)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Sert ünsüz olan </a:t>
            </a:r>
            <a:r>
              <a:rPr lang="tr-TR" dirty="0" smtClean="0">
                <a:solidFill>
                  <a:srgbClr val="FF0000"/>
                </a:solidFill>
              </a:rPr>
              <a:t>“ç, f, h, k, p, s, ş, t</a:t>
            </a:r>
            <a:r>
              <a:rPr lang="tr-TR" dirty="0" smtClean="0"/>
              <a:t>” seslerinden biriyle biten bir sözcük </a:t>
            </a:r>
            <a:r>
              <a:rPr lang="tr-TR" dirty="0" smtClean="0">
                <a:solidFill>
                  <a:srgbClr val="FF0000"/>
                </a:solidFill>
              </a:rPr>
              <a:t>“c, d, g” </a:t>
            </a:r>
            <a:r>
              <a:rPr lang="tr-TR" dirty="0" smtClean="0"/>
              <a:t>yumuşak ünsüzlerinden biriyle başlayan bir ek aldığında bu sesler sertleşerek </a:t>
            </a:r>
            <a:r>
              <a:rPr lang="tr-TR" dirty="0" smtClean="0">
                <a:solidFill>
                  <a:srgbClr val="FF0000"/>
                </a:solidFill>
              </a:rPr>
              <a:t>“ç, t, k” </a:t>
            </a:r>
            <a:r>
              <a:rPr lang="tr-TR" dirty="0" smtClean="0"/>
              <a:t>ye dönüşür. Buna ünsüz benzeşmesi (sertleşmesi) denir.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solidFill>
                  <a:schemeClr val="tx1">
                    <a:lumMod val="95000"/>
                    <a:lumOff val="5000"/>
                  </a:schemeClr>
                </a:solidFill>
              </a:rPr>
              <a:t>bilet-</a:t>
            </a:r>
            <a:r>
              <a:rPr lang="tr-TR" dirty="0" err="1" smtClean="0">
                <a:solidFill>
                  <a:schemeClr val="tx1">
                    <a:lumMod val="95000"/>
                    <a:lumOff val="5000"/>
                  </a:schemeClr>
                </a:solidFill>
              </a:rPr>
              <a:t>ci</a:t>
            </a:r>
            <a:r>
              <a:rPr lang="tr-TR" dirty="0" smtClean="0">
                <a:solidFill>
                  <a:schemeClr val="tx1">
                    <a:lumMod val="95000"/>
                    <a:lumOff val="5000"/>
                  </a:schemeClr>
                </a:solidFill>
              </a:rPr>
              <a:t> </a:t>
            </a:r>
            <a:r>
              <a:rPr lang="tr-TR" dirty="0" smtClean="0">
                <a:solidFill>
                  <a:srgbClr val="FF0000"/>
                </a:solidFill>
              </a:rPr>
              <a:t>-</a:t>
            </a:r>
            <a:r>
              <a:rPr lang="tr-TR" dirty="0" smtClean="0">
                <a:solidFill>
                  <a:schemeClr val="tx1">
                    <a:lumMod val="95000"/>
                    <a:lumOff val="5000"/>
                  </a:schemeClr>
                </a:solidFill>
              </a:rPr>
              <a:t> biletçi</a:t>
            </a:r>
          </a:p>
          <a:p>
            <a:pPr>
              <a:buFont typeface="Arial" pitchFamily="34" charset="0"/>
              <a:buChar char="•"/>
            </a:pPr>
            <a:r>
              <a:rPr lang="tr-TR" dirty="0" smtClean="0"/>
              <a:t>sokak-da </a:t>
            </a:r>
            <a:r>
              <a:rPr lang="tr-TR" dirty="0" smtClean="0">
                <a:solidFill>
                  <a:srgbClr val="FF0000"/>
                </a:solidFill>
              </a:rPr>
              <a:t>-</a:t>
            </a:r>
            <a:r>
              <a:rPr lang="tr-TR" dirty="0" smtClean="0"/>
              <a:t> sokakta</a:t>
            </a:r>
            <a:endParaRPr lang="tr-TR" dirty="0">
              <a:solidFill>
                <a:schemeClr val="tx1">
                  <a:lumMod val="95000"/>
                  <a:lumOff val="5000"/>
                </a:schemeClr>
              </a:solidFill>
            </a:endParaRPr>
          </a:p>
        </p:txBody>
      </p:sp>
    </p:spTree>
  </p:cSld>
  <p:clrMapOvr>
    <a:masterClrMapping/>
  </p:clrMapOvr>
  <p:transition>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ÜNSÜZ YUMUŞAMASI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  Sert ünsüzler olan </a:t>
            </a:r>
            <a:r>
              <a:rPr lang="tr-TR" dirty="0" smtClean="0">
                <a:solidFill>
                  <a:srgbClr val="FF0000"/>
                </a:solidFill>
              </a:rPr>
              <a:t>“p, ç, t, k” </a:t>
            </a:r>
            <a:r>
              <a:rPr lang="tr-TR" dirty="0" smtClean="0"/>
              <a:t>seslerinden biriyle biten bir sözcükten sonra ünlüyle başlayan bir ek getirildiğinde kelime sonundaki ses yumuşayarak </a:t>
            </a:r>
            <a:r>
              <a:rPr lang="tr-TR" dirty="0" smtClean="0">
                <a:solidFill>
                  <a:srgbClr val="FF0000"/>
                </a:solidFill>
              </a:rPr>
              <a:t>“b, c, d, g, ğ</a:t>
            </a:r>
            <a:r>
              <a:rPr lang="tr-TR" dirty="0" smtClean="0"/>
              <a:t>” ye dönüşür. Buna ünsüz yumuşaması (değişimi) denir. </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solidFill>
                  <a:schemeClr val="tx1">
                    <a:lumMod val="95000"/>
                    <a:lumOff val="5000"/>
                  </a:schemeClr>
                </a:solidFill>
              </a:rPr>
              <a:t>dolap-</a:t>
            </a:r>
            <a:r>
              <a:rPr lang="tr-TR" dirty="0" err="1" smtClean="0">
                <a:solidFill>
                  <a:schemeClr val="tx1">
                    <a:lumMod val="95000"/>
                    <a:lumOff val="5000"/>
                  </a:schemeClr>
                </a:solidFill>
              </a:rPr>
              <a:t>ım</a:t>
            </a:r>
            <a:r>
              <a:rPr lang="tr-TR" dirty="0" smtClean="0">
                <a:solidFill>
                  <a:schemeClr val="tx1">
                    <a:lumMod val="95000"/>
                    <a:lumOff val="5000"/>
                  </a:schemeClr>
                </a:solidFill>
              </a:rPr>
              <a:t> </a:t>
            </a:r>
            <a:r>
              <a:rPr lang="tr-TR" dirty="0" smtClean="0">
                <a:solidFill>
                  <a:srgbClr val="FF0000"/>
                </a:solidFill>
              </a:rPr>
              <a:t>- </a:t>
            </a:r>
            <a:r>
              <a:rPr lang="tr-TR" dirty="0" smtClean="0">
                <a:solidFill>
                  <a:schemeClr val="tx1">
                    <a:lumMod val="95000"/>
                    <a:lumOff val="5000"/>
                  </a:schemeClr>
                </a:solidFill>
              </a:rPr>
              <a:t>dolabım</a:t>
            </a:r>
          </a:p>
          <a:p>
            <a:pPr>
              <a:buFont typeface="Arial" pitchFamily="34" charset="0"/>
              <a:buChar char="•"/>
            </a:pPr>
            <a:r>
              <a:rPr lang="tr-TR" dirty="0" smtClean="0">
                <a:solidFill>
                  <a:schemeClr val="tx1">
                    <a:lumMod val="95000"/>
                    <a:lumOff val="5000"/>
                  </a:schemeClr>
                </a:solidFill>
              </a:rPr>
              <a:t>çocuk-u</a:t>
            </a:r>
            <a:r>
              <a:rPr lang="tr-TR" dirty="0" smtClean="0">
                <a:solidFill>
                  <a:srgbClr val="FF0000"/>
                </a:solidFill>
              </a:rPr>
              <a:t> -</a:t>
            </a:r>
            <a:r>
              <a:rPr lang="tr-TR" dirty="0" smtClean="0">
                <a:solidFill>
                  <a:schemeClr val="tx1">
                    <a:lumMod val="95000"/>
                    <a:lumOff val="5000"/>
                  </a:schemeClr>
                </a:solidFill>
              </a:rPr>
              <a:t> çocuğu</a:t>
            </a:r>
            <a:endParaRPr lang="tr-TR" dirty="0">
              <a:solidFill>
                <a:schemeClr val="tx1">
                  <a:lumMod val="95000"/>
                  <a:lumOff val="5000"/>
                </a:schemeClr>
              </a:solidFill>
            </a:endParaRPr>
          </a:p>
        </p:txBody>
      </p:sp>
    </p:spTree>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ÜNSÜZ TÜREMESİ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   Yabancı dillerden dilimize giren tek heceli bazı sözcükler, ünlü ile başlayan bir ek aldıklarında ya da ünlüyle başlayan bir yardımcı fiille birleştiklerinde sözcüğün sonundaki ünsüz tekrarlanır. Buna ünsüz türemesi (ikizleşmesi) denir.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t>his-et </a:t>
            </a:r>
            <a:r>
              <a:rPr lang="tr-TR" dirty="0" smtClean="0">
                <a:solidFill>
                  <a:srgbClr val="FF0000"/>
                </a:solidFill>
              </a:rPr>
              <a:t>-</a:t>
            </a:r>
            <a:r>
              <a:rPr lang="tr-TR" dirty="0" smtClean="0"/>
              <a:t> hisset</a:t>
            </a:r>
          </a:p>
          <a:p>
            <a:pPr>
              <a:buFont typeface="Arial" pitchFamily="34" charset="0"/>
              <a:buChar char="•"/>
            </a:pPr>
            <a:r>
              <a:rPr lang="tr-TR" dirty="0" smtClean="0"/>
              <a:t>hak-ı </a:t>
            </a:r>
            <a:r>
              <a:rPr lang="tr-TR" dirty="0" smtClean="0">
                <a:solidFill>
                  <a:srgbClr val="FF0000"/>
                </a:solidFill>
              </a:rPr>
              <a:t>- </a:t>
            </a:r>
            <a:r>
              <a:rPr lang="tr-TR" dirty="0" smtClean="0"/>
              <a:t>hakkı</a:t>
            </a:r>
            <a:endParaRPr lang="tr-TR" dirty="0"/>
          </a:p>
        </p:txBody>
      </p:sp>
    </p:spTree>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ÜNSÜZ DÜŞMESİ</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solidFill>
                  <a:srgbClr val="FF0000"/>
                </a:solidFill>
              </a:rPr>
              <a:t>“k”</a:t>
            </a:r>
            <a:r>
              <a:rPr lang="tr-TR" dirty="0" smtClean="0"/>
              <a:t> ünsüzüyle biten bazı sözcükler </a:t>
            </a:r>
            <a:r>
              <a:rPr lang="tr-TR" dirty="0" smtClean="0">
                <a:solidFill>
                  <a:srgbClr val="FF0000"/>
                </a:solidFill>
              </a:rPr>
              <a:t>“-</a:t>
            </a:r>
            <a:r>
              <a:rPr lang="tr-TR" dirty="0" err="1" smtClean="0">
                <a:solidFill>
                  <a:srgbClr val="FF0000"/>
                </a:solidFill>
              </a:rPr>
              <a:t>cik</a:t>
            </a:r>
            <a:r>
              <a:rPr lang="tr-TR" dirty="0" smtClean="0">
                <a:solidFill>
                  <a:srgbClr val="FF0000"/>
                </a:solidFill>
              </a:rPr>
              <a:t>/-</a:t>
            </a:r>
            <a:r>
              <a:rPr lang="tr-TR" dirty="0" err="1" smtClean="0">
                <a:solidFill>
                  <a:srgbClr val="FF0000"/>
                </a:solidFill>
              </a:rPr>
              <a:t>cek</a:t>
            </a:r>
            <a:r>
              <a:rPr lang="tr-TR" dirty="0" smtClean="0">
                <a:solidFill>
                  <a:srgbClr val="FF0000"/>
                </a:solidFill>
              </a:rPr>
              <a:t>” </a:t>
            </a:r>
            <a:r>
              <a:rPr lang="tr-TR" dirty="0" smtClean="0"/>
              <a:t>küçültme eki aldığında kelime sonundaki </a:t>
            </a:r>
            <a:r>
              <a:rPr lang="tr-TR" dirty="0" smtClean="0">
                <a:solidFill>
                  <a:srgbClr val="FF0000"/>
                </a:solidFill>
              </a:rPr>
              <a:t>“k”</a:t>
            </a:r>
            <a:r>
              <a:rPr lang="tr-TR" dirty="0" smtClean="0"/>
              <a:t> sesi düşer. Buna ünsüz düşmesi </a:t>
            </a:r>
            <a:r>
              <a:rPr lang="tr-TR" dirty="0" smtClean="0">
                <a:solidFill>
                  <a:schemeClr val="tx1">
                    <a:lumMod val="95000"/>
                    <a:lumOff val="5000"/>
                  </a:schemeClr>
                </a:solidFill>
              </a:rPr>
              <a:t>denir.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solidFill>
                  <a:schemeClr val="tx1">
                    <a:lumMod val="95000"/>
                    <a:lumOff val="5000"/>
                  </a:schemeClr>
                </a:solidFill>
              </a:rPr>
              <a:t>çabuk-</a:t>
            </a:r>
            <a:r>
              <a:rPr lang="tr-TR" dirty="0" err="1" smtClean="0">
                <a:solidFill>
                  <a:schemeClr val="tx1">
                    <a:lumMod val="95000"/>
                    <a:lumOff val="5000"/>
                  </a:schemeClr>
                </a:solidFill>
              </a:rPr>
              <a:t>cak</a:t>
            </a:r>
            <a:r>
              <a:rPr lang="tr-TR" dirty="0" smtClean="0">
                <a:solidFill>
                  <a:srgbClr val="FF0000"/>
                </a:solidFill>
              </a:rPr>
              <a:t> – </a:t>
            </a:r>
            <a:r>
              <a:rPr lang="tr-TR" dirty="0" smtClean="0">
                <a:solidFill>
                  <a:schemeClr val="tx1">
                    <a:lumMod val="95000"/>
                    <a:lumOff val="5000"/>
                  </a:schemeClr>
                </a:solidFill>
              </a:rPr>
              <a:t>çabucak</a:t>
            </a:r>
          </a:p>
          <a:p>
            <a:pPr>
              <a:buFont typeface="Arial" pitchFamily="34" charset="0"/>
              <a:buChar char="•"/>
            </a:pPr>
            <a:r>
              <a:rPr lang="tr-TR" dirty="0" smtClean="0">
                <a:solidFill>
                  <a:schemeClr val="tx1">
                    <a:lumMod val="95000"/>
                    <a:lumOff val="5000"/>
                  </a:schemeClr>
                </a:solidFill>
              </a:rPr>
              <a:t>minik-</a:t>
            </a:r>
            <a:r>
              <a:rPr lang="tr-TR" dirty="0" err="1" smtClean="0">
                <a:solidFill>
                  <a:schemeClr val="tx1">
                    <a:lumMod val="95000"/>
                    <a:lumOff val="5000"/>
                  </a:schemeClr>
                </a:solidFill>
              </a:rPr>
              <a:t>ci</a:t>
            </a:r>
            <a:r>
              <a:rPr lang="tr-TR" dirty="0" smtClean="0">
                <a:solidFill>
                  <a:schemeClr val="tx1">
                    <a:lumMod val="95000"/>
                    <a:lumOff val="5000"/>
                  </a:schemeClr>
                </a:solidFill>
              </a:rPr>
              <a:t> </a:t>
            </a:r>
            <a:r>
              <a:rPr lang="tr-TR" dirty="0" smtClean="0">
                <a:solidFill>
                  <a:srgbClr val="FF0000"/>
                </a:solidFill>
              </a:rPr>
              <a:t>-</a:t>
            </a:r>
            <a:r>
              <a:rPr lang="tr-TR" dirty="0" smtClean="0">
                <a:solidFill>
                  <a:schemeClr val="tx1">
                    <a:lumMod val="95000"/>
                    <a:lumOff val="5000"/>
                  </a:schemeClr>
                </a:solidFill>
              </a:rPr>
              <a:t> minicik</a:t>
            </a:r>
            <a:endParaRPr lang="tr-TR" dirty="0">
              <a:solidFill>
                <a:schemeClr val="tx1">
                  <a:lumMod val="95000"/>
                  <a:lumOff val="5000"/>
                </a:schemeClr>
              </a:solidFill>
            </a:endParaRPr>
          </a:p>
        </p:txBody>
      </p:sp>
    </p:spTree>
  </p:cSld>
  <p:clrMapOvr>
    <a:masterClrMapping/>
  </p:clrMapOvr>
  <p:transition>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ULAMA</a:t>
            </a:r>
            <a:endParaRPr lang="tr-TR" dirty="0"/>
          </a:p>
        </p:txBody>
      </p:sp>
      <p:sp>
        <p:nvSpPr>
          <p:cNvPr id="3" name="2 İçerik Yer Tutucusu"/>
          <p:cNvSpPr>
            <a:spLocks noGrp="1"/>
          </p:cNvSpPr>
          <p:nvPr>
            <p:ph sz="quarter" idx="1"/>
          </p:nvPr>
        </p:nvSpPr>
        <p:spPr/>
        <p:txBody>
          <a:bodyPr/>
          <a:lstStyle/>
          <a:p>
            <a:pPr>
              <a:buFont typeface="Arial" pitchFamily="34" charset="0"/>
              <a:buChar char="•"/>
            </a:pPr>
            <a:r>
              <a:rPr lang="tr-TR" dirty="0" smtClean="0"/>
              <a:t>Ünsüzle biten bir kelimeden sonra ünlü ile başlayan bir kelime geldiğinde iki kelime birbirine bağlanarak okunur. Bu ses olayına, ulama denir.</a:t>
            </a:r>
          </a:p>
          <a:p>
            <a:pPr>
              <a:buFont typeface="Arial" pitchFamily="34" charset="0"/>
              <a:buChar char="•"/>
            </a:pPr>
            <a:r>
              <a:rPr lang="tr-TR" dirty="0" smtClean="0">
                <a:solidFill>
                  <a:srgbClr val="FF0000"/>
                </a:solidFill>
              </a:rPr>
              <a:t>Örnekler:</a:t>
            </a:r>
          </a:p>
          <a:p>
            <a:pPr>
              <a:buFont typeface="Arial" pitchFamily="34" charset="0"/>
              <a:buChar char="•"/>
            </a:pPr>
            <a:r>
              <a:rPr lang="tr-TR" dirty="0" smtClean="0"/>
              <a:t>Tongu</a:t>
            </a:r>
            <a:r>
              <a:rPr lang="tr-TR" dirty="0" smtClean="0">
                <a:solidFill>
                  <a:srgbClr val="FF0000"/>
                </a:solidFill>
              </a:rPr>
              <a:t>ç  A</a:t>
            </a:r>
            <a:r>
              <a:rPr lang="tr-TR" dirty="0" smtClean="0"/>
              <a:t>kademi</a:t>
            </a:r>
          </a:p>
          <a:p>
            <a:pPr>
              <a:buFont typeface="Arial" pitchFamily="34" charset="0"/>
              <a:buChar char="•"/>
            </a:pPr>
            <a:r>
              <a:rPr lang="tr-TR" dirty="0" smtClean="0"/>
              <a:t>Serda</a:t>
            </a:r>
            <a:r>
              <a:rPr lang="tr-TR" dirty="0" smtClean="0">
                <a:solidFill>
                  <a:srgbClr val="FF0000"/>
                </a:solidFill>
              </a:rPr>
              <a:t>r </a:t>
            </a:r>
            <a:r>
              <a:rPr lang="tr-TR" dirty="0" smtClean="0"/>
              <a:t> </a:t>
            </a:r>
            <a:r>
              <a:rPr lang="tr-TR" dirty="0" smtClean="0">
                <a:solidFill>
                  <a:srgbClr val="FF0000"/>
                </a:solidFill>
              </a:rPr>
              <a:t>O</a:t>
            </a:r>
            <a:r>
              <a:rPr lang="tr-TR" dirty="0" smtClean="0"/>
              <a:t>rtaç</a:t>
            </a:r>
            <a:endParaRPr lang="tr-TR" dirty="0"/>
          </a:p>
        </p:txBody>
      </p:sp>
    </p:spTree>
  </p:cSld>
  <p:clrMapOvr>
    <a:masterClrMapping/>
  </p:clrMapOvr>
  <p:transition>
    <p:split orient="vert"/>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Origin</Template>
  <TotalTime>28</TotalTime>
  <Words>371</Words>
  <PresentationFormat>Ekran Gösterisi (4:3)</PresentationFormat>
  <Paragraphs>54</Paragraphs>
  <Slides>9</Slides>
  <Notes>5</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Kaynak</vt:lpstr>
      <vt:lpstr>SES OLAYLARI</vt:lpstr>
      <vt:lpstr>ÜNLÜ TÜREMESİ</vt:lpstr>
      <vt:lpstr>ÜNLÜ DÜŞMESİ</vt:lpstr>
      <vt:lpstr>ÜNLÜ DARALMASI</vt:lpstr>
      <vt:lpstr>ÜNSÜZ BENZEŞMESİ (Ünsüz Sertleşmesi)</vt:lpstr>
      <vt:lpstr>ÜNSÜZ YUMUŞAMASI</vt:lpstr>
      <vt:lpstr>ÜNSÜZ TÜREMESİ</vt:lpstr>
      <vt:lpstr>ÜNSÜZ DÜŞMESİ</vt:lpstr>
      <vt:lpstr>ULAMA</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2019-01-29T12:56:20Z</dcterms:created>
  <dcterms:modified xsi:type="dcterms:W3CDTF">2019-02-01T16:39:11Z</dcterms:modified>
  <cp:category>https://www.sorubak.com</cp:category>
</cp:coreProperties>
</file>