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1"/>
  </p:notesMasterIdLst>
  <p:handoutMasterIdLst>
    <p:handoutMasterId r:id="rId12"/>
  </p:handoutMasterIdLst>
  <p:sldIdLst>
    <p:sldId id="264" r:id="rId3"/>
    <p:sldId id="275" r:id="rId4"/>
    <p:sldId id="272" r:id="rId5"/>
    <p:sldId id="273" r:id="rId6"/>
    <p:sldId id="277" r:id="rId7"/>
    <p:sldId id="283" r:id="rId8"/>
    <p:sldId id="294" r:id="rId9"/>
    <p:sldId id="295" r:id="rId10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orient="horz" pos="945" userDrawn="1">
          <p15:clr>
            <a:srgbClr val="A4A3A4"/>
          </p15:clr>
        </p15:guide>
        <p15:guide id="3" orient="horz" pos="3888" userDrawn="1">
          <p15:clr>
            <a:srgbClr val="A4A3A4"/>
          </p15:clr>
        </p15:guide>
        <p15:guide id="4" orient="horz" pos="192" userDrawn="1">
          <p15:clr>
            <a:srgbClr val="A4A3A4"/>
          </p15:clr>
        </p15:guide>
        <p15:guide id="5" orient="horz" pos="1072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528" userDrawn="1">
          <p15:clr>
            <a:srgbClr val="A4A3A4"/>
          </p15:clr>
        </p15:guide>
        <p15:guide id="8" pos="53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DA37D80-6434-44D0-A028-1B22A696006F}" styleName="Açık Stil 3 - Vurgu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Açık Stil 3 - Vurgu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3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-1644" y="-90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2880"/>
        <p:guide pos="528"/>
        <p:guide pos="53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1410" y="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tr-TR" smtClean="0">
                <a:solidFill>
                  <a:schemeClr val="tx2"/>
                </a:solidFill>
              </a:rPr>
              <a:pPr/>
              <a:t>11/10/2018</a:t>
            </a:fld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 lang="tr-TR" smtClean="0">
                <a:solidFill>
                  <a:schemeClr val="tx2"/>
                </a:solidFill>
              </a:rPr>
              <a:pPr/>
              <a:t>‹#›</a:t>
            </a:fld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tr-TR" smtClean="0"/>
              <a:pPr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1195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4051" cap="none" baseline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01" b="0">
                <a:solidFill>
                  <a:schemeClr val="tx1"/>
                </a:solidFill>
              </a:defRPr>
            </a:lvl1pPr>
            <a:lvl2pPr marL="45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043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5071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6352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4051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101">
                <a:solidFill>
                  <a:schemeClr val="tx1"/>
                </a:solidFill>
              </a:defRPr>
            </a:lvl1pPr>
            <a:lvl2pPr marL="4572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8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72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967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21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45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69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9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8933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528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1676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6873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tr-TR" sz="18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6807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tr-TR" sz="18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101"/>
            </a:lvl1pPr>
            <a:lvl2pPr marL="457242" indent="0">
              <a:buNone/>
              <a:defRPr sz="2776"/>
            </a:lvl2pPr>
            <a:lvl3pPr marL="914484" indent="0">
              <a:buNone/>
              <a:defRPr sz="2401"/>
            </a:lvl3pPr>
            <a:lvl4pPr marL="1371726" indent="0">
              <a:buNone/>
              <a:defRPr sz="2026"/>
            </a:lvl4pPr>
            <a:lvl5pPr marL="1828967" indent="0">
              <a:buNone/>
              <a:defRPr sz="2026"/>
            </a:lvl5pPr>
            <a:lvl6pPr marL="2286210" indent="0">
              <a:buNone/>
              <a:defRPr sz="2026"/>
            </a:lvl6pPr>
            <a:lvl7pPr marL="2743451" indent="0">
              <a:buNone/>
              <a:defRPr sz="2026"/>
            </a:lvl7pPr>
            <a:lvl8pPr marL="3200693" indent="0">
              <a:buNone/>
              <a:defRPr sz="2026"/>
            </a:lvl8pPr>
            <a:lvl9pPr marL="3657935" indent="0">
              <a:buNone/>
              <a:defRPr sz="2026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2133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tr-TR" sz="1800" dirty="0"/>
          </a:p>
        </p:txBody>
      </p: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DD204D1-F9BD-4643-8480-6EA41EB484F1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84" rtl="0" eaLnBrk="1" latinLnBrk="0" hangingPunct="1">
        <a:lnSpc>
          <a:spcPct val="85000"/>
        </a:lnSpc>
        <a:spcBef>
          <a:spcPct val="0"/>
        </a:spcBef>
        <a:buNone/>
        <a:tabLst/>
        <a:defRPr sz="330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1" indent="-228621" algn="l" defTabSz="914484" rtl="0" eaLnBrk="1" latinLnBrk="0" hangingPunct="1">
        <a:lnSpc>
          <a:spcPct val="95000"/>
        </a:lnSpc>
        <a:spcBef>
          <a:spcPts val="1400"/>
        </a:spcBef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90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6875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18882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08898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2896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14903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69106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834900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2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84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26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67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1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51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93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35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defTabSz="912357">
              <a:spcBef>
                <a:spcPts val="0"/>
              </a:spcBef>
            </a:pPr>
            <a:r>
              <a:rPr lang="tr-TR" b="1" dirty="0" smtClean="0">
                <a:solidFill>
                  <a:srgbClr val="FF0000"/>
                </a:solidFill>
                <a:latin typeface="Century Gothic"/>
              </a:rPr>
              <a:t>Dosya-Klasör ve Sürücü Nedir? </a:t>
            </a:r>
            <a:r>
              <a:rPr lang="tr-TR" b="1" dirty="0" smtClean="0">
                <a:solidFill>
                  <a:srgbClr val="374C81"/>
                </a:solidFill>
                <a:latin typeface="Century Gothic"/>
              </a:rPr>
              <a:t>Dosya, Klasör işlemleri</a:t>
            </a:r>
            <a:endParaRPr lang="tr-TR" b="1" dirty="0">
              <a:solidFill>
                <a:srgbClr val="374C81"/>
              </a:solidFill>
              <a:latin typeface="Century Gothic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374C81"/>
                </a:solidFill>
              </a:rPr>
              <a:t>Evrensel Bilgisayar Zümresi</a:t>
            </a:r>
            <a:endParaRPr lang="tr-TR" dirty="0">
              <a:solidFill>
                <a:srgbClr val="374C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34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78385" y="30058"/>
            <a:ext cx="4067944" cy="864096"/>
          </a:xfr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Sürücü, Klasör ve Dosya Nedir?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78386" y="894153"/>
            <a:ext cx="4010674" cy="5805264"/>
          </a:xfrm>
        </p:spPr>
        <p:txBody>
          <a:bodyPr>
            <a:noAutofit/>
          </a:bodyPr>
          <a:lstStyle/>
          <a:p>
            <a:r>
              <a:rPr lang="tr-TR" sz="1600" b="1" dirty="0" smtClean="0"/>
              <a:t>Bilgisayarda verileri sakladığımız aygıtlara </a:t>
            </a:r>
            <a:r>
              <a:rPr lang="tr-TR" sz="1600" b="1" dirty="0" smtClean="0">
                <a:solidFill>
                  <a:srgbClr val="FF0000"/>
                </a:solidFill>
              </a:rPr>
              <a:t>sürücü</a:t>
            </a:r>
            <a:r>
              <a:rPr lang="tr-TR" sz="1600" b="1" dirty="0" smtClean="0"/>
              <a:t> denir. Mesela Flaş disk, </a:t>
            </a:r>
            <a:r>
              <a:rPr lang="tr-TR" sz="1600" b="1" dirty="0" err="1" smtClean="0"/>
              <a:t>Harddisk</a:t>
            </a:r>
            <a:r>
              <a:rPr lang="tr-TR" sz="1600" b="1" dirty="0" smtClean="0"/>
              <a:t>, Hafıza Kartı, CDROM birer sürücüdür.</a:t>
            </a:r>
          </a:p>
          <a:p>
            <a:r>
              <a:rPr lang="tr-TR" sz="1600" b="1" dirty="0"/>
              <a:t>Dosyaları gruplandırmak için kullanılan sarı renkli nesnelere de </a:t>
            </a:r>
            <a:r>
              <a:rPr lang="tr-TR" sz="1600" b="1" dirty="0">
                <a:solidFill>
                  <a:srgbClr val="FF0000"/>
                </a:solidFill>
              </a:rPr>
              <a:t>klasör</a:t>
            </a:r>
            <a:r>
              <a:rPr lang="tr-TR" sz="1600" b="1" dirty="0"/>
              <a:t> denir</a:t>
            </a:r>
            <a:r>
              <a:rPr lang="tr-TR" sz="1600" b="1" dirty="0" smtClean="0"/>
              <a:t>.</a:t>
            </a:r>
          </a:p>
          <a:p>
            <a:r>
              <a:rPr lang="tr-TR" sz="1600" b="1" dirty="0" smtClean="0"/>
              <a:t>Sürücü ve klasörlerin içinde verilerin </a:t>
            </a:r>
            <a:r>
              <a:rPr lang="tr-TR" sz="1600" b="1" dirty="0"/>
              <a:t>kaydedildiği </a:t>
            </a:r>
            <a:r>
              <a:rPr lang="tr-TR" sz="1600" b="1" dirty="0" smtClean="0"/>
              <a:t>en küçük birimlere </a:t>
            </a:r>
            <a:r>
              <a:rPr lang="tr-TR" sz="1600" b="1" dirty="0" smtClean="0">
                <a:solidFill>
                  <a:srgbClr val="FF0000"/>
                </a:solidFill>
              </a:rPr>
              <a:t>dosya</a:t>
            </a:r>
            <a:r>
              <a:rPr lang="tr-TR" sz="1600" b="1" dirty="0" smtClean="0"/>
              <a:t> </a:t>
            </a:r>
            <a:r>
              <a:rPr lang="tr-TR" sz="1600" b="1" dirty="0"/>
              <a:t>adı verilir. </a:t>
            </a:r>
            <a:endParaRPr lang="tr-TR" sz="1600" b="1" dirty="0" smtClean="0"/>
          </a:p>
          <a:p>
            <a:endParaRPr lang="tr-TR" sz="1600" b="1" dirty="0" smtClean="0"/>
          </a:p>
          <a:p>
            <a:pPr marL="0" indent="0">
              <a:buNone/>
            </a:pPr>
            <a:r>
              <a:rPr lang="tr-TR" sz="1600" b="1" dirty="0" smtClean="0"/>
              <a:t>Benzetirsek;</a:t>
            </a:r>
            <a:endParaRPr lang="tr-TR" sz="1600" b="1" dirty="0"/>
          </a:p>
          <a:p>
            <a:r>
              <a:rPr lang="tr-TR" sz="1600" b="1" dirty="0" smtClean="0"/>
              <a:t>Dosya 	: Bilgilerimizi sakladığımız defterler,</a:t>
            </a:r>
          </a:p>
          <a:p>
            <a:r>
              <a:rPr lang="tr-TR" sz="1600" b="1" dirty="0" smtClean="0"/>
              <a:t>Klasör 	: Bilgilerin yazılı olduğu defterleri koyduğumuz kütüphane raflar ve kitaplıklar</a:t>
            </a:r>
          </a:p>
          <a:p>
            <a:r>
              <a:rPr lang="tr-TR" sz="1600" b="1" dirty="0" smtClean="0"/>
              <a:t>Sürücü : Defterlerin ve kitaplıkların olduğu odalar.</a:t>
            </a:r>
            <a:endParaRPr lang="tr-TR" sz="1600" b="1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r="27091" b="8420"/>
          <a:stretch/>
        </p:blipFill>
        <p:spPr>
          <a:xfrm>
            <a:off x="4815127" y="155319"/>
            <a:ext cx="4025014" cy="316974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/>
          <a:srcRect l="26696" t="64029" r="46521" b="12238"/>
          <a:stretch/>
        </p:blipFill>
        <p:spPr>
          <a:xfrm>
            <a:off x="5997009" y="5173251"/>
            <a:ext cx="2747097" cy="1526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dd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70539"/>
            <a:ext cx="1688433" cy="1627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d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6810" y="3452603"/>
            <a:ext cx="1311494" cy="130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sh disk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2304" y="3310767"/>
            <a:ext cx="1261802" cy="126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emory card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3590" y="4325840"/>
            <a:ext cx="790081" cy="65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Düz Ok Bağlayıcısı 12"/>
          <p:cNvCxnSpPr/>
          <p:nvPr/>
        </p:nvCxnSpPr>
        <p:spPr>
          <a:xfrm flipV="1">
            <a:off x="5508104" y="2780928"/>
            <a:ext cx="936104" cy="862316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V="1">
            <a:off x="6711601" y="3088039"/>
            <a:ext cx="0" cy="364564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H="1">
            <a:off x="6516216" y="4839695"/>
            <a:ext cx="195385" cy="1253601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5643081" y="4952527"/>
            <a:ext cx="545578" cy="763727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V="1">
            <a:off x="8166195" y="3088039"/>
            <a:ext cx="116271" cy="555205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V="1">
            <a:off x="4064327" y="2014400"/>
            <a:ext cx="2260143" cy="277035"/>
          </a:xfrm>
          <a:prstGeom prst="straightConnector1">
            <a:avLst/>
          </a:prstGeom>
          <a:ln w="38100">
            <a:solidFill>
              <a:srgbClr val="0070C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630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38303"/>
            <a:ext cx="4176464" cy="584980"/>
          </a:xfrm>
        </p:spPr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Dosya Nedir?</a:t>
            </a:r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5868" y="659095"/>
            <a:ext cx="4176464" cy="2436913"/>
          </a:xfrm>
        </p:spPr>
        <p:txBody>
          <a:bodyPr>
            <a:normAutofit/>
          </a:bodyPr>
          <a:lstStyle/>
          <a:p>
            <a:r>
              <a:rPr lang="tr-TR" sz="1600" b="1" dirty="0"/>
              <a:t>Bilgisayarda bilgilerin kaydedildiği birimlere </a:t>
            </a:r>
            <a:r>
              <a:rPr lang="tr-TR" sz="1600" b="1" dirty="0">
                <a:solidFill>
                  <a:srgbClr val="00B050"/>
                </a:solidFill>
              </a:rPr>
              <a:t>dosya </a:t>
            </a:r>
            <a:r>
              <a:rPr lang="tr-TR" sz="1600" b="1" dirty="0"/>
              <a:t>adı verilir. </a:t>
            </a:r>
          </a:p>
          <a:p>
            <a:r>
              <a:rPr lang="tr-TR" sz="1600" b="1" dirty="0" smtClean="0"/>
              <a:t>Dosya içerisinde resim, yazı, çizim, ses gibi değişik veriler olabilir.</a:t>
            </a:r>
          </a:p>
          <a:p>
            <a:r>
              <a:rPr lang="tr-TR" sz="1600" b="1" dirty="0"/>
              <a:t>Yazılımlar ürettiği bilgileri dosyalarda saklar. Örneğin çizdiğimiz bir </a:t>
            </a:r>
            <a:r>
              <a:rPr lang="tr-TR" sz="1600" b="1" dirty="0" smtClean="0"/>
              <a:t>resmi </a:t>
            </a:r>
            <a:r>
              <a:rPr lang="tr-TR" sz="1600" b="1" dirty="0"/>
              <a:t>daha sonra </a:t>
            </a:r>
            <a:r>
              <a:rPr lang="tr-TR" sz="1600" b="1" dirty="0" smtClean="0"/>
              <a:t>açmak </a:t>
            </a:r>
            <a:r>
              <a:rPr lang="tr-TR" sz="1600" b="1" dirty="0"/>
              <a:t>istiyorsak onu bir dosyada saklamamız gerekir</a:t>
            </a:r>
            <a:r>
              <a:rPr lang="tr-TR" sz="1600" b="1" dirty="0" smtClean="0"/>
              <a:t>.</a:t>
            </a:r>
            <a:endParaRPr lang="tr-TR" sz="1600" b="1" dirty="0"/>
          </a:p>
        </p:txBody>
      </p:sp>
      <p:pic>
        <p:nvPicPr>
          <p:cNvPr id="1026" name="Picture 2" descr="http://infotechusa.files.wordpress.com/2009/04/file-typ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835" y="2940216"/>
            <a:ext cx="2902530" cy="1915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38200" y="3756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251520" y="4243014"/>
            <a:ext cx="3600400" cy="249835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228621" indent="-228621" algn="l" defTabSz="914484" rtl="0" eaLnBrk="1" latinLnBrk="0" hangingPunct="1">
              <a:lnSpc>
                <a:spcPct val="95000"/>
              </a:lnSpc>
              <a:spcBef>
                <a:spcPts val="14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9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875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82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898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 smtClean="0"/>
          </a:p>
        </p:txBody>
      </p:sp>
      <p:grpSp>
        <p:nvGrpSpPr>
          <p:cNvPr id="4" name="Grup 3"/>
          <p:cNvGrpSpPr/>
          <p:nvPr/>
        </p:nvGrpSpPr>
        <p:grpSpPr>
          <a:xfrm>
            <a:off x="425347" y="5045058"/>
            <a:ext cx="3820592" cy="1773993"/>
            <a:chOff x="4427984" y="4611120"/>
            <a:chExt cx="4446422" cy="2085906"/>
          </a:xfrm>
        </p:grpSpPr>
        <p:pic>
          <p:nvPicPr>
            <p:cNvPr id="8" name="Picture 2" descr="http://www.yunusbey.k12.tr/anaokul/images/stories/pastel_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4825202"/>
              <a:ext cx="1368557" cy="10256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  <a:extLst/>
          </p:spPr>
        </p:pic>
        <p:pic>
          <p:nvPicPr>
            <p:cNvPr id="9" name="Picture 4" descr="http://upload.wikimedia.org/wikipedia/en/b/bf/Paint_Windows_7_icon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2740" y="5879166"/>
              <a:ext cx="817860" cy="817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6" descr="http://icongal.com/gallery/image/4903/bmp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9472" y="4611120"/>
              <a:ext cx="1404934" cy="1404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Bükülü Ok 10"/>
            <p:cNvSpPr/>
            <p:nvPr/>
          </p:nvSpPr>
          <p:spPr>
            <a:xfrm flipV="1">
              <a:off x="5519206" y="6095299"/>
              <a:ext cx="734662" cy="385596"/>
            </a:xfrm>
            <a:prstGeom prst="bentArrow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2" name="Bükülü Ok 11"/>
            <p:cNvSpPr/>
            <p:nvPr/>
          </p:nvSpPr>
          <p:spPr>
            <a:xfrm rot="16200000" flipV="1">
              <a:off x="7796014" y="5967629"/>
              <a:ext cx="385596" cy="640936"/>
            </a:xfrm>
            <a:prstGeom prst="bentArrow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</p:grpSp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6" cstate="print"/>
          <a:srcRect l="24722" t="26061" r="47629" b="15981"/>
          <a:stretch/>
        </p:blipFill>
        <p:spPr>
          <a:xfrm>
            <a:off x="5683406" y="2403314"/>
            <a:ext cx="3338454" cy="438768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7" cstate="print"/>
          <a:srcRect l="28671" t="29840" r="39731" b="52520"/>
          <a:stretch/>
        </p:blipFill>
        <p:spPr>
          <a:xfrm>
            <a:off x="6144204" y="1283300"/>
            <a:ext cx="2880320" cy="1008112"/>
          </a:xfrm>
          <a:prstGeom prst="rect">
            <a:avLst/>
          </a:prstGeom>
        </p:spPr>
      </p:pic>
      <p:sp>
        <p:nvSpPr>
          <p:cNvPr id="15" name="Unvan 1"/>
          <p:cNvSpPr txBox="1">
            <a:spLocks/>
          </p:cNvSpPr>
          <p:nvPr/>
        </p:nvSpPr>
        <p:spPr>
          <a:xfrm>
            <a:off x="4572000" y="38303"/>
            <a:ext cx="4176464" cy="58498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914484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330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smtClean="0">
                <a:solidFill>
                  <a:srgbClr val="FF0000"/>
                </a:solidFill>
              </a:rPr>
              <a:t>Klasör Nedir?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72000" y="58662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600" b="1" dirty="0"/>
              <a:t>Dosyaları gruplandırmak için kullanılan sarı renkli nesnelere de </a:t>
            </a:r>
            <a:r>
              <a:rPr lang="tr-TR" sz="1600" b="1" dirty="0">
                <a:solidFill>
                  <a:srgbClr val="FF0000"/>
                </a:solidFill>
              </a:rPr>
              <a:t>klasör</a:t>
            </a:r>
            <a:r>
              <a:rPr lang="tr-TR" sz="1600" b="1" dirty="0"/>
              <a:t> denir.</a:t>
            </a:r>
          </a:p>
        </p:txBody>
      </p:sp>
      <p:sp>
        <p:nvSpPr>
          <p:cNvPr id="16" name="Oval 15"/>
          <p:cNvSpPr/>
          <p:nvPr/>
        </p:nvSpPr>
        <p:spPr>
          <a:xfrm>
            <a:off x="5683406" y="2940216"/>
            <a:ext cx="3065058" cy="13027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17"/>
          <p:cNvSpPr/>
          <p:nvPr/>
        </p:nvSpPr>
        <p:spPr>
          <a:xfrm>
            <a:off x="5932231" y="1283299"/>
            <a:ext cx="3065058" cy="11620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Oval 18"/>
          <p:cNvSpPr/>
          <p:nvPr/>
        </p:nvSpPr>
        <p:spPr>
          <a:xfrm>
            <a:off x="5636850" y="4115528"/>
            <a:ext cx="3507149" cy="274247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3995936" y="1109606"/>
            <a:ext cx="1872208" cy="3462229"/>
          </a:xfrm>
          <a:prstGeom prst="straightConnector1">
            <a:avLst/>
          </a:prstGeom>
          <a:ln w="38100">
            <a:solidFill>
              <a:srgbClr val="00B05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6699453" y="1109605"/>
            <a:ext cx="39329" cy="1830611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6863910" y="1109605"/>
            <a:ext cx="156362" cy="173694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295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 build="p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76200"/>
            <a:ext cx="8712968" cy="675176"/>
          </a:xfrm>
          <a:solidFill>
            <a:srgbClr val="92D050"/>
          </a:solidFill>
        </p:spPr>
        <p:txBody>
          <a:bodyPr/>
          <a:lstStyle/>
          <a:p>
            <a:r>
              <a:rPr lang="tr-TR" b="1" dirty="0" smtClean="0"/>
              <a:t>Dosya Adları: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862472"/>
            <a:ext cx="4032448" cy="812393"/>
          </a:xfrm>
        </p:spPr>
        <p:txBody>
          <a:bodyPr>
            <a:noAutofit/>
          </a:bodyPr>
          <a:lstStyle/>
          <a:p>
            <a:r>
              <a:rPr lang="tr-TR" sz="2400" b="1" dirty="0" smtClean="0"/>
              <a:t>Bir dosya ismi 3 kısımdan oluşur.</a:t>
            </a:r>
            <a:endParaRPr lang="tr-TR" sz="24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323528" y="4797152"/>
            <a:ext cx="1440160" cy="38472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tr-TR" sz="2000" dirty="0" smtClean="0"/>
              <a:t>Dosya Adı</a:t>
            </a:r>
            <a:endParaRPr lang="tr-TR" sz="2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907704" y="4802859"/>
            <a:ext cx="1063001" cy="38472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tr-TR" sz="2000" dirty="0" smtClean="0"/>
              <a:t>Nokta</a:t>
            </a:r>
            <a:endParaRPr lang="tr-TR" sz="20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3059832" y="4802859"/>
            <a:ext cx="1936973" cy="38472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tr-TR" sz="2000" dirty="0" smtClean="0"/>
              <a:t>Dosya Uzantısı</a:t>
            </a:r>
            <a:endParaRPr lang="tr-TR" sz="2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474787" y="3614495"/>
            <a:ext cx="4104456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tr-TR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Günlüğüm</a:t>
            </a:r>
            <a:r>
              <a:rPr lang="tr-TR" sz="3600" b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.</a:t>
            </a:r>
            <a:r>
              <a:rPr lang="tr-TR" sz="36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TXT</a:t>
            </a:r>
            <a:endParaRPr lang="tr-TR" sz="3600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cdn1.iconfinder.com/data/icons/Filecons_light/498/tx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8095" y="1790259"/>
            <a:ext cx="1357065" cy="175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Düz Ok Bağlayıcısı 9"/>
          <p:cNvCxnSpPr/>
          <p:nvPr/>
        </p:nvCxnSpPr>
        <p:spPr>
          <a:xfrm flipH="1">
            <a:off x="1331640" y="4149080"/>
            <a:ext cx="35896" cy="532678"/>
          </a:xfrm>
          <a:prstGeom prst="straightConnector1">
            <a:avLst/>
          </a:prstGeom>
          <a:ln w="57150">
            <a:solidFill>
              <a:srgbClr val="C0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H="1">
            <a:off x="2771800" y="4149080"/>
            <a:ext cx="360040" cy="542683"/>
          </a:xfrm>
          <a:prstGeom prst="straightConnector1">
            <a:avLst/>
          </a:prstGeom>
          <a:ln w="57150">
            <a:solidFill>
              <a:srgbClr val="00B0F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3707904" y="4151763"/>
            <a:ext cx="0" cy="540000"/>
          </a:xfrm>
          <a:prstGeom prst="straightConnector1">
            <a:avLst/>
          </a:prstGeom>
          <a:ln w="57150">
            <a:solidFill>
              <a:srgbClr val="00B05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İçerik Yer Tutucusu 2"/>
          <p:cNvSpPr txBox="1">
            <a:spLocks/>
          </p:cNvSpPr>
          <p:nvPr/>
        </p:nvSpPr>
        <p:spPr>
          <a:xfrm>
            <a:off x="4579242" y="1052736"/>
            <a:ext cx="4385246" cy="2496082"/>
          </a:xfrm>
          <a:prstGeom prst="rect">
            <a:avLst/>
          </a:prstGeom>
        </p:spPr>
        <p:txBody>
          <a:bodyPr vert="horz" lIns="121899" tIns="60949" rIns="121899" bIns="60949" rtlCol="0">
            <a:normAutofit fontScale="92500" lnSpcReduction="20000"/>
          </a:bodyPr>
          <a:lstStyle>
            <a:lvl1pPr marL="228621" indent="-228621" algn="l" defTabSz="914484" rtl="0" eaLnBrk="1" latinLnBrk="0" hangingPunct="1">
              <a:lnSpc>
                <a:spcPct val="95000"/>
              </a:lnSpc>
              <a:spcBef>
                <a:spcPts val="14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9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875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82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898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smtClean="0"/>
              <a:t>Dosyaları kaydederken kendimiz isim verebiliriz. Bu isim ile dosya içerisinde ne olduğunu dosyayı açmadan bilinebilir.</a:t>
            </a:r>
          </a:p>
          <a:p>
            <a:r>
              <a:rPr lang="tr-TR" b="1" dirty="0" smtClean="0"/>
              <a:t>Örneğin, </a:t>
            </a:r>
            <a:r>
              <a:rPr lang="tr-TR" b="1" dirty="0" smtClean="0">
                <a:solidFill>
                  <a:srgbClr val="FF0000"/>
                </a:solidFill>
              </a:rPr>
              <a:t>Anneler Günü.txt </a:t>
            </a:r>
            <a:r>
              <a:rPr lang="tr-TR" b="1" dirty="0" smtClean="0"/>
              <a:t>dosyasında anneler gününe ait bir yazı veya şiir olduğunu açmadan anlayabiliriz.</a:t>
            </a:r>
          </a:p>
          <a:p>
            <a:r>
              <a:rPr lang="tr-TR" b="1" dirty="0" smtClean="0">
                <a:solidFill>
                  <a:srgbClr val="7030A0"/>
                </a:solidFill>
              </a:rPr>
              <a:t>Dosya isminde aşağıdaki karakterleri kullanamayız.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20" name="Altıgen 19"/>
          <p:cNvSpPr/>
          <p:nvPr/>
        </p:nvSpPr>
        <p:spPr>
          <a:xfrm>
            <a:off x="5409499" y="4726242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&lt;</a:t>
            </a:r>
            <a:endParaRPr lang="tr-TR" b="1" dirty="0"/>
          </a:p>
        </p:txBody>
      </p:sp>
      <p:sp>
        <p:nvSpPr>
          <p:cNvPr id="21" name="Altıgen 20"/>
          <p:cNvSpPr/>
          <p:nvPr/>
        </p:nvSpPr>
        <p:spPr>
          <a:xfrm>
            <a:off x="5425931" y="5621307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&gt;</a:t>
            </a:r>
            <a:endParaRPr lang="tr-TR" b="1" dirty="0"/>
          </a:p>
        </p:txBody>
      </p:sp>
      <p:sp>
        <p:nvSpPr>
          <p:cNvPr id="22" name="Altıgen 21"/>
          <p:cNvSpPr/>
          <p:nvPr/>
        </p:nvSpPr>
        <p:spPr>
          <a:xfrm>
            <a:off x="6249059" y="6021288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?</a:t>
            </a:r>
            <a:endParaRPr lang="tr-TR" b="1" dirty="0"/>
          </a:p>
        </p:txBody>
      </p:sp>
      <p:sp>
        <p:nvSpPr>
          <p:cNvPr id="23" name="Altıgen 22"/>
          <p:cNvSpPr/>
          <p:nvPr/>
        </p:nvSpPr>
        <p:spPr>
          <a:xfrm>
            <a:off x="7072187" y="5604527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*</a:t>
            </a:r>
            <a:endParaRPr lang="tr-TR" b="1" dirty="0"/>
          </a:p>
        </p:txBody>
      </p:sp>
      <p:sp>
        <p:nvSpPr>
          <p:cNvPr id="24" name="Altıgen 23"/>
          <p:cNvSpPr/>
          <p:nvPr/>
        </p:nvSpPr>
        <p:spPr>
          <a:xfrm>
            <a:off x="6271972" y="4267605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/</a:t>
            </a:r>
            <a:endParaRPr lang="tr-TR" b="1" dirty="0"/>
          </a:p>
        </p:txBody>
      </p:sp>
      <p:sp>
        <p:nvSpPr>
          <p:cNvPr id="25" name="Altıgen 24"/>
          <p:cNvSpPr/>
          <p:nvPr/>
        </p:nvSpPr>
        <p:spPr>
          <a:xfrm>
            <a:off x="7038320" y="4684252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\</a:t>
            </a:r>
            <a:endParaRPr lang="tr-TR" b="1" dirty="0"/>
          </a:p>
        </p:txBody>
      </p:sp>
      <p:sp>
        <p:nvSpPr>
          <p:cNvPr id="26" name="Altıgen 25"/>
          <p:cNvSpPr/>
          <p:nvPr/>
        </p:nvSpPr>
        <p:spPr>
          <a:xfrm>
            <a:off x="5346484" y="3787515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:</a:t>
            </a:r>
            <a:endParaRPr lang="tr-TR" b="1" dirty="0"/>
          </a:p>
        </p:txBody>
      </p:sp>
      <p:sp>
        <p:nvSpPr>
          <p:cNvPr id="27" name="Altıgen 26"/>
          <p:cNvSpPr/>
          <p:nvPr/>
        </p:nvSpPr>
        <p:spPr>
          <a:xfrm>
            <a:off x="6994760" y="3758521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|</a:t>
            </a:r>
            <a:endParaRPr lang="tr-TR" b="1" dirty="0"/>
          </a:p>
        </p:txBody>
      </p:sp>
      <p:sp>
        <p:nvSpPr>
          <p:cNvPr id="28" name="Altıgen 27"/>
          <p:cNvSpPr/>
          <p:nvPr/>
        </p:nvSpPr>
        <p:spPr>
          <a:xfrm>
            <a:off x="7881273" y="3259500"/>
            <a:ext cx="925488" cy="792088"/>
          </a:xfrm>
          <a:prstGeom prst="hexagon">
            <a:avLst/>
          </a:prstGeom>
          <a:solidFill>
            <a:srgbClr val="C00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‘’</a:t>
            </a:r>
            <a:endParaRPr lang="tr-TR" b="1" dirty="0"/>
          </a:p>
        </p:txBody>
      </p:sp>
      <p:sp>
        <p:nvSpPr>
          <p:cNvPr id="8" name="Dikdörtgen 7"/>
          <p:cNvSpPr/>
          <p:nvPr/>
        </p:nvSpPr>
        <p:spPr>
          <a:xfrm>
            <a:off x="323528" y="583237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dirty="0"/>
              <a:t>Dosya adı ile </a:t>
            </a:r>
            <a:r>
              <a:rPr lang="tr-TR" dirty="0" smtClean="0"/>
              <a:t>uzantısı nokta ile ayırılır.</a:t>
            </a:r>
            <a:endParaRPr lang="tr-TR" dirty="0"/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2884776" y="4209534"/>
            <a:ext cx="276333" cy="1622840"/>
          </a:xfrm>
          <a:prstGeom prst="straightConnector1">
            <a:avLst/>
          </a:prstGeom>
          <a:ln w="57150">
            <a:solidFill>
              <a:srgbClr val="00B0F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425212" y="6382853"/>
            <a:ext cx="288032" cy="292802"/>
          </a:xfrm>
          <a:prstGeom prst="ellipse">
            <a:avLst/>
          </a:prstGeom>
          <a:solidFill>
            <a:schemeClr val="tx2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85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animBg="1"/>
      <p:bldP spid="5" grpId="0" animBg="1"/>
      <p:bldP spid="6" grpId="0" animBg="1"/>
      <p:bldP spid="7" grpId="0"/>
      <p:bldP spid="19" grpId="0" build="p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48832"/>
            <a:ext cx="9144000" cy="493887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tr-TR" sz="2800" b="1" dirty="0" smtClean="0"/>
              <a:t>Dosya Uzantıları :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08798" y="781919"/>
            <a:ext cx="4627698" cy="2287041"/>
          </a:xfrm>
        </p:spPr>
        <p:txBody>
          <a:bodyPr>
            <a:normAutofit fontScale="92500"/>
          </a:bodyPr>
          <a:lstStyle/>
          <a:p>
            <a:r>
              <a:rPr lang="tr-TR" sz="1600" b="1" dirty="0" smtClean="0"/>
              <a:t>Bir dosyanın sadece uzantısına bakarak içerisindeki bilginin </a:t>
            </a:r>
            <a:r>
              <a:rPr lang="tr-TR" sz="1600" b="1" dirty="0" smtClean="0">
                <a:solidFill>
                  <a:srgbClr val="FF0000"/>
                </a:solidFill>
              </a:rPr>
              <a:t>türünü </a:t>
            </a:r>
            <a:r>
              <a:rPr lang="tr-TR" sz="1600" b="1" dirty="0" smtClean="0"/>
              <a:t>öğrenebiliriz. </a:t>
            </a:r>
          </a:p>
          <a:p>
            <a:r>
              <a:rPr lang="tr-TR" sz="1600" b="1" dirty="0" smtClean="0"/>
              <a:t>Örneğin </a:t>
            </a:r>
            <a:r>
              <a:rPr lang="tr-TR" sz="1600" b="1" dirty="0" smtClean="0">
                <a:solidFill>
                  <a:srgbClr val="FF0000"/>
                </a:solidFill>
              </a:rPr>
              <a:t>MP3 </a:t>
            </a:r>
            <a:r>
              <a:rPr lang="tr-TR" sz="1600" b="1" dirty="0" smtClean="0"/>
              <a:t>uzantılı bir dosyada </a:t>
            </a:r>
            <a:r>
              <a:rPr lang="tr-TR" sz="1600" b="1" dirty="0" smtClean="0">
                <a:solidFill>
                  <a:srgbClr val="FF0000"/>
                </a:solidFill>
              </a:rPr>
              <a:t>müzik</a:t>
            </a:r>
            <a:r>
              <a:rPr lang="tr-TR" sz="1600" b="1" dirty="0" smtClean="0"/>
              <a:t>, </a:t>
            </a:r>
            <a:r>
              <a:rPr lang="tr-TR" sz="1600" b="1" dirty="0" smtClean="0">
                <a:solidFill>
                  <a:srgbClr val="FF0000"/>
                </a:solidFill>
              </a:rPr>
              <a:t>PDF </a:t>
            </a:r>
            <a:r>
              <a:rPr lang="tr-TR" sz="1600" b="1" dirty="0" smtClean="0"/>
              <a:t>uzantılı bir dosyada bir </a:t>
            </a:r>
            <a:r>
              <a:rPr lang="tr-TR" sz="1600" b="1" dirty="0" smtClean="0">
                <a:solidFill>
                  <a:srgbClr val="FF0000"/>
                </a:solidFill>
              </a:rPr>
              <a:t>kitap </a:t>
            </a:r>
            <a:r>
              <a:rPr lang="tr-TR" sz="1600" b="1" dirty="0" smtClean="0"/>
              <a:t>olduğunu dosya adına bakarak anlayabiliriz.</a:t>
            </a:r>
          </a:p>
          <a:p>
            <a:r>
              <a:rPr lang="tr-TR" sz="1600" b="1" dirty="0"/>
              <a:t>Örneğin şiir yazdığımız bir dosyanın uzantısı </a:t>
            </a:r>
            <a:r>
              <a:rPr lang="tr-TR" sz="1600" b="1" dirty="0" err="1">
                <a:solidFill>
                  <a:srgbClr val="FF0000"/>
                </a:solidFill>
              </a:rPr>
              <a:t>TXT’dir</a:t>
            </a:r>
            <a:r>
              <a:rPr lang="tr-TR" sz="1600" b="1" dirty="0"/>
              <a:t>. TXT uzantısı </a:t>
            </a:r>
            <a:r>
              <a:rPr lang="tr-TR" sz="1600" b="1" dirty="0">
                <a:solidFill>
                  <a:srgbClr val="FF0000"/>
                </a:solidFill>
              </a:rPr>
              <a:t>TEXT </a:t>
            </a:r>
            <a:r>
              <a:rPr lang="tr-TR" sz="1600" b="1" dirty="0"/>
              <a:t>kelimesinin kısaltılmış hali olup </a:t>
            </a:r>
            <a:r>
              <a:rPr lang="tr-TR" sz="1600" b="1" dirty="0">
                <a:solidFill>
                  <a:srgbClr val="FF0000"/>
                </a:solidFill>
              </a:rPr>
              <a:t>yazı </a:t>
            </a:r>
            <a:r>
              <a:rPr lang="tr-TR" sz="1600" b="1" dirty="0"/>
              <a:t>anlamına gelir</a:t>
            </a:r>
            <a:r>
              <a:rPr lang="tr-TR" sz="1600" b="1" dirty="0" smtClean="0"/>
              <a:t>.</a:t>
            </a:r>
            <a:endParaRPr lang="tr-TR" sz="1600" b="1" dirty="0"/>
          </a:p>
        </p:txBody>
      </p:sp>
      <p:pic>
        <p:nvPicPr>
          <p:cNvPr id="5126" name="Picture 6" descr="http://3.bp.blogspot.com/-GGJj6dEzwVA/UaXPlE7xwAI/AAAAAAAAChg/bA1DaBmHW-Q/s1600/cda+uzant%C4%B1s%C4%B1n%C4%B1+mp3e+%C3%A7evirm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1992" y="118199"/>
            <a:ext cx="600051" cy="60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pdfmate.com/images/repli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6022" y="148832"/>
            <a:ext cx="563999" cy="56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İçerik Yer Tutucusu 2"/>
          <p:cNvSpPr txBox="1">
            <a:spLocks/>
          </p:cNvSpPr>
          <p:nvPr/>
        </p:nvSpPr>
        <p:spPr>
          <a:xfrm>
            <a:off x="176968" y="781919"/>
            <a:ext cx="4185041" cy="2287041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228621" indent="-228621" algn="l" defTabSz="914484" rtl="0" eaLnBrk="1" latinLnBrk="0" hangingPunct="1">
              <a:lnSpc>
                <a:spcPct val="95000"/>
              </a:lnSpc>
              <a:spcBef>
                <a:spcPts val="14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9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875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82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898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500" b="1" dirty="0" smtClean="0"/>
              <a:t>Dosyanın türünü, hangi yazılım tarafından oluşturulduğunu ve açılabileceğini gösteren kısımdır.</a:t>
            </a:r>
          </a:p>
          <a:p>
            <a:r>
              <a:rPr lang="tr-TR" sz="1500" b="1" dirty="0" smtClean="0"/>
              <a:t>Dosya uzantılarını soyada benzetebiliriz.</a:t>
            </a:r>
          </a:p>
          <a:p>
            <a:r>
              <a:rPr lang="tr-TR" sz="1500" b="1" dirty="0" smtClean="0"/>
              <a:t>Genellikle </a:t>
            </a:r>
            <a:r>
              <a:rPr lang="tr-TR" sz="1500" b="1" dirty="0" smtClean="0">
                <a:solidFill>
                  <a:srgbClr val="FF0000"/>
                </a:solidFill>
              </a:rPr>
              <a:t>3 harften </a:t>
            </a:r>
            <a:r>
              <a:rPr lang="tr-TR" sz="1500" b="1" dirty="0" smtClean="0"/>
              <a:t>oluşur. Bu harfler dosya türünün </a:t>
            </a:r>
            <a:r>
              <a:rPr lang="tr-TR" sz="1500" b="1" dirty="0" smtClean="0">
                <a:solidFill>
                  <a:srgbClr val="FF0000"/>
                </a:solidFill>
              </a:rPr>
              <a:t>İngilizce </a:t>
            </a:r>
            <a:r>
              <a:rPr lang="tr-TR" sz="1500" b="1" dirty="0" smtClean="0"/>
              <a:t>karşılığının kısaltmasıdır. </a:t>
            </a:r>
          </a:p>
        </p:txBody>
      </p:sp>
      <p:pic>
        <p:nvPicPr>
          <p:cNvPr id="7" name="Picture 2" descr="http://2.bp.blogspot.com/_FV6M4_-GSFs/TU0owr9FWcI/AAAAAAAAAzs/U5JIGP4G7AY/s1600/File_Type_Icons_TheEme.com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484"/>
          <a:stretch/>
        </p:blipFill>
        <p:spPr bwMode="auto">
          <a:xfrm>
            <a:off x="6003847" y="133086"/>
            <a:ext cx="1921356" cy="63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2.bp.blogspot.com/_FV6M4_-GSFs/TU0owr9FWcI/AAAAAAAAAzs/U5JIGP4G7AY/s1600/File_Type_Icons_TheEme.com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551"/>
          <a:stretch/>
        </p:blipFill>
        <p:spPr bwMode="auto">
          <a:xfrm>
            <a:off x="4057642" y="130887"/>
            <a:ext cx="1944216" cy="61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4789808"/>
              </p:ext>
            </p:extLst>
          </p:nvPr>
        </p:nvGraphicFramePr>
        <p:xfrm>
          <a:off x="867685" y="3068960"/>
          <a:ext cx="7342584" cy="367240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204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221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2140">
                <a:tc gridSpan="2">
                  <a:txBody>
                    <a:bodyPr/>
                    <a:lstStyle/>
                    <a:p>
                      <a:r>
                        <a:rPr lang="tr-TR" b="1" dirty="0" smtClean="0"/>
                        <a:t>En bilinen dosya uzantıları ve bunların içerikleri aşağıdaki gibidir.</a:t>
                      </a:r>
                      <a:endParaRPr lang="tr-TR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140"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FF0000"/>
                          </a:solidFill>
                        </a:rPr>
                        <a:t>Dosya Uzantısı</a:t>
                      </a:r>
                      <a:endParaRPr lang="tr-TR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FF0000"/>
                          </a:solidFill>
                        </a:rPr>
                        <a:t>Bu Uzantıya</a:t>
                      </a:r>
                      <a:r>
                        <a:rPr lang="tr-TR" b="1" baseline="0" dirty="0" smtClean="0">
                          <a:solidFill>
                            <a:srgbClr val="FF0000"/>
                          </a:solidFill>
                        </a:rPr>
                        <a:t> Ait </a:t>
                      </a:r>
                      <a:r>
                        <a:rPr lang="tr-TR" b="1" dirty="0" smtClean="0">
                          <a:solidFill>
                            <a:srgbClr val="FF0000"/>
                          </a:solidFill>
                        </a:rPr>
                        <a:t>İçerik</a:t>
                      </a:r>
                      <a:endParaRPr lang="tr-TR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TXT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Yazı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MP3, WAV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Ses</a:t>
                      </a:r>
                      <a:r>
                        <a:rPr lang="tr-TR" b="1" baseline="0" dirty="0" smtClean="0"/>
                        <a:t> ve </a:t>
                      </a:r>
                      <a:r>
                        <a:rPr lang="tr-TR" b="1" dirty="0" smtClean="0"/>
                        <a:t>Müzik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BMP, JPG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Resim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GİF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Hareketli Resim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PDF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Kitap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r>
                        <a:rPr lang="tr-TR" b="1" dirty="0" smtClean="0"/>
                        <a:t>AVİ, MPEG, MOV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Film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3480">
                <a:tc>
                  <a:txBody>
                    <a:bodyPr/>
                    <a:lstStyle/>
                    <a:p>
                      <a:pPr marL="0" marR="0" indent="0" algn="l" defTabSz="91448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EXE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8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/>
                        <a:t>Çalıştırılabilir Program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624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76200"/>
            <a:ext cx="8784976" cy="1210626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Klasörler ve dosyalarımızı sürücü üzerine klasörler halinde gruplayarak kaydedin.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44046" y="1484784"/>
            <a:ext cx="4371008" cy="1894313"/>
          </a:xfrm>
        </p:spPr>
        <p:txBody>
          <a:bodyPr/>
          <a:lstStyle/>
          <a:p>
            <a:r>
              <a:rPr lang="tr-TR" b="1" dirty="0" smtClean="0"/>
              <a:t>Dosyalarımızı klasörler ile </a:t>
            </a:r>
            <a:r>
              <a:rPr lang="tr-TR" b="1" dirty="0"/>
              <a:t>gruplamazsak karma karışık bir çalışma ortamımız olur </a:t>
            </a:r>
            <a:r>
              <a:rPr lang="tr-TR" b="1" dirty="0" smtClean="0"/>
              <a:t> ve daha sonradan onlara ulaşmakta güçlük yaşarız .</a:t>
            </a:r>
          </a:p>
          <a:p>
            <a:endParaRPr lang="tr-TR" b="1" dirty="0"/>
          </a:p>
        </p:txBody>
      </p:sp>
      <p:pic>
        <p:nvPicPr>
          <p:cNvPr id="12290" name="Picture 2" descr="http://socoder.net/uploads/536/mes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54" y="1794921"/>
            <a:ext cx="3855587" cy="30830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2759" y="3820437"/>
            <a:ext cx="4773737" cy="2992939"/>
          </a:xfrm>
          <a:prstGeom prst="rect">
            <a:avLst/>
          </a:prstGeom>
        </p:spPr>
      </p:pic>
      <p:pic>
        <p:nvPicPr>
          <p:cNvPr id="1026" name="Picture 2" descr="tick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3701" y="4886859"/>
            <a:ext cx="1894418" cy="175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ncel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09829"/>
            <a:ext cx="1532445" cy="197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496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1649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Temel Dosya ve Klasör işlemlerini Yapalım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Autofit/>
          </a:bodyPr>
          <a:lstStyle/>
          <a:p>
            <a:r>
              <a:rPr lang="tr-TR" sz="2000" b="1" dirty="0" smtClean="0">
                <a:solidFill>
                  <a:srgbClr val="00B0F0"/>
                </a:solidFill>
              </a:rPr>
              <a:t>Aşağıdaki işlemleri bilgisayarda uygulayın, yapamadıklarınızı öğretmene sorun.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rgbClr val="FF0000"/>
                </a:solidFill>
              </a:rPr>
              <a:t>Klasör veya Dosya oluşturma, 		(</a:t>
            </a:r>
            <a:r>
              <a:rPr lang="tr-TR" sz="2000" b="1" dirty="0" err="1" smtClean="0">
                <a:solidFill>
                  <a:srgbClr val="00B0F0"/>
                </a:solidFill>
              </a:rPr>
              <a:t>Sağtık</a:t>
            </a:r>
            <a:r>
              <a:rPr lang="tr-TR" sz="2000" b="1" dirty="0" smtClean="0">
                <a:solidFill>
                  <a:srgbClr val="00B0F0"/>
                </a:solidFill>
              </a:rPr>
              <a:t>, Yeni</a:t>
            </a:r>
            <a:r>
              <a:rPr lang="tr-TR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rgbClr val="FF0000"/>
                </a:solidFill>
              </a:rPr>
              <a:t>Dosya veya Klasör adını değiştirme, 	(</a:t>
            </a:r>
            <a:r>
              <a:rPr lang="tr-TR" sz="2000" b="1" dirty="0" err="1" smtClean="0">
                <a:solidFill>
                  <a:srgbClr val="00B0F0"/>
                </a:solidFill>
              </a:rPr>
              <a:t>Sağtık</a:t>
            </a:r>
            <a:r>
              <a:rPr lang="tr-TR" sz="2000" b="1" dirty="0" smtClean="0">
                <a:solidFill>
                  <a:srgbClr val="00B0F0"/>
                </a:solidFill>
              </a:rPr>
              <a:t>, Yeniden adlandır</a:t>
            </a:r>
            <a:r>
              <a:rPr lang="tr-TR" sz="2000" b="1" dirty="0" smtClean="0">
                <a:solidFill>
                  <a:srgbClr val="FF0000"/>
                </a:solidFill>
              </a:rPr>
              <a:t>) (</a:t>
            </a:r>
            <a:r>
              <a:rPr lang="tr-TR" sz="2000" b="1" dirty="0" smtClean="0">
                <a:solidFill>
                  <a:srgbClr val="00B0F0"/>
                </a:solidFill>
              </a:rPr>
              <a:t>F2</a:t>
            </a:r>
            <a:r>
              <a:rPr lang="tr-TR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rgbClr val="FF0000"/>
                </a:solidFill>
              </a:rPr>
              <a:t>Dosya ve Klasör silme, 			(</a:t>
            </a:r>
            <a:r>
              <a:rPr lang="tr-TR" sz="2000" b="1" dirty="0" err="1" smtClean="0">
                <a:solidFill>
                  <a:srgbClr val="00B0F0"/>
                </a:solidFill>
              </a:rPr>
              <a:t>Sağtık</a:t>
            </a:r>
            <a:r>
              <a:rPr lang="tr-TR" sz="2000" b="1" dirty="0" smtClean="0">
                <a:solidFill>
                  <a:srgbClr val="00B0F0"/>
                </a:solidFill>
              </a:rPr>
              <a:t>, Sil / Del</a:t>
            </a:r>
            <a:r>
              <a:rPr lang="tr-TR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rgbClr val="FF0000"/>
                </a:solidFill>
              </a:rPr>
              <a:t>Klasör ve dosyaları taşıyabilme, 		(</a:t>
            </a:r>
            <a:r>
              <a:rPr lang="tr-TR" sz="2000" b="1" dirty="0" smtClean="0">
                <a:solidFill>
                  <a:srgbClr val="00B0F0"/>
                </a:solidFill>
              </a:rPr>
              <a:t>Tut taşı</a:t>
            </a:r>
            <a:r>
              <a:rPr lang="tr-TR" sz="2000" b="1" dirty="0" smtClean="0">
                <a:solidFill>
                  <a:srgbClr val="FF0000"/>
                </a:solidFill>
              </a:rPr>
              <a:t>) (</a:t>
            </a:r>
            <a:r>
              <a:rPr lang="tr-TR" sz="2000" b="1" dirty="0" smtClean="0">
                <a:solidFill>
                  <a:srgbClr val="00B0F0"/>
                </a:solidFill>
              </a:rPr>
              <a:t>CTRL + X =&gt; CTRL+V</a:t>
            </a:r>
            <a:r>
              <a:rPr lang="tr-TR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rgbClr val="FF0000"/>
                </a:solidFill>
              </a:rPr>
              <a:t>Klasör ve dosyaları kopyalayabilme 	( </a:t>
            </a:r>
            <a:r>
              <a:rPr lang="tr-TR" sz="2000" b="1" dirty="0" err="1" smtClean="0">
                <a:solidFill>
                  <a:srgbClr val="00B0F0"/>
                </a:solidFill>
              </a:rPr>
              <a:t>Sağtık</a:t>
            </a:r>
            <a:r>
              <a:rPr lang="tr-TR" sz="2000" b="1" dirty="0" smtClean="0">
                <a:solidFill>
                  <a:srgbClr val="00B0F0"/>
                </a:solidFill>
              </a:rPr>
              <a:t>, Kopyala =&gt; </a:t>
            </a:r>
            <a:r>
              <a:rPr lang="tr-TR" sz="2000" b="1" dirty="0" err="1" smtClean="0">
                <a:solidFill>
                  <a:srgbClr val="00B0F0"/>
                </a:solidFill>
              </a:rPr>
              <a:t>Sağtık</a:t>
            </a:r>
            <a:r>
              <a:rPr lang="tr-TR" sz="2000" b="1" dirty="0" smtClean="0">
                <a:solidFill>
                  <a:srgbClr val="00B0F0"/>
                </a:solidFill>
              </a:rPr>
              <a:t>, Yapıştır</a:t>
            </a:r>
            <a:r>
              <a:rPr lang="tr-TR" sz="2000" b="1" dirty="0" smtClean="0">
                <a:solidFill>
                  <a:srgbClr val="FF0000"/>
                </a:solidFill>
              </a:rPr>
              <a:t>) (</a:t>
            </a:r>
            <a:r>
              <a:rPr lang="tr-TR" sz="2000" b="1" dirty="0" smtClean="0">
                <a:solidFill>
                  <a:srgbClr val="00B0F0"/>
                </a:solidFill>
              </a:rPr>
              <a:t>CTRL+C =&gt; CTRL+V</a:t>
            </a:r>
            <a:r>
              <a:rPr lang="tr-TR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>
                <a:solidFill>
                  <a:srgbClr val="FF0000"/>
                </a:solidFill>
              </a:rPr>
              <a:t>Silinen dosya ve klasörler geri alma 	(</a:t>
            </a:r>
            <a:r>
              <a:rPr lang="tr-TR" sz="2000" b="1" dirty="0" smtClean="0">
                <a:solidFill>
                  <a:srgbClr val="00B0F0"/>
                </a:solidFill>
              </a:rPr>
              <a:t>CTRL + Z / </a:t>
            </a:r>
            <a:r>
              <a:rPr lang="tr-TR" sz="2000" b="1" dirty="0" err="1" smtClean="0">
                <a:solidFill>
                  <a:srgbClr val="00B0F0"/>
                </a:solidFill>
              </a:rPr>
              <a:t>Sağtık</a:t>
            </a:r>
            <a:r>
              <a:rPr lang="tr-TR" sz="2000" b="1" dirty="0" smtClean="0">
                <a:solidFill>
                  <a:srgbClr val="00B0F0"/>
                </a:solidFill>
              </a:rPr>
              <a:t>, Geri al</a:t>
            </a:r>
            <a:r>
              <a:rPr lang="tr-TR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tr-TR" sz="2000" b="1" dirty="0" err="1" smtClean="0">
                <a:solidFill>
                  <a:srgbClr val="FF0000"/>
                </a:solidFill>
              </a:rPr>
              <a:t>Ctrl</a:t>
            </a:r>
            <a:r>
              <a:rPr lang="tr-TR" sz="2000" b="1" dirty="0" smtClean="0">
                <a:solidFill>
                  <a:srgbClr val="FF0000"/>
                </a:solidFill>
              </a:rPr>
              <a:t> + C	:	Kopyala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err="1" smtClean="0">
                <a:solidFill>
                  <a:srgbClr val="FF0000"/>
                </a:solidFill>
              </a:rPr>
              <a:t>Ctrl</a:t>
            </a:r>
            <a:r>
              <a:rPr lang="tr-TR" sz="2000" b="1" dirty="0" smtClean="0">
                <a:solidFill>
                  <a:srgbClr val="FF0000"/>
                </a:solidFill>
              </a:rPr>
              <a:t> + X	:	Kes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err="1" smtClean="0">
                <a:solidFill>
                  <a:srgbClr val="FF0000"/>
                </a:solidFill>
              </a:rPr>
              <a:t>Ctrl</a:t>
            </a:r>
            <a:r>
              <a:rPr lang="tr-TR" sz="2000" b="1" dirty="0" smtClean="0">
                <a:solidFill>
                  <a:srgbClr val="FF0000"/>
                </a:solidFill>
              </a:rPr>
              <a:t> + V 	</a:t>
            </a:r>
            <a:r>
              <a:rPr lang="tr-TR" sz="2000" b="1" dirty="0" err="1" smtClean="0">
                <a:solidFill>
                  <a:srgbClr val="FF0000"/>
                </a:solidFill>
              </a:rPr>
              <a:t>kısayollarının</a:t>
            </a:r>
            <a:r>
              <a:rPr lang="tr-TR" sz="2000" b="1" dirty="0" smtClean="0">
                <a:solidFill>
                  <a:srgbClr val="FF0000"/>
                </a:solidFill>
              </a:rPr>
              <a:t> ne işe yaradığı ve kullanımı.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960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Sunumuz Bitmiştir.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07504" y="1556792"/>
            <a:ext cx="6480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smtClean="0">
                <a:solidFill>
                  <a:srgbClr val="000000"/>
                </a:solidFill>
                <a:latin typeface="Calibri" panose="020F0502020204030204" pitchFamily="34" charset="0"/>
              </a:rPr>
              <a:t>BT.5.1.3.2</a:t>
            </a:r>
            <a:r>
              <a:rPr lang="tr-TR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. Temel dosya ve klasör yönetim işlemlerini </a:t>
            </a:r>
            <a:r>
              <a:rPr lang="tr-TR" sz="16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yapabilme.</a:t>
            </a:r>
            <a:endParaRPr lang="tr-TR" sz="1600" b="1" dirty="0"/>
          </a:p>
        </p:txBody>
      </p:sp>
      <p:sp>
        <p:nvSpPr>
          <p:cNvPr id="7" name="Dikdörtgen 6"/>
          <p:cNvSpPr/>
          <p:nvPr/>
        </p:nvSpPr>
        <p:spPr>
          <a:xfrm>
            <a:off x="107505" y="1218238"/>
            <a:ext cx="58775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BU DERSİN AMACI</a:t>
            </a:r>
            <a:endParaRPr lang="tr-T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35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_16x9_TP10278793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6D69424-34CA-416D-8659-0C355AFC80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Mavi kitap yığını sunusu (geniş ekran)</Template>
  <TotalTime>0</TotalTime>
  <Words>388</Words>
  <PresentationFormat>Ekran Gösterisi (4:3)</PresentationFormat>
  <Paragraphs>81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Books_16x9_TP102787939</vt:lpstr>
      <vt:lpstr>Dosya-Klasör ve Sürücü Nedir? Dosya, Klasör işlemleri</vt:lpstr>
      <vt:lpstr>Sürücü, Klasör ve Dosya Nedir?</vt:lpstr>
      <vt:lpstr>Dosya Nedir?</vt:lpstr>
      <vt:lpstr>Dosya Adları:</vt:lpstr>
      <vt:lpstr>Dosya Uzantıları :</vt:lpstr>
      <vt:lpstr>Klasörler ve dosyalarımızı sürücü üzerine klasörler halinde gruplayarak kaydedin.</vt:lpstr>
      <vt:lpstr>Temel Dosya ve Klasör işlemlerini Yapalım</vt:lpstr>
      <vt:lpstr>Teşekkürler.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2013-10-10T09:55:37Z</dcterms:created>
  <dcterms:modified xsi:type="dcterms:W3CDTF">2018-10-11T15:08:24Z</dcterms:modified>
  <cp:category>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