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9"/>
  </p:notesMasterIdLst>
  <p:handoutMasterIdLst>
    <p:handoutMasterId r:id="rId10"/>
  </p:handoutMasterIdLst>
  <p:sldIdLst>
    <p:sldId id="256" r:id="rId3"/>
    <p:sldId id="283" r:id="rId4"/>
    <p:sldId id="260" r:id="rId5"/>
    <p:sldId id="285" r:id="rId6"/>
    <p:sldId id="289" r:id="rId7"/>
    <p:sldId id="290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66699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1404" y="6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3" name="Veri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B33BB8-6C7A-4BE0-9B55-9EAC48D52EC6}" type="datetimeFigureOut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F7AA83-DE31-4E93-AB07-EF7FB05F6670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221290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11EF64-F73B-4314-BB6F-BC0937BBDF19}" type="datetimeFigureOut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 dirty="0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dirty="0" smtClean="0"/>
              <a:t>Asıl metin stillerini düzenlemek için tıklatın</a:t>
            </a:r>
          </a:p>
          <a:p>
            <a:pPr lvl="1"/>
            <a:r>
              <a:rPr lang="tr-TR" dirty="0" smtClean="0"/>
              <a:t>İkinci düzey</a:t>
            </a:r>
          </a:p>
          <a:p>
            <a:pPr lvl="2"/>
            <a:r>
              <a:rPr lang="tr-TR" dirty="0" smtClean="0"/>
              <a:t>Üçüncü düzey</a:t>
            </a:r>
          </a:p>
          <a:p>
            <a:pPr lvl="3"/>
            <a:r>
              <a:rPr lang="tr-TR" dirty="0" smtClean="0"/>
              <a:t>Dördüncü </a:t>
            </a:r>
            <a:r>
              <a:rPr lang="tr-TR" noProof="0" dirty="0" smtClean="0"/>
              <a:t>düzey</a:t>
            </a:r>
          </a:p>
          <a:p>
            <a:pPr lvl="4"/>
            <a:r>
              <a:rPr lang="tr-TR" dirty="0" smtClean="0"/>
              <a:t>Beşinci düzey</a:t>
            </a:r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5E2820-AFE1-45FA-949E-17BDB534E1DC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157997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600" dirty="0" smtClean="0"/>
              <a:t>www.</a:t>
            </a:r>
            <a:r>
              <a:rPr lang="tr-TR" sz="1600" dirty="0" err="1" smtClean="0"/>
              <a:t>sorubak</a:t>
            </a:r>
            <a:r>
              <a:rPr lang="tr-TR" sz="1600" dirty="0" smtClean="0"/>
              <a:t>.com</a:t>
            </a:r>
            <a:endParaRPr lang="en-US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defTabSz="914400" rtl="1">
              <a:buNone/>
            </a:pPr>
            <a:fld id="{935E2820-AFE1-45FA-949E-17BDB534E1DC}" type="slidenum">
              <a:rPr lang="en-US" sz="1200" b="0" i="0">
                <a:latin typeface="Euphemia"/>
                <a:ea typeface="+mn-ea"/>
                <a:cs typeface="+mn-cs"/>
              </a:rPr>
              <a:pPr algn="l" defTabSz="914400" rtl="1">
                <a:buNone/>
              </a:pPr>
              <a:t>1</a:t>
            </a:fld>
            <a:endParaRPr lang="en-US" sz="1200" b="0" i="0">
              <a:latin typeface="Euphem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991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798915" y="304800"/>
            <a:ext cx="5318521" cy="2793906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6600"/>
            </a:lvl1pPr>
          </a:lstStyle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798915" y="3108804"/>
            <a:ext cx="5318521" cy="8382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2"/>
                </a:solidFill>
              </a:defRPr>
            </a:lvl1pPr>
            <a:lvl2pPr marL="457167" indent="0" algn="ctr">
              <a:buNone/>
              <a:defRPr sz="2000"/>
            </a:lvl2pPr>
            <a:lvl3pPr marL="914332" indent="0" algn="ctr">
              <a:buNone/>
              <a:defRPr sz="1800"/>
            </a:lvl3pPr>
            <a:lvl4pPr marL="1371498" indent="0" algn="ctr">
              <a:buNone/>
              <a:defRPr sz="1600"/>
            </a:lvl4pPr>
            <a:lvl5pPr marL="1828664" indent="0" algn="ctr">
              <a:buNone/>
              <a:defRPr sz="1600"/>
            </a:lvl5pPr>
            <a:lvl6pPr marL="2285830" indent="0" algn="ctr">
              <a:buNone/>
              <a:defRPr sz="1600"/>
            </a:lvl6pPr>
            <a:lvl7pPr marL="2742994" indent="0" algn="ctr">
              <a:buNone/>
              <a:defRPr sz="1600"/>
            </a:lvl7pPr>
            <a:lvl8pPr marL="3200160" indent="0" algn="ctr">
              <a:buNone/>
              <a:defRPr sz="1600"/>
            </a:lvl8pPr>
            <a:lvl9pPr marL="3657327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 dirty="0"/>
          </a:p>
        </p:txBody>
      </p:sp>
      <p:sp>
        <p:nvSpPr>
          <p:cNvPr id="8" name="Veri Yer Tutucusu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B9702-7FBF-4720-8670-571C5E7EEDDE}" type="datetime1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9" name="Altbilgi Yer Tutucusu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10" name="Slayt Numarası Yer Tutucusu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890547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27AEA-BBBB-4C9B-AB23-214EAA8AB789}" type="datetime1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207666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7398761" y="304801"/>
            <a:ext cx="1286850" cy="54102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1657355" y="304801"/>
            <a:ext cx="5627111" cy="541020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CA30-F5CD-4CA0-B16A-349C6F830700}" type="datetime1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299497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AF48E-ABA0-4B58-B562-D1D7408067C4}" type="datetime1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589990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885015" y="1600211"/>
            <a:ext cx="4800601" cy="2486025"/>
          </a:xfrm>
        </p:spPr>
        <p:txBody>
          <a:bodyPr anchor="b">
            <a:normAutofit/>
          </a:bodyPr>
          <a:lstStyle>
            <a:lvl1pPr>
              <a:defRPr sz="5200"/>
            </a:lvl1pPr>
          </a:lstStyle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3885014" y="4105029"/>
            <a:ext cx="4800601" cy="9144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2"/>
                </a:solidFill>
              </a:defRPr>
            </a:lvl1pPr>
            <a:lvl2pPr marL="45716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3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3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9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1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32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5034C-8BD9-4B0C-893B-33834FAB227F}" type="datetime1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117916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1656160" y="1600200"/>
            <a:ext cx="3429000" cy="41148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5256610" y="1600200"/>
            <a:ext cx="3429000" cy="41148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787AA-CBCD-47F9-A04C-7106C508CDE4}" type="datetime1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607751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656160" y="1600200"/>
            <a:ext cx="3429000" cy="823912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100" b="0">
                <a:solidFill>
                  <a:schemeClr val="accent2"/>
                </a:solidFill>
              </a:defRPr>
            </a:lvl1pPr>
            <a:lvl2pPr marL="457167" indent="0">
              <a:buNone/>
              <a:defRPr sz="2000" b="1"/>
            </a:lvl2pPr>
            <a:lvl3pPr marL="914332" indent="0">
              <a:buNone/>
              <a:defRPr sz="1800" b="1"/>
            </a:lvl3pPr>
            <a:lvl4pPr marL="1371498" indent="0">
              <a:buNone/>
              <a:defRPr sz="1600" b="1"/>
            </a:lvl4pPr>
            <a:lvl5pPr marL="1828664" indent="0">
              <a:buNone/>
              <a:defRPr sz="1600" b="1"/>
            </a:lvl5pPr>
            <a:lvl6pPr marL="2285830" indent="0">
              <a:buNone/>
              <a:defRPr sz="1600" b="1"/>
            </a:lvl6pPr>
            <a:lvl7pPr marL="2742994" indent="0">
              <a:buNone/>
              <a:defRPr sz="1600" b="1"/>
            </a:lvl7pPr>
            <a:lvl8pPr marL="3200160" indent="0">
              <a:buNone/>
              <a:defRPr sz="1600" b="1"/>
            </a:lvl8pPr>
            <a:lvl9pPr marL="3657327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1656160" y="2505075"/>
            <a:ext cx="3429000" cy="333756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5256610" y="1600200"/>
            <a:ext cx="3429000" cy="823912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100" b="0">
                <a:solidFill>
                  <a:schemeClr val="accent2"/>
                </a:solidFill>
              </a:defRPr>
            </a:lvl1pPr>
            <a:lvl2pPr marL="457167" indent="0">
              <a:buNone/>
              <a:defRPr sz="2000" b="1"/>
            </a:lvl2pPr>
            <a:lvl3pPr marL="914332" indent="0">
              <a:buNone/>
              <a:defRPr sz="1800" b="1"/>
            </a:lvl3pPr>
            <a:lvl4pPr marL="1371498" indent="0">
              <a:buNone/>
              <a:defRPr sz="1600" b="1"/>
            </a:lvl4pPr>
            <a:lvl5pPr marL="1828664" indent="0">
              <a:buNone/>
              <a:defRPr sz="1600" b="1"/>
            </a:lvl5pPr>
            <a:lvl6pPr marL="2285830" indent="0">
              <a:buNone/>
              <a:defRPr sz="1600" b="1"/>
            </a:lvl6pPr>
            <a:lvl7pPr marL="2742994" indent="0">
              <a:buNone/>
              <a:defRPr sz="1600" b="1"/>
            </a:lvl7pPr>
            <a:lvl8pPr marL="3200160" indent="0">
              <a:buNone/>
              <a:defRPr sz="1600" b="1"/>
            </a:lvl8pPr>
            <a:lvl9pPr marL="3657327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5256610" y="2505075"/>
            <a:ext cx="3429000" cy="333756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CC9DD-75F5-4611-BA0B-CFB1A226639C}" type="datetime1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833046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0F1F9-2D3D-4243-878F-D000C3F2A1C4}" type="datetime1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698309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BCBE8-1824-4658-A8BB-BECFAEB7E35A}" type="datetime1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2225268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628214" y="2277477"/>
            <a:ext cx="2057401" cy="2322178"/>
          </a:xfrm>
        </p:spPr>
        <p:txBody>
          <a:bodyPr anchor="b">
            <a:normAutofit/>
          </a:bodyPr>
          <a:lstStyle>
            <a:lvl1pPr>
              <a:defRPr sz="2600">
                <a:solidFill>
                  <a:schemeClr val="accent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70360" y="533400"/>
            <a:ext cx="5143500" cy="4800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6628211" y="4583198"/>
            <a:ext cx="2057400" cy="1131813"/>
          </a:xfrm>
        </p:spPr>
        <p:txBody>
          <a:bodyPr>
            <a:normAutofit/>
          </a:bodyPr>
          <a:lstStyle>
            <a:lvl1pPr marL="0" indent="0">
              <a:spcBef>
                <a:spcPts val="1000"/>
              </a:spcBef>
              <a:buNone/>
              <a:defRPr sz="1400"/>
            </a:lvl1pPr>
            <a:lvl2pPr marL="457167" indent="0">
              <a:buNone/>
              <a:defRPr sz="1400"/>
            </a:lvl2pPr>
            <a:lvl3pPr marL="914332" indent="0">
              <a:buNone/>
              <a:defRPr sz="1200"/>
            </a:lvl3pPr>
            <a:lvl4pPr marL="1371498" indent="0">
              <a:buNone/>
              <a:defRPr sz="1000"/>
            </a:lvl4pPr>
            <a:lvl5pPr marL="1828664" indent="0">
              <a:buNone/>
              <a:defRPr sz="1000"/>
            </a:lvl5pPr>
            <a:lvl6pPr marL="2285830" indent="0">
              <a:buNone/>
              <a:defRPr sz="1000"/>
            </a:lvl6pPr>
            <a:lvl7pPr marL="2742994" indent="0">
              <a:buNone/>
              <a:defRPr sz="1000"/>
            </a:lvl7pPr>
            <a:lvl8pPr marL="3200160" indent="0">
              <a:buNone/>
              <a:defRPr sz="1000"/>
            </a:lvl8pPr>
            <a:lvl9pPr marL="3657327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5CD17-C377-4DE5-9FCA-CC7471605C58}" type="datetime1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897700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628214" y="2277477"/>
            <a:ext cx="2057401" cy="2322178"/>
          </a:xfrm>
        </p:spPr>
        <p:txBody>
          <a:bodyPr anchor="b">
            <a:normAutofit/>
          </a:bodyPr>
          <a:lstStyle>
            <a:lvl1pPr>
              <a:defRPr sz="2600">
                <a:solidFill>
                  <a:schemeClr val="accent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6628211" y="4583198"/>
            <a:ext cx="2057400" cy="1131813"/>
          </a:xfrm>
        </p:spPr>
        <p:txBody>
          <a:bodyPr>
            <a:normAutofit/>
          </a:bodyPr>
          <a:lstStyle>
            <a:lvl1pPr marL="0" indent="0">
              <a:spcBef>
                <a:spcPts val="1000"/>
              </a:spcBef>
              <a:buNone/>
              <a:defRPr sz="1400"/>
            </a:lvl1pPr>
            <a:lvl2pPr marL="457167" indent="0">
              <a:buNone/>
              <a:defRPr sz="1400"/>
            </a:lvl2pPr>
            <a:lvl3pPr marL="914332" indent="0">
              <a:buNone/>
              <a:defRPr sz="1200"/>
            </a:lvl3pPr>
            <a:lvl4pPr marL="1371498" indent="0">
              <a:buNone/>
              <a:defRPr sz="1000"/>
            </a:lvl4pPr>
            <a:lvl5pPr marL="1828664" indent="0">
              <a:buNone/>
              <a:defRPr sz="1000"/>
            </a:lvl5pPr>
            <a:lvl6pPr marL="2285830" indent="0">
              <a:buNone/>
              <a:defRPr sz="1000"/>
            </a:lvl6pPr>
            <a:lvl7pPr marL="2742994" indent="0">
              <a:buNone/>
              <a:defRPr sz="1000"/>
            </a:lvl7pPr>
            <a:lvl8pPr marL="3200160" indent="0">
              <a:buNone/>
              <a:defRPr sz="1000"/>
            </a:lvl8pPr>
            <a:lvl9pPr marL="3657327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E9F02-BE96-4BAE-86A5-1FA60D24CAE2}" type="datetime1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8" name="Yuvarlatılmış Dikdörtgen 7"/>
          <p:cNvSpPr/>
          <p:nvPr/>
        </p:nvSpPr>
        <p:spPr>
          <a:xfrm>
            <a:off x="970364" y="533400"/>
            <a:ext cx="5143501" cy="4800600"/>
          </a:xfrm>
          <a:prstGeom prst="roundRect">
            <a:avLst>
              <a:gd name="adj" fmla="val 4409"/>
            </a:avLst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800" dirty="0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056084" y="647700"/>
            <a:ext cx="4972050" cy="4572000"/>
          </a:xfrm>
          <a:prstGeom prst="roundRect">
            <a:avLst>
              <a:gd name="adj" fmla="val 3725"/>
            </a:avLst>
          </a:prstGeom>
        </p:spPr>
        <p:txBody>
          <a:bodyPr tIns="914400">
            <a:normAutofit/>
          </a:bodyPr>
          <a:lstStyle>
            <a:lvl1pPr marL="0" indent="0" algn="ctr">
              <a:buNone/>
              <a:defRPr sz="2400"/>
            </a:lvl1pPr>
            <a:lvl2pPr marL="457167" indent="0">
              <a:buNone/>
              <a:defRPr sz="2800"/>
            </a:lvl2pPr>
            <a:lvl3pPr marL="914332" indent="0">
              <a:buNone/>
              <a:defRPr sz="2400"/>
            </a:lvl3pPr>
            <a:lvl4pPr marL="1371498" indent="0">
              <a:buNone/>
              <a:defRPr sz="2000"/>
            </a:lvl4pPr>
            <a:lvl5pPr marL="1828664" indent="0">
              <a:buNone/>
              <a:defRPr sz="2000"/>
            </a:lvl5pPr>
            <a:lvl6pPr marL="2285830" indent="0">
              <a:buNone/>
              <a:defRPr sz="2000"/>
            </a:lvl6pPr>
            <a:lvl7pPr marL="2742994" indent="0">
              <a:buNone/>
              <a:defRPr sz="2000"/>
            </a:lvl7pPr>
            <a:lvl8pPr marL="3200160" indent="0">
              <a:buNone/>
              <a:defRPr sz="2000"/>
            </a:lvl8pPr>
            <a:lvl9pPr marL="3657327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639301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1656160" y="304800"/>
            <a:ext cx="7029450" cy="12004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r-TR" dirty="0" smtClean="0"/>
              <a:t>Asıl başlık stili için tıklatın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656160" y="1600200"/>
            <a:ext cx="702945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dirty="0" smtClean="0"/>
              <a:t>Asıl metin stillerini düzenlemek için tıklatın</a:t>
            </a:r>
          </a:p>
          <a:p>
            <a:pPr lvl="1"/>
            <a:r>
              <a:rPr lang="tr-TR" dirty="0" smtClean="0"/>
              <a:t>İkinci düzey</a:t>
            </a:r>
          </a:p>
          <a:p>
            <a:pPr lvl="2"/>
            <a:r>
              <a:rPr lang="tr-TR" dirty="0" smtClean="0"/>
              <a:t>Üçüncü </a:t>
            </a:r>
            <a:r>
              <a:rPr lang="tr-TR" noProof="0" dirty="0" smtClean="0"/>
              <a:t>düzey</a:t>
            </a:r>
          </a:p>
          <a:p>
            <a:pPr lvl="3"/>
            <a:r>
              <a:rPr lang="tr-TR" dirty="0" smtClean="0"/>
              <a:t>Dördüncü düzey</a:t>
            </a:r>
          </a:p>
          <a:p>
            <a:pPr lvl="4"/>
            <a:r>
              <a:rPr lang="tr-TR" dirty="0" smtClean="0"/>
              <a:t>Beşinci düzey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190184" y="6505078"/>
            <a:ext cx="723027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/>
                </a:solidFill>
              </a:defRPr>
            </a:lvl1pPr>
          </a:lstStyle>
          <a:p>
            <a:fld id="{9D3B9702-7FBF-4720-8670-571C5E7EEDDE}" type="datetime1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960125" y="6505078"/>
            <a:ext cx="5157311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/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85616" y="6280309"/>
            <a:ext cx="400049" cy="3491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1" b="1">
                <a:solidFill>
                  <a:schemeClr val="accent2"/>
                </a:solidFill>
              </a:defRPr>
            </a:lvl1pPr>
          </a:lstStyle>
          <a:p>
            <a:fld id="{8FDBFFB2-86D9-4B8F-A59A-553A60B94BB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170255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hf sldNum="0" hdr="0" ftr="0" dt="0"/>
  <p:txStyles>
    <p:titleStyle>
      <a:lvl1pPr algn="l" defTabSz="914332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00" indent="-228584" algn="l" defTabSz="914332" rtl="0" eaLnBrk="1" latinLnBrk="0" hangingPunct="1">
        <a:lnSpc>
          <a:spcPct val="90000"/>
        </a:lnSpc>
        <a:spcBef>
          <a:spcPts val="1800"/>
        </a:spcBef>
        <a:buSzPct val="80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16" indent="-228584" algn="l" defTabSz="914332" rtl="0" eaLnBrk="1" latinLnBrk="0" hangingPunct="1">
        <a:lnSpc>
          <a:spcPct val="90000"/>
        </a:lnSpc>
        <a:spcBef>
          <a:spcPts val="1000"/>
        </a:spcBef>
        <a:buSzPct val="80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2" indent="-228584" algn="l" defTabSz="914332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348" indent="-228584" algn="l" defTabSz="914332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364" indent="-228584" algn="l" defTabSz="914332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380" indent="-228584" algn="l" defTabSz="914332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396" indent="-228584" algn="l" defTabSz="914332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14412" indent="-228584" algn="l" defTabSz="914332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34428" indent="-228584" algn="l" defTabSz="914332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7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2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8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4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3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4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6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27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557615" y="304800"/>
            <a:ext cx="7087523" cy="2793906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tr-TR" sz="4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alibri" panose="020F0502020204030204" pitchFamily="34" charset="0"/>
              </a:rPr>
              <a:t>BİLGİ VE İLETİŞİM TEKNOLOJİLERİ KULLANIMI </a:t>
            </a:r>
            <a:r>
              <a:rPr lang="tr-TR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alibri" panose="020F0502020204030204" pitchFamily="34" charset="0"/>
              </a:rPr>
              <a:t/>
            </a:r>
            <a:br>
              <a:rPr lang="tr-TR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alibri" panose="020F0502020204030204" pitchFamily="34" charset="0"/>
              </a:rPr>
            </a:br>
            <a:r>
              <a:rPr lang="tr-TR" sz="4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alibri" panose="020F0502020204030204" pitchFamily="34" charset="0"/>
              </a:rPr>
              <a:t>DİKKAT EDİLECEKLER</a:t>
            </a:r>
            <a:endParaRPr lang="tr-TR" sz="4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557615" y="3413603"/>
            <a:ext cx="5318521" cy="1332568"/>
          </a:xfrm>
        </p:spPr>
        <p:txBody>
          <a:bodyPr>
            <a:normAutofit/>
          </a:bodyPr>
          <a:lstStyle/>
          <a:p>
            <a:endParaRPr lang="tr-TR" dirty="0">
              <a:latin typeface="Candara" panose="020E0502030303020204" pitchFamily="34" charset="0"/>
            </a:endParaRPr>
          </a:p>
          <a:p>
            <a:endParaRPr lang="tr-TR" dirty="0">
              <a:latin typeface="Candara" panose="020E0502030303020204" pitchFamily="34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557615" y="4727935"/>
            <a:ext cx="588186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tr-TR" sz="2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Şifrelerimiz,</a:t>
            </a:r>
          </a:p>
          <a:p>
            <a:r>
              <a:rPr lang="tr-TR" sz="2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Telif hakkı,</a:t>
            </a:r>
          </a:p>
          <a:p>
            <a:r>
              <a:rPr lang="tr-TR" sz="2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Bilişim suçları ve Kanuni Yükümlülüklerimiz</a:t>
            </a:r>
            <a:endParaRPr lang="tr-TR" sz="2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1930400" y="6375400"/>
            <a:ext cx="534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/>
              <a:t>Evrensel - Erdinç Dönmez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5784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54545" y="25759"/>
            <a:ext cx="8834907" cy="669702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İnternet kullanırken dikkat edilecekler</a:t>
            </a:r>
            <a:endParaRPr lang="tr-TR" dirty="0"/>
          </a:p>
        </p:txBody>
      </p:sp>
      <p:sp>
        <p:nvSpPr>
          <p:cNvPr id="10" name="İçerik Yer Tutucusu 9"/>
          <p:cNvSpPr>
            <a:spLocks noGrp="1"/>
          </p:cNvSpPr>
          <p:nvPr>
            <p:ph idx="1"/>
          </p:nvPr>
        </p:nvSpPr>
        <p:spPr>
          <a:xfrm>
            <a:off x="154546" y="695461"/>
            <a:ext cx="8834907" cy="6162540"/>
          </a:xfrm>
        </p:spPr>
        <p:txBody>
          <a:bodyPr>
            <a:noAutofit/>
          </a:bodyPr>
          <a:lstStyle/>
          <a:p>
            <a:r>
              <a:rPr lang="tr-TR" sz="2400" b="1" dirty="0" smtClean="0">
                <a:solidFill>
                  <a:schemeClr val="tx2"/>
                </a:solidFill>
              </a:rPr>
              <a:t>İnternet kullanırken bazı şeylere dikkat </a:t>
            </a:r>
            <a:r>
              <a:rPr lang="tr-TR" sz="2400" b="1" u="sng" dirty="0" smtClean="0">
                <a:solidFill>
                  <a:srgbClr val="FF0000"/>
                </a:solidFill>
              </a:rPr>
              <a:t>etmemiz</a:t>
            </a:r>
            <a:r>
              <a:rPr lang="tr-TR" sz="2400" b="1" dirty="0" smtClean="0">
                <a:solidFill>
                  <a:schemeClr val="tx2"/>
                </a:solidFill>
              </a:rPr>
              <a:t> bizi zor durumda bırakabilir hatta mahkemelerde yargılanmamıza, maddi zarara uğramamıza sebep olabilir.</a:t>
            </a:r>
          </a:p>
          <a:p>
            <a:r>
              <a:rPr lang="tr-TR" sz="2400" b="1" dirty="0" smtClean="0">
                <a:solidFill>
                  <a:schemeClr val="tx2"/>
                </a:solidFill>
              </a:rPr>
              <a:t>Şifrelerinizin başkasının eline geçmesiyle sizin adınıza bir terör örgütü üyesinin e-posta göndermesi veya banka şifrenizi maile gelen onay ile girip paralarınızı alması söz konusu olabilir.</a:t>
            </a:r>
          </a:p>
          <a:p>
            <a:r>
              <a:rPr lang="tr-TR" sz="2400" b="1" dirty="0" smtClean="0">
                <a:solidFill>
                  <a:schemeClr val="tx2"/>
                </a:solidFill>
              </a:rPr>
              <a:t>Çoğu öğrenicin yaptığı satın aldığı oyunun kopyasını arkadaşına vermek, orijinal </a:t>
            </a:r>
            <a:r>
              <a:rPr lang="tr-TR" sz="2400" b="1" dirty="0" err="1" smtClean="0">
                <a:solidFill>
                  <a:schemeClr val="tx2"/>
                </a:solidFill>
              </a:rPr>
              <a:t>CDdeki</a:t>
            </a:r>
            <a:r>
              <a:rPr lang="tr-TR" sz="2400" b="1" dirty="0" smtClean="0">
                <a:solidFill>
                  <a:schemeClr val="tx2"/>
                </a:solidFill>
              </a:rPr>
              <a:t> müzikleri başkasına kopyalamak </a:t>
            </a:r>
            <a:r>
              <a:rPr lang="tr-TR" sz="2400" b="1" dirty="0" smtClean="0">
                <a:solidFill>
                  <a:srgbClr val="FF0000"/>
                </a:solidFill>
              </a:rPr>
              <a:t>bilişim suçudur</a:t>
            </a:r>
            <a:r>
              <a:rPr lang="tr-TR" sz="2400" b="1" dirty="0" smtClean="0">
                <a:solidFill>
                  <a:schemeClr val="tx2"/>
                </a:solidFill>
              </a:rPr>
              <a:t>.</a:t>
            </a:r>
          </a:p>
          <a:p>
            <a:r>
              <a:rPr lang="tr-TR" sz="2400" b="1" dirty="0" smtClean="0">
                <a:solidFill>
                  <a:schemeClr val="tx2"/>
                </a:solidFill>
              </a:rPr>
              <a:t>Mail hesabına izinsiz girmek, hesap şifresini gizlice öğrenmek ve kullanmak </a:t>
            </a:r>
            <a:r>
              <a:rPr lang="tr-TR" sz="2400" b="1" dirty="0" smtClean="0">
                <a:solidFill>
                  <a:srgbClr val="FF0000"/>
                </a:solidFill>
              </a:rPr>
              <a:t>bilişim suçudur</a:t>
            </a:r>
            <a:r>
              <a:rPr lang="tr-TR" sz="2400" b="1" dirty="0" smtClean="0">
                <a:solidFill>
                  <a:schemeClr val="tx2"/>
                </a:solidFill>
              </a:rPr>
              <a:t>.</a:t>
            </a:r>
          </a:p>
          <a:p>
            <a:r>
              <a:rPr lang="tr-TR" sz="2400" b="1" dirty="0" smtClean="0">
                <a:solidFill>
                  <a:schemeClr val="tx2"/>
                </a:solidFill>
              </a:rPr>
              <a:t>Orijinal olmayan oyun, cd, film satın almak ta </a:t>
            </a:r>
            <a:r>
              <a:rPr lang="tr-TR" sz="2400" b="1" dirty="0" smtClean="0">
                <a:solidFill>
                  <a:srgbClr val="FF0000"/>
                </a:solidFill>
              </a:rPr>
              <a:t>bilişim suçudur</a:t>
            </a:r>
            <a:r>
              <a:rPr lang="tr-TR" sz="2400" b="1" dirty="0" smtClean="0">
                <a:solidFill>
                  <a:schemeClr val="tx2"/>
                </a:solidFill>
              </a:rPr>
              <a:t>.</a:t>
            </a:r>
          </a:p>
          <a:p>
            <a:r>
              <a:rPr lang="tr-TR" sz="2400" b="1" dirty="0" smtClean="0">
                <a:solidFill>
                  <a:schemeClr val="tx2"/>
                </a:solidFill>
              </a:rPr>
              <a:t>Bu gibi durumlar farkına varmadan internette zarar görebilir veya zarar verebiliriz. Neticede para veya hapis cezasıyla karşı karşıya kalabiliriz.  </a:t>
            </a:r>
          </a:p>
          <a:p>
            <a:endParaRPr lang="tr-TR" sz="24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6402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15910" y="177800"/>
            <a:ext cx="8569700" cy="68508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spcBef>
                <a:spcPts val="0"/>
              </a:spcBef>
            </a:pPr>
            <a:r>
              <a:rPr lang="tr-TR" dirty="0">
                <a:solidFill>
                  <a:srgbClr val="595959"/>
                </a:solidFill>
                <a:latin typeface="Euphemia"/>
              </a:rPr>
              <a:t>Güçlü Şifre Oluşturma Yöntemleri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115910" y="994891"/>
            <a:ext cx="4867650" cy="5715001"/>
          </a:xfrm>
        </p:spPr>
        <p:txBody>
          <a:bodyPr>
            <a:normAutofit lnSpcReduction="10000"/>
          </a:bodyPr>
          <a:lstStyle/>
          <a:p>
            <a:r>
              <a:rPr lang="tr-TR" dirty="0" smtClean="0"/>
              <a:t>Şifrelerinizde </a:t>
            </a:r>
            <a:r>
              <a:rPr lang="tr-TR" dirty="0"/>
              <a:t>ali1999, 32423526655, 1986 </a:t>
            </a:r>
            <a:r>
              <a:rPr lang="tr-TR" dirty="0" smtClean="0"/>
              <a:t>gibi adınız</a:t>
            </a:r>
            <a:r>
              <a:rPr lang="tr-TR" dirty="0"/>
              <a:t>, doğum tarihiniz kimlik numaranız  </a:t>
            </a:r>
            <a:r>
              <a:rPr lang="tr-TR" dirty="0" err="1" smtClean="0"/>
              <a:t>v.b</a:t>
            </a:r>
            <a:r>
              <a:rPr lang="tr-TR" dirty="0" smtClean="0"/>
              <a:t>. kişisel </a:t>
            </a:r>
            <a:r>
              <a:rPr lang="tr-TR" dirty="0"/>
              <a:t>bilgilerinize yer vermeyin. </a:t>
            </a:r>
            <a:endParaRPr lang="tr-TR" dirty="0" smtClean="0"/>
          </a:p>
          <a:p>
            <a:r>
              <a:rPr lang="tr-TR" dirty="0" smtClean="0"/>
              <a:t>Şifrenizde </a:t>
            </a:r>
            <a:r>
              <a:rPr lang="tr-TR" dirty="0"/>
              <a:t>123456, 1234, </a:t>
            </a:r>
            <a:r>
              <a:rPr lang="tr-TR" dirty="0" err="1"/>
              <a:t>abcd</a:t>
            </a:r>
            <a:r>
              <a:rPr lang="tr-TR" dirty="0"/>
              <a:t> gibi </a:t>
            </a:r>
            <a:r>
              <a:rPr lang="tr-TR" b="1" dirty="0" smtClean="0"/>
              <a:t>ardışık</a:t>
            </a:r>
            <a:r>
              <a:rPr lang="tr-TR" dirty="0" smtClean="0"/>
              <a:t> </a:t>
            </a:r>
            <a:r>
              <a:rPr lang="tr-TR" dirty="0"/>
              <a:t>sayılar, harfler kullanmayın. </a:t>
            </a:r>
            <a:endParaRPr lang="tr-TR" dirty="0" smtClean="0"/>
          </a:p>
          <a:p>
            <a:r>
              <a:rPr lang="tr-TR" dirty="0" err="1"/>
              <a:t>qwerty</a:t>
            </a:r>
            <a:r>
              <a:rPr lang="tr-TR" dirty="0"/>
              <a:t>, </a:t>
            </a:r>
            <a:r>
              <a:rPr lang="tr-TR" dirty="0" err="1"/>
              <a:t>asdf</a:t>
            </a:r>
            <a:r>
              <a:rPr lang="tr-TR" dirty="0"/>
              <a:t> gibi </a:t>
            </a:r>
            <a:r>
              <a:rPr lang="tr-TR" dirty="0" smtClean="0"/>
              <a:t>tahmin </a:t>
            </a:r>
            <a:r>
              <a:rPr lang="tr-TR" dirty="0"/>
              <a:t>edilmesi kolay </a:t>
            </a:r>
            <a:r>
              <a:rPr lang="tr-TR" b="1" dirty="0"/>
              <a:t>yan yana</a:t>
            </a:r>
            <a:r>
              <a:rPr lang="tr-TR" dirty="0"/>
              <a:t> bulunan tuşları kullanmayın. </a:t>
            </a:r>
          </a:p>
          <a:p>
            <a:r>
              <a:rPr lang="tr-TR" dirty="0"/>
              <a:t>Şifreniz en az </a:t>
            </a:r>
            <a:r>
              <a:rPr lang="tr-TR" b="1" dirty="0"/>
              <a:t>7 basamaklı </a:t>
            </a:r>
            <a:r>
              <a:rPr lang="tr-TR" dirty="0"/>
              <a:t>olsun.</a:t>
            </a:r>
          </a:p>
          <a:p>
            <a:r>
              <a:rPr lang="tr-TR" dirty="0"/>
              <a:t>Mümkün olduğunda aşağıdaki karakterleri bir arada içersin.</a:t>
            </a:r>
          </a:p>
          <a:p>
            <a:r>
              <a:rPr lang="tr-TR" dirty="0"/>
              <a:t>Büyük/küçük harf (</a:t>
            </a:r>
            <a:r>
              <a:rPr lang="tr-TR" dirty="0" err="1"/>
              <a:t>A,a</a:t>
            </a:r>
            <a:r>
              <a:rPr lang="tr-TR" dirty="0"/>
              <a:t>…</a:t>
            </a:r>
            <a:r>
              <a:rPr lang="tr-TR" dirty="0" err="1"/>
              <a:t>Z,z</a:t>
            </a:r>
            <a:r>
              <a:rPr lang="tr-TR" dirty="0"/>
              <a:t>)</a:t>
            </a:r>
          </a:p>
          <a:p>
            <a:r>
              <a:rPr lang="tr-TR" dirty="0"/>
              <a:t>Rakam (0-9)</a:t>
            </a:r>
          </a:p>
          <a:p>
            <a:r>
              <a:rPr lang="tr-TR" dirty="0"/>
              <a:t>Noktalama (.,; gibi)</a:t>
            </a:r>
          </a:p>
          <a:p>
            <a:r>
              <a:rPr lang="tr-TR" dirty="0"/>
              <a:t>Özel karakter (-!+ gibi</a:t>
            </a:r>
            <a:r>
              <a:rPr lang="tr-TR" dirty="0" smtClean="0"/>
              <a:t>)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5256610" y="994892"/>
            <a:ext cx="3429000" cy="4114800"/>
          </a:xfrm>
        </p:spPr>
        <p:txBody>
          <a:bodyPr>
            <a:normAutofit lnSpcReduction="10000"/>
          </a:bodyPr>
          <a:lstStyle/>
          <a:p>
            <a:r>
              <a:rPr lang="tr-TR" dirty="0"/>
              <a:t>Seçim sizin…</a:t>
            </a:r>
          </a:p>
          <a:p>
            <a:r>
              <a:rPr lang="tr-TR" dirty="0" smtClean="0"/>
              <a:t>Sadece </a:t>
            </a:r>
            <a:r>
              <a:rPr lang="tr-TR" dirty="0"/>
              <a:t>rakamlardan oluşan </a:t>
            </a:r>
            <a:r>
              <a:rPr lang="tr-TR" b="1" dirty="0"/>
              <a:t>6 </a:t>
            </a:r>
            <a:r>
              <a:rPr lang="tr-TR" dirty="0"/>
              <a:t>haneli bir şifre </a:t>
            </a:r>
            <a:r>
              <a:rPr lang="tr-TR" b="1" dirty="0"/>
              <a:t>3 dakikada </a:t>
            </a:r>
            <a:r>
              <a:rPr lang="tr-TR" dirty="0"/>
              <a:t>çözülebilirken,</a:t>
            </a:r>
          </a:p>
          <a:p>
            <a:r>
              <a:rPr lang="tr-TR" dirty="0"/>
              <a:t>Rakamlar, küçük/büyük harfler, işaret ve sembollerin de olduğu </a:t>
            </a:r>
            <a:r>
              <a:rPr lang="tr-TR" b="1" dirty="0"/>
              <a:t>9</a:t>
            </a:r>
            <a:r>
              <a:rPr lang="tr-TR" dirty="0"/>
              <a:t> haneli bir şifre </a:t>
            </a:r>
            <a:r>
              <a:rPr lang="tr-TR" b="1" dirty="0"/>
              <a:t>44.530 yılda </a:t>
            </a:r>
            <a:r>
              <a:rPr lang="tr-TR" dirty="0"/>
              <a:t>ancak çözülebiliyor.</a:t>
            </a:r>
          </a:p>
          <a:p>
            <a:endParaRPr lang="tr-TR" dirty="0"/>
          </a:p>
        </p:txBody>
      </p:sp>
      <p:sp>
        <p:nvSpPr>
          <p:cNvPr id="5" name="Yuvarlatılmış Çapraz Köşeli Dikdörtgen 4"/>
          <p:cNvSpPr/>
          <p:nvPr/>
        </p:nvSpPr>
        <p:spPr>
          <a:xfrm>
            <a:off x="7711418" y="5596141"/>
            <a:ext cx="1062681" cy="535459"/>
          </a:xfrm>
          <a:prstGeom prst="round2Diag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123456</a:t>
            </a:r>
            <a:endParaRPr lang="tr-TR" dirty="0"/>
          </a:p>
        </p:txBody>
      </p:sp>
      <p:sp>
        <p:nvSpPr>
          <p:cNvPr id="6" name="Yuvarlatılmış Çapraz Köşeli Dikdörtgen 5"/>
          <p:cNvSpPr/>
          <p:nvPr/>
        </p:nvSpPr>
        <p:spPr>
          <a:xfrm>
            <a:off x="6265384" y="3853938"/>
            <a:ext cx="1062681" cy="535459"/>
          </a:xfrm>
          <a:prstGeom prst="round2Diag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abcdef</a:t>
            </a:r>
            <a:endParaRPr lang="tr-TR" dirty="0"/>
          </a:p>
        </p:txBody>
      </p:sp>
      <p:sp>
        <p:nvSpPr>
          <p:cNvPr id="7" name="Yuvarlatılmış Çapraz Köşeli Dikdörtgen 6"/>
          <p:cNvSpPr/>
          <p:nvPr/>
        </p:nvSpPr>
        <p:spPr>
          <a:xfrm>
            <a:off x="4649762" y="4574232"/>
            <a:ext cx="1131877" cy="535459"/>
          </a:xfrm>
          <a:prstGeom prst="round2Diag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qwerty</a:t>
            </a:r>
            <a:endParaRPr lang="tr-TR" dirty="0"/>
          </a:p>
        </p:txBody>
      </p:sp>
      <p:sp>
        <p:nvSpPr>
          <p:cNvPr id="8" name="Yuvarlatılmış Çapraz Köşeli Dikdörtgen 7"/>
          <p:cNvSpPr/>
          <p:nvPr/>
        </p:nvSpPr>
        <p:spPr>
          <a:xfrm>
            <a:off x="6147400" y="5183832"/>
            <a:ext cx="1180665" cy="535459"/>
          </a:xfrm>
          <a:prstGeom prst="round2Diag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29101986</a:t>
            </a:r>
            <a:endParaRPr lang="tr-TR" dirty="0"/>
          </a:p>
        </p:txBody>
      </p:sp>
      <p:sp>
        <p:nvSpPr>
          <p:cNvPr id="9" name="Yuvarlatılmış Çapraz Köşeli Dikdörtgen 8"/>
          <p:cNvSpPr/>
          <p:nvPr/>
        </p:nvSpPr>
        <p:spPr>
          <a:xfrm>
            <a:off x="7714951" y="4397120"/>
            <a:ext cx="1180665" cy="535459"/>
          </a:xfrm>
          <a:prstGeom prst="round2Diag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mardin47</a:t>
            </a:r>
            <a:endParaRPr lang="tr-TR" dirty="0"/>
          </a:p>
        </p:txBody>
      </p:sp>
      <p:sp>
        <p:nvSpPr>
          <p:cNvPr id="10" name="Yuvarlatılmış Çapraz Köşeli Dikdörtgen 9"/>
          <p:cNvSpPr/>
          <p:nvPr/>
        </p:nvSpPr>
        <p:spPr>
          <a:xfrm>
            <a:off x="4582210" y="5799609"/>
            <a:ext cx="1309816" cy="535459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A58+t*y2G</a:t>
            </a:r>
            <a:endParaRPr lang="tr-TR" dirty="0"/>
          </a:p>
        </p:txBody>
      </p:sp>
      <p:sp>
        <p:nvSpPr>
          <p:cNvPr id="11" name="Çarpma 10"/>
          <p:cNvSpPr/>
          <p:nvPr/>
        </p:nvSpPr>
        <p:spPr>
          <a:xfrm>
            <a:off x="8073882" y="6131599"/>
            <a:ext cx="337751" cy="345990"/>
          </a:xfrm>
          <a:prstGeom prst="mathMultiply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Çarpma 11"/>
          <p:cNvSpPr/>
          <p:nvPr/>
        </p:nvSpPr>
        <p:spPr>
          <a:xfrm>
            <a:off x="5046824" y="5109691"/>
            <a:ext cx="337751" cy="345990"/>
          </a:xfrm>
          <a:prstGeom prst="mathMultiply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Çarpma 12"/>
          <p:cNvSpPr/>
          <p:nvPr/>
        </p:nvSpPr>
        <p:spPr>
          <a:xfrm>
            <a:off x="6627848" y="4389396"/>
            <a:ext cx="337751" cy="345990"/>
          </a:xfrm>
          <a:prstGeom prst="mathMultiply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Çarpma 13"/>
          <p:cNvSpPr/>
          <p:nvPr/>
        </p:nvSpPr>
        <p:spPr>
          <a:xfrm>
            <a:off x="8136407" y="4940816"/>
            <a:ext cx="337751" cy="345990"/>
          </a:xfrm>
          <a:prstGeom prst="mathMultiply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Çarpma 14"/>
          <p:cNvSpPr/>
          <p:nvPr/>
        </p:nvSpPr>
        <p:spPr>
          <a:xfrm>
            <a:off x="6545608" y="5734736"/>
            <a:ext cx="337751" cy="345990"/>
          </a:xfrm>
          <a:prstGeom prst="mathMultiply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Gülen Yüz 15"/>
          <p:cNvSpPr/>
          <p:nvPr/>
        </p:nvSpPr>
        <p:spPr>
          <a:xfrm>
            <a:off x="5077303" y="6416416"/>
            <a:ext cx="276791" cy="288325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74568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Resim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3390900" y="5359400"/>
            <a:ext cx="1600200" cy="1371600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03200" y="111615"/>
            <a:ext cx="8690766" cy="76152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TELİF HAKKI NEDİR?</a:t>
            </a:r>
            <a:endParaRPr lang="tr-TR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Metin Yer Tutucusu 3"/>
          <p:cNvSpPr>
            <a:spLocks noGrp="1"/>
          </p:cNvSpPr>
          <p:nvPr>
            <p:ph type="body" idx="1"/>
          </p:nvPr>
        </p:nvSpPr>
        <p:spPr>
          <a:xfrm>
            <a:off x="203200" y="995059"/>
            <a:ext cx="4330700" cy="56435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ln w="0"/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TELİF HAKKI / LİSANS NEDİR?</a:t>
            </a:r>
            <a:endParaRPr lang="tr-TR" b="1" dirty="0">
              <a:ln w="0"/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İçerik Yer Tutucusu 4"/>
          <p:cNvSpPr>
            <a:spLocks noGrp="1"/>
          </p:cNvSpPr>
          <p:nvPr>
            <p:ph sz="half" idx="2"/>
          </p:nvPr>
        </p:nvSpPr>
        <p:spPr>
          <a:xfrm>
            <a:off x="203200" y="1699713"/>
            <a:ext cx="4330700" cy="3170589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r>
              <a:rPr lang="tr-TR" b="1" dirty="0" smtClean="0">
                <a:solidFill>
                  <a:schemeClr val="tx2"/>
                </a:solidFill>
              </a:rPr>
              <a:t>Herhangi </a:t>
            </a:r>
            <a:r>
              <a:rPr lang="tr-TR" b="1" dirty="0">
                <a:solidFill>
                  <a:schemeClr val="tx2"/>
                </a:solidFill>
              </a:rPr>
              <a:t>bir </a:t>
            </a:r>
            <a:r>
              <a:rPr lang="tr-TR" b="1" dirty="0" smtClean="0">
                <a:solidFill>
                  <a:schemeClr val="tx2"/>
                </a:solidFill>
              </a:rPr>
              <a:t>bilginin, </a:t>
            </a:r>
            <a:r>
              <a:rPr lang="tr-TR" b="1" dirty="0">
                <a:solidFill>
                  <a:schemeClr val="tx2"/>
                </a:solidFill>
              </a:rPr>
              <a:t>orijinal bir </a:t>
            </a:r>
            <a:r>
              <a:rPr lang="tr-TR" b="1" dirty="0" smtClean="0">
                <a:solidFill>
                  <a:schemeClr val="tx2"/>
                </a:solidFill>
              </a:rPr>
              <a:t>yapıtın, eser </a:t>
            </a:r>
            <a:r>
              <a:rPr lang="tr-TR" b="1" dirty="0">
                <a:solidFill>
                  <a:schemeClr val="tx2"/>
                </a:solidFill>
              </a:rPr>
              <a:t>veya düşünce </a:t>
            </a:r>
            <a:r>
              <a:rPr lang="tr-TR" b="1" dirty="0" smtClean="0">
                <a:solidFill>
                  <a:schemeClr val="tx2"/>
                </a:solidFill>
              </a:rPr>
              <a:t>ürününün </a:t>
            </a:r>
            <a:r>
              <a:rPr lang="tr-TR" b="1" dirty="0">
                <a:solidFill>
                  <a:schemeClr val="tx2"/>
                </a:solidFill>
              </a:rPr>
              <a:t>kullanılması ve yayılması ile ilgili </a:t>
            </a:r>
            <a:r>
              <a:rPr lang="tr-TR" b="1" dirty="0" smtClean="0">
                <a:solidFill>
                  <a:schemeClr val="tx2"/>
                </a:solidFill>
              </a:rPr>
              <a:t>yasalarla korunan haklara </a:t>
            </a:r>
            <a:r>
              <a:rPr lang="tr-TR" b="1" dirty="0" smtClean="0">
                <a:solidFill>
                  <a:srgbClr val="FF0000"/>
                </a:solidFill>
              </a:rPr>
              <a:t>telif hakkı</a:t>
            </a:r>
            <a:r>
              <a:rPr lang="tr-TR" b="1" dirty="0" smtClean="0">
                <a:solidFill>
                  <a:schemeClr val="tx2"/>
                </a:solidFill>
              </a:rPr>
              <a:t> denir.</a:t>
            </a:r>
            <a:endParaRPr lang="tr-TR" b="1" dirty="0">
              <a:solidFill>
                <a:schemeClr val="tx2"/>
              </a:solidFill>
            </a:endParaRPr>
          </a:p>
          <a:p>
            <a:r>
              <a:rPr lang="tr-TR" b="1" dirty="0" smtClean="0">
                <a:solidFill>
                  <a:srgbClr val="FF0000"/>
                </a:solidFill>
              </a:rPr>
              <a:t>Telif hakkı </a:t>
            </a:r>
            <a:r>
              <a:rPr lang="tr-TR" b="1" dirty="0" smtClean="0">
                <a:solidFill>
                  <a:schemeClr val="tx2"/>
                </a:solidFill>
              </a:rPr>
              <a:t>bir eserin kopyalanmasını </a:t>
            </a:r>
            <a:r>
              <a:rPr lang="tr-TR" b="1" dirty="0">
                <a:solidFill>
                  <a:schemeClr val="tx2"/>
                </a:solidFill>
              </a:rPr>
              <a:t>veya </a:t>
            </a:r>
            <a:r>
              <a:rPr lang="tr-TR" b="1" dirty="0" smtClean="0">
                <a:solidFill>
                  <a:schemeClr val="tx2"/>
                </a:solidFill>
              </a:rPr>
              <a:t>izinsiz kullanılmasını </a:t>
            </a:r>
            <a:r>
              <a:rPr lang="tr-TR" b="1" dirty="0" smtClean="0">
                <a:solidFill>
                  <a:srgbClr val="FF0000"/>
                </a:solidFill>
              </a:rPr>
              <a:t>kanunlarla engeller</a:t>
            </a:r>
            <a:r>
              <a:rPr lang="tr-TR" b="1" dirty="0" smtClean="0">
                <a:solidFill>
                  <a:schemeClr val="tx2"/>
                </a:solidFill>
              </a:rPr>
              <a:t>.</a:t>
            </a:r>
          </a:p>
          <a:p>
            <a:r>
              <a:rPr lang="tr-TR" b="1" dirty="0" smtClean="0">
                <a:solidFill>
                  <a:schemeClr val="tx2"/>
                </a:solidFill>
              </a:rPr>
              <a:t>Lisanslı kullanım ücretini ödeyerek veya ödemeden sahibinden izinli kullanımı ifade eder.</a:t>
            </a:r>
          </a:p>
          <a:p>
            <a:r>
              <a:rPr lang="tr-TR" b="1" dirty="0">
                <a:solidFill>
                  <a:schemeClr val="tx2"/>
                </a:solidFill>
              </a:rPr>
              <a:t>Müzik </a:t>
            </a:r>
            <a:r>
              <a:rPr lang="tr-TR" b="1" dirty="0" smtClean="0">
                <a:solidFill>
                  <a:schemeClr val="tx2"/>
                </a:solidFill>
              </a:rPr>
              <a:t>albümü, yazılım, oyun, film kitap ve </a:t>
            </a:r>
            <a:r>
              <a:rPr lang="tr-TR" b="1" dirty="0">
                <a:solidFill>
                  <a:schemeClr val="tx2"/>
                </a:solidFill>
              </a:rPr>
              <a:t>daha birçok eser daha yayınlandığı </a:t>
            </a:r>
            <a:r>
              <a:rPr lang="tr-TR" b="1" dirty="0">
                <a:solidFill>
                  <a:srgbClr val="FF0000"/>
                </a:solidFill>
              </a:rPr>
              <a:t>ilk</a:t>
            </a:r>
            <a:r>
              <a:rPr lang="tr-TR" b="1" dirty="0">
                <a:solidFill>
                  <a:schemeClr val="tx2"/>
                </a:solidFill>
              </a:rPr>
              <a:t> </a:t>
            </a:r>
            <a:r>
              <a:rPr lang="tr-TR" b="1" dirty="0">
                <a:solidFill>
                  <a:srgbClr val="FF0000"/>
                </a:solidFill>
              </a:rPr>
              <a:t>saatlerde</a:t>
            </a:r>
            <a:r>
              <a:rPr lang="tr-TR" b="1" dirty="0">
                <a:solidFill>
                  <a:schemeClr val="tx2"/>
                </a:solidFill>
              </a:rPr>
              <a:t> internet üzerinde paylaşılmakta ve birçok kullanıcı hiç farkında olmadan bu </a:t>
            </a:r>
            <a:r>
              <a:rPr lang="tr-TR" b="1" dirty="0">
                <a:solidFill>
                  <a:srgbClr val="FF0000"/>
                </a:solidFill>
              </a:rPr>
              <a:t>suça ortak </a:t>
            </a:r>
            <a:r>
              <a:rPr lang="tr-TR" b="1" dirty="0">
                <a:solidFill>
                  <a:schemeClr val="tx2"/>
                </a:solidFill>
              </a:rPr>
              <a:t>olmaktadır</a:t>
            </a:r>
            <a:r>
              <a:rPr lang="tr-TR" b="1" dirty="0" smtClean="0">
                <a:solidFill>
                  <a:schemeClr val="tx2"/>
                </a:solidFill>
              </a:rPr>
              <a:t>.</a:t>
            </a:r>
            <a:endParaRPr lang="tr-TR" b="1" dirty="0">
              <a:solidFill>
                <a:schemeClr val="tx2"/>
              </a:solidFill>
            </a:endParaRPr>
          </a:p>
        </p:txBody>
      </p:sp>
      <p:sp>
        <p:nvSpPr>
          <p:cNvPr id="6" name="Metin Yer Tutucusu 5"/>
          <p:cNvSpPr>
            <a:spLocks noGrp="1"/>
          </p:cNvSpPr>
          <p:nvPr>
            <p:ph type="body" sz="quarter" idx="3"/>
          </p:nvPr>
        </p:nvSpPr>
        <p:spPr>
          <a:xfrm>
            <a:off x="4689474" y="995059"/>
            <a:ext cx="4204492" cy="56435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>
                <a:ln w="0"/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TELİF HAKKI İHLALİ</a:t>
            </a:r>
          </a:p>
        </p:txBody>
      </p:sp>
      <p:sp>
        <p:nvSpPr>
          <p:cNvPr id="7" name="İçerik Yer Tutucusu 6"/>
          <p:cNvSpPr>
            <a:spLocks noGrp="1"/>
          </p:cNvSpPr>
          <p:nvPr>
            <p:ph sz="quarter" idx="4"/>
          </p:nvPr>
        </p:nvSpPr>
        <p:spPr>
          <a:xfrm>
            <a:off x="4689474" y="1699713"/>
            <a:ext cx="4204493" cy="317059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r>
              <a:rPr lang="tr-TR" b="1" dirty="0">
                <a:solidFill>
                  <a:schemeClr val="tx2"/>
                </a:solidFill>
              </a:rPr>
              <a:t>Bir sanatçının müzik parçasını, </a:t>
            </a:r>
            <a:r>
              <a:rPr lang="tr-TR" b="1" dirty="0" err="1" smtClean="0">
                <a:solidFill>
                  <a:schemeClr val="tx2"/>
                </a:solidFill>
              </a:rPr>
              <a:t>klibini</a:t>
            </a:r>
            <a:r>
              <a:rPr lang="tr-TR" b="1" dirty="0" smtClean="0">
                <a:solidFill>
                  <a:schemeClr val="tx2"/>
                </a:solidFill>
              </a:rPr>
              <a:t>, </a:t>
            </a:r>
            <a:r>
              <a:rPr lang="tr-TR" b="1" dirty="0">
                <a:solidFill>
                  <a:schemeClr val="tx2"/>
                </a:solidFill>
              </a:rPr>
              <a:t>film eserini, bir yazarın kitabını veya bir firmanın yazılımını bu kişilerin izni olmadan </a:t>
            </a:r>
            <a:r>
              <a:rPr lang="tr-TR" b="1" dirty="0" smtClean="0">
                <a:solidFill>
                  <a:schemeClr val="tx2"/>
                </a:solidFill>
              </a:rPr>
              <a:t>kopyalayamayız, kullanamayız ve satamayız.</a:t>
            </a:r>
            <a:endParaRPr lang="tr-TR" b="1" dirty="0">
              <a:solidFill>
                <a:schemeClr val="tx2"/>
              </a:solidFill>
            </a:endParaRPr>
          </a:p>
          <a:p>
            <a:r>
              <a:rPr lang="tr-TR" b="1" dirty="0" smtClean="0">
                <a:solidFill>
                  <a:schemeClr val="tx2"/>
                </a:solidFill>
              </a:rPr>
              <a:t>Başkasına ait ürünleri</a:t>
            </a:r>
            <a:r>
              <a:rPr lang="tr-TR" b="1" dirty="0" smtClean="0">
                <a:solidFill>
                  <a:srgbClr val="FF0000"/>
                </a:solidFill>
              </a:rPr>
              <a:t>, Lisanslı olarak, </a:t>
            </a:r>
            <a:r>
              <a:rPr lang="tr-TR" b="1" dirty="0" smtClean="0">
                <a:solidFill>
                  <a:schemeClr val="tx2"/>
                </a:solidFill>
              </a:rPr>
              <a:t>yani </a:t>
            </a:r>
            <a:r>
              <a:rPr lang="tr-TR" b="1" dirty="0" err="1" smtClean="0">
                <a:solidFill>
                  <a:schemeClr val="tx2"/>
                </a:solidFill>
              </a:rPr>
              <a:t>orjinalini</a:t>
            </a:r>
            <a:r>
              <a:rPr lang="tr-TR" b="1" dirty="0" smtClean="0">
                <a:solidFill>
                  <a:schemeClr val="tx2"/>
                </a:solidFill>
              </a:rPr>
              <a:t> satın alarak </a:t>
            </a:r>
            <a:r>
              <a:rPr lang="tr-TR" b="1" dirty="0">
                <a:solidFill>
                  <a:schemeClr val="tx2"/>
                </a:solidFill>
              </a:rPr>
              <a:t>kullanılmalıdır. </a:t>
            </a:r>
            <a:endParaRPr lang="tr-TR" b="1" dirty="0" smtClean="0">
              <a:solidFill>
                <a:schemeClr val="tx2"/>
              </a:solidFill>
            </a:endParaRPr>
          </a:p>
          <a:p>
            <a:r>
              <a:rPr lang="tr-TR" b="1" dirty="0" smtClean="0">
                <a:solidFill>
                  <a:schemeClr val="tx2"/>
                </a:solidFill>
              </a:rPr>
              <a:t>Aksi </a:t>
            </a:r>
            <a:r>
              <a:rPr lang="tr-TR" b="1" dirty="0">
                <a:solidFill>
                  <a:schemeClr val="tx2"/>
                </a:solidFill>
              </a:rPr>
              <a:t>bir yönteme başvurulursa telif hakkı ihlali gerçekleşmiş, yani suç işlenmiş olur</a:t>
            </a:r>
            <a:r>
              <a:rPr lang="tr-TR" b="1" dirty="0" smtClean="0">
                <a:solidFill>
                  <a:schemeClr val="tx2"/>
                </a:solidFill>
              </a:rPr>
              <a:t>.</a:t>
            </a:r>
          </a:p>
          <a:p>
            <a:r>
              <a:rPr lang="fi-FI" b="1" dirty="0">
                <a:solidFill>
                  <a:schemeClr val="tx2"/>
                </a:solidFill>
              </a:rPr>
              <a:t>Fikir ve Sanat Eserleri Kanunu</a:t>
            </a:r>
            <a:r>
              <a:rPr lang="tr-TR" b="1" dirty="0">
                <a:solidFill>
                  <a:schemeClr val="tx2"/>
                </a:solidFill>
              </a:rPr>
              <a:t>’</a:t>
            </a:r>
            <a:r>
              <a:rPr lang="tr-TR" b="1" dirty="0" err="1">
                <a:solidFill>
                  <a:schemeClr val="tx2"/>
                </a:solidFill>
              </a:rPr>
              <a:t>na</a:t>
            </a:r>
            <a:r>
              <a:rPr lang="tr-TR" b="1" dirty="0">
                <a:solidFill>
                  <a:schemeClr val="tx2"/>
                </a:solidFill>
              </a:rPr>
              <a:t> göre bu kişiler hakkında </a:t>
            </a:r>
            <a:r>
              <a:rPr lang="tr-TR" b="1" dirty="0">
                <a:solidFill>
                  <a:srgbClr val="FF0000"/>
                </a:solidFill>
              </a:rPr>
              <a:t>2-4 yıl hapis, 50-100 bin TL</a:t>
            </a:r>
            <a:r>
              <a:rPr lang="tr-TR" b="1" dirty="0">
                <a:solidFill>
                  <a:schemeClr val="tx2"/>
                </a:solidFill>
              </a:rPr>
              <a:t> ağır para cezası istenebilmektedir</a:t>
            </a:r>
            <a:r>
              <a:rPr lang="tr-TR" b="1" dirty="0" smtClean="0">
                <a:solidFill>
                  <a:schemeClr val="tx2"/>
                </a:solidFill>
              </a:rPr>
              <a:t>.</a:t>
            </a:r>
            <a:endParaRPr lang="tr-TR" b="1" dirty="0"/>
          </a:p>
        </p:txBody>
      </p:sp>
      <p:pic>
        <p:nvPicPr>
          <p:cNvPr id="1028" name="Picture 4" descr="http://upload.wikimedia.org/wikipedia/commons/thumb/b/b0/Copyright.svg/197px-Copyright.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10522" y="492377"/>
            <a:ext cx="883444" cy="883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Unvan 1"/>
          <p:cNvSpPr txBox="1">
            <a:spLocks/>
          </p:cNvSpPr>
          <p:nvPr/>
        </p:nvSpPr>
        <p:spPr>
          <a:xfrm>
            <a:off x="203200" y="4953284"/>
            <a:ext cx="8799132" cy="177771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rmAutofit fontScale="47500" lnSpcReduction="20000"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600" b="1" dirty="0">
                <a:solidFill>
                  <a:srgbClr val="FF0000"/>
                </a:solidFill>
              </a:rPr>
              <a:t>EMEĞE DEĞER </a:t>
            </a:r>
            <a:r>
              <a:rPr lang="tr-TR" sz="3600" b="1" dirty="0" smtClean="0">
                <a:solidFill>
                  <a:srgbClr val="FF0000"/>
                </a:solidFill>
              </a:rPr>
              <a:t>VERİN, SUÇA </a:t>
            </a:r>
            <a:r>
              <a:rPr lang="tr-TR" sz="3600" b="1" dirty="0">
                <a:solidFill>
                  <a:srgbClr val="FF0000"/>
                </a:solidFill>
              </a:rPr>
              <a:t>ORTAK </a:t>
            </a:r>
            <a:r>
              <a:rPr lang="tr-TR" sz="3600" b="1" dirty="0" smtClean="0">
                <a:solidFill>
                  <a:srgbClr val="FF0000"/>
                </a:solidFill>
              </a:rPr>
              <a:t>OLMAYIN</a:t>
            </a:r>
          </a:p>
          <a:p>
            <a:endParaRPr lang="tr-TR" sz="3600" b="1" dirty="0"/>
          </a:p>
          <a:p>
            <a:r>
              <a:rPr lang="tr-TR" sz="3600" b="1" dirty="0"/>
              <a:t>Her şeyden öte bu eserleri yasal olmayan yollardan elde etmek, eser sahiplerinin hakkını yemek anlamına gelir. Çünkü </a:t>
            </a:r>
            <a:r>
              <a:rPr lang="tr-TR" sz="3600" b="1" dirty="0">
                <a:solidFill>
                  <a:srgbClr val="FF0000"/>
                </a:solidFill>
              </a:rPr>
              <a:t>korsan </a:t>
            </a:r>
            <a:r>
              <a:rPr lang="tr-TR" sz="3600" b="1" dirty="0"/>
              <a:t>yolla elde ettiğiniz bir eserin sahibine hiçbir </a:t>
            </a:r>
            <a:r>
              <a:rPr lang="tr-TR" sz="3600" b="1" dirty="0">
                <a:solidFill>
                  <a:srgbClr val="FF0000"/>
                </a:solidFill>
              </a:rPr>
              <a:t>maddi geliri </a:t>
            </a:r>
            <a:r>
              <a:rPr lang="tr-TR" sz="3600" b="1" dirty="0"/>
              <a:t>yoktur. Hatta zararı vardır</a:t>
            </a:r>
            <a:r>
              <a:rPr lang="tr-TR" sz="3600" b="1" dirty="0" smtClean="0"/>
              <a:t>.</a:t>
            </a:r>
          </a:p>
          <a:p>
            <a:endParaRPr lang="tr-TR" sz="3600" b="1" dirty="0"/>
          </a:p>
          <a:p>
            <a:r>
              <a:rPr lang="tr-TR" sz="3600" b="1" dirty="0"/>
              <a:t>Eser sahibi, emeğinin karşılığını alamadığını gördüğünde artık yeni eserler ortaya koymak için çaba sarf etmeyecek ve </a:t>
            </a:r>
            <a:r>
              <a:rPr lang="tr-TR" sz="3600" b="1"/>
              <a:t>isteği </a:t>
            </a:r>
            <a:r>
              <a:rPr lang="tr-TR" sz="3600" b="1" smtClean="0"/>
              <a:t>kalmayacaktır.</a:t>
            </a:r>
            <a:endParaRPr lang="tr-TR" sz="3600" b="1" dirty="0"/>
          </a:p>
        </p:txBody>
      </p:sp>
      <p:pic>
        <p:nvPicPr>
          <p:cNvPr id="10" name="Resim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851" r="6564"/>
          <a:stretch/>
        </p:blipFill>
        <p:spPr>
          <a:xfrm>
            <a:off x="8010522" y="4414113"/>
            <a:ext cx="1448852" cy="119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61706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15909" y="139700"/>
            <a:ext cx="8899301" cy="711200"/>
          </a:xfrm>
          <a:solidFill>
            <a:schemeClr val="tx2"/>
          </a:solidFill>
        </p:spPr>
        <p:txBody>
          <a:bodyPr>
            <a:norm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BİLİŞİM SUÇLARI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15909" y="954086"/>
            <a:ext cx="4739461" cy="442913"/>
          </a:xfrm>
        </p:spPr>
        <p:txBody>
          <a:bodyPr/>
          <a:lstStyle/>
          <a:p>
            <a:r>
              <a:rPr lang="tr-TR" dirty="0"/>
              <a:t>BİLİŞİM SUÇU NEDİR?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52285" y="1396999"/>
            <a:ext cx="4588670" cy="4445635"/>
          </a:xfrm>
        </p:spPr>
        <p:txBody>
          <a:bodyPr>
            <a:normAutofit lnSpcReduction="10000"/>
          </a:bodyPr>
          <a:lstStyle/>
          <a:p>
            <a:r>
              <a:rPr lang="tr-TR" dirty="0">
                <a:solidFill>
                  <a:schemeClr val="tx2"/>
                </a:solidFill>
              </a:rPr>
              <a:t>Bilişim suçu en basit tanımıyla bilişim </a:t>
            </a:r>
            <a:r>
              <a:rPr lang="tr-TR" dirty="0" smtClean="0">
                <a:solidFill>
                  <a:schemeClr val="tx2"/>
                </a:solidFill>
              </a:rPr>
              <a:t>sistemleriyle veya bilişim sistemlerinde işlenen </a:t>
            </a:r>
            <a:r>
              <a:rPr lang="tr-TR" dirty="0">
                <a:solidFill>
                  <a:schemeClr val="tx2"/>
                </a:solidFill>
              </a:rPr>
              <a:t>suçlardır. </a:t>
            </a:r>
          </a:p>
          <a:p>
            <a:r>
              <a:rPr lang="tr-TR" dirty="0">
                <a:solidFill>
                  <a:schemeClr val="tx2"/>
                </a:solidFill>
              </a:rPr>
              <a:t>Bir bilişim </a:t>
            </a:r>
            <a:r>
              <a:rPr lang="tr-TR" dirty="0" smtClean="0">
                <a:solidFill>
                  <a:schemeClr val="tx2"/>
                </a:solidFill>
              </a:rPr>
              <a:t>aracına izinsiz girmek, kullanmak, izinsiz bir şeyler kopyalayıp dağıtmak, bir sisteme zarar vermek veya kullanılmaz hale getirmek bilişim suçlarından bazılarıdır.</a:t>
            </a:r>
          </a:p>
          <a:p>
            <a:r>
              <a:rPr lang="tr-TR" dirty="0">
                <a:solidFill>
                  <a:schemeClr val="tx2"/>
                </a:solidFill>
              </a:rPr>
              <a:t>Web sitelerini "</a:t>
            </a:r>
            <a:r>
              <a:rPr lang="tr-TR" dirty="0" err="1">
                <a:solidFill>
                  <a:schemeClr val="tx2"/>
                </a:solidFill>
              </a:rPr>
              <a:t>hack"lemek</a:t>
            </a:r>
            <a:r>
              <a:rPr lang="tr-TR" dirty="0">
                <a:solidFill>
                  <a:schemeClr val="tx2"/>
                </a:solidFill>
              </a:rPr>
              <a:t>, virüs, </a:t>
            </a:r>
            <a:r>
              <a:rPr lang="tr-TR" dirty="0" err="1">
                <a:solidFill>
                  <a:schemeClr val="tx2"/>
                </a:solidFill>
              </a:rPr>
              <a:t>truva</a:t>
            </a:r>
            <a:r>
              <a:rPr lang="tr-TR" dirty="0">
                <a:solidFill>
                  <a:schemeClr val="tx2"/>
                </a:solidFill>
              </a:rPr>
              <a:t> atı ve kötü amaçlı yazılım hazırlamak ve yaymak, başkalarına ait kullanıcı adı, şifre, parola gibi kişiye özel bilgileri ele geçirmek ve kullanmak </a:t>
            </a:r>
            <a:r>
              <a:rPr lang="tr-TR" dirty="0" smtClean="0">
                <a:solidFill>
                  <a:schemeClr val="tx2"/>
                </a:solidFill>
              </a:rPr>
              <a:t>ta </a:t>
            </a:r>
            <a:r>
              <a:rPr lang="tr-TR" dirty="0">
                <a:solidFill>
                  <a:schemeClr val="tx2"/>
                </a:solidFill>
              </a:rPr>
              <a:t>bilişim suçlarını oluşturmaktadır. </a:t>
            </a:r>
          </a:p>
          <a:p>
            <a:endParaRPr lang="tr-TR" dirty="0">
              <a:solidFill>
                <a:schemeClr val="tx2"/>
              </a:solidFill>
            </a:endParaRPr>
          </a:p>
          <a:p>
            <a:endParaRPr lang="tr-TR" dirty="0">
              <a:solidFill>
                <a:schemeClr val="tx2"/>
              </a:solidFill>
            </a:endParaRP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953000" y="954087"/>
            <a:ext cx="4062210" cy="542926"/>
          </a:xfrm>
        </p:spPr>
        <p:txBody>
          <a:bodyPr/>
          <a:lstStyle/>
          <a:p>
            <a:r>
              <a:rPr lang="tr-TR" dirty="0"/>
              <a:t>SIK KARŞILAŞILAN BİLİŞİM SUÇLARI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953000" y="1600200"/>
            <a:ext cx="4062210" cy="5109693"/>
          </a:xfrm>
        </p:spPr>
        <p:txBody>
          <a:bodyPr>
            <a:normAutofit/>
          </a:bodyPr>
          <a:lstStyle/>
          <a:p>
            <a:r>
              <a:rPr lang="tr-TR" dirty="0"/>
              <a:t>Ülkemizde en sık karşılaşılan bilişim suçlarının başında banka ve kredi kartı bilgisini hukuka aykırı olarak ele geçirerek, haksız kazanç elde etme eylemlerini gösterebiliriz.</a:t>
            </a:r>
          </a:p>
          <a:p>
            <a:r>
              <a:rPr lang="tr-TR" dirty="0"/>
              <a:t>Banka ve kredi kartları, ATM cihazlarında, bazı işyerlerinde ve online alış-veriş sitelerinde kopyalanabilmektedir. Kart bilgisi kopyalanarak bağlı bulunan hesaptan alışveriş </a:t>
            </a:r>
            <a:r>
              <a:rPr lang="tr-TR" dirty="0" smtClean="0"/>
              <a:t>vb. yolla </a:t>
            </a:r>
            <a:r>
              <a:rPr lang="tr-TR" dirty="0"/>
              <a:t>para çekilmektedir. </a:t>
            </a:r>
            <a:endParaRPr lang="tr-TR" dirty="0" smtClean="0"/>
          </a:p>
          <a:p>
            <a:r>
              <a:rPr lang="tr-TR" dirty="0" smtClean="0"/>
              <a:t>Bu durumda suç işlemiş ve kanun önünde </a:t>
            </a:r>
            <a:endParaRPr lang="tr-TR" dirty="0"/>
          </a:p>
          <a:p>
            <a:endParaRPr lang="tr-TR" dirty="0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41852" y="4846699"/>
            <a:ext cx="1859455" cy="1991871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57141" y="5573572"/>
            <a:ext cx="1558283" cy="1285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36540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Unvan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Sunu Bitmiştir.</a:t>
            </a:r>
            <a:endParaRPr lang="tr-TR" dirty="0"/>
          </a:p>
        </p:txBody>
      </p:sp>
      <p:sp>
        <p:nvSpPr>
          <p:cNvPr id="8" name="Metin Yer Tutucusu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Teşekkürler.</a:t>
            </a:r>
            <a:endParaRPr lang="tr-TR" dirty="0"/>
          </a:p>
        </p:txBody>
      </p:sp>
      <p:sp>
        <p:nvSpPr>
          <p:cNvPr id="9" name="Dikdörtgen 8"/>
          <p:cNvSpPr/>
          <p:nvPr/>
        </p:nvSpPr>
        <p:spPr>
          <a:xfrm>
            <a:off x="0" y="220579"/>
            <a:ext cx="36161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  <a:latin typeface="Calibri" panose="020F0502020204030204" pitchFamily="34" charset="0"/>
              </a:rPr>
              <a:t>BU DERSİN SONUNDA ÖĞRENCİ;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0" y="589911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>
                <a:solidFill>
                  <a:srgbClr val="000000"/>
                </a:solidFill>
                <a:latin typeface="Calibri" panose="020F0502020204030204" pitchFamily="34" charset="0"/>
              </a:rPr>
              <a:t>BT.5.2.3.1. Gizlilik açısından önemli olan bileşenleri belirler.</a:t>
            </a:r>
            <a:br>
              <a:rPr lang="tr-TR" sz="200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tr-TR" sz="2000" dirty="0">
                <a:solidFill>
                  <a:srgbClr val="000000"/>
                </a:solidFill>
                <a:latin typeface="Calibri" panose="020F0502020204030204" pitchFamily="34" charset="0"/>
              </a:rPr>
              <a:t>BT.5.2.3.2. Gizli kalması gereken bilgi ile paylaşılabilecek bilgiyi ayırt eder.</a:t>
            </a:r>
            <a:r>
              <a:rPr lang="tr-TR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4095292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hildren Happy 16x9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Candara">
      <a:maj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3" id="{7909083B-3485-49E7-BBE7-EFD488C62F99}" vid="{B57F6697-5DA8-422E-86BF-20B69A74A1E0}"/>
    </a:ext>
  </a:extLst>
</a:theme>
</file>

<file path=ppt/theme/theme2.xml><?xml version="1.0" encoding="utf-8"?>
<a:theme xmlns:a="http://schemas.openxmlformats.org/drawingml/2006/main" name="Office Theme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22224F2-88E2-4E19-8BE2-5AB2030F715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Oynayan çocuklar sunu tasarımı (çizgi karakterler, geniş ekran)</Template>
  <TotalTime>0</TotalTime>
  <Words>655</Words>
  <PresentationFormat>Ekran Gösterisi (4:3)</PresentationFormat>
  <Paragraphs>62</Paragraphs>
  <Slides>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Children Happy 16x9</vt:lpstr>
      <vt:lpstr>BİLGİ VE İLETİŞİM TEKNOLOJİLERİ KULLANIMI  DİKKAT EDİLECEKLER</vt:lpstr>
      <vt:lpstr>İnternet kullanırken dikkat edilecekler</vt:lpstr>
      <vt:lpstr>Güçlü Şifre Oluşturma Yöntemleri</vt:lpstr>
      <vt:lpstr>TELİF HAKKI NEDİR?</vt:lpstr>
      <vt:lpstr>BİLİŞİM SUÇLARI</vt:lpstr>
      <vt:lpstr>Sunu Bitmiştir.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ModifiedBy/>
  <dcterms:created xsi:type="dcterms:W3CDTF">2013-12-08T18:39:49Z</dcterms:created>
  <dcterms:modified xsi:type="dcterms:W3CDTF">2018-10-11T15:05:48Z</dcterms:modified>
  <cp:category>www.sorubak.com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TC034618839991</vt:lpwstr>
  </property>
</Properties>
</file>