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3"/>
  </p:notesMasterIdLst>
  <p:sldIdLst>
    <p:sldId id="256" r:id="rId2"/>
    <p:sldId id="265" r:id="rId3"/>
    <p:sldId id="259" r:id="rId4"/>
    <p:sldId id="262" r:id="rId5"/>
    <p:sldId id="266" r:id="rId6"/>
    <p:sldId id="267" r:id="rId7"/>
    <p:sldId id="269" r:id="rId8"/>
    <p:sldId id="268" r:id="rId9"/>
    <p:sldId id="273" r:id="rId10"/>
    <p:sldId id="275" r:id="rId11"/>
    <p:sldId id="274" r:id="rId1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vrensel" initials="E" lastIdx="3" clrIdx="0">
    <p:extLst>
      <p:ext uri="{19B8F6BF-5375-455C-9EA6-DF929625EA0E}">
        <p15:presenceInfo xmlns:p15="http://schemas.microsoft.com/office/powerpoint/2012/main" xmlns="" userId="Evrens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2EBB7"/>
    <a:srgbClr val="B6DF89"/>
    <a:srgbClr val="FFDE53"/>
    <a:srgbClr val="FFCC00"/>
    <a:srgbClr val="EEF08A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379DE-7A36-4A42-AEAF-163F76A32D9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C969B-D7A2-451D-B7AB-E1C612343E5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4374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600" dirty="0" smtClean="0"/>
              <a:t>www.</a:t>
            </a:r>
            <a:r>
              <a:rPr lang="tr-TR" sz="1600" dirty="0" err="1" smtClean="0"/>
              <a:t>sorubak</a:t>
            </a:r>
            <a:r>
              <a:rPr lang="tr-TR" sz="1600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C969B-D7A2-451D-B7AB-E1C612343E5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8524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FD1773-D4EF-4176-A3E0-99691C39739B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4A32DA-6769-4914-8511-06C9F33FD351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0B8A09-C87D-48D7-B59E-7CF621B3FC49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1C1D59-5AC6-4EAE-8587-D0EDE5908EB0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401007-2FE1-4B4C-B151-25AF6AAF620D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1BDB5-F444-4EB6-91F9-2660A8EB7CC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C76B1A-4B79-4C81-97D3-0C3D5E0D6BC6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E943A6-7053-4A0F-B329-04BDD17E2C9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DCB69-7FBB-491C-90AA-1C7907CA06CA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6A9654-0708-4C6F-B76C-A970DD8A1040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5E36DC-DE95-476F-A530-9581FC98AAB3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BAA671-DE05-4FA0-B05F-40483EC6AD2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52380A-D872-44F7-804D-D2047176001D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553691-2679-4D7F-94FC-C61820F4C6C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BB259C-1764-4520-8BC0-DB6F838DC68B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89129A-2867-46CB-BDCC-BA2C1BDC3D36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109100-B0C1-4EA4-BE43-D26609C54CA4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F4AAF3-ECC3-4FE3-94CD-5D8983194EB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97AA4-D8E1-4539-8606-FA3ED1C9F9BD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7F4C9A-43C7-4008-85DF-1CAD03607B4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361420-136E-4FB2-8620-3B4CA3CAA43F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27DAED73-469D-4C6D-9535-3F5209C67B71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9A919F3-DD7E-4CCB-85E4-75A4CDC46F65}" type="datetimeFigureOut">
              <a:rPr lang="tr-TR" smtClean="0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18BC7ED6-7BF8-4076-AD2C-241DB5D8F31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3400" y="4509120"/>
            <a:ext cx="7851648" cy="17126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Devletin sanal ortamda sağladığı hizmetlere </a:t>
            </a:r>
            <a:r>
              <a:rPr lang="tr-TR" sz="2400" dirty="0" smtClean="0">
                <a:solidFill>
                  <a:srgbClr val="FF0000"/>
                </a:solidFill>
              </a:rPr>
              <a:t>E-Devlet</a:t>
            </a:r>
            <a:r>
              <a:rPr lang="tr-TR" sz="2400" dirty="0" smtClean="0">
                <a:solidFill>
                  <a:schemeClr val="bg1"/>
                </a:solidFill>
              </a:rPr>
              <a:t>,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Banka, Dernek, Alışveriş siteleri </a:t>
            </a:r>
            <a:r>
              <a:rPr lang="tr-TR" sz="2400" dirty="0" err="1" smtClean="0">
                <a:solidFill>
                  <a:schemeClr val="bg1"/>
                </a:solidFill>
              </a:rPr>
              <a:t>v.b</a:t>
            </a:r>
            <a:r>
              <a:rPr lang="tr-TR" sz="2400" dirty="0" smtClean="0">
                <a:solidFill>
                  <a:schemeClr val="bg1"/>
                </a:solidFill>
              </a:rPr>
              <a:t>. Kuruluşların sağladığı hizmetlere </a:t>
            </a:r>
            <a:r>
              <a:rPr lang="tr-TR" sz="2400" dirty="0" smtClean="0">
                <a:solidFill>
                  <a:srgbClr val="FF0000"/>
                </a:solidFill>
              </a:rPr>
              <a:t>Elektronik hizmetler</a:t>
            </a:r>
            <a:r>
              <a:rPr lang="tr-TR" sz="2400" dirty="0" smtClean="0">
                <a:solidFill>
                  <a:schemeClr val="bg1"/>
                </a:solidFill>
              </a:rPr>
              <a:t> başlığı altında bazı şeyleri öğreneceğiz.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3" name="Unvan 2"/>
          <p:cNvSpPr>
            <a:spLocks noGrp="1"/>
          </p:cNvSpPr>
          <p:nvPr>
            <p:ph type="ctrTitle"/>
          </p:nvPr>
        </p:nvSpPr>
        <p:spPr>
          <a:xfrm>
            <a:off x="0" y="1268760"/>
            <a:ext cx="9144000" cy="2160240"/>
          </a:xfrm>
        </p:spPr>
        <p:txBody>
          <a:bodyPr>
            <a:no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E-Devlet, Elektronik </a:t>
            </a:r>
            <a:r>
              <a:rPr lang="tr-TR" sz="5400" dirty="0">
                <a:solidFill>
                  <a:srgbClr val="FF0000"/>
                </a:solidFill>
              </a:rPr>
              <a:t>Hizmetler </a:t>
            </a:r>
            <a:r>
              <a:rPr lang="tr-TR" sz="5400" dirty="0" smtClean="0">
                <a:solidFill>
                  <a:srgbClr val="FF0000"/>
                </a:solidFill>
              </a:rPr>
              <a:t>ve Dijital Vatandaşlık</a:t>
            </a:r>
            <a:endParaRPr lang="tr-TR" sz="5400" dirty="0"/>
          </a:p>
        </p:txBody>
      </p:sp>
      <p:sp>
        <p:nvSpPr>
          <p:cNvPr id="5" name="Unvan 2"/>
          <p:cNvSpPr txBox="1">
            <a:spLocks/>
          </p:cNvSpPr>
          <p:nvPr/>
        </p:nvSpPr>
        <p:spPr>
          <a:xfrm>
            <a:off x="533400" y="3776464"/>
            <a:ext cx="7851648" cy="648072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0" tIns="0" rIns="18288" bIns="0" anchor="b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2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Evrensel Eğitim Kurumları – Bilişim Teknolojileri ve Yazılım Zümresi erdinc_donmez@yahoo.com</a:t>
            </a:r>
            <a:endParaRPr lang="tr-TR" sz="20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7505" y="704088"/>
            <a:ext cx="8579296" cy="996720"/>
          </a:xfrm>
        </p:spPr>
        <p:txBody>
          <a:bodyPr/>
          <a:lstStyle/>
          <a:p>
            <a:r>
              <a:rPr lang="tr-TR" b="1" dirty="0" smtClean="0"/>
              <a:t>www.eba.gov.tr</a:t>
            </a:r>
            <a:endParaRPr lang="tr-TR" b="1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339030" y="1700808"/>
            <a:ext cx="3804970" cy="5040561"/>
          </a:xfrm>
        </p:spPr>
        <p:txBody>
          <a:bodyPr/>
          <a:lstStyle/>
          <a:p>
            <a:r>
              <a:rPr lang="tr-TR" dirty="0" smtClean="0"/>
              <a:t>Giriş Linkiyle giriş yapın</a:t>
            </a:r>
          </a:p>
          <a:p>
            <a:r>
              <a:rPr lang="tr-TR" dirty="0" smtClean="0"/>
              <a:t>Girdiğinizde neler yapabileceğinize bir göz atın.</a:t>
            </a:r>
          </a:p>
          <a:p>
            <a:endParaRPr lang="tr-TR" dirty="0"/>
          </a:p>
        </p:txBody>
      </p:sp>
      <p:sp>
        <p:nvSpPr>
          <p:cNvPr id="6" name="İçerik Yer Tutucusu 3"/>
          <p:cNvSpPr txBox="1">
            <a:spLocks/>
          </p:cNvSpPr>
          <p:nvPr/>
        </p:nvSpPr>
        <p:spPr>
          <a:xfrm>
            <a:off x="107504" y="5229199"/>
            <a:ext cx="5231526" cy="1512169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tr-TR" sz="2000" dirty="0" err="1" smtClean="0"/>
              <a:t>Eba</a:t>
            </a:r>
            <a:r>
              <a:rPr lang="tr-TR" sz="2000" dirty="0" smtClean="0"/>
              <a:t> = Eğitimde bilişim ağı</a:t>
            </a:r>
          </a:p>
          <a:p>
            <a:pPr fontAlgn="auto">
              <a:spcAft>
                <a:spcPts val="0"/>
              </a:spcAft>
            </a:pPr>
            <a:r>
              <a:rPr lang="tr-TR" sz="2000" dirty="0" smtClean="0"/>
              <a:t>Milli eğitim bakanlığının açtığı dijital öğrenme ortamı</a:t>
            </a:r>
          </a:p>
          <a:p>
            <a:pPr fontAlgn="auto">
              <a:spcAft>
                <a:spcPts val="0"/>
              </a:spcAft>
            </a:pPr>
            <a:r>
              <a:rPr lang="tr-TR" sz="2000" dirty="0" smtClean="0"/>
              <a:t>Öğrencilerin dijital ortamda derslerine destek ola bir site.</a:t>
            </a:r>
            <a:endParaRPr lang="tr-TR" sz="2000" dirty="0"/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700808"/>
            <a:ext cx="523152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2598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>
          <a:xfrm>
            <a:off x="530352" y="3697256"/>
            <a:ext cx="7772400" cy="1362456"/>
          </a:xfrm>
        </p:spPr>
        <p:txBody>
          <a:bodyPr/>
          <a:lstStyle/>
          <a:p>
            <a:r>
              <a:rPr lang="tr-TR" dirty="0" smtClean="0"/>
              <a:t>Sunu Bitmiştir.	</a:t>
            </a:r>
            <a:endParaRPr lang="tr-TR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530352" y="5085184"/>
            <a:ext cx="7772400" cy="1509712"/>
          </a:xfrm>
        </p:spPr>
        <p:txBody>
          <a:bodyPr/>
          <a:lstStyle/>
          <a:p>
            <a:r>
              <a:rPr lang="tr-TR" dirty="0" smtClean="0"/>
              <a:t>Teşekkürler.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9176" y="1772816"/>
            <a:ext cx="90173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latin typeface="Calibri" panose="020F0502020204030204" pitchFamily="34" charset="0"/>
              </a:rPr>
              <a:t>BT.5.2.2.1. Dijital vatandaşlık uygulamalarının kullanım amaçlarını ve önemini kavrar.</a:t>
            </a:r>
            <a:br>
              <a:rPr lang="tr-TR" b="1" dirty="0">
                <a:latin typeface="Calibri" panose="020F0502020204030204" pitchFamily="34" charset="0"/>
              </a:rPr>
            </a:br>
            <a:r>
              <a:rPr lang="tr-TR" b="1" dirty="0">
                <a:latin typeface="Calibri" panose="020F0502020204030204" pitchFamily="34" charset="0"/>
              </a:rPr>
              <a:t>BT.5.2.2.2. Dijital kimliklerin gerçeği yansıtmayabileceğini fark eder.</a:t>
            </a:r>
            <a:br>
              <a:rPr lang="tr-TR" b="1" dirty="0">
                <a:latin typeface="Calibri" panose="020F0502020204030204" pitchFamily="34" charset="0"/>
              </a:rPr>
            </a:br>
            <a:r>
              <a:rPr lang="tr-TR" b="1" dirty="0">
                <a:latin typeface="Calibri" panose="020F0502020204030204" pitchFamily="34" charset="0"/>
              </a:rPr>
              <a:t>BT.5.2.2.3. Dijital paylaşımların kalıcı olduğunu ve kendisinden geride izler bıraktığını fark eder.</a:t>
            </a:r>
            <a:r>
              <a:rPr lang="tr-TR" b="1" dirty="0"/>
              <a:t>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9176" y="1408790"/>
            <a:ext cx="9017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BU DERSİN SONUNDA ÖĞRENCİ;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565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504" y="138494"/>
            <a:ext cx="8856984" cy="842234"/>
          </a:xfrm>
          <a:solidFill>
            <a:srgbClr val="7030A0"/>
          </a:solidFill>
        </p:spPr>
        <p:txBody>
          <a:bodyPr anchor="ctr">
            <a:noAutofit/>
          </a:bodyPr>
          <a:lstStyle/>
          <a:p>
            <a:r>
              <a:rPr lang="tr-TR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Dijital vatandaşlık:</a:t>
            </a:r>
            <a:endParaRPr lang="tr-TR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107504" y="1056525"/>
            <a:ext cx="4752528" cy="781931"/>
          </a:xfrm>
          <a:gradFill>
            <a:gsLst>
              <a:gs pos="0">
                <a:schemeClr val="bg1"/>
              </a:gs>
              <a:gs pos="58000">
                <a:srgbClr val="D2EBB7"/>
              </a:gs>
              <a:gs pos="83000">
                <a:srgbClr val="B6DF89"/>
              </a:gs>
              <a:gs pos="100000">
                <a:srgbClr val="92D050"/>
              </a:gs>
            </a:gsLst>
            <a:lin ang="10800000" scaled="1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1"/>
            <a:r>
              <a:rPr lang="tr-TR" u="sng" dirty="0" smtClean="0">
                <a:solidFill>
                  <a:schemeClr val="tx1"/>
                </a:solidFill>
              </a:rPr>
              <a:t>Dijital Vatandaş Nedir?</a:t>
            </a:r>
            <a:endParaRPr lang="tr-TR" sz="1100" u="sng" dirty="0">
              <a:solidFill>
                <a:schemeClr val="tx1"/>
              </a:solidFill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half" idx="3"/>
          </p:nvPr>
        </p:nvSpPr>
        <p:spPr>
          <a:xfrm>
            <a:off x="5076055" y="1052736"/>
            <a:ext cx="3888433" cy="785721"/>
          </a:xfrm>
          <a:gradFill flip="none" rotWithShape="1">
            <a:gsLst>
              <a:gs pos="0">
                <a:schemeClr val="bg1"/>
              </a:gs>
              <a:gs pos="74000">
                <a:srgbClr val="EEF08A"/>
              </a:gs>
              <a:gs pos="83000">
                <a:srgbClr val="FFDE53"/>
              </a:gs>
              <a:gs pos="100000">
                <a:srgbClr val="FFC000"/>
              </a:gs>
            </a:gsLst>
            <a:lin ang="108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1"/>
            <a:r>
              <a:rPr lang="tr-TR" dirty="0" smtClean="0"/>
              <a:t>Dijital Vatandaşlar Nelere Dikkat Etmeli?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4"/>
          </p:nvPr>
        </p:nvSpPr>
        <p:spPr>
          <a:xfrm>
            <a:off x="5076055" y="2076184"/>
            <a:ext cx="3888433" cy="4593175"/>
          </a:xfrm>
          <a:gradFill flip="none" rotWithShape="1">
            <a:gsLst>
              <a:gs pos="0">
                <a:schemeClr val="bg1"/>
              </a:gs>
              <a:gs pos="74000">
                <a:srgbClr val="EEF08A"/>
              </a:gs>
              <a:gs pos="83000">
                <a:srgbClr val="FFDE53"/>
              </a:gs>
              <a:gs pos="100000">
                <a:srgbClr val="FFC000"/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tr-TR" sz="2000" dirty="0" smtClean="0"/>
              <a:t>Sanal ortamdaki davranışlarının </a:t>
            </a:r>
            <a:r>
              <a:rPr lang="tr-TR" sz="2000" dirty="0"/>
              <a:t>etik ve kanuni </a:t>
            </a:r>
            <a:r>
              <a:rPr lang="tr-TR" sz="2000" dirty="0" smtClean="0"/>
              <a:t>sonuçlarının olduğunun farkında olmalı,</a:t>
            </a:r>
          </a:p>
          <a:p>
            <a:r>
              <a:rPr lang="tr-TR" sz="2000" dirty="0" smtClean="0"/>
              <a:t>Sahte dijital kimlik oluşturmamalı,</a:t>
            </a:r>
          </a:p>
          <a:p>
            <a:r>
              <a:rPr lang="tr-TR" sz="2000" dirty="0" smtClean="0"/>
              <a:t>Yaptıklarının sonuçlarının farkında olmalı,</a:t>
            </a:r>
          </a:p>
          <a:p>
            <a:r>
              <a:rPr lang="tr-TR" sz="2000" dirty="0" smtClean="0"/>
              <a:t>Kanuni yasaklara uymalı,</a:t>
            </a:r>
          </a:p>
          <a:p>
            <a:r>
              <a:rPr lang="tr-TR" sz="2000" dirty="0" smtClean="0"/>
              <a:t>Etik ilkelere uymalı,</a:t>
            </a:r>
          </a:p>
          <a:p>
            <a:r>
              <a:rPr lang="tr-TR" sz="2000" dirty="0" smtClean="0"/>
              <a:t>Kendi güvenliğine dikkat etmeli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2"/>
          </p:nvPr>
        </p:nvSpPr>
        <p:spPr>
          <a:xfrm>
            <a:off x="107504" y="2076185"/>
            <a:ext cx="4752528" cy="4750125"/>
          </a:xfrm>
          <a:gradFill>
            <a:gsLst>
              <a:gs pos="0">
                <a:schemeClr val="bg1"/>
              </a:gs>
              <a:gs pos="58000">
                <a:srgbClr val="D2EBB7"/>
              </a:gs>
              <a:gs pos="83000">
                <a:srgbClr val="B6DF89"/>
              </a:gs>
              <a:gs pos="100000">
                <a:srgbClr val="92D050"/>
              </a:gs>
            </a:gsLst>
            <a:lin ang="10800000" scaled="1"/>
          </a:gradFill>
        </p:spPr>
        <p:txBody>
          <a:bodyPr>
            <a:noAutofit/>
          </a:bodyPr>
          <a:lstStyle/>
          <a:p>
            <a:pPr>
              <a:buNone/>
            </a:pPr>
            <a:r>
              <a:rPr lang="tr-TR" sz="2000" b="1" dirty="0" smtClean="0"/>
              <a:t>Günümüzde internetin gelişmesiyle günlük hayatta yaptığımız işlerin bir kısmını internet ortamında da yapabiliyoruz. Dolayısıyla vatandaşlığımızın bir de dijital yönü ortaya çıkmaktadır.</a:t>
            </a:r>
          </a:p>
          <a:p>
            <a:pPr>
              <a:buNone/>
            </a:pPr>
            <a:r>
              <a:rPr lang="tr-TR" sz="2000" b="1" dirty="0" smtClean="0">
                <a:solidFill>
                  <a:srgbClr val="FF0000"/>
                </a:solidFill>
              </a:rPr>
              <a:t>Dijital vatandaş</a:t>
            </a:r>
            <a:r>
              <a:rPr lang="tr-TR" sz="2000" b="1" dirty="0" smtClean="0"/>
              <a:t>, dijital</a:t>
            </a:r>
            <a:r>
              <a:rPr lang="tr-TR" sz="2000" b="1" dirty="0"/>
              <a:t> dünyada iletişim </a:t>
            </a:r>
            <a:r>
              <a:rPr lang="tr-TR" sz="2000" b="1" dirty="0" smtClean="0"/>
              <a:t>kurarken, </a:t>
            </a:r>
            <a:r>
              <a:rPr lang="tr-TR" sz="2000" b="1" dirty="0"/>
              <a:t>işbirliği </a:t>
            </a:r>
            <a:r>
              <a:rPr lang="tr-TR" sz="2000" b="1" dirty="0" smtClean="0"/>
              <a:t>yaparken ve hizmet alırken dijital kimliğini kullanan herkes dijital vatandaş olarak adlandırılır.</a:t>
            </a:r>
          </a:p>
          <a:p>
            <a:pPr>
              <a:buNone/>
            </a:pPr>
            <a:r>
              <a:rPr lang="tr-TR" sz="2000" b="1" dirty="0" smtClean="0">
                <a:solidFill>
                  <a:srgbClr val="FF0000"/>
                </a:solidFill>
              </a:rPr>
              <a:t>Dijital kimlik </a:t>
            </a:r>
            <a:r>
              <a:rPr lang="tr-TR" sz="2000" b="1" dirty="0" smtClean="0"/>
              <a:t>sanal ortamda gerçek kişileri tanımlayan dijital kod, dosya veya aygıtlardır.</a:t>
            </a:r>
            <a:endParaRPr lang="tr-T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SANAL HİZMETLERİN ÖNEMİ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072267"/>
            <a:ext cx="4040188" cy="65935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err="1" smtClean="0"/>
              <a:t>Bi</a:t>
            </a:r>
            <a:r>
              <a:rPr lang="tr-TR" dirty="0" smtClean="0"/>
              <a:t> düşünelim…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595462" y="1079548"/>
            <a:ext cx="4041775" cy="65484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Nedir?</a:t>
            </a:r>
            <a:endParaRPr lang="tr-TR" dirty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sz="quarter" idx="2"/>
          </p:nvPr>
        </p:nvSpPr>
        <p:spPr>
          <a:xfrm>
            <a:off x="457200" y="1895166"/>
            <a:ext cx="4040188" cy="45581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dirty="0" smtClean="0"/>
              <a:t>“</a:t>
            </a:r>
            <a:r>
              <a:rPr lang="tr-TR" dirty="0" smtClean="0"/>
              <a:t>Bir fen lisesi veya burs kazandınız sizden Aile gelir durumu, adli sicil kaydı, ikametgah bildirimi istiyor. Evimizde internetimiz olmasa bunları nasıl halledersiniz?</a:t>
            </a:r>
          </a:p>
          <a:p>
            <a:pPr>
              <a:buNone/>
            </a:pPr>
            <a:r>
              <a:rPr lang="tr-TR" dirty="0" smtClean="0"/>
              <a:t>Peki aynı işleri internet varken nasıl halledebilirsiniz farklarını düşünelim, arasındaki zorluk-kolaylık ve aldığı vakit açısından karşılaştıralım.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4"/>
          </p:nvPr>
        </p:nvSpPr>
        <p:spPr>
          <a:xfrm>
            <a:off x="4645025" y="1895166"/>
            <a:ext cx="4041775" cy="470218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/>
              <a:t>Bir </a:t>
            </a:r>
            <a:r>
              <a:rPr lang="tr-TR" dirty="0" smtClean="0"/>
              <a:t>yerde bizim </a:t>
            </a:r>
            <a:r>
              <a:rPr lang="tr-TR" dirty="0"/>
              <a:t>için yapılan işlere </a:t>
            </a:r>
            <a:r>
              <a:rPr lang="tr-TR" dirty="0">
                <a:solidFill>
                  <a:srgbClr val="FF0000"/>
                </a:solidFill>
              </a:rPr>
              <a:t>hizmet</a:t>
            </a:r>
            <a:r>
              <a:rPr lang="tr-TR" dirty="0"/>
              <a:t> diyoruz.</a:t>
            </a:r>
          </a:p>
          <a:p>
            <a:pPr>
              <a:buNone/>
            </a:pPr>
            <a:r>
              <a:rPr lang="tr-TR" dirty="0" smtClean="0"/>
              <a:t>Devletin de vatandaşlara ve kurumlara bilgi sağlaması ve devlet dairelerinde verdiği hizmetleri internet ortamında sunmasına </a:t>
            </a:r>
            <a:r>
              <a:rPr lang="tr-TR" dirty="0" smtClean="0">
                <a:solidFill>
                  <a:srgbClr val="FF0000"/>
                </a:solidFill>
              </a:rPr>
              <a:t>«E-devlet»</a:t>
            </a:r>
            <a:r>
              <a:rPr lang="tr-TR" dirty="0" smtClean="0"/>
              <a:t> </a:t>
            </a:r>
            <a:r>
              <a:rPr lang="tr-TR" dirty="0"/>
              <a:t>(elektronik </a:t>
            </a:r>
            <a:r>
              <a:rPr lang="tr-TR" dirty="0" smtClean="0"/>
              <a:t>devlet) </a:t>
            </a:r>
            <a:r>
              <a:rPr lang="tr-TR" dirty="0"/>
              <a:t>ya da “dijital devlet” </a:t>
            </a:r>
            <a:r>
              <a:rPr lang="tr-TR" dirty="0" smtClean="0"/>
              <a:t>diyoruz.</a:t>
            </a:r>
          </a:p>
          <a:p>
            <a:pPr>
              <a:buNone/>
            </a:pPr>
            <a:r>
              <a:rPr lang="tr-TR" dirty="0" smtClean="0"/>
              <a:t>Sadece devlet </a:t>
            </a:r>
            <a:r>
              <a:rPr lang="tr-TR" dirty="0"/>
              <a:t>değil Bankalar, Özel hastaneler, Alışveriş siteleri </a:t>
            </a:r>
            <a:r>
              <a:rPr lang="tr-TR" dirty="0" err="1"/>
              <a:t>v.b</a:t>
            </a:r>
            <a:r>
              <a:rPr lang="tr-TR" dirty="0"/>
              <a:t>. özel </a:t>
            </a:r>
            <a:r>
              <a:rPr lang="tr-TR" dirty="0" smtClean="0"/>
              <a:t>kuruluşlar da </a:t>
            </a:r>
            <a:r>
              <a:rPr lang="tr-TR" dirty="0" smtClean="0">
                <a:solidFill>
                  <a:srgbClr val="FF0000"/>
                </a:solidFill>
              </a:rPr>
              <a:t>elektronik hizmetler </a:t>
            </a:r>
            <a:r>
              <a:rPr lang="tr-TR" dirty="0" smtClean="0"/>
              <a:t>sunmaktadır.</a:t>
            </a:r>
          </a:p>
          <a:p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0848"/>
          </a:xfrm>
        </p:spPr>
        <p:txBody>
          <a:bodyPr>
            <a:noAutofit/>
          </a:bodyPr>
          <a:lstStyle/>
          <a:p>
            <a:r>
              <a:rPr lang="pt-BR" sz="4000" b="1" dirty="0" smtClean="0"/>
              <a:t>E-Devlet </a:t>
            </a:r>
            <a:r>
              <a:rPr lang="tr-TR" sz="4000" b="1" dirty="0" smtClean="0"/>
              <a:t>ve Elektronik hizmet </a:t>
            </a:r>
            <a:r>
              <a:rPr lang="pt-BR" sz="4000" b="1" dirty="0" smtClean="0"/>
              <a:t>uygulamalarının </a:t>
            </a:r>
            <a:r>
              <a:rPr lang="tr-TR" sz="4000" b="1" dirty="0" smtClean="0"/>
              <a:t>fayda ve riskleri</a:t>
            </a:r>
            <a:endParaRPr lang="tr-TR" sz="40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457200" y="1401496"/>
            <a:ext cx="4040188" cy="659352"/>
          </a:xfr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Faydaları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half" idx="3"/>
          </p:nvPr>
        </p:nvSpPr>
        <p:spPr>
          <a:xfrm>
            <a:off x="4645025" y="1406005"/>
            <a:ext cx="4041775" cy="654843"/>
          </a:xfrm>
          <a:solidFill>
            <a:srgbClr val="FF5050"/>
          </a:solidFill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Tehlike ve Riskleri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2"/>
          </p:nvPr>
        </p:nvSpPr>
        <p:spPr>
          <a:xfrm>
            <a:off x="457200" y="2204864"/>
            <a:ext cx="4040188" cy="45365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İşleri hızlandırır, zaman kazandırır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Maliyeti düşürür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Hizmet alanı memnun eder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Devlete ve sosyal ortamlara bireysel katılım artar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Kâğıt tasarrufu sağlayarak ormanlarımızı korur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Devletten alacağımız bilgilere hızlı ve doğru ulaşımı sağlar</a:t>
            </a:r>
            <a:endParaRPr lang="pt-B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Vatandaşın talebi ön plana çıkar.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4645025" y="2204864"/>
            <a:ext cx="4041775" cy="45365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sz="2400" dirty="0" smtClean="0"/>
              <a:t>E-Devlet ve Dijital uygulamaların dikkatli kullanımında tehlike ve risk pek olmamakla birlikte</a:t>
            </a:r>
          </a:p>
          <a:p>
            <a:pPr marL="365760" lvl="1" indent="0">
              <a:buNone/>
            </a:pPr>
            <a:r>
              <a:rPr lang="tr-TR" sz="2400" dirty="0" smtClean="0">
                <a:solidFill>
                  <a:srgbClr val="FF5050"/>
                </a:solidFill>
              </a:rPr>
              <a:t>Dikkatsiz ve bilgisiz kullanımında;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400" dirty="0" smtClean="0"/>
              <a:t>Dolandırılma riski,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400" dirty="0" smtClean="0"/>
              <a:t>Sanal dünyaya bağımlılığı artırma riski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400" dirty="0" smtClean="0"/>
              <a:t>Asosyalleşme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400" dirty="0" smtClean="0"/>
              <a:t>Kendi adına yapılan işlemlerle terör vb. Guruplara dahil olmuş gibi görünme vb.</a:t>
            </a:r>
          </a:p>
          <a:p>
            <a:pPr marL="0" indent="0">
              <a:buNone/>
            </a:pPr>
            <a:r>
              <a:rPr lang="tr-TR" sz="2400" dirty="0" smtClean="0"/>
              <a:t>Gibi riskleri söz konusu olabilir.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sz="2400" dirty="0" smtClean="0"/>
          </a:p>
          <a:p>
            <a:pPr>
              <a:buFont typeface="Wingdings" panose="05000000000000000000" pitchFamily="2" charset="2"/>
              <a:buChar char="Ø"/>
            </a:pPr>
            <a:endParaRPr lang="tr-TR" sz="2400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45024" y="2087880"/>
            <a:ext cx="4194175" cy="438912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 2"/>
              <a:buNone/>
            </a:pPr>
            <a:r>
              <a:rPr lang="tr-TR" sz="1600" dirty="0" smtClean="0"/>
              <a:t> </a:t>
            </a:r>
          </a:p>
          <a:p>
            <a:pPr fontAlgn="auto">
              <a:spcAft>
                <a:spcPts val="0"/>
              </a:spcAft>
              <a:buFont typeface="Wingdings 2"/>
              <a:buNone/>
            </a:pPr>
            <a:r>
              <a:rPr lang="tr-TR" sz="1600" dirty="0" smtClean="0"/>
              <a:t> </a:t>
            </a:r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810" y="44624"/>
            <a:ext cx="9024235" cy="76470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Bazı e-hizmetler</a:t>
            </a:r>
            <a:endParaRPr lang="tr-TR" b="1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7159" y="2175776"/>
            <a:ext cx="4258716" cy="2394358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175774"/>
            <a:ext cx="4470045" cy="241500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4" cstate="print"/>
          <a:srcRect t="4097" b="29863"/>
          <a:stretch/>
        </p:blipFill>
        <p:spPr>
          <a:xfrm>
            <a:off x="107159" y="4768063"/>
            <a:ext cx="5328937" cy="1901297"/>
          </a:xfrm>
          <a:prstGeom prst="rect">
            <a:avLst/>
          </a:prstGeom>
        </p:spPr>
      </p:pic>
      <p:pic>
        <p:nvPicPr>
          <p:cNvPr id="1026" name="Picture 2" descr="e-okul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68062"/>
            <a:ext cx="3428010" cy="190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7810" y="908720"/>
            <a:ext cx="9126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</a:rPr>
              <a:t>Günlük hayatta bazı devlet hizmetleri, bankacılık hizmetleri, özel hastane ve sağlık hizmetleri, bazı vakıf ve derneklerin verdiği hizmetler, elektronik ticaret hizmetleri, fatura ödeme işlemleri gibi faydalandığımız değişik elektronik hizmetler mevcuttur.</a:t>
            </a:r>
            <a:endParaRPr lang="tr-TR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23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8685"/>
            <a:ext cx="9144000" cy="972044"/>
          </a:xfrm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www.turkiye.gov.tr</a:t>
            </a:r>
            <a:endParaRPr lang="tr-TR" sz="8000" b="1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8179" y="980729"/>
            <a:ext cx="8747642" cy="4918146"/>
          </a:xfrm>
          <a:prstGeom prst="rect">
            <a:avLst/>
          </a:prstGeo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0" y="6021288"/>
            <a:ext cx="9144000" cy="56451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r>
              <a:rPr lang="tr-TR" dirty="0" smtClean="0"/>
              <a:t>E-Devlette 2017 itibariyle Yaklaşık 360 kurum, 2300 var.</a:t>
            </a:r>
            <a:r>
              <a:rPr lang="tr-TR" sz="1100" dirty="0" smtClean="0"/>
              <a:t>(2.332 Hizmet, 361 kurum)</a:t>
            </a:r>
            <a:endParaRPr lang="tr-TR" sz="1100" dirty="0"/>
          </a:p>
        </p:txBody>
      </p:sp>
    </p:spTree>
    <p:extLst>
      <p:ext uri="{BB962C8B-B14F-4D97-AF65-F5344CB8AC3E}">
        <p14:creationId xmlns:p14="http://schemas.microsoft.com/office/powerpoint/2010/main" xmlns="" val="356679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9844" y="116632"/>
            <a:ext cx="9022804" cy="1008112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tr-TR" sz="3600" b="1" dirty="0" smtClean="0">
                <a:solidFill>
                  <a:schemeClr val="bg1"/>
                </a:solidFill>
              </a:rPr>
              <a:t>Güvenlik gerektiren E-Hizmetleri Kullanırken </a:t>
            </a:r>
            <a:r>
              <a:rPr lang="tr-TR" sz="3600" b="1" dirty="0">
                <a:solidFill>
                  <a:schemeClr val="bg1"/>
                </a:solidFill>
              </a:rPr>
              <a:t>şunlara </a:t>
            </a:r>
            <a:r>
              <a:rPr lang="tr-TR" sz="3600" b="1" dirty="0" smtClean="0">
                <a:solidFill>
                  <a:schemeClr val="bg1"/>
                </a:solidFill>
              </a:rPr>
              <a:t>dikkat </a:t>
            </a:r>
            <a:r>
              <a:rPr lang="tr-TR" sz="3600" b="1" dirty="0">
                <a:solidFill>
                  <a:schemeClr val="bg1"/>
                </a:solidFill>
              </a:rPr>
              <a:t>etmeli</a:t>
            </a:r>
            <a:r>
              <a:rPr lang="tr-TR" sz="3600" b="1" dirty="0" smtClean="0">
                <a:solidFill>
                  <a:schemeClr val="bg1"/>
                </a:solidFill>
              </a:rPr>
              <a:t>;</a:t>
            </a:r>
            <a:endParaRPr lang="tr-TR" sz="3600" b="1" dirty="0">
              <a:solidFill>
                <a:schemeClr val="bg1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b="3073"/>
          <a:stretch/>
        </p:blipFill>
        <p:spPr>
          <a:xfrm>
            <a:off x="19845" y="2348881"/>
            <a:ext cx="5678658" cy="4248472"/>
          </a:xfrm>
          <a:prstGeom prst="rect">
            <a:avLst/>
          </a:prstGeo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888760" y="1196752"/>
            <a:ext cx="3153888" cy="5400601"/>
          </a:xfrm>
          <a:solidFill>
            <a:srgbClr val="FF0000"/>
          </a:solidFill>
        </p:spPr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chemeClr val="bg1"/>
                </a:solidFill>
              </a:rPr>
              <a:t>Adres satırının yeşil olmasına dikkat edilmeli</a:t>
            </a:r>
          </a:p>
          <a:p>
            <a:r>
              <a:rPr lang="tr-TR" b="1" dirty="0" smtClean="0">
                <a:solidFill>
                  <a:schemeClr val="bg1"/>
                </a:solidFill>
              </a:rPr>
              <a:t>Şifrelerimiz başkasına söylenmemeli</a:t>
            </a:r>
          </a:p>
          <a:p>
            <a:r>
              <a:rPr lang="tr-TR" b="1" dirty="0" smtClean="0">
                <a:solidFill>
                  <a:schemeClr val="bg1"/>
                </a:solidFill>
              </a:rPr>
              <a:t>Cep telefonlarımız başkasına verilmemeli (e-bankacılıkta </a:t>
            </a:r>
            <a:r>
              <a:rPr lang="tr-TR" b="1" dirty="0" err="1" smtClean="0">
                <a:solidFill>
                  <a:schemeClr val="bg1"/>
                </a:solidFill>
              </a:rPr>
              <a:t>sms</a:t>
            </a:r>
            <a:r>
              <a:rPr lang="tr-TR" b="1" dirty="0" smtClean="0">
                <a:solidFill>
                  <a:schemeClr val="bg1"/>
                </a:solidFill>
              </a:rPr>
              <a:t> onayı </a:t>
            </a:r>
            <a:r>
              <a:rPr lang="tr-TR" b="1" dirty="0" err="1" smtClean="0">
                <a:solidFill>
                  <a:schemeClr val="bg1"/>
                </a:solidFill>
              </a:rPr>
              <a:t>v.b</a:t>
            </a:r>
            <a:r>
              <a:rPr lang="tr-TR" b="1" dirty="0" smtClean="0">
                <a:solidFill>
                  <a:schemeClr val="bg1"/>
                </a:solidFill>
              </a:rPr>
              <a:t>. Kullanıldığı için)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6" name="İçerik Yer Tutucusu 4"/>
          <p:cNvPicPr>
            <a:picLocks noChangeAspect="1"/>
          </p:cNvPicPr>
          <p:nvPr/>
        </p:nvPicPr>
        <p:blipFill rotWithShape="1">
          <a:blip r:embed="rId2" cstate="print"/>
          <a:srcRect r="52060" b="89817"/>
          <a:stretch/>
        </p:blipFill>
        <p:spPr>
          <a:xfrm>
            <a:off x="19844" y="1196752"/>
            <a:ext cx="5678659" cy="931089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-252536" y="1412776"/>
            <a:ext cx="4320480" cy="715065"/>
          </a:xfrm>
          <a:prstGeom prst="ellipse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3628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720080"/>
          </a:xfrm>
        </p:spPr>
        <p:txBody>
          <a:bodyPr>
            <a:noAutofit/>
          </a:bodyPr>
          <a:lstStyle/>
          <a:p>
            <a:r>
              <a:rPr lang="tr-TR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Elektronik Bankacılık</a:t>
            </a:r>
            <a:endParaRPr lang="tr-TR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1" y="1124744"/>
            <a:ext cx="5064759" cy="2736304"/>
          </a:xfrm>
          <a:prstGeom prst="rect">
            <a:avLst/>
          </a:prstGeo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436096" y="1124744"/>
            <a:ext cx="3528392" cy="5230181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Elektronik bankacılık sayesinde;</a:t>
            </a:r>
          </a:p>
          <a:p>
            <a:r>
              <a:rPr lang="tr-TR" dirty="0" smtClean="0"/>
              <a:t>Normal banka şubelerinde yapabildiğiniz her şeyi (bankanın izin verdiği ölçüde) e-şubelerden de yapabiliriz. </a:t>
            </a:r>
          </a:p>
          <a:p>
            <a:r>
              <a:rPr lang="tr-TR" dirty="0" smtClean="0"/>
              <a:t>Normal şartlar altında (</a:t>
            </a:r>
            <a:r>
              <a:rPr lang="tr-TR" dirty="0" err="1" smtClean="0">
                <a:solidFill>
                  <a:srgbClr val="00B050"/>
                </a:solidFill>
              </a:rPr>
              <a:t>https</a:t>
            </a:r>
            <a:r>
              <a:rPr lang="tr-TR" dirty="0" smtClean="0"/>
              <a:t> </a:t>
            </a:r>
            <a:r>
              <a:rPr lang="tr-TR" dirty="0" err="1" smtClean="0"/>
              <a:t>li</a:t>
            </a:r>
            <a:r>
              <a:rPr lang="tr-TR" dirty="0" smtClean="0"/>
              <a:t> sitelerde) güvenlik sıkıntısı olmaz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983" y="4293096"/>
            <a:ext cx="5133789" cy="226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932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622" y="116632"/>
            <a:ext cx="8944874" cy="1010376"/>
          </a:xfrm>
          <a:solidFill>
            <a:schemeClr val="bg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tr-TR" sz="6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E-Ticaret;</a:t>
            </a:r>
            <a:endParaRPr lang="tr-TR" sz="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60506" b="56318"/>
          <a:stretch/>
        </p:blipFill>
        <p:spPr>
          <a:xfrm>
            <a:off x="598517" y="1268760"/>
            <a:ext cx="3609655" cy="2156986"/>
          </a:xfrm>
          <a:prstGeom prst="rect">
            <a:avLst/>
          </a:prstGeo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312699" y="1268760"/>
            <a:ext cx="4723633" cy="5385967"/>
          </a:xfrm>
          <a:solidFill>
            <a:srgbClr val="7030A0"/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İ</a:t>
            </a: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nternet üzerinden alış veriş yapılmasına e-ticaret diyoruz.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E-Ticarette bazı şeylere dikkat edilmeli. Bunlar;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Güvenilir ve </a:t>
            </a:r>
            <a:r>
              <a:rPr lang="tr-TR" dirty="0" smtClean="0">
                <a:solidFill>
                  <a:srgbClr val="FF0000"/>
                </a:solidFill>
              </a:rPr>
              <a:t>bilindik siteler </a:t>
            </a:r>
            <a:r>
              <a:rPr lang="tr-TR" dirty="0" smtClean="0">
                <a:solidFill>
                  <a:schemeClr val="bg1"/>
                </a:solidFill>
              </a:rPr>
              <a:t>tercih edilmeli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Mümkünse </a:t>
            </a:r>
            <a:r>
              <a:rPr lang="tr-TR" dirty="0" smtClean="0">
                <a:solidFill>
                  <a:srgbClr val="FF0000"/>
                </a:solidFill>
              </a:rPr>
              <a:t>aracı site </a:t>
            </a:r>
            <a:r>
              <a:rPr lang="tr-TR" dirty="0" smtClean="0">
                <a:solidFill>
                  <a:schemeClr val="bg1"/>
                </a:solidFill>
              </a:rPr>
              <a:t>vasıtasıyla alış veriş yapılmalı (</a:t>
            </a:r>
            <a:r>
              <a:rPr lang="tr-TR" dirty="0" err="1" smtClean="0">
                <a:solidFill>
                  <a:schemeClr val="bg1"/>
                </a:solidFill>
              </a:rPr>
              <a:t>gittigidiyor</a:t>
            </a:r>
            <a:r>
              <a:rPr lang="tr-TR" dirty="0" smtClean="0">
                <a:solidFill>
                  <a:schemeClr val="bg1"/>
                </a:solidFill>
              </a:rPr>
              <a:t>, n11 </a:t>
            </a:r>
            <a:r>
              <a:rPr lang="tr-TR" dirty="0" err="1" smtClean="0">
                <a:solidFill>
                  <a:schemeClr val="bg1"/>
                </a:solidFill>
              </a:rPr>
              <a:t>v.b</a:t>
            </a:r>
            <a:r>
              <a:rPr lang="tr-TR" dirty="0" smtClean="0">
                <a:solidFill>
                  <a:schemeClr val="bg1"/>
                </a:solidFill>
              </a:rPr>
              <a:t>. gibi)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Ödemede </a:t>
            </a:r>
            <a:r>
              <a:rPr lang="tr-TR" dirty="0" err="1" smtClean="0">
                <a:solidFill>
                  <a:srgbClr val="FF0000"/>
                </a:solidFill>
              </a:rPr>
              <a:t>PayPal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gibi ödeme aracısı ile güvenli hale getirilebilir,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Kredi kartı ödemelerinde </a:t>
            </a:r>
            <a:r>
              <a:rPr lang="tr-TR" dirty="0" smtClean="0">
                <a:solidFill>
                  <a:srgbClr val="FF0000"/>
                </a:solidFill>
              </a:rPr>
              <a:t>3d </a:t>
            </a:r>
            <a:r>
              <a:rPr lang="tr-TR" dirty="0" err="1" smtClean="0">
                <a:solidFill>
                  <a:srgbClr val="FF0000"/>
                </a:solidFill>
              </a:rPr>
              <a:t>secure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ile işlem yapmayan sitelere çok güvenilmemeli,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Aldığınız ürünün ürün ile hayalimizde canlanan ürünün aynı olmayabileceği göz önünde bulundurulmalı. İade kabul etmeyen yerlerden alınmamalı.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Ucuz diye garantisiz ürün alınmamalı.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052" name="Picture 4" descr="n11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4097" y="3541676"/>
            <a:ext cx="2318494" cy="115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itti gidiyor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582" y="4700923"/>
            <a:ext cx="3249523" cy="10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akakçe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9502" y="5860170"/>
            <a:ext cx="2887682" cy="7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213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502</TotalTime>
  <Words>582</Words>
  <PresentationFormat>Ekran Gösterisi (4:3)</PresentationFormat>
  <Paragraphs>76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Akış</vt:lpstr>
      <vt:lpstr>E-Devlet, Elektronik Hizmetler ve Dijital Vatandaşlık</vt:lpstr>
      <vt:lpstr>Dijital vatandaşlık:</vt:lpstr>
      <vt:lpstr>SANAL HİZMETLERİN ÖNEMİ</vt:lpstr>
      <vt:lpstr>E-Devlet ve Elektronik hizmet uygulamalarının fayda ve riskleri</vt:lpstr>
      <vt:lpstr>Bazı e-hizmetler</vt:lpstr>
      <vt:lpstr>www.turkiye.gov.tr</vt:lpstr>
      <vt:lpstr>Güvenlik gerektiren E-Hizmetleri Kullanırken şunlara dikkat etmeli;</vt:lpstr>
      <vt:lpstr>Elektronik Bankacılık</vt:lpstr>
      <vt:lpstr>E-Ticaret;</vt:lpstr>
      <vt:lpstr>www.eba.gov.tr</vt:lpstr>
      <vt:lpstr>Sunu Bitmiştir.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2008-03-17T06:48:25Z</dcterms:created>
  <dcterms:modified xsi:type="dcterms:W3CDTF">2018-10-11T15:06:36Z</dcterms:modified>
  <cp:category>www.sorubak.com</cp:category>
</cp:coreProperties>
</file>